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10/17/2010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</a:t>
            </a:r>
            <a:r>
              <a:rPr lang="ar-SA" dirty="0" smtClean="0"/>
              <a:t>السادسة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الحاسب في حياتنا اليومية</a:t>
            </a:r>
            <a:endParaRPr lang="ar-SA" dirty="0" smtClean="0"/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Computers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in Everyday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Life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استخدامات الحاسب في الحياة </a:t>
            </a:r>
            <a:r>
              <a:rPr lang="ar-SA" sz="2800" dirty="0" smtClean="0"/>
              <a:t>اليومية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ar-SA" sz="2800" dirty="0" smtClean="0"/>
              <a:t>الفرق بين الإنسان والحاسب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نتائج استخدام 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الحاسب في الهيئات الحكومية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المستشفيات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التعليم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العمل عن بعد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التجارة الإلكترونية</a:t>
            </a:r>
            <a:endParaRPr lang="en-US" sz="1800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اختلاف </a:t>
            </a:r>
            <a:r>
              <a:rPr lang="ar-DZ" sz="2800" dirty="0" smtClean="0"/>
              <a:t>أنظمة </a:t>
            </a:r>
            <a:r>
              <a:rPr lang="ar-DZ" sz="2800" dirty="0" smtClean="0"/>
              <a:t>الحواسب حسب طبيعة العمل (صناعي – طبي – حكومي)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مواصفات عالية (معالج مكروي – سعة الذاكرة – الخ) لمعالجة البيانات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بسرعة ودقة دون وجود </a:t>
            </a:r>
            <a:r>
              <a:rPr lang="ar-DZ" sz="2800" dirty="0" smtClean="0">
                <a:cs typeface="Arabic Transparent" pitchFamily="2" charset="-78"/>
              </a:rPr>
              <a:t>الطرفيان </a:t>
            </a:r>
            <a:r>
              <a:rPr lang="ar-DZ" sz="2800" dirty="0" smtClean="0">
                <a:cs typeface="Arabic Transparent" pitchFamily="2" charset="-78"/>
              </a:rPr>
              <a:t>وتعدد الوسائط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</a:t>
            </a:r>
            <a:r>
              <a:rPr lang="ar-DZ" sz="2800" dirty="0" smtClean="0">
                <a:cs typeface="Arabic Transparent" pitchFamily="2" charset="-78"/>
              </a:rPr>
              <a:t>خصص الحاسب كخادم مع وجود طابعة ذات مواصفات عالية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ربط </a:t>
            </a:r>
            <a:r>
              <a:rPr lang="ar-DZ" sz="2800" dirty="0" smtClean="0">
                <a:cs typeface="Arabic Transparent" pitchFamily="2" charset="-78"/>
              </a:rPr>
              <a:t>عدة حواسب لتشكيل </a:t>
            </a:r>
            <a:r>
              <a:rPr lang="ar-DZ" sz="2800" dirty="0" smtClean="0">
                <a:cs typeface="Arabic Transparent" pitchFamily="2" charset="-78"/>
              </a:rPr>
              <a:t>شبكة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 تلحق بالحواسب ماسحات ضوئية وقارئ بركود ومودم وخادم للانترنت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DZ" sz="2800" dirty="0" smtClean="0">
                <a:cs typeface="Arabic Transparent" pitchFamily="2" charset="-78"/>
              </a:rPr>
              <a:t>وشاشات لمس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cs typeface="Arabic Transparent" pitchFamily="2" charset="-78"/>
              </a:rPr>
              <a:t> ب</a:t>
            </a:r>
            <a:r>
              <a:rPr lang="ar-DZ" dirty="0" err="1" smtClean="0">
                <a:cs typeface="Arabic Transparent" pitchFamily="2" charset="-78"/>
              </a:rPr>
              <a:t>رامج</a:t>
            </a:r>
            <a:r>
              <a:rPr lang="ar-DZ" dirty="0" smtClean="0">
                <a:cs typeface="Arabic Transparent" pitchFamily="2" charset="-78"/>
              </a:rPr>
              <a:t> دعم وترشيد القرار </a:t>
            </a:r>
            <a:r>
              <a:rPr lang="ar-DZ" dirty="0" smtClean="0">
                <a:cs typeface="Arabic Transparent" pitchFamily="2" charset="-78"/>
              </a:rPr>
              <a:t>وإدارة </a:t>
            </a:r>
            <a:r>
              <a:rPr lang="ar-DZ" dirty="0" smtClean="0">
                <a:cs typeface="Arabic Transparent" pitchFamily="2" charset="-78"/>
              </a:rPr>
              <a:t>المشاريع  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البرمجيات تشمل معالج النصوص والجداول الالكترونية وقواعد </a:t>
            </a:r>
            <a:r>
              <a:rPr lang="ar-DZ" dirty="0" smtClean="0">
                <a:cs typeface="Arabic Transparent" pitchFamily="2" charset="-78"/>
              </a:rPr>
              <a:t>البيانات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برامج الرسم والعرض والاتصالات والبريد والمحاسبة والمالية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sz="6000" dirty="0" smtClean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</a:t>
            </a:r>
            <a:r>
              <a:rPr lang="ar-DZ" dirty="0" smtClean="0"/>
              <a:t>الحاسب</a:t>
            </a:r>
            <a:r>
              <a:rPr lang="ar-SA" dirty="0" smtClean="0"/>
              <a:t> </a:t>
            </a:r>
            <a:r>
              <a:rPr lang="ar-DZ" dirty="0" smtClean="0"/>
              <a:t>أفضل من</a:t>
            </a:r>
            <a:r>
              <a:rPr lang="ar-SA" dirty="0" smtClean="0"/>
              <a:t> </a:t>
            </a:r>
            <a:r>
              <a:rPr lang="ar-DZ" dirty="0" smtClean="0"/>
              <a:t>الإنسان</a:t>
            </a:r>
            <a:r>
              <a:rPr lang="ar-SA" dirty="0" smtClean="0"/>
              <a:t> </a:t>
            </a:r>
            <a:r>
              <a:rPr lang="ar-DZ" dirty="0" smtClean="0">
                <a:cs typeface="Arabic Transparent" pitchFamily="2" charset="-78"/>
              </a:rPr>
              <a:t>:</a:t>
            </a:r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المجالات </a:t>
            </a:r>
            <a:r>
              <a:rPr lang="ar-DZ" dirty="0" smtClean="0"/>
              <a:t>الخطيرة على </a:t>
            </a:r>
            <a:r>
              <a:rPr lang="ar-DZ" dirty="0" smtClean="0"/>
              <a:t>الإنسان </a:t>
            </a:r>
            <a:r>
              <a:rPr lang="ar-DZ" dirty="0" smtClean="0"/>
              <a:t>مثل التجارب الكيميائية </a:t>
            </a:r>
            <a:r>
              <a:rPr lang="ar-DZ" dirty="0" smtClean="0"/>
              <a:t>والنووية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البسيطة التي يمكن </a:t>
            </a:r>
            <a:r>
              <a:rPr lang="ar-DZ" dirty="0" err="1" smtClean="0"/>
              <a:t>مكننتها</a:t>
            </a:r>
            <a:r>
              <a:rPr lang="ar-DZ" dirty="0" smtClean="0"/>
              <a:t> مثل الهاتف </a:t>
            </a:r>
            <a:r>
              <a:rPr lang="ar-DZ" dirty="0" smtClean="0"/>
              <a:t>الآلي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تخزين كميات هائلة من البيانات في مساحة صغيرة 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         </a:t>
            </a:r>
            <a:r>
              <a:rPr lang="ar-DZ" dirty="0" smtClean="0"/>
              <a:t>دمج </a:t>
            </a:r>
            <a:r>
              <a:rPr lang="ar-DZ" dirty="0" smtClean="0"/>
              <a:t>البيانات </a:t>
            </a:r>
            <a:r>
              <a:rPr lang="ar-DZ" dirty="0" smtClean="0"/>
              <a:t>الآتية </a:t>
            </a:r>
            <a:r>
              <a:rPr lang="ar-DZ" dirty="0" smtClean="0"/>
              <a:t>من مصادر مختلفة وتخزينها واسترجاعها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السرعة في انجاز </a:t>
            </a:r>
            <a:r>
              <a:rPr lang="ar-DZ" dirty="0" smtClean="0"/>
              <a:t>المهام مثل فرز قائمة بالأسماء </a:t>
            </a:r>
            <a:r>
              <a:rPr lang="ar-DZ" dirty="0" smtClean="0"/>
              <a:t>أبجديا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الدقة  الكبيرة في العمليات </a:t>
            </a:r>
            <a:r>
              <a:rPr lang="ar-DZ" dirty="0" smtClean="0"/>
              <a:t>الحسابية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</a:t>
            </a:r>
            <a:r>
              <a:rPr lang="ar-DZ" dirty="0" smtClean="0"/>
              <a:t>المتكررة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تزويد الخدمات على مدار الساعة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</a:t>
            </a:r>
            <a:r>
              <a:rPr lang="ar-DZ" dirty="0" smtClean="0"/>
              <a:t>الإنسان أفضل </a:t>
            </a:r>
            <a:r>
              <a:rPr lang="ar-DZ" dirty="0" smtClean="0"/>
              <a:t>من الحاسب 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 lvl="1"/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المهام </a:t>
            </a:r>
            <a:r>
              <a:rPr lang="ar-DZ" dirty="0" smtClean="0">
                <a:cs typeface="Arabic Transparent" pitchFamily="2" charset="-78"/>
              </a:rPr>
              <a:t>التي تحتاج </a:t>
            </a:r>
            <a:r>
              <a:rPr lang="ar-DZ" dirty="0" smtClean="0">
                <a:cs typeface="Arabic Transparent" pitchFamily="2" charset="-78"/>
              </a:rPr>
              <a:t>إلى إبداع </a:t>
            </a:r>
            <a:r>
              <a:rPr lang="ar-DZ" dirty="0" smtClean="0">
                <a:cs typeface="Arabic Transparent" pitchFamily="2" charset="-78"/>
              </a:rPr>
              <a:t>وتخيل </a:t>
            </a:r>
            <a:r>
              <a:rPr lang="ar-DZ" dirty="0" smtClean="0">
                <a:cs typeface="Arabic Transparent" pitchFamily="2" charset="-78"/>
              </a:rPr>
              <a:t>وتفكير</a:t>
            </a:r>
            <a:endParaRPr lang="ar-SA" dirty="0" smtClean="0">
              <a:cs typeface="Arabic Transparent" pitchFamily="2" charset="-78"/>
            </a:endParaRPr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التي لا يمكن </a:t>
            </a:r>
            <a:r>
              <a:rPr lang="ar-DZ" dirty="0" smtClean="0"/>
              <a:t>أداؤها </a:t>
            </a:r>
            <a:r>
              <a:rPr lang="ar-DZ" dirty="0" smtClean="0"/>
              <a:t>من خلال تعليمات </a:t>
            </a:r>
            <a:endParaRPr lang="ar-SA" dirty="0" smtClean="0"/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</a:t>
            </a:r>
            <a:r>
              <a:rPr lang="ar-SA" dirty="0" smtClean="0"/>
              <a:t>الغير</a:t>
            </a:r>
            <a:r>
              <a:rPr lang="ar-DZ" dirty="0" smtClean="0"/>
              <a:t>المتكررة</a:t>
            </a:r>
          </a:p>
          <a:p>
            <a:endParaRPr lang="ar-SA" dirty="0"/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dirty="0" smtClean="0"/>
              <a:t>الفرق بين الحاسب والإنسان</a:t>
            </a:r>
            <a:endParaRPr 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</a:t>
            </a:r>
            <a:r>
              <a:rPr lang="ar-DZ" dirty="0" smtClean="0"/>
              <a:t>بين الحاسب والإنسان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استخدام </a:t>
            </a:r>
            <a:r>
              <a:rPr lang="ar-DZ" sz="2800" dirty="0" smtClean="0"/>
              <a:t>الحواسب وانتشارها وتأثيرها على نمط الحياة يطرح التساؤلات </a:t>
            </a:r>
            <a:r>
              <a:rPr lang="ar-DZ" sz="2800" dirty="0" smtClean="0"/>
              <a:t>الآتية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400" dirty="0" smtClean="0"/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تأثير التكنولوجيا على </a:t>
            </a:r>
            <a:r>
              <a:rPr lang="ar-DZ" dirty="0" smtClean="0"/>
              <a:t>إنشاء </a:t>
            </a:r>
            <a:r>
              <a:rPr lang="ar-DZ" dirty="0" smtClean="0"/>
              <a:t>وظائف جديدة وتدمير بعض الوظائف الموجودة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تكيف </a:t>
            </a:r>
            <a:r>
              <a:rPr lang="ar-DZ" dirty="0" smtClean="0"/>
              <a:t>الإنسان </a:t>
            </a:r>
            <a:r>
              <a:rPr lang="ar-DZ" dirty="0" smtClean="0"/>
              <a:t>مع التغيرات التي تحدث في عمله 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مساهمة التكنولوجيا في توسيع الهوة بين المجتمعات المتقدمة والنامية (بسبب الكلفة)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</a:t>
            </a:r>
            <a:r>
              <a:rPr lang="ar-DZ" dirty="0" smtClean="0"/>
              <a:t>بين الحاسب والإنسان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/>
              <a:t>هذه التساؤلات طرحت في نشرة الاتحاد </a:t>
            </a:r>
            <a:r>
              <a:rPr lang="ar-DZ" sz="2800" dirty="0" smtClean="0"/>
              <a:t>الأوروبي </a:t>
            </a:r>
            <a:r>
              <a:rPr lang="ar-DZ" sz="2800" dirty="0" smtClean="0"/>
              <a:t>وكان الرأي النهائي أن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pPr>
              <a:defRPr/>
            </a:pPr>
            <a:endParaRPr lang="ar-DZ" dirty="0" smtClean="0">
              <a:cs typeface="Arabic Transparent" pitchFamily="2" charset="-78"/>
            </a:endParaRPr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>
                <a:cs typeface="Arabic Transparent" pitchFamily="2" charset="-78"/>
              </a:rPr>
              <a:t>ثقافة </a:t>
            </a:r>
            <a:r>
              <a:rPr lang="ar-DZ" sz="2800" dirty="0" smtClean="0">
                <a:cs typeface="Arabic Transparent" pitchFamily="2" charset="-78"/>
              </a:rPr>
              <a:t>الحاسب </a:t>
            </a:r>
            <a:r>
              <a:rPr lang="ar-DZ" sz="2800" dirty="0" smtClean="0">
                <a:cs typeface="Arabic Transparent" pitchFamily="2" charset="-78"/>
              </a:rPr>
              <a:t>أصبحت </a:t>
            </a:r>
            <a:r>
              <a:rPr lang="ar-DZ" sz="2800" dirty="0" smtClean="0">
                <a:cs typeface="Arabic Transparent" pitchFamily="2" charset="-78"/>
              </a:rPr>
              <a:t>متطلبا رئيسيا مثلها مثل المهارات العادية كالقراءة والكتابة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/>
              <a:t>والحساب  </a:t>
            </a:r>
            <a:endParaRPr lang="ar-SA" sz="2800" dirty="0" smtClean="0"/>
          </a:p>
          <a:p>
            <a:pPr marL="514350" indent="-514350">
              <a:defRPr/>
            </a:pPr>
            <a:endParaRPr lang="ar-DZ" sz="2800" dirty="0" smtClean="0"/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/>
              <a:t>تمكين </a:t>
            </a:r>
            <a:r>
              <a:rPr lang="ar-DZ" sz="2800" dirty="0" smtClean="0"/>
              <a:t>الناس من التنافس في سوق العمل والمشاركة الفعلية في الحياة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</a:t>
            </a:r>
            <a:r>
              <a:rPr lang="ar-DZ" dirty="0" smtClean="0"/>
              <a:t>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يلعب الحاسب دورا مهما في المجتمعات ويستخدم في عدة مجالات لفوائده و</a:t>
            </a:r>
            <a:r>
              <a:rPr lang="ar-DZ" dirty="0" smtClean="0">
                <a:cs typeface="Arabic Transparent" pitchFamily="2" charset="-78"/>
              </a:rPr>
              <a:t>قد أدى ظهور الحاسب إلى</a:t>
            </a:r>
            <a:r>
              <a:rPr lang="ar-DZ" dirty="0" smtClean="0">
                <a:cs typeface="Arabic Transparent" pitchFamily="2" charset="-78"/>
              </a:rPr>
              <a:t>:</a:t>
            </a:r>
            <a:endParaRPr lang="ar-SA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إلغاء التكرار في المهام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زيادة الكفاءة والموثوق</a:t>
            </a:r>
            <a:r>
              <a:rPr lang="ar-SA" sz="3200" dirty="0" smtClean="0">
                <a:cs typeface="Arabic Transparent" pitchFamily="2" charset="-78"/>
              </a:rPr>
              <a:t>ي</a:t>
            </a:r>
            <a:r>
              <a:rPr lang="ar-DZ" sz="3200" dirty="0" smtClean="0">
                <a:cs typeface="Arabic Transparent" pitchFamily="2" charset="-78"/>
              </a:rPr>
              <a:t>ة في معالجة البيانات بشكل كبير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ظهور فرص عمل جديدة لم تكن متوفرة من قبل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الحصول على كميات هائلة من المعلومات عبر الانترنت بدون تنقل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تأدية كثير من المهام بسهولة وسرعة هائلة ومن خلال المنزل مثل البيع والشراء والحجز والبريد الالكتروني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انتشار ظاهرة العمل في المنزل</a:t>
            </a: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عقد </a:t>
            </a:r>
            <a:r>
              <a:rPr lang="ar-DZ" sz="3200" dirty="0" smtClean="0">
                <a:cs typeface="Arabic Transparent" pitchFamily="2" charset="-78"/>
              </a:rPr>
              <a:t>المؤتمرات عن بعد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استغناء التجار عن اقتناء عدة متاجر لتوفر البيع عن طريق الانترنت 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التطور الهائل في مختلف المعدات والتقنيات والأجهزة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اختلاف مقاييس الحياة عن السابق نحو </a:t>
            </a:r>
            <a:r>
              <a:rPr lang="ar-DZ" sz="3200" dirty="0" err="1" smtClean="0">
                <a:cs typeface="Arabic Transparent" pitchFamily="2" charset="-78"/>
              </a:rPr>
              <a:t>الاعلى</a:t>
            </a:r>
            <a:endParaRPr lang="ar-DZ" sz="3200" dirty="0" smtClean="0"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3600" dirty="0" smtClean="0"/>
              <a:t>بعض مساوئ استخدام </a:t>
            </a:r>
            <a:r>
              <a:rPr lang="ar-DZ" sz="3600" dirty="0" smtClean="0"/>
              <a:t>الحاسب</a:t>
            </a:r>
            <a:endParaRPr lang="ar-SA" sz="3600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تقليل </a:t>
            </a:r>
            <a:r>
              <a:rPr lang="ar-DZ" dirty="0" smtClean="0"/>
              <a:t>فرص العمل في بعض المجالات (عندما يحل محل الانسان</a:t>
            </a:r>
            <a:r>
              <a:rPr lang="ar-DZ" dirty="0" smtClean="0"/>
              <a:t>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التقليل من احتكاك الناس بعضهم </a:t>
            </a:r>
            <a:r>
              <a:rPr lang="ar-DZ" dirty="0" smtClean="0"/>
              <a:t>البعض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استخدامه يتطلب الاستثمار في الموارد البشرية (يحتاج الى تدريب ومهارات</a:t>
            </a:r>
            <a:r>
              <a:rPr lang="ar-DZ" dirty="0" smtClean="0"/>
              <a:t>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الحاجة الدائمة </a:t>
            </a:r>
            <a:r>
              <a:rPr lang="ar-DZ" dirty="0" err="1" smtClean="0"/>
              <a:t>الى</a:t>
            </a:r>
            <a:r>
              <a:rPr lang="ar-DZ" dirty="0" smtClean="0"/>
              <a:t> ذوي الاختصاص في تطوير البرامج </a:t>
            </a:r>
            <a:r>
              <a:rPr lang="ar-DZ" dirty="0" err="1" smtClean="0"/>
              <a:t>و</a:t>
            </a:r>
            <a:r>
              <a:rPr lang="ar-DZ" dirty="0" smtClean="0"/>
              <a:t> تثبيتها وصيان</a:t>
            </a:r>
            <a:r>
              <a:rPr lang="ar-SA" dirty="0" err="1" smtClean="0"/>
              <a:t>تها</a:t>
            </a:r>
            <a:endParaRPr lang="ar-DZ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تستخدم المؤسسات والشركات بعض برامج الحاسب المصممة خصيصا للمساعدة في </a:t>
            </a:r>
            <a:r>
              <a:rPr lang="ar-SA" dirty="0" smtClean="0"/>
              <a:t>إ</a:t>
            </a:r>
            <a:r>
              <a:rPr lang="ar-DZ" dirty="0" smtClean="0"/>
              <a:t>دارة </a:t>
            </a:r>
            <a:r>
              <a:rPr lang="ar-SA" dirty="0" smtClean="0"/>
              <a:t>ا</a:t>
            </a:r>
            <a:r>
              <a:rPr lang="ar-DZ" dirty="0" smtClean="0"/>
              <a:t>عمال </a:t>
            </a:r>
            <a:r>
              <a:rPr lang="ar-DZ" dirty="0" smtClean="0"/>
              <a:t>الشركات ومن هذه البرامج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المعلومات </a:t>
            </a:r>
            <a:r>
              <a:rPr lang="ar-DZ" dirty="0" smtClean="0">
                <a:latin typeface="Times New Roman" pitchFamily="18" charset="0"/>
              </a:rPr>
              <a:t>الإدارية </a:t>
            </a:r>
            <a:r>
              <a:rPr lang="fr-FR" dirty="0" smtClean="0">
                <a:latin typeface="Times New Roman" pitchFamily="18" charset="0"/>
              </a:rPr>
              <a:t>Management Information Systems  (MIS)</a:t>
            </a:r>
            <a:r>
              <a:rPr lang="ar-SA" dirty="0" smtClean="0">
                <a:latin typeface="Times New Roman" pitchFamily="18" charset="0"/>
              </a:rPr>
              <a:t>: </a:t>
            </a:r>
            <a:r>
              <a:rPr lang="ar-DZ" dirty="0" smtClean="0">
                <a:latin typeface="Times New Roman" pitchFamily="18" charset="0"/>
              </a:rPr>
              <a:t>حيث تزود مدير المؤسسة بالمعلومات الضرورية من جميع </a:t>
            </a:r>
            <a:r>
              <a:rPr lang="ar-DZ" dirty="0" smtClean="0">
                <a:latin typeface="Times New Roman" pitchFamily="18" charset="0"/>
              </a:rPr>
              <a:t>أقسام </a:t>
            </a:r>
            <a:r>
              <a:rPr lang="ar-DZ" dirty="0" smtClean="0">
                <a:latin typeface="Times New Roman" pitchFamily="18" charset="0"/>
              </a:rPr>
              <a:t>المؤسسة لمساعدته في اتخاذ القرارات الروتيني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اتخاذ القرارات</a:t>
            </a:r>
            <a:r>
              <a:rPr lang="fr-FR" dirty="0" smtClean="0">
                <a:latin typeface="Times New Roman" pitchFamily="18" charset="0"/>
              </a:rPr>
              <a:t>DSS </a:t>
            </a:r>
            <a:r>
              <a:rPr lang="ar-DZ" dirty="0" smtClean="0">
                <a:latin typeface="Times New Roman" pitchFamily="18" charset="0"/>
              </a:rPr>
              <a:t>  </a:t>
            </a:r>
            <a:r>
              <a:rPr lang="fr-FR" dirty="0" err="1" smtClean="0">
                <a:latin typeface="Times New Roman" pitchFamily="18" charset="0"/>
              </a:rPr>
              <a:t>Decision</a:t>
            </a:r>
            <a:r>
              <a:rPr lang="fr-FR" dirty="0" smtClean="0">
                <a:latin typeface="Times New Roman" pitchFamily="18" charset="0"/>
              </a:rPr>
              <a:t> Support System</a:t>
            </a:r>
            <a:r>
              <a:rPr lang="ar-DZ" dirty="0" smtClean="0">
                <a:latin typeface="Times New Roman" pitchFamily="18" charset="0"/>
              </a:rPr>
              <a:t> وتتمثل في </a:t>
            </a:r>
            <a:r>
              <a:rPr lang="ar-DZ" dirty="0" smtClean="0">
                <a:latin typeface="Times New Roman" pitchFamily="18" charset="0"/>
              </a:rPr>
              <a:t>الأنظمة </a:t>
            </a:r>
            <a:r>
              <a:rPr lang="ar-DZ" dirty="0" smtClean="0">
                <a:latin typeface="Times New Roman" pitchFamily="18" charset="0"/>
              </a:rPr>
              <a:t>التي تساعد المديرين العامين في صنع القرارات الواجبة لحل المشكلات التي تعترضهم وذلك باستعمال الحاسب والمعطيات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</a:t>
            </a:r>
            <a:r>
              <a:rPr lang="ar-SA" dirty="0" smtClean="0">
                <a:latin typeface="Times New Roman" pitchFamily="18" charset="0"/>
              </a:rPr>
              <a:t>  </a:t>
            </a:r>
          </a:p>
          <a:p>
            <a:r>
              <a:rPr lang="ar-SA" dirty="0" smtClean="0">
                <a:latin typeface="Times New Roman" pitchFamily="18" charset="0"/>
              </a:rPr>
              <a:t>             </a:t>
            </a:r>
            <a:r>
              <a:rPr lang="ar-DZ" dirty="0" smtClean="0">
                <a:latin typeface="Times New Roman" pitchFamily="18" charset="0"/>
              </a:rPr>
              <a:t>النماذج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fr-FR" dirty="0" smtClean="0">
              <a:latin typeface="Times New Roman" pitchFamily="18" charset="0"/>
            </a:endParaRPr>
          </a:p>
          <a:p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</a:t>
            </a:r>
            <a:r>
              <a:rPr lang="ar-DZ" dirty="0" smtClean="0"/>
              <a:t>الحاسب في المؤسسات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</a:t>
            </a:r>
            <a:r>
              <a:rPr lang="ar-DZ" dirty="0" smtClean="0"/>
              <a:t>الحاسب في المؤسسات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</a:t>
            </a:r>
            <a:r>
              <a:rPr lang="ar-DZ" dirty="0" smtClean="0">
                <a:latin typeface="Times New Roman" pitchFamily="18" charset="0"/>
              </a:rPr>
              <a:t>مثلا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قد يرغب المدير في معرفة تأثير ارتفاع المبيعات بنسبة % 10  وارتفاع التكاليف بنسبة % 6 على المبيعات. تتميز هذه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الانظمة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بمرونة عالية ومقدرة على التكيف مع ظروف المشكلة وسرعة الاستجابة في تقديم الحلول الفعالة بكفاءة عالية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sz="4000" dirty="0" smtClean="0">
                <a:latin typeface="Times New Roman" pitchFamily="18" charset="0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</a:t>
            </a:r>
            <a:r>
              <a:rPr lang="ar-DZ" dirty="0" smtClean="0"/>
              <a:t>الحاسب في المؤسسات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شركات التأمين بحيث تتم مشاركة المعلومات بين الشركة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وسماسرة التأمين وذلك بالوصول جزئيا لبيانات الزبائن والاتفاقيات كتسديد تأمين سيارة دون الحاجة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انتظار البوليصة بالبريد كما يمكن لسمسار تأمين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طباعة البوليصة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 فورا </a:t>
            </a:r>
            <a:r>
              <a:rPr lang="ar-DZ" sz="2800" dirty="0" smtClean="0">
                <a:latin typeface="Times New Roman" pitchFamily="18" charset="0"/>
              </a:rPr>
              <a:t>كما </a:t>
            </a:r>
            <a:r>
              <a:rPr lang="ar-DZ" sz="3600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يمكن </a:t>
            </a:r>
            <a:r>
              <a:rPr lang="ar-DZ" dirty="0" smtClean="0">
                <a:latin typeface="Times New Roman" pitchFamily="18" charset="0"/>
              </a:rPr>
              <a:t>إرسال </a:t>
            </a:r>
            <a:r>
              <a:rPr lang="ar-DZ" dirty="0" smtClean="0">
                <a:latin typeface="Times New Roman" pitchFamily="18" charset="0"/>
              </a:rPr>
              <a:t>كل المعلومات عن </a:t>
            </a:r>
            <a:r>
              <a:rPr lang="ar-DZ" dirty="0" smtClean="0">
                <a:latin typeface="Times New Roman" pitchFamily="18" charset="0"/>
              </a:rPr>
              <a:t>الإضرار </a:t>
            </a:r>
            <a:r>
              <a:rPr lang="ar-DZ" dirty="0" smtClean="0">
                <a:latin typeface="Times New Roman" pitchFamily="18" charset="0"/>
              </a:rPr>
              <a:t>والتقارير وحسابات التكاليف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الفواتير والتسويات الكترونيا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</a:t>
            </a:r>
            <a:r>
              <a:rPr lang="ar-DZ" dirty="0" smtClean="0"/>
              <a:t>الحاسب في المؤسسات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المؤسسات المالية لإدارة ملايين المعاملات يوميا حيث تمكن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الحواسيب العملاء من الوصول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حساباتهم عن طريق الصراف </a:t>
            </a:r>
            <a:r>
              <a:rPr lang="fr-FR" dirty="0" smtClean="0">
                <a:latin typeface="Times New Roman" pitchFamily="18" charset="0"/>
              </a:rPr>
              <a:t>ATM</a:t>
            </a:r>
            <a:r>
              <a:rPr lang="ar-DZ" dirty="0" smtClean="0">
                <a:latin typeface="Times New Roman" pitchFamily="18" charset="0"/>
              </a:rPr>
              <a:t> أو الانترنت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من منازلهم وتمكنهم كذلك من دفع </a:t>
            </a:r>
            <a:r>
              <a:rPr lang="ar-DZ" dirty="0" smtClean="0">
                <a:latin typeface="Times New Roman" pitchFamily="18" charset="0"/>
              </a:rPr>
              <a:t>فواتيرهم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</a:t>
            </a:r>
            <a:r>
              <a:rPr lang="ar-DZ" dirty="0" smtClean="0">
                <a:latin typeface="Times New Roman" pitchFamily="18" charset="0"/>
              </a:rPr>
              <a:t>برامج الحاسب في عمليات الحجز في الفنادق والطيران حيث تمكن عدة وكلاء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المرخصين من </a:t>
            </a:r>
            <a:r>
              <a:rPr lang="ar-DZ" dirty="0" err="1" smtClean="0">
                <a:latin typeface="Times New Roman" pitchFamily="18" charset="0"/>
              </a:rPr>
              <a:t>اجراء</a:t>
            </a:r>
            <a:r>
              <a:rPr lang="ar-DZ" dirty="0" smtClean="0">
                <a:latin typeface="Times New Roman" pitchFamily="18" charset="0"/>
              </a:rPr>
              <a:t> عملية الحجز. يطبق نظام قفل السجل </a:t>
            </a:r>
            <a:r>
              <a:rPr lang="fr-FR" dirty="0" smtClean="0">
                <a:latin typeface="Times New Roman" pitchFamily="18" charset="0"/>
              </a:rPr>
              <a:t>Record </a:t>
            </a:r>
            <a:r>
              <a:rPr lang="fr-FR" dirty="0" err="1" smtClean="0">
                <a:latin typeface="Times New Roman" pitchFamily="18" charset="0"/>
              </a:rPr>
              <a:t>Locking</a:t>
            </a:r>
            <a:r>
              <a:rPr lang="ar-DZ" dirty="0" smtClean="0">
                <a:latin typeface="Times New Roman" pitchFamily="18" charset="0"/>
              </a:rPr>
              <a:t> من اجل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ضمان عدم ازدواجية الحجز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DZ" dirty="0" smtClean="0"/>
              <a:t>الحاسب في الهيئات الحكومية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3600" dirty="0" smtClean="0">
                <a:latin typeface="Times New Roman" pitchFamily="18" charset="0"/>
              </a:rPr>
              <a:t>يمكن تحسين </a:t>
            </a:r>
            <a:r>
              <a:rPr lang="ar-DZ" sz="3600" dirty="0" smtClean="0">
                <a:latin typeface="Times New Roman" pitchFamily="18" charset="0"/>
              </a:rPr>
              <a:t>أداء </a:t>
            </a:r>
            <a:r>
              <a:rPr lang="ar-DZ" sz="3600" dirty="0" smtClean="0">
                <a:latin typeface="Times New Roman" pitchFamily="18" charset="0"/>
              </a:rPr>
              <a:t>مؤسسات الدولة باستعمال الحاسب</a:t>
            </a:r>
          </a:p>
          <a:p>
            <a:r>
              <a:rPr lang="ar-DZ" dirty="0" smtClean="0">
                <a:latin typeface="Times New Roman" pitchFamily="18" charset="0"/>
              </a:rPr>
              <a:t>إمكانية </a:t>
            </a:r>
            <a:r>
              <a:rPr lang="ar-DZ" dirty="0" smtClean="0">
                <a:latin typeface="Times New Roman" pitchFamily="18" charset="0"/>
              </a:rPr>
              <a:t>تخزين كميات كبيرة من البيانات (الاسم – العنوان – الرقم الوطني) وتسهيل البحث عنها و </a:t>
            </a:r>
            <a:r>
              <a:rPr lang="ar-DZ" dirty="0" smtClean="0">
                <a:latin typeface="Times New Roman" pitchFamily="18" charset="0"/>
              </a:rPr>
              <a:t>فرزها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إضافة </a:t>
            </a:r>
            <a:r>
              <a:rPr lang="ar-DZ" dirty="0" smtClean="0">
                <a:latin typeface="Times New Roman" pitchFamily="18" charset="0"/>
              </a:rPr>
              <a:t>تفاصيل جديدة </a:t>
            </a:r>
            <a:r>
              <a:rPr lang="ar-DZ" dirty="0" smtClean="0">
                <a:latin typeface="Times New Roman" pitchFamily="18" charset="0"/>
              </a:rPr>
              <a:t>إلى </a:t>
            </a:r>
            <a:r>
              <a:rPr lang="ar-DZ" dirty="0" smtClean="0">
                <a:latin typeface="Times New Roman" pitchFamily="18" charset="0"/>
              </a:rPr>
              <a:t>سجل المواطن بسهولة عند القيام بأي معاملة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استخدام البيانات لإجراء بحوث التسويق </a:t>
            </a:r>
            <a:r>
              <a:rPr lang="ar-DZ" dirty="0" err="1" smtClean="0">
                <a:latin typeface="Times New Roman" pitchFamily="18" charset="0"/>
              </a:rPr>
              <a:t>والمسوحات</a:t>
            </a:r>
            <a:r>
              <a:rPr lang="ar-DZ" dirty="0" smtClean="0">
                <a:latin typeface="Times New Roman" pitchFamily="18" charset="0"/>
              </a:rPr>
              <a:t> الاجتماعية والإحصائية مثل </a:t>
            </a:r>
            <a:r>
              <a:rPr lang="ar-DZ" dirty="0" smtClean="0">
                <a:latin typeface="Times New Roman" pitchFamily="18" charset="0"/>
              </a:rPr>
              <a:t>إحصاءات </a:t>
            </a:r>
            <a:r>
              <a:rPr lang="ar-DZ" dirty="0" smtClean="0">
                <a:latin typeface="Times New Roman" pitchFamily="18" charset="0"/>
              </a:rPr>
              <a:t>السكان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    </a:t>
            </a:r>
            <a:r>
              <a:rPr lang="ar-DZ" dirty="0" smtClean="0">
                <a:latin typeface="Times New Roman" pitchFamily="18" charset="0"/>
              </a:rPr>
              <a:t>التصويت </a:t>
            </a:r>
            <a:r>
              <a:rPr lang="ar-DZ" dirty="0" smtClean="0">
                <a:latin typeface="Times New Roman" pitchFamily="18" charset="0"/>
              </a:rPr>
              <a:t>الالكتروني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الحاسب</a:t>
            </a:r>
            <a:r>
              <a:rPr lang="ar-SA" dirty="0" err="1" smtClean="0">
                <a:latin typeface="Times New Roman" pitchFamily="18" charset="0"/>
              </a:rPr>
              <a:t>ات</a:t>
            </a:r>
            <a:r>
              <a:rPr lang="ar-DZ" dirty="0" smtClean="0">
                <a:latin typeface="Times New Roman" pitchFamily="18" charset="0"/>
              </a:rPr>
              <a:t> في المستشفيات ومراكز العناية الصحية </a:t>
            </a:r>
            <a:r>
              <a:rPr lang="ar-SA" dirty="0" smtClean="0">
                <a:latin typeface="Times New Roman" pitchFamily="18" charset="0"/>
              </a:rPr>
              <a:t>من أجل </a:t>
            </a:r>
            <a:r>
              <a:rPr lang="ar-DZ" dirty="0" smtClean="0">
                <a:latin typeface="Times New Roman" pitchFamily="18" charset="0"/>
              </a:rPr>
              <a:t>التالي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تخزين </a:t>
            </a:r>
            <a:r>
              <a:rPr lang="ar-DZ" sz="3200" dirty="0" smtClean="0">
                <a:latin typeface="Times New Roman" pitchFamily="18" charset="0"/>
              </a:rPr>
              <a:t>سجلات المرضى واستخراجها والبحث عنها </a:t>
            </a:r>
            <a:r>
              <a:rPr lang="ar-DZ" sz="3200" dirty="0" err="1" smtClean="0">
                <a:latin typeface="Times New Roman" pitchFamily="18" charset="0"/>
              </a:rPr>
              <a:t>و</a:t>
            </a:r>
            <a:r>
              <a:rPr lang="ar-DZ" sz="3200" dirty="0" smtClean="0">
                <a:latin typeface="Times New Roman" pitchFamily="18" charset="0"/>
              </a:rPr>
              <a:t> الربط بين </a:t>
            </a:r>
            <a:r>
              <a:rPr lang="ar-DZ" sz="3200" dirty="0" smtClean="0">
                <a:latin typeface="Times New Roman" pitchFamily="18" charset="0"/>
              </a:rPr>
              <a:t>الأنظمة</a:t>
            </a:r>
            <a:r>
              <a:rPr lang="ar-SA" sz="3200" dirty="0" smtClean="0">
                <a:latin typeface="Times New Roman" pitchFamily="18" charset="0"/>
              </a:rPr>
              <a:t> </a:t>
            </a:r>
            <a:r>
              <a:rPr lang="ar-DZ" sz="3200" dirty="0" smtClean="0">
                <a:latin typeface="Times New Roman" pitchFamily="18" charset="0"/>
              </a:rPr>
              <a:t>في المستشفيات والمراكز الطبية ومشاركة هذه السجلات وبالتالي زيادة الاهتمام بالمرضى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تحديد المواعيد ومراقبة غرف العناية الفائقة 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استعمال البيانات كمصدر للمعلومات للأطباء مثل الحصول على تفاصيل عملية </a:t>
            </a:r>
            <a:r>
              <a:rPr lang="ar-DZ" sz="3200" dirty="0" smtClean="0">
                <a:latin typeface="Times New Roman" pitchFamily="18" charset="0"/>
              </a:rPr>
              <a:t>جراحية </a:t>
            </a:r>
            <a:r>
              <a:rPr lang="ar-DZ" sz="3200" dirty="0" smtClean="0">
                <a:latin typeface="Times New Roman" pitchFamily="18" charset="0"/>
              </a:rPr>
              <a:t>معقدة وتوفر قواعد بيانات للأدوية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5050" lvl="1" indent="-514350">
              <a:buFont typeface="Wingdings" pitchFamily="2" charset="2"/>
              <a:buChar char="§"/>
              <a:defRPr/>
            </a:pP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تطوير أنظمة </a:t>
            </a:r>
            <a:r>
              <a:rPr lang="ar-DZ" sz="3200" dirty="0" smtClean="0">
                <a:latin typeface="Times New Roman" pitchFamily="18" charset="0"/>
              </a:rPr>
              <a:t>تحكم بسيارات </a:t>
            </a:r>
            <a:r>
              <a:rPr lang="ar-DZ" sz="3200" dirty="0" smtClean="0">
                <a:latin typeface="Times New Roman" pitchFamily="18" charset="0"/>
              </a:rPr>
              <a:t>الإسعاف</a:t>
            </a: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defRPr/>
            </a:pPr>
            <a:endParaRPr lang="ar-DZ" sz="36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تحليل كميات كبيرة من البيانات البيولوجية التي يمكن </a:t>
            </a:r>
            <a:r>
              <a:rPr lang="ar-SA" sz="3200" dirty="0" smtClean="0">
                <a:latin typeface="Times New Roman" pitchFamily="18" charset="0"/>
              </a:rPr>
              <a:t>أ</a:t>
            </a:r>
            <a:r>
              <a:rPr lang="ar-DZ" sz="3200" dirty="0" smtClean="0">
                <a:latin typeface="Times New Roman" pitchFamily="18" charset="0"/>
              </a:rPr>
              <a:t>ن </a:t>
            </a:r>
            <a:r>
              <a:rPr lang="ar-DZ" sz="3200" dirty="0" smtClean="0">
                <a:latin typeface="Times New Roman" pitchFamily="18" charset="0"/>
              </a:rPr>
              <a:t>تساعد في </a:t>
            </a:r>
            <a:r>
              <a:rPr lang="ar-DZ" sz="3200" dirty="0" smtClean="0">
                <a:latin typeface="Times New Roman" pitchFamily="18" charset="0"/>
              </a:rPr>
              <a:t>الأبحاث</a:t>
            </a:r>
            <a:endParaRPr lang="ar-DZ" sz="3600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يستعمل الحاسب في الجامعات والكليات والمدارس للتعليم والبحث والتوجيه والإدارة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تكون المعدات عبارة عن شبكة حواسب </a:t>
            </a:r>
            <a:r>
              <a:rPr lang="ar-DZ" dirty="0" err="1" smtClean="0">
                <a:latin typeface="Times New Roman" pitchFamily="18" charset="0"/>
              </a:rPr>
              <a:t>او</a:t>
            </a:r>
            <a:r>
              <a:rPr lang="ar-DZ" dirty="0" smtClean="0">
                <a:latin typeface="Times New Roman" pitchFamily="18" charset="0"/>
              </a:rPr>
              <a:t> حواسب منفردة مع معدات تعدد الوسائط 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قد ترتبط معها </a:t>
            </a:r>
            <a:r>
              <a:rPr lang="ar-DZ" dirty="0" smtClean="0">
                <a:latin typeface="Times New Roman" pitchFamily="18" charset="0"/>
              </a:rPr>
              <a:t>أدوات </a:t>
            </a:r>
            <a:r>
              <a:rPr lang="ar-DZ" dirty="0" smtClean="0">
                <a:latin typeface="Times New Roman" pitchFamily="18" charset="0"/>
              </a:rPr>
              <a:t>خاصة بتعليم وتدريب الصغار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r>
              <a:rPr lang="ar-DZ" dirty="0" smtClean="0">
                <a:latin typeface="Times New Roman" pitchFamily="18" charset="0"/>
              </a:rPr>
              <a:t>البرمجيات تشمل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معالجة النصوص وقواعد البيانات وحزم مالية للإدارة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حزم تعليمية والانترنت والبريد الالكتروني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تستعمل الحواسب في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الاعمال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الادارية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والتسجيل كجدولة الحصص وتعقب الحضور 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التدريب المعتمد على الحاسب </a:t>
            </a:r>
            <a:r>
              <a:rPr lang="fr-FR" dirty="0" smtClean="0">
                <a:latin typeface="Times New Roman" pitchFamily="18" charset="0"/>
              </a:rPr>
              <a:t>Computer </a:t>
            </a:r>
            <a:r>
              <a:rPr lang="fr-FR" dirty="0" err="1" smtClean="0">
                <a:latin typeface="Times New Roman" pitchFamily="18" charset="0"/>
              </a:rPr>
              <a:t>Based</a:t>
            </a:r>
            <a:r>
              <a:rPr lang="fr-FR" dirty="0" smtClean="0">
                <a:latin typeface="Times New Roman" pitchFamily="18" charset="0"/>
              </a:rPr>
              <a:t> Training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</a:rPr>
              <a:t>CBT</a:t>
            </a:r>
            <a:r>
              <a:rPr lang="ar-SA" dirty="0" smtClean="0">
                <a:latin typeface="Times New Roman" pitchFamily="18" charset="0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</a:rPr>
              <a:t>ي</a:t>
            </a:r>
            <a:r>
              <a:rPr lang="ar-DZ" dirty="0" smtClean="0">
                <a:latin typeface="Times New Roman" pitchFamily="18" charset="0"/>
              </a:rPr>
              <a:t>تمثل في تدريب عدد من </a:t>
            </a:r>
            <a:r>
              <a:rPr lang="ar-DZ" dirty="0" err="1" smtClean="0">
                <a:latin typeface="Times New Roman" pitchFamily="18" charset="0"/>
              </a:rPr>
              <a:t>الاشخاص</a:t>
            </a:r>
            <a:r>
              <a:rPr lang="ar-DZ" dirty="0" smtClean="0">
                <a:latin typeface="Times New Roman" pitchFamily="18" charset="0"/>
              </a:rPr>
              <a:t> على مجوعة متنوعة من المواضيع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تكون عادة على قرص مدمج ومن محاسنه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يتم دون حضور المحاضرات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في أي وقت وفي أي فترة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زمنية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أسلوب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مرن في التدريب يتوافق مع القدرات الاستيعابية </a:t>
            </a:r>
          </a:p>
          <a:p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عملي وذو تكلفة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قليلة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يمكن تكرار الدرس عند ظهور بعض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المصاعب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التدريب المعتمد على الحاسب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إمكانية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تفاعل الطلبة مع بعضهم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وجود مدرس لإعطاء النصائح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إمكانية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حدوث مشاكل في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الأجهزة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       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غياب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التشجيع لمواصلة التدريب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latin typeface="Times New Roman" pitchFamily="18" charset="0"/>
              </a:rPr>
              <a:t>يتيح العمل عن بعد أو المواصلات عن بعد </a:t>
            </a:r>
            <a:r>
              <a:rPr lang="ar-DZ" sz="2800" dirty="0" smtClean="0">
                <a:latin typeface="Times New Roman" pitchFamily="18" charset="0"/>
              </a:rPr>
              <a:t>للأشخاص </a:t>
            </a:r>
            <a:r>
              <a:rPr lang="ar-DZ" sz="2800" dirty="0" smtClean="0">
                <a:latin typeface="Times New Roman" pitchFamily="18" charset="0"/>
              </a:rPr>
              <a:t>العمل من المنزل  باستعمال حاسب مربوط بالمكتب في </a:t>
            </a:r>
            <a:r>
              <a:rPr lang="ar-DZ" sz="2800" dirty="0" smtClean="0">
                <a:latin typeface="Times New Roman" pitchFamily="18" charset="0"/>
              </a:rPr>
              <a:t>الشركة</a:t>
            </a:r>
            <a:endParaRPr lang="ar-SA" sz="28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الاتصال بالمكتب عبر الهاتف والفاكس والبريد </a:t>
            </a:r>
            <a:r>
              <a:rPr lang="ar-DZ" dirty="0" smtClean="0">
                <a:latin typeface="Times New Roman" pitchFamily="18" charset="0"/>
              </a:rPr>
              <a:t>الالكتروني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يتميز </a:t>
            </a:r>
            <a:r>
              <a:rPr lang="ar-DZ" dirty="0" smtClean="0">
                <a:latin typeface="Times New Roman" pitchFamily="18" charset="0"/>
              </a:rPr>
              <a:t>العمل عن بعد بتخفيض وقت المواصلات 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المرونة في </a:t>
            </a:r>
            <a:r>
              <a:rPr lang="ar-DZ" dirty="0" smtClean="0">
                <a:latin typeface="Times New Roman" pitchFamily="18" charset="0"/>
              </a:rPr>
              <a:t>أوقات </a:t>
            </a:r>
            <a:r>
              <a:rPr lang="ar-DZ" dirty="0" smtClean="0">
                <a:latin typeface="Times New Roman" pitchFamily="18" charset="0"/>
              </a:rPr>
              <a:t>العمل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القدرة على التركيز في </a:t>
            </a:r>
            <a:r>
              <a:rPr lang="ar-DZ" dirty="0" err="1" smtClean="0">
                <a:latin typeface="Times New Roman" pitchFamily="18" charset="0"/>
              </a:rPr>
              <a:t>اداء</a:t>
            </a:r>
            <a:r>
              <a:rPr lang="ar-DZ" dirty="0" smtClean="0">
                <a:latin typeface="Times New Roman" pitchFamily="18" charset="0"/>
              </a:rPr>
              <a:t> مهمة </a:t>
            </a: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تخفيض نفقات الشركة في كراء مساحة العمل الضرورية</a:t>
            </a: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إمكانية </a:t>
            </a:r>
            <a:r>
              <a:rPr lang="ar-DZ" dirty="0" smtClean="0">
                <a:latin typeface="Times New Roman" pitchFamily="18" charset="0"/>
              </a:rPr>
              <a:t>تشغيل موظفين من مناطق جغرافية نائية (يد عاملة رخيصة) 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DZ" sz="3200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dirty="0" smtClean="0">
                <a:latin typeface="Times New Roman" pitchFamily="18" charset="0"/>
              </a:rPr>
              <a:t>من مساوئ العمل عن بعد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err="1" smtClean="0">
                <a:latin typeface="Times New Roman" pitchFamily="18" charset="0"/>
              </a:rPr>
              <a:t>الالهاءات</a:t>
            </a:r>
            <a:r>
              <a:rPr lang="ar-DZ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في المنزل التي قد تكون </a:t>
            </a:r>
            <a:r>
              <a:rPr lang="ar-DZ" dirty="0" smtClean="0">
                <a:latin typeface="Times New Roman" pitchFamily="18" charset="0"/>
              </a:rPr>
              <a:t>كثيرة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الشعور بالانعزال عن الزملاء (تخصيص يوم لجمع كل الموظفين)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تتمثل التجارة الالكترونية في عمليات البيع والشراء عن طريق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يطلب من الزبون معلوماته الشخصية ودفع ثمن البضاعة باستعمال بطاقة الائتمان قبل شحنها  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يخاف الزبائن من </a:t>
            </a:r>
            <a:r>
              <a:rPr lang="ar-DZ" dirty="0" smtClean="0">
                <a:latin typeface="Times New Roman" pitchFamily="18" charset="0"/>
              </a:rPr>
              <a:t>إعطاء </a:t>
            </a:r>
            <a:r>
              <a:rPr lang="ar-DZ" dirty="0" smtClean="0">
                <a:latin typeface="Times New Roman" pitchFamily="18" charset="0"/>
              </a:rPr>
              <a:t>تفاصيل بطاقاتهم عبر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التأكد من أن الموقع آمن عند رؤية قفل مغلق في الزاوية اليسرى السفلى من برنامج المستعرض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تقدم بعض المحلات التجارية </a:t>
            </a:r>
            <a:r>
              <a:rPr lang="fr-FR" dirty="0" err="1" smtClean="0">
                <a:latin typeface="Times New Roman" pitchFamily="18" charset="0"/>
              </a:rPr>
              <a:t>Supermarkets</a:t>
            </a:r>
            <a:r>
              <a:rPr lang="ar-DZ" dirty="0" smtClean="0">
                <a:latin typeface="Times New Roman" pitchFamily="18" charset="0"/>
              </a:rPr>
              <a:t> خدمة </a:t>
            </a:r>
            <a:r>
              <a:rPr lang="ar-DZ" dirty="0" err="1" smtClean="0">
                <a:latin typeface="Times New Roman" pitchFamily="18" charset="0"/>
              </a:rPr>
              <a:t>التبضع</a:t>
            </a:r>
            <a:r>
              <a:rPr lang="ar-DZ" dirty="0" smtClean="0">
                <a:latin typeface="Times New Roman" pitchFamily="18" charset="0"/>
              </a:rPr>
              <a:t> حيث يتم عرض البضائع على موقع المحل التجاري ويقوم عامل بتسليمها </a:t>
            </a:r>
            <a:r>
              <a:rPr lang="ar-DZ" dirty="0" smtClean="0">
                <a:latin typeface="Times New Roman" pitchFamily="18" charset="0"/>
              </a:rPr>
              <a:t>للزبون</a:t>
            </a:r>
            <a:endParaRPr lang="ar-SA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ظهر مفهوم جديد للمزاد العلني حيث تعرض البضائع في غرفة المزاد لتباع في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وقت وتاريخ محددين وتباع للشخص الذي يقدم </a:t>
            </a:r>
            <a:r>
              <a:rPr lang="ar-DZ" dirty="0" err="1" smtClean="0">
                <a:latin typeface="Times New Roman" pitchFamily="18" charset="0"/>
              </a:rPr>
              <a:t>اعلى</a:t>
            </a:r>
            <a:r>
              <a:rPr lang="ar-DZ" dirty="0" smtClean="0">
                <a:latin typeface="Times New Roman" pitchFamily="18" charset="0"/>
              </a:rPr>
              <a:t> سعر قبل التاريخ المحدد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dirty="0" smtClean="0">
                <a:latin typeface="Times New Roman" pitchFamily="18" charset="0"/>
              </a:rPr>
              <a:t>من محاسن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توفر الخدمة على مدار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الساعة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الوقت في استلام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الإطلاع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على نطاق واسع من المنتجات حيث يمكن مقارنة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الاسعار</a:t>
            </a:r>
            <a:endParaRPr lang="en-US" dirty="0" smtClean="0"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إمكانية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معاينة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الثقة في الدفع عبر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الانترنت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التواصل البشري عند الشراء والتكلم مع مندوب تجاري 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........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1352</Words>
  <Application>Microsoft Office PowerPoint</Application>
  <PresentationFormat>A4 Paper (210x297 mm)‎</PresentationFormat>
  <Paragraphs>221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Office Theme</vt:lpstr>
      <vt:lpstr>الشريحة 1</vt:lpstr>
      <vt:lpstr>المحاضرة السادسة</vt:lpstr>
      <vt:lpstr>عناصر المحاضرة</vt:lpstr>
      <vt:lpstr>1- استخدامات الحاسب في الحياة اليومية</vt:lpstr>
      <vt:lpstr>1- استخدامات الحاسب في الحياة اليومية</vt:lpstr>
      <vt:lpstr>2- الفرق بين الحاسب والإنسان</vt:lpstr>
      <vt:lpstr>2- الفرق بين الحاسب والإنسان</vt:lpstr>
      <vt:lpstr>2- الفرق بين الحاسب والإنسان</vt:lpstr>
      <vt:lpstr>2-الفرق بين الحاسب والإنسان</vt:lpstr>
      <vt:lpstr>2-الفرق بين الحاسب والإنسان</vt:lpstr>
      <vt:lpstr>3-  نتائج استخدام الحاسب</vt:lpstr>
      <vt:lpstr>3-  نتائج استخدام الحاسب</vt:lpstr>
      <vt:lpstr>3-  نتائج استخدام الحاسب</vt:lpstr>
      <vt:lpstr>4- برامج الحاسب في المؤسسات</vt:lpstr>
      <vt:lpstr>4- برامج الحاسب في المؤسسات</vt:lpstr>
      <vt:lpstr>4- برامج الحاسب في المؤسسات</vt:lpstr>
      <vt:lpstr>4- برامج الحاسب في المؤسسات</vt:lpstr>
      <vt:lpstr>5- الحاسب في الهيئات الحكومية</vt:lpstr>
      <vt:lpstr>6- الحاسب في المستشفيات والمراكز العناية الصحية</vt:lpstr>
      <vt:lpstr>6- الحاسب في المستشفيات والمراكز العناية الصحية</vt:lpstr>
      <vt:lpstr>7- الحاسب في التعليم</vt:lpstr>
      <vt:lpstr>7- الحاسب في التعليم</vt:lpstr>
      <vt:lpstr>7- الحاسب في التعليم</vt:lpstr>
      <vt:lpstr>8- العمل عن بعد TeleCommuting </vt:lpstr>
      <vt:lpstr>8- العمل عن بعد TeleCommuting </vt:lpstr>
      <vt:lpstr>9- التجارة الإلكترونية E-Commerce  </vt:lpstr>
      <vt:lpstr>9- التجارة الإلكترونية E-Commerce  </vt:lpstr>
      <vt:lpstr>9- التجارة الإلكترونية E-Commerce  </vt:lpstr>
      <vt:lpstr>9- التجارة الإلكترونية E-Commerce  </vt:lpstr>
      <vt:lpstr>الشريحة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aelcherif</cp:lastModifiedBy>
  <cp:revision>355</cp:revision>
  <dcterms:created xsi:type="dcterms:W3CDTF">2009-10-14T19:14:34Z</dcterms:created>
  <dcterms:modified xsi:type="dcterms:W3CDTF">2010-10-17T06:07:38Z</dcterms:modified>
</cp:coreProperties>
</file>