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6" r:id="rId2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0099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46" y="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68AF232-A92C-4B65-AB23-E9C8A09A762E}" type="datetimeFigureOut">
              <a:rPr lang="en-US"/>
              <a:pPr>
                <a:defRPr/>
              </a:pPr>
              <a:t>10/25/2010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DAADA17-2483-4889-B59F-1BBCA3C30F9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6"/>
          <p:cNvSpPr txBox="1"/>
          <p:nvPr userDrawn="1"/>
        </p:nvSpPr>
        <p:spPr>
          <a:xfrm>
            <a:off x="5029200" y="4724400"/>
            <a:ext cx="1533525" cy="3698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خالد سعيد خليل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 rtl="1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6AE43-3E08-4616-98C4-136B1E9FD18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220200" cy="1143000"/>
          </a:xfr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9525000" cy="4648200"/>
          </a:xfrm>
        </p:spPr>
        <p:txBody>
          <a:bodyPr/>
          <a:lstStyle>
            <a:lvl1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just" rtl="1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6748F-EDC1-479B-8B47-5B10278D93A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 rtl="1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772E-05E2-44FD-AB12-21C45A7C27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C7BCF-B514-4FDA-BD5D-B01C5F4DF2F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37AD-14CF-4D2A-BC53-BE38EE2176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7B14-097E-4914-9F34-EABBA86A69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25D3-90E5-4952-811E-DBE1D62388F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F7CB2-BE03-4402-9FD0-12AA0632DE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0268F-3024-4A02-9424-3C9CE2A9FDE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CD6AD-061D-46E4-AE3F-FBD5C6862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CE3D-7C42-4041-A569-8159773A4A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9220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447800"/>
            <a:ext cx="9525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</a:p>
          <a:p>
            <a:pPr lvl="1"/>
            <a:r>
              <a:rPr lang="ar-EG" smtClean="0"/>
              <a:t>المحتوى المستوى الثاني</a:t>
            </a:r>
          </a:p>
          <a:p>
            <a:pPr lvl="2"/>
            <a:r>
              <a:rPr lang="ar-EG" smtClean="0"/>
              <a:t>المحتوى المستوى الثالث</a:t>
            </a:r>
          </a:p>
          <a:p>
            <a:pPr lvl="3"/>
            <a:r>
              <a:rPr lang="ar-EG" smtClean="0"/>
              <a:t>المحتوى المستوى الرابع</a:t>
            </a:r>
          </a:p>
          <a:p>
            <a:pPr lvl="4"/>
            <a:r>
              <a:rPr lang="ar-EG" smtClean="0"/>
              <a:t>المحتوى المستوى الخامس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44F2310-6C32-4E4F-9F42-D767CBBD31B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61163" y="6411913"/>
            <a:ext cx="1836737" cy="36988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ar-SA" b="1" dirty="0">
                <a:solidFill>
                  <a:schemeClr val="bg1"/>
                </a:solidFill>
              </a:rPr>
              <a:t>د. أحمد محمد الشريف</a:t>
            </a:r>
          </a:p>
        </p:txBody>
      </p:sp>
      <p:sp>
        <p:nvSpPr>
          <p:cNvPr id="12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152400" y="1371600"/>
            <a:ext cx="9559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54" r:id="rId3"/>
    <p:sldLayoutId id="2147483863" r:id="rId4"/>
    <p:sldLayoutId id="214748386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just" rtl="1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just" rtl="1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ar.wikipedia.org/wiki/%D9%84%D8%BA%D8%A9_%D9%8A%D9%88%D9%86%D8%A7%D9%86%D9%8A%D8%A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DF563-6BF1-4649-A788-EFDF8B1035AC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1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كلية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إدارة الأعمال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>
                <a:solidFill>
                  <a:srgbClr val="898989"/>
                </a:solidFill>
                <a:latin typeface="Calibri" pitchFamily="34" charset="0"/>
              </a:rPr>
              <a:t> نظم المعلومات الإدارية</a:t>
            </a:r>
            <a:endParaRPr lang="en-US" sz="260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615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15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54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3700" b="1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تكنولوجيا المعلومات1 0607101</a:t>
            </a:r>
          </a:p>
          <a:p>
            <a:pPr algn="l">
              <a:lnSpc>
                <a:spcPct val="80000"/>
              </a:lnSpc>
            </a:pPr>
            <a:r>
              <a:rPr lang="ar-EG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– 143</a:t>
            </a:r>
            <a:r>
              <a:rPr lang="ar-SA" sz="17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أحمد محمد الشريف</a:t>
            </a:r>
            <a:endParaRPr lang="en-US" sz="26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6155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D3AFDE04-9E13-4098-9D71-DE8B5A55B69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ar-SA" smtClean="0"/>
              <a:t>المحاضرة السابعة</a:t>
            </a:r>
            <a:endParaRPr lang="en-US" dirty="0" smtClean="0"/>
          </a:p>
        </p:txBody>
      </p:sp>
      <p:sp>
        <p:nvSpPr>
          <p:cNvPr id="717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ar-SA" dirty="0" smtClean="0"/>
              <a:t>الصحة والبيئة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abic Transparent" pitchFamily="2" charset="-78"/>
              </a:rPr>
              <a:t>Health &amp; Environment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E35637-70D7-4D8A-8261-64A210B08462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SA" smtClean="0"/>
              <a:t>عناصر المحاضرة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>
          <a:xfrm>
            <a:off x="533400" y="1447800"/>
            <a:ext cx="9372600" cy="4724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/>
              <a:t>التعرف على أساليب إيجاد بيئة عمل ملائمة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التعرف على المشكلات الصحية المرتبطة باستعمال الحاسب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الاحتياط</a:t>
            </a:r>
            <a:r>
              <a:rPr lang="ar-SA" sz="2800" dirty="0" err="1" smtClean="0"/>
              <a:t>ات</a:t>
            </a:r>
            <a:r>
              <a:rPr lang="ar-DZ" sz="2800" dirty="0" smtClean="0"/>
              <a:t> الواجب اتخاذها عند استعمال الحاسب</a:t>
            </a:r>
            <a:endParaRPr lang="ar-SA" sz="2800" dirty="0" smtClean="0"/>
          </a:p>
          <a:p>
            <a:endParaRPr lang="ar-DZ" sz="2800" dirty="0" smtClean="0"/>
          </a:p>
          <a:p>
            <a:pPr>
              <a:buFont typeface="Wingdings" pitchFamily="2" charset="2"/>
              <a:buChar char="ü"/>
            </a:pPr>
            <a:r>
              <a:rPr lang="ar-DZ" sz="2800" dirty="0" smtClean="0"/>
              <a:t> كيفية المحافظة على البيئة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4000" dirty="0" smtClean="0"/>
              <a:t>  </a:t>
            </a:r>
            <a:r>
              <a:rPr lang="ar-DZ" sz="2800" dirty="0" smtClean="0">
                <a:cs typeface="+mn-cs"/>
              </a:rPr>
              <a:t>الهندسة الإنسانية </a:t>
            </a:r>
            <a:r>
              <a:rPr lang="ar-SA" sz="2800" dirty="0" smtClean="0">
                <a:cs typeface="+mn-cs"/>
              </a:rPr>
              <a:t> </a:t>
            </a:r>
            <a:r>
              <a:rPr lang="fr-FR" sz="2800" dirty="0" err="1" smtClean="0">
                <a:cs typeface="+mn-cs"/>
              </a:rPr>
              <a:t>Ergonomics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/>
              <a:t>من أصل كلمتين </a:t>
            </a:r>
            <a:r>
              <a:rPr lang="ar-SA" sz="2800" dirty="0" smtClean="0">
                <a:hlinkClick r:id="rId2" action="ppaction://hlinkfile" tooltip="لغة يونانية"/>
              </a:rPr>
              <a:t>يونانيتين</a:t>
            </a:r>
            <a:r>
              <a:rPr lang="ar-SA" sz="2800" dirty="0" smtClean="0"/>
              <a:t> هما </a:t>
            </a:r>
            <a:r>
              <a:rPr lang="en-US" sz="2800" dirty="0" err="1" smtClean="0"/>
              <a:t>ergon</a:t>
            </a:r>
            <a:r>
              <a:rPr lang="en-US" sz="2800" dirty="0" smtClean="0"/>
              <a:t> </a:t>
            </a:r>
            <a:r>
              <a:rPr lang="ar-SA" sz="2800" dirty="0" smtClean="0"/>
              <a:t>وتعني "عمل"، و </a:t>
            </a:r>
            <a:r>
              <a:rPr lang="en-US" sz="2800" dirty="0" smtClean="0"/>
              <a:t> </a:t>
            </a:r>
            <a:r>
              <a:rPr lang="en-US" sz="2800" dirty="0" err="1" smtClean="0"/>
              <a:t>nomos</a:t>
            </a:r>
            <a:r>
              <a:rPr lang="en-US" sz="2800" dirty="0" smtClean="0"/>
              <a:t> </a:t>
            </a:r>
            <a:r>
              <a:rPr lang="ar-SA" sz="2800" dirty="0" smtClean="0"/>
              <a:t>وتعني "قوانين".</a:t>
            </a:r>
            <a:r>
              <a:rPr lang="ar-DZ" sz="2800" dirty="0" smtClean="0">
                <a:cs typeface="+mn-cs"/>
              </a:rPr>
              <a:t> وتتمثل في الأسلوب الأمثل  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للتفاعل بين الأشخاص والمعدات بحيث يعمل الكل بكفاءة اكبر</a:t>
            </a:r>
            <a:endParaRPr lang="ar-SA" sz="28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6" name="عنصر نائب للمحتوى 5" descr="computing-ergonomic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752600"/>
            <a:ext cx="3124200" cy="3657600"/>
          </a:xfrm>
        </p:spPr>
      </p:pic>
      <p:pic>
        <p:nvPicPr>
          <p:cNvPr id="8" name="صورة 7" descr="ergono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543050"/>
            <a:ext cx="4105275" cy="478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>
                <a:cs typeface="+mn-cs"/>
              </a:rPr>
              <a:t>لذلك يجب :</a:t>
            </a:r>
          </a:p>
          <a:p>
            <a:pPr>
              <a:defRPr/>
            </a:pPr>
            <a:endParaRPr lang="ar-DZ" sz="2800" dirty="0" smtClean="0">
              <a:cs typeface="+mn-cs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ar-DZ" sz="2800" dirty="0" smtClean="0">
                <a:cs typeface="+mn-cs"/>
              </a:rPr>
              <a:t>عدم الاقتراب كثيرا من الشاشة لتفادي ضرر العيون ويجب أن يكون أعلى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     الشاشة عند مستوى العيون ويبعد عنها بحوالي 60 سم ويجب استعمال مرشح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الشاشة </a:t>
            </a:r>
            <a:r>
              <a:rPr lang="fr-FR" sz="2800" dirty="0" err="1" smtClean="0">
                <a:cs typeface="+mn-cs"/>
              </a:rPr>
              <a:t>Filter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لتخفيف توهج الشاشة  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8" name="عنصر نائب للمحتوى 7" descr="101564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1524000"/>
            <a:ext cx="4648200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/>
              <a:t>التعرف على أساليب إيجاد بيئة عمل ملائمة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اخذ استراحات منتظمة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توفير </a:t>
            </a:r>
            <a:r>
              <a:rPr lang="ar-DZ" sz="2800" dirty="0" smtClean="0">
                <a:cs typeface="Arabic Transparent" pitchFamily="2" charset="-78"/>
              </a:rPr>
              <a:t>التهوية الجيدة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الإضاءة </a:t>
            </a:r>
            <a:r>
              <a:rPr lang="ar-DZ" sz="2800" dirty="0" smtClean="0">
                <a:cs typeface="Arabic Transparent" pitchFamily="2" charset="-78"/>
              </a:rPr>
              <a:t>المعتدلة وتفادي انعكاس ضوء الغرفة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الخارجي على الشاشة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استعمال </a:t>
            </a:r>
            <a:r>
              <a:rPr lang="ar-DZ" sz="2800" dirty="0" smtClean="0">
                <a:cs typeface="Arabic Transparent" pitchFamily="2" charset="-78"/>
              </a:rPr>
              <a:t>كرسي ذو توازن ذو ارتفاع قابل للتعديل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تثبيت </a:t>
            </a:r>
            <a:r>
              <a:rPr lang="ar-DZ" sz="2800" dirty="0" smtClean="0">
                <a:cs typeface="Arabic Transparent" pitchFamily="2" charset="-78"/>
              </a:rPr>
              <a:t>القدمين على </a:t>
            </a:r>
            <a:r>
              <a:rPr lang="ar-DZ" sz="2800" dirty="0" smtClean="0">
                <a:cs typeface="Arabic Transparent" pitchFamily="2" charset="-78"/>
              </a:rPr>
              <a:t>الأرض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مسند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وضع </a:t>
            </a:r>
            <a:r>
              <a:rPr lang="ar-DZ" sz="2800" dirty="0" smtClean="0">
                <a:cs typeface="Arabic Transparent" pitchFamily="2" charset="-78"/>
              </a:rPr>
              <a:t>الجهاز على سطح جامد </a:t>
            </a:r>
            <a:r>
              <a:rPr lang="ar-DZ" sz="2800" dirty="0" err="1" smtClean="0">
                <a:cs typeface="Arabic Transparent" pitchFamily="2" charset="-78"/>
              </a:rPr>
              <a:t>و</a:t>
            </a:r>
            <a:r>
              <a:rPr lang="ar-DZ" sz="2800" dirty="0" smtClean="0">
                <a:cs typeface="Arabic Transparent" pitchFamily="2" charset="-78"/>
              </a:rPr>
              <a:t> توفير المكان اللازم لتحريك الفارة </a:t>
            </a:r>
          </a:p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استخدام </a:t>
            </a:r>
            <a:r>
              <a:rPr lang="ar-DZ" sz="2800" dirty="0" smtClean="0">
                <a:cs typeface="Arabic Transparent" pitchFamily="2" charset="-78"/>
              </a:rPr>
              <a:t>وسادة للفارة للمحافظة على نظافتها</a:t>
            </a:r>
            <a:endParaRPr lang="ar-DZ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التعرف على </a:t>
            </a:r>
            <a:r>
              <a:rPr lang="ar-DZ" dirty="0" smtClean="0">
                <a:cs typeface="Arabic Transparent" pitchFamily="2" charset="-78"/>
              </a:rPr>
              <a:t>المشكلات </a:t>
            </a:r>
            <a:r>
              <a:rPr lang="ar-DZ" dirty="0" smtClean="0">
                <a:cs typeface="Arabic Transparent" pitchFamily="2" charset="-78"/>
              </a:rPr>
              <a:t>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هناك بعض </a:t>
            </a:r>
            <a:r>
              <a:rPr lang="ar-DZ" sz="2800" dirty="0" smtClean="0">
                <a:cs typeface="Arabic Transparent" pitchFamily="2" charset="-78"/>
              </a:rPr>
              <a:t>المشكلات </a:t>
            </a:r>
            <a:r>
              <a:rPr lang="ar-DZ" sz="2800" dirty="0" smtClean="0">
                <a:cs typeface="Arabic Transparent" pitchFamily="2" charset="-78"/>
              </a:rPr>
              <a:t>الصحية التي تظهر من استخدام الحاسب لفترات    طويلة </a:t>
            </a:r>
            <a:r>
              <a:rPr lang="ar-DZ" sz="2800" dirty="0" err="1" smtClean="0">
                <a:cs typeface="Arabic Transparent" pitchFamily="2" charset="-78"/>
              </a:rPr>
              <a:t>و</a:t>
            </a:r>
            <a:r>
              <a:rPr lang="ar-DZ" sz="2800" dirty="0" smtClean="0">
                <a:cs typeface="Arabic Transparent" pitchFamily="2" charset="-78"/>
              </a:rPr>
              <a:t> منها</a:t>
            </a:r>
            <a:r>
              <a:rPr lang="ar-DZ" sz="2800" dirty="0" smtClean="0">
                <a:cs typeface="Arabic Transparent" pitchFamily="2" charset="-78"/>
              </a:rPr>
              <a:t>:</a:t>
            </a:r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ü"/>
            </a:pPr>
            <a:endParaRPr lang="ar-DZ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DZ" sz="2800" dirty="0" smtClean="0">
                <a:cs typeface="Arabic Transparent" pitchFamily="2" charset="-78"/>
              </a:rPr>
              <a:t>مرض الإجهاد المتكرر </a:t>
            </a:r>
            <a:r>
              <a:rPr lang="fr-FR" sz="2800" dirty="0" err="1" smtClean="0">
                <a:cs typeface="Arabic Transparent" pitchFamily="2" charset="-78"/>
              </a:rPr>
              <a:t>Repetitive</a:t>
            </a:r>
            <a:r>
              <a:rPr lang="fr-FR" sz="2800" dirty="0" smtClean="0">
                <a:cs typeface="Arabic Transparent" pitchFamily="2" charset="-78"/>
              </a:rPr>
              <a:t> </a:t>
            </a:r>
            <a:r>
              <a:rPr lang="fr-FR" sz="2800" dirty="0" err="1" smtClean="0">
                <a:cs typeface="Arabic Transparent" pitchFamily="2" charset="-78"/>
              </a:rPr>
              <a:t>Strain</a:t>
            </a:r>
            <a:r>
              <a:rPr lang="fr-FR" sz="2800" dirty="0" smtClean="0">
                <a:cs typeface="Arabic Transparent" pitchFamily="2" charset="-78"/>
              </a:rPr>
              <a:t> </a:t>
            </a:r>
            <a:r>
              <a:rPr lang="fr-FR" sz="2800" dirty="0" err="1" smtClean="0">
                <a:cs typeface="Arabic Transparent" pitchFamily="2" charset="-78"/>
              </a:rPr>
              <a:t>Injury</a:t>
            </a:r>
            <a:r>
              <a:rPr lang="ar-DZ" sz="2800" dirty="0" smtClean="0">
                <a:cs typeface="Arabic Transparent" pitchFamily="2" charset="-78"/>
              </a:rPr>
              <a:t> و ينتج من استخدام</a:t>
            </a:r>
          </a:p>
          <a:p>
            <a:r>
              <a:rPr lang="ar-DZ" sz="2800" dirty="0" smtClean="0">
                <a:cs typeface="Arabic Transparent" pitchFamily="2" charset="-78"/>
              </a:rPr>
              <a:t>         العضلة نفسها لفترة طويلة مثل الاستعمال المكثف للفارة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pic>
        <p:nvPicPr>
          <p:cNvPr id="8" name="عنصر نائب للمحتوى 7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524000"/>
            <a:ext cx="1590675" cy="1590675"/>
          </a:xfrm>
        </p:spPr>
      </p:pic>
      <p:pic>
        <p:nvPicPr>
          <p:cNvPr id="9" name="صورة 8" descr="imagesCA8L08J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600200"/>
            <a:ext cx="2371725" cy="1419225"/>
          </a:xfrm>
          <a:prstGeom prst="rect">
            <a:avLst/>
          </a:prstGeom>
        </p:spPr>
      </p:pic>
      <p:pic>
        <p:nvPicPr>
          <p:cNvPr id="11" name="صورة 10" descr="imagesCA6BP8O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895600"/>
            <a:ext cx="41148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1066800" y="1524000"/>
            <a:ext cx="845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cs typeface="Arabic Transparent" pitchFamily="2" charset="-78"/>
              </a:rPr>
              <a:t>الألم </a:t>
            </a:r>
            <a:r>
              <a:rPr lang="ar-DZ" sz="2800" dirty="0" smtClean="0">
                <a:cs typeface="Arabic Transparent" pitchFamily="2" charset="-78"/>
              </a:rPr>
              <a:t>في الظهر الذي ينتج عن الجلوس بشكل خاطئ</a:t>
            </a:r>
            <a:endParaRPr lang="en-US" sz="2800" dirty="0"/>
          </a:p>
        </p:txBody>
      </p:sp>
      <p:pic>
        <p:nvPicPr>
          <p:cNvPr id="13" name="صورة 12" descr="imagesCADJJJ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514600"/>
            <a:ext cx="3795713" cy="289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371600" y="1447800"/>
            <a:ext cx="7745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>
                <a:cs typeface="Arabic Transparent" pitchFamily="2" charset="-78"/>
              </a:rPr>
              <a:t>إجهاد </a:t>
            </a:r>
            <a:r>
              <a:rPr lang="ar-DZ" sz="3200" dirty="0" smtClean="0">
                <a:cs typeface="Arabic Transparent" pitchFamily="2" charset="-78"/>
              </a:rPr>
              <a:t>العيون الناتج عن وهج الشاشة</a:t>
            </a:r>
            <a:endParaRPr lang="en-US" sz="3200" dirty="0"/>
          </a:p>
        </p:txBody>
      </p:sp>
      <p:pic>
        <p:nvPicPr>
          <p:cNvPr id="8" name="صورة 7" descr="imagesCA4B9K7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286000"/>
            <a:ext cx="3967162" cy="3500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13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1371600" y="1447800"/>
            <a:ext cx="77458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3200" dirty="0" smtClean="0">
                <a:cs typeface="Arabic Transparent" pitchFamily="2" charset="-78"/>
              </a:rPr>
              <a:t>التوتر نتيجة التغيير </a:t>
            </a:r>
            <a:r>
              <a:rPr lang="ar-DZ" sz="3200" dirty="0" smtClean="0">
                <a:cs typeface="Arabic Transparent" pitchFamily="2" charset="-78"/>
              </a:rPr>
              <a:t>إلى </a:t>
            </a:r>
            <a:r>
              <a:rPr lang="ar-DZ" sz="3200" dirty="0" smtClean="0">
                <a:cs typeface="Arabic Transparent" pitchFamily="2" charset="-78"/>
              </a:rPr>
              <a:t>نظام الحاسب</a:t>
            </a:r>
            <a:endParaRPr lang="en-US" sz="3200" dirty="0"/>
          </a:p>
        </p:txBody>
      </p:sp>
      <p:pic>
        <p:nvPicPr>
          <p:cNvPr id="9" name="صورة 8" descr="imagesCA3LRI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09800"/>
            <a:ext cx="5029200" cy="3581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14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r>
              <a:rPr lang="ar-DZ" sz="2800" dirty="0" smtClean="0">
                <a:cs typeface="+mn-cs"/>
              </a:rPr>
              <a:t>لذلك يجب :</a:t>
            </a:r>
          </a:p>
          <a:p>
            <a:pPr>
              <a:defRPr/>
            </a:pPr>
            <a:endParaRPr lang="ar-DZ" sz="2800" dirty="0" smtClean="0">
              <a:cs typeface="+mn-cs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ar-DZ" sz="2800" dirty="0" smtClean="0">
                <a:cs typeface="+mn-cs"/>
              </a:rPr>
              <a:t>عدم الاقتراب كثيرا من الشاشة لتفادي ضرر العيون ويجب أن يكون أعلى</a:t>
            </a:r>
          </a:p>
          <a:p>
            <a:pPr>
              <a:defRPr/>
            </a:pPr>
            <a:r>
              <a:rPr lang="ar-DZ" sz="2800" dirty="0" smtClean="0">
                <a:cs typeface="+mn-cs"/>
              </a:rPr>
              <a:t>         الشاشة عند مستوى العيون ويبعد عنها بحوالي 60 سم ويجب استعمال مرشح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الشاشة </a:t>
            </a:r>
            <a:r>
              <a:rPr lang="fr-FR" sz="2800" dirty="0" err="1" smtClean="0">
                <a:cs typeface="+mn-cs"/>
              </a:rPr>
              <a:t>Filter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 </a:t>
            </a:r>
            <a:r>
              <a:rPr lang="ar-SA" sz="2800" dirty="0" smtClean="0">
                <a:cs typeface="+mn-cs"/>
              </a:rPr>
              <a:t> </a:t>
            </a:r>
            <a:r>
              <a:rPr lang="ar-DZ" sz="2800" dirty="0" smtClean="0">
                <a:cs typeface="+mn-cs"/>
              </a:rPr>
              <a:t>لتخفيف توهج الشاشة  </a:t>
            </a:r>
          </a:p>
          <a:p>
            <a:endParaRPr lang="ar-SA" dirty="0"/>
          </a:p>
        </p:txBody>
      </p:sp>
      <p:sp>
        <p:nvSpPr>
          <p:cNvPr id="8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2-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المشكلات الصحية </a:t>
            </a:r>
            <a:r>
              <a:rPr lang="fr-FR" dirty="0" err="1" smtClean="0">
                <a:cs typeface="Arabic Transparent" pitchFamily="2" charset="-78"/>
              </a:rPr>
              <a:t>Health</a:t>
            </a:r>
            <a:r>
              <a:rPr lang="fr-FR" dirty="0" smtClean="0">
                <a:cs typeface="Arabic Transparent" pitchFamily="2" charset="-78"/>
              </a:rPr>
              <a:t> Issues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15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sz="2800" dirty="0" smtClean="0">
                <a:cs typeface="Arabic Transparent" pitchFamily="2" charset="-78"/>
              </a:rPr>
              <a:t>ينبغي للمستخدم </a:t>
            </a:r>
            <a:r>
              <a:rPr lang="ar-DZ" sz="2800" dirty="0" smtClean="0">
                <a:cs typeface="Arabic Transparent" pitchFamily="2" charset="-78"/>
              </a:rPr>
              <a:t>اتخاذ</a:t>
            </a:r>
            <a:r>
              <a:rPr lang="en-US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بعض </a:t>
            </a:r>
            <a:r>
              <a:rPr lang="ar-DZ" sz="2800" dirty="0" err="1" smtClean="0">
                <a:cs typeface="Arabic Transparent" pitchFamily="2" charset="-78"/>
              </a:rPr>
              <a:t>ا</a:t>
            </a:r>
            <a:r>
              <a:rPr lang="ar-SA" sz="2800" dirty="0" err="1" smtClean="0">
                <a:cs typeface="Arabic Transparent" pitchFamily="2" charset="-78"/>
              </a:rPr>
              <a:t>لإ</a:t>
            </a:r>
            <a:r>
              <a:rPr lang="ar-DZ" sz="2800" dirty="0" smtClean="0">
                <a:cs typeface="Arabic Transparent" pitchFamily="2" charset="-78"/>
              </a:rPr>
              <a:t>حتياطات لتجنب </a:t>
            </a:r>
            <a:r>
              <a:rPr lang="ar-DZ" sz="2800" dirty="0" smtClean="0">
                <a:cs typeface="Arabic Transparent" pitchFamily="2" charset="-78"/>
              </a:rPr>
              <a:t>الأخطار </a:t>
            </a:r>
            <a:r>
              <a:rPr lang="ar-DZ" sz="2800" dirty="0" smtClean="0">
                <a:cs typeface="Arabic Transparent" pitchFamily="2" charset="-78"/>
              </a:rPr>
              <a:t>المحتملة من استعمال الحاسب والتي </a:t>
            </a:r>
            <a:r>
              <a:rPr lang="ar-DZ" sz="2800" dirty="0" smtClean="0">
                <a:cs typeface="Arabic Transparent" pitchFamily="2" charset="-78"/>
              </a:rPr>
              <a:t>تشمل</a:t>
            </a:r>
            <a:r>
              <a:rPr lang="en-US" sz="2800" dirty="0" smtClean="0">
                <a:cs typeface="Arabic Transparent" pitchFamily="2" charset="-78"/>
              </a:rPr>
              <a:t>:</a:t>
            </a:r>
          </a:p>
          <a:p>
            <a:pPr>
              <a:buFont typeface="Wingdings" pitchFamily="2" charset="2"/>
              <a:buChar char="ü"/>
            </a:pPr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DZ" sz="2800" dirty="0" smtClean="0">
                <a:cs typeface="Arabic Transparent" pitchFamily="2" charset="-78"/>
              </a:rPr>
              <a:t>التأكد من </a:t>
            </a:r>
            <a:r>
              <a:rPr lang="ar-DZ" sz="2800" dirty="0" err="1" smtClean="0">
                <a:cs typeface="Arabic Transparent" pitchFamily="2" charset="-78"/>
              </a:rPr>
              <a:t>ان</a:t>
            </a:r>
            <a:r>
              <a:rPr lang="ar-DZ" sz="2800" dirty="0" smtClean="0">
                <a:cs typeface="Arabic Transparent" pitchFamily="2" charset="-78"/>
              </a:rPr>
              <a:t> </a:t>
            </a:r>
            <a:r>
              <a:rPr lang="ar-DZ" sz="2800" dirty="0" smtClean="0">
                <a:cs typeface="Arabic Transparent" pitchFamily="2" charset="-78"/>
              </a:rPr>
              <a:t>الأسلاك </a:t>
            </a:r>
            <a:r>
              <a:rPr lang="ar-DZ" sz="2800" dirty="0" smtClean="0">
                <a:cs typeface="Arabic Transparent" pitchFamily="2" charset="-78"/>
              </a:rPr>
              <a:t>الكهربائية في مكانها الصحيح وغير مكشوفة</a:t>
            </a:r>
            <a:endParaRPr lang="en-US" sz="2800" dirty="0"/>
          </a:p>
        </p:txBody>
      </p:sp>
      <p:pic>
        <p:nvPicPr>
          <p:cNvPr id="9" name="صورة 8" descr="imagesCAU6WQ6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3581400"/>
            <a:ext cx="3200400" cy="2428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16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8" name="عنصر نائب للمحتوى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تفحص </a:t>
            </a:r>
            <a:r>
              <a:rPr lang="ar-SA" sz="2800" dirty="0" smtClean="0">
                <a:cs typeface="Arabic Transparent" pitchFamily="2" charset="-78"/>
              </a:rPr>
              <a:t>الأسلاك والمعدات الكهربائية ومصادر الكهرباء قبل الاستخدام </a:t>
            </a:r>
            <a:r>
              <a:rPr lang="ar-SA" sz="2800" dirty="0" smtClean="0">
                <a:cs typeface="Arabic Transparent" pitchFamily="2" charset="-78"/>
              </a:rPr>
              <a:t>والحرص   </a:t>
            </a:r>
            <a:r>
              <a:rPr lang="ar-SA" sz="2800" dirty="0" smtClean="0">
                <a:cs typeface="Arabic Transparent" pitchFamily="2" charset="-78"/>
              </a:rPr>
              <a:t>أن تكون ذات نوعية </a:t>
            </a:r>
            <a:r>
              <a:rPr lang="ar-SA" sz="2800" dirty="0" smtClean="0">
                <a:cs typeface="Arabic Transparent" pitchFamily="2" charset="-78"/>
              </a:rPr>
              <a:t>جيدة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cs typeface="Arabic Transparent" pitchFamily="2" charset="-78"/>
            </a:endParaRPr>
          </a:p>
          <a:p>
            <a:endParaRPr lang="en-US" dirty="0"/>
          </a:p>
        </p:txBody>
      </p:sp>
      <p:pic>
        <p:nvPicPr>
          <p:cNvPr id="10" name="صورة 9" descr="imagesCAW2YI8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438400"/>
            <a:ext cx="3124200" cy="2676525"/>
          </a:xfrm>
          <a:prstGeom prst="rect">
            <a:avLst/>
          </a:prstGeom>
        </p:spPr>
      </p:pic>
      <p:pic>
        <p:nvPicPr>
          <p:cNvPr id="11" name="صورة 10" descr="imagesCAS98NN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514600"/>
            <a:ext cx="288607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3-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التدابير الوقائية عند التعامل مع الحاسب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تجنب </a:t>
            </a:r>
            <a:r>
              <a:rPr lang="ar-SA" sz="2800" dirty="0" smtClean="0">
                <a:cs typeface="Arabic Transparent" pitchFamily="2" charset="-78"/>
              </a:rPr>
              <a:t>التحميل الزائد لوصلة </a:t>
            </a:r>
            <a:r>
              <a:rPr lang="ar-SA" sz="2800" dirty="0" err="1" smtClean="0">
                <a:cs typeface="Arabic Transparent" pitchFamily="2" charset="-78"/>
              </a:rPr>
              <a:t>مقبس</a:t>
            </a:r>
            <a:r>
              <a:rPr lang="ar-SA" sz="2800" dirty="0" smtClean="0">
                <a:cs typeface="Arabic Transparent" pitchFamily="2" charset="-78"/>
              </a:rPr>
              <a:t> الكهرباء من اجل توصيل عدة أجهزة </a:t>
            </a:r>
            <a:r>
              <a:rPr lang="ar-SA" sz="2800" dirty="0" err="1" smtClean="0">
                <a:cs typeface="Arabic Transparent" pitchFamily="2" charset="-78"/>
              </a:rPr>
              <a:t>به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SA" sz="2800" dirty="0" smtClean="0">
                <a:cs typeface="Arabic Transparent" pitchFamily="2" charset="-78"/>
              </a:rPr>
              <a:t>    وترك المستخدمين عرضة لصدمة كهربائية وخطر نشوب حريق </a:t>
            </a:r>
            <a:endParaRPr lang="en-US" sz="2800" dirty="0" smtClean="0">
              <a:cs typeface="Arabic Transparent" pitchFamily="2" charset="-78"/>
            </a:endParaRPr>
          </a:p>
          <a:p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تتبع </a:t>
            </a:r>
            <a:r>
              <a:rPr lang="ar-SA" sz="2800" dirty="0" smtClean="0">
                <a:cs typeface="Arabic Transparent" pitchFamily="2" charset="-78"/>
              </a:rPr>
              <a:t>الكبلات الحاسب مسارا ملائما لتجنب مشي الأشخاص عليها أو التعثر </a:t>
            </a:r>
            <a:r>
              <a:rPr lang="ar-SA" sz="2800" dirty="0" err="1" smtClean="0">
                <a:cs typeface="Arabic Transparent" pitchFamily="2" charset="-78"/>
              </a:rPr>
              <a:t>بها</a:t>
            </a:r>
            <a:endParaRPr lang="ar-SA" sz="2800" dirty="0" smtClean="0">
              <a:cs typeface="Arabic Transparent" pitchFamily="2" charset="-78"/>
            </a:endParaRPr>
          </a:p>
          <a:p>
            <a:r>
              <a:rPr lang="ar-SA" sz="2800" dirty="0" smtClean="0">
                <a:cs typeface="Arabic Transparent" pitchFamily="2" charset="-78"/>
              </a:rPr>
              <a:t> وخاصة عند استعمال الحواسب المنقولة</a:t>
            </a:r>
            <a:r>
              <a:rPr lang="ar-SA" dirty="0" smtClean="0">
                <a:cs typeface="Arabic Transparent" pitchFamily="2" charset="-78"/>
              </a:rPr>
              <a:t> </a:t>
            </a:r>
            <a:endParaRPr lang="en-US" dirty="0" smtClean="0">
              <a:cs typeface="Arabic Transparent" pitchFamily="2" charset="-78"/>
            </a:endParaRPr>
          </a:p>
          <a:p>
            <a:endParaRPr lang="en-US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إتباع </a:t>
            </a:r>
            <a:r>
              <a:rPr lang="ar-SA" sz="2800" dirty="0" smtClean="0">
                <a:cs typeface="Arabic Transparent" pitchFamily="2" charset="-78"/>
              </a:rPr>
              <a:t>الإجراءات الصحيحة في تشغيل وإغلاق </a:t>
            </a:r>
            <a:r>
              <a:rPr lang="ar-SA" sz="2800" dirty="0" smtClean="0">
                <a:cs typeface="Arabic Transparent" pitchFamily="2" charset="-78"/>
              </a:rPr>
              <a:t>الجهاز</a:t>
            </a:r>
            <a:endParaRPr lang="en-US" sz="2800" dirty="0" smtClean="0">
              <a:cs typeface="Arabic Transparent" pitchFamily="2" charset="-78"/>
            </a:endParaRPr>
          </a:p>
          <a:p>
            <a:endParaRPr lang="en-US" sz="2800" dirty="0" smtClean="0">
              <a:cs typeface="Arabic Transparent" pitchFamily="2" charset="-78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cs typeface="Arabic Transparent" pitchFamily="2" charset="-78"/>
              </a:rPr>
              <a:t>          </a:t>
            </a:r>
            <a:r>
              <a:rPr lang="ar-SA" sz="2800" dirty="0" smtClean="0">
                <a:cs typeface="Arabic Transparent" pitchFamily="2" charset="-78"/>
              </a:rPr>
              <a:t>المحافظة </a:t>
            </a:r>
            <a:r>
              <a:rPr lang="ar-SA" sz="2800" dirty="0" smtClean="0">
                <a:cs typeface="Arabic Transparent" pitchFamily="2" charset="-78"/>
              </a:rPr>
              <a:t>على نظافة المعدات </a:t>
            </a:r>
            <a:r>
              <a:rPr lang="ar-SA" sz="2800" dirty="0" err="1" smtClean="0">
                <a:cs typeface="Arabic Transparent" pitchFamily="2" charset="-78"/>
              </a:rPr>
              <a:t>والطرفيات</a:t>
            </a:r>
            <a:r>
              <a:rPr lang="ar-SA" sz="2800" dirty="0" smtClean="0">
                <a:cs typeface="Arabic Transparent" pitchFamily="2" charset="-78"/>
              </a:rPr>
              <a:t> المكونة للحاسب</a:t>
            </a:r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cs typeface="Arabic Transparent" pitchFamily="2" charset="-78"/>
            </a:endParaRPr>
          </a:p>
          <a:p>
            <a:endParaRPr lang="ar-SA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1-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</a:t>
            </a:r>
            <a:r>
              <a:rPr lang="ar-DZ" dirty="0" smtClean="0">
                <a:latin typeface="Calibri" pitchFamily="34" charset="0"/>
              </a:rPr>
              <a:t>لبيئة</a:t>
            </a:r>
            <a:r>
              <a:rPr lang="fr-FR" dirty="0" smtClean="0">
                <a:latin typeface="Calibri" pitchFamily="34" charset="0"/>
              </a:rPr>
              <a:t>The </a:t>
            </a:r>
            <a:r>
              <a:rPr lang="fr-FR" dirty="0" err="1" smtClean="0">
                <a:latin typeface="Calibri" pitchFamily="34" charset="0"/>
              </a:rPr>
              <a:t>Environment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SA" sz="2800" dirty="0" smtClean="0">
                <a:cs typeface="Arabic Transparent" pitchFamily="2" charset="-78"/>
              </a:rPr>
              <a:t>يمكن لمستخدمي الحاسب أن يؤثروا في حماية البيئة وذلك من خلال:  </a:t>
            </a:r>
            <a:endParaRPr lang="ar-SA" sz="2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إعادة </a:t>
            </a:r>
            <a:r>
              <a:rPr lang="ar-SA" sz="2800" dirty="0" smtClean="0">
                <a:cs typeface="Arabic Transparent" pitchFamily="2" charset="-78"/>
              </a:rPr>
              <a:t>تصنيع الورق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إعادة تعبئة خرطوشة الحبر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ضبط تكوين الشاشة لكي تتوقف عن العمل بعد فترة من عدم النشاط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تقليل </a:t>
            </a:r>
            <a:r>
              <a:rPr lang="ar-SA" sz="2800" dirty="0" smtClean="0">
                <a:cs typeface="Arabic Transparent" pitchFamily="2" charset="-78"/>
              </a:rPr>
              <a:t>كميات المواد المطبوعة </a:t>
            </a:r>
          </a:p>
          <a:p>
            <a:pPr>
              <a:buFont typeface="Wingdings" pitchFamily="2" charset="2"/>
              <a:buChar char="§"/>
            </a:pPr>
            <a:r>
              <a:rPr lang="ar-SA" sz="2800" dirty="0" smtClean="0">
                <a:cs typeface="Arabic Transparent" pitchFamily="2" charset="-78"/>
              </a:rPr>
              <a:t> الاتصال بمراكز إعادة التصنيع عند الرغبة في التخلص من معدات الحاسب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FA5A0D-744A-410D-98F8-3583FCD5B36E}" type="slidenum">
              <a:rPr lang="ar-SA" smtClean="0">
                <a:cs typeface="Arial" pitchFamily="34" charset="0"/>
              </a:rPr>
              <a:pPr/>
              <a:t>19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/>
            </a:r>
            <a:br>
              <a:rPr lang="ar-SA" dirty="0" smtClean="0"/>
            </a:br>
            <a:r>
              <a:rPr lang="ar-SA" dirty="0" smtClean="0"/>
              <a:t>4-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SA" dirty="0" smtClean="0">
                <a:cs typeface="Arabic Transparent" pitchFamily="2" charset="-78"/>
              </a:rPr>
              <a:t>ا</a:t>
            </a:r>
            <a:r>
              <a:rPr lang="ar-DZ" dirty="0" smtClean="0">
                <a:latin typeface="Calibri" pitchFamily="34" charset="0"/>
              </a:rPr>
              <a:t>لبيئة</a:t>
            </a:r>
            <a:r>
              <a:rPr lang="fr-FR" dirty="0" smtClean="0">
                <a:latin typeface="Calibri" pitchFamily="34" charset="0"/>
              </a:rPr>
              <a:t>The </a:t>
            </a:r>
            <a:r>
              <a:rPr lang="fr-FR" dirty="0" err="1" smtClean="0">
                <a:latin typeface="Calibri" pitchFamily="34" charset="0"/>
              </a:rPr>
              <a:t>Environment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ar-SA" dirty="0" smtClean="0"/>
              <a:t/>
            </a:r>
            <a:br>
              <a:rPr lang="ar-SA" dirty="0" smtClean="0"/>
            </a:br>
            <a:endParaRPr lang="ar-SA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ar-SA" dirty="0" smtClean="0">
                <a:cs typeface="Arabic Transparent" pitchFamily="2" charset="-78"/>
              </a:rPr>
              <a:t> أن يكون الجهاز متوافقا مع </a:t>
            </a:r>
            <a:r>
              <a:rPr lang="en-US" dirty="0" smtClean="0">
                <a:cs typeface="Arabic Transparent" pitchFamily="2" charset="-78"/>
              </a:rPr>
              <a:t>Energy Star</a:t>
            </a:r>
            <a:r>
              <a:rPr lang="ar-SA" dirty="0" smtClean="0">
                <a:cs typeface="Arabic Transparent" pitchFamily="2" charset="-78"/>
              </a:rPr>
              <a:t> الذي يفرض على أجهزة الحاسب  والطابعات على المحافظة على كمية الطاقة الكهربائية </a:t>
            </a:r>
            <a:r>
              <a:rPr lang="ar-SA" dirty="0" smtClean="0">
                <a:cs typeface="Arabic Transparent" pitchFamily="2" charset="-78"/>
              </a:rPr>
              <a:t>المستهلكة</a:t>
            </a:r>
          </a:p>
          <a:p>
            <a:endParaRPr lang="ar-SA" dirty="0" smtClean="0">
              <a:cs typeface="Arabic Transparent" pitchFamily="2" charset="-78"/>
            </a:endParaRPr>
          </a:p>
          <a:p>
            <a:endParaRPr lang="en-US" dirty="0"/>
          </a:p>
        </p:txBody>
      </p:sp>
      <p:pic>
        <p:nvPicPr>
          <p:cNvPr id="8" name="صورة 7" descr="imagesCAE1NC4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190875"/>
            <a:ext cx="2667000" cy="244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8568E0-5893-4E52-8555-1DEE66EC7C2E}" type="slidenum">
              <a:rPr lang="ar-SA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8920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918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3973</TotalTime>
  <Words>443</Words>
  <Application>Microsoft Office PowerPoint</Application>
  <PresentationFormat>A4 Paper (210x297 mm)‎</PresentationFormat>
  <Paragraphs>100</Paragraphs>
  <Slides>20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Office Theme</vt:lpstr>
      <vt:lpstr>الشريحة 1</vt:lpstr>
      <vt:lpstr>المحاضرة السابعة</vt:lpstr>
      <vt:lpstr>عناصر المحاضرة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1-التعرف على أساليب إيجاد بيئة عمل ملائمة </vt:lpstr>
      <vt:lpstr> 2- التعرف على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2- المشكلات الصحية Health Issues  </vt:lpstr>
      <vt:lpstr> 3- التدابير الوقائية عند التعامل مع الحاسب  </vt:lpstr>
      <vt:lpstr> 3- التدابير الوقائية عند التعامل مع الحاسب  </vt:lpstr>
      <vt:lpstr> 3- التدابير الوقائية عند التعامل مع الحاسب  </vt:lpstr>
      <vt:lpstr> 1- البيئةThe Environment  </vt:lpstr>
      <vt:lpstr> 4- البيئةThe Environment  </vt:lpstr>
      <vt:lpstr>الشريحة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391</cp:revision>
  <dcterms:created xsi:type="dcterms:W3CDTF">2009-10-14T19:14:34Z</dcterms:created>
  <dcterms:modified xsi:type="dcterms:W3CDTF">2010-10-25T10:22:42Z</dcterms:modified>
</cp:coreProperties>
</file>