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90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66" r:id="rId2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300"/>
    <a:srgbClr val="009900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02" y="26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8AF232-A92C-4B65-AB23-E9C8A09A762E}" type="datetimeFigureOut">
              <a:rPr lang="en-US"/>
              <a:pPr>
                <a:defRPr/>
              </a:pPr>
              <a:t>10/25/2010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3DAADA17-2483-4889-B59F-1BBCA3C30F9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AADA17-2483-4889-B59F-1BBCA3C30F9E}" type="slidenum">
              <a:rPr lang="ar-SA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extBox 6"/>
          <p:cNvSpPr txBox="1"/>
          <p:nvPr userDrawn="1"/>
        </p:nvSpPr>
        <p:spPr>
          <a:xfrm>
            <a:off x="5029200" y="4724400"/>
            <a:ext cx="1533525" cy="36988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خالد سعيد خليل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 rtl="1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6AE43-3E08-4616-98C4-136B1E9FD18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9220200" cy="1143000"/>
          </a:xfr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9525000" cy="4648200"/>
          </a:xfrm>
        </p:spPr>
        <p:txBody>
          <a:bodyPr/>
          <a:lstStyle>
            <a:lvl1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6748F-EDC1-479B-8B47-5B10278D93A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r" rtl="1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9772E-05E2-44FD-AB12-21C45A7C270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C7BCF-B514-4FDA-BD5D-B01C5F4DF2F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837AD-14CF-4D2A-BC53-BE38EE21768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87B14-097E-4914-9F34-EABBA86A69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25D3-90E5-4952-811E-DBE1D62388F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F7CB2-BE03-4402-9FD0-12AA0632DEE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0268F-3024-4A02-9424-3C9CE2A9FDE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CD6AD-061D-46E4-AE3F-FBD5C686293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2CE3D-7C42-4041-A569-8159773A4A5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9220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" y="1447800"/>
            <a:ext cx="95250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</a:p>
          <a:p>
            <a:pPr lvl="1"/>
            <a:r>
              <a:rPr lang="ar-EG" smtClean="0"/>
              <a:t>المحتوى المستوى الثاني</a:t>
            </a:r>
          </a:p>
          <a:p>
            <a:pPr lvl="2"/>
            <a:r>
              <a:rPr lang="ar-EG" smtClean="0"/>
              <a:t>المحتوى المستوى الثالث</a:t>
            </a:r>
          </a:p>
          <a:p>
            <a:pPr lvl="3"/>
            <a:r>
              <a:rPr lang="ar-EG" smtClean="0"/>
              <a:t>المحتوى المستوى الرابع</a:t>
            </a:r>
          </a:p>
          <a:p>
            <a:pPr lvl="4"/>
            <a:r>
              <a:rPr lang="ar-EG" smtClean="0"/>
              <a:t>المحتوى المستوى الخامس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44F2310-6C32-4E4F-9F42-D767CBBD31B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6761163" y="6411913"/>
            <a:ext cx="1836737" cy="36988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أحمد محمد الشريف</a:t>
            </a:r>
          </a:p>
        </p:txBody>
      </p:sp>
      <p:sp>
        <p:nvSpPr>
          <p:cNvPr id="12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54" r:id="rId3"/>
    <p:sldLayoutId id="2147483863" r:id="rId4"/>
    <p:sldLayoutId id="214748386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</p:sldLayoutIdLst>
  <p:hf hdr="0" ftr="0" dt="0"/>
  <p:txStyles>
    <p:titleStyle>
      <a:lvl1pPr algn="just" rtl="1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32DF563-6BF1-4649-A788-EFDF8B1035AC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151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كلية</a:t>
            </a:r>
            <a:r>
              <a:rPr lang="ar-SA" sz="2600" dirty="0">
                <a:solidFill>
                  <a:srgbClr val="898989"/>
                </a:solidFill>
                <a:latin typeface="Calibri" pitchFamily="34" charset="0"/>
              </a:rPr>
              <a:t> إدارة الأعمال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ar-SA" sz="2600" dirty="0">
                <a:solidFill>
                  <a:srgbClr val="898989"/>
                </a:solidFill>
                <a:latin typeface="Calibri" pitchFamily="34" charset="0"/>
              </a:rPr>
              <a:t> نظم المعلومات الإدارية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615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615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154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تكنولوجيا المعلومات1 0607101</a:t>
            </a:r>
          </a:p>
          <a:p>
            <a:pPr algn="l">
              <a:lnSpc>
                <a:spcPct val="80000"/>
              </a:lnSpc>
            </a:pP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</a:t>
            </a:r>
            <a:r>
              <a:rPr lang="ar-SA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– 143</a:t>
            </a:r>
            <a:r>
              <a:rPr lang="ar-SA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أحمد محمد الشريف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6155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D3AFDE04-9E13-4098-9D71-DE8B5A55B69D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4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>
              <a:defRPr/>
            </a:pPr>
            <a:r>
              <a:rPr lang="ar-SA" dirty="0" smtClean="0"/>
              <a:t>المحاضرة الثامنة</a:t>
            </a:r>
            <a:endParaRPr lang="en-US" dirty="0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E35637-70D7-4D8A-8261-64A210B08462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أخلاقيات الحاسب </a:t>
            </a:r>
          </a:p>
          <a:p>
            <a:r>
              <a:rPr lang="en-US" dirty="0" smtClean="0"/>
              <a:t>Computer Ethics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عناصر المحاضرة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>
          <a:xfrm>
            <a:off x="533400" y="1447800"/>
            <a:ext cx="9372600" cy="472440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sz="2800" dirty="0" smtClean="0">
                <a:cs typeface="Arabic Transparent" pitchFamily="2" charset="-78"/>
              </a:rPr>
              <a:t>حق ملكية البرمجيات </a:t>
            </a:r>
            <a:r>
              <a:rPr lang="en-US" sz="2800" dirty="0" smtClean="0">
                <a:cs typeface="Arabic Transparent" pitchFamily="2" charset="-78"/>
              </a:rPr>
              <a:t>Software Copyright</a:t>
            </a:r>
            <a:endParaRPr lang="ar-DZ" sz="2800" dirty="0" smtClean="0"/>
          </a:p>
          <a:p>
            <a:pPr>
              <a:buFont typeface="Wingdings" pitchFamily="2" charset="2"/>
              <a:buChar char="ü"/>
            </a:pPr>
            <a:r>
              <a:rPr lang="ar-DZ" sz="2800" dirty="0" smtClean="0"/>
              <a:t> </a:t>
            </a:r>
            <a:r>
              <a:rPr lang="ar-SA" sz="2800" dirty="0" smtClean="0">
                <a:cs typeface="Arabic Transparent" pitchFamily="2" charset="-78"/>
              </a:rPr>
              <a:t>ترخيص البرمجيات </a:t>
            </a:r>
            <a:r>
              <a:rPr lang="en-US" sz="2800" dirty="0" smtClean="0">
                <a:cs typeface="Arabic Transparent" pitchFamily="2" charset="-78"/>
              </a:rPr>
              <a:t>Software Licensing</a:t>
            </a:r>
            <a:endParaRPr lang="ar-DZ" sz="2800" dirty="0" smtClean="0"/>
          </a:p>
          <a:p>
            <a:pPr>
              <a:buFont typeface="Wingdings" pitchFamily="2" charset="2"/>
              <a:buChar char="ü"/>
            </a:pPr>
            <a:r>
              <a:rPr lang="ar-DZ" sz="2800" dirty="0" smtClean="0"/>
              <a:t> </a:t>
            </a:r>
            <a:r>
              <a:rPr lang="ar-SA" sz="2800" dirty="0" smtClean="0">
                <a:cs typeface="Arabic Transparent" pitchFamily="2" charset="-78"/>
              </a:rPr>
              <a:t>البرمجيات التجارية  </a:t>
            </a:r>
            <a:r>
              <a:rPr lang="en-US" sz="2800" dirty="0" smtClean="0">
                <a:cs typeface="Arabic Transparent" pitchFamily="2" charset="-78"/>
              </a:rPr>
              <a:t>Commercial Software</a:t>
            </a:r>
            <a:endParaRPr lang="ar-DZ" sz="2800" dirty="0" smtClean="0"/>
          </a:p>
          <a:p>
            <a:pPr>
              <a:buFont typeface="Wingdings" pitchFamily="2" charset="2"/>
              <a:buChar char="ü"/>
            </a:pPr>
            <a:r>
              <a:rPr lang="ar-DZ" sz="2800" dirty="0" smtClean="0"/>
              <a:t> </a:t>
            </a:r>
            <a:r>
              <a:rPr lang="ar-SA" sz="2800" dirty="0" smtClean="0">
                <a:cs typeface="Arabic Transparent" pitchFamily="2" charset="-78"/>
              </a:rPr>
              <a:t>سرية المعلومات </a:t>
            </a:r>
            <a:r>
              <a:rPr lang="ar-SA" sz="2800" dirty="0" err="1" smtClean="0">
                <a:cs typeface="Arabic Transparent" pitchFamily="2" charset="-78"/>
              </a:rPr>
              <a:t>و</a:t>
            </a:r>
            <a:r>
              <a:rPr lang="ar-SA" sz="2800" dirty="0" smtClean="0">
                <a:cs typeface="Arabic Transparent" pitchFamily="2" charset="-78"/>
              </a:rPr>
              <a:t> أمنها </a:t>
            </a:r>
            <a:r>
              <a:rPr lang="en-US" sz="2800" dirty="0" smtClean="0">
                <a:cs typeface="Arabic Transparent" pitchFamily="2" charset="-78"/>
              </a:rPr>
              <a:t>Information Security</a:t>
            </a:r>
            <a:r>
              <a:rPr lang="ar-SA" sz="2800" dirty="0" smtClean="0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الخصوصية   </a:t>
            </a:r>
            <a:r>
              <a:rPr lang="en-US" sz="2800" dirty="0" smtClean="0"/>
              <a:t>Privacy</a:t>
            </a:r>
            <a:r>
              <a:rPr lang="ar-SA" sz="2800" dirty="0" smtClean="0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 السرقة </a:t>
            </a:r>
            <a:r>
              <a:rPr lang="en-US" sz="2800" dirty="0" smtClean="0"/>
              <a:t>Theft</a:t>
            </a:r>
            <a:r>
              <a:rPr lang="ar-SA" sz="2800" dirty="0" smtClean="0"/>
              <a:t>  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الوصول </a:t>
            </a:r>
            <a:r>
              <a:rPr lang="en-US" sz="2800" dirty="0" smtClean="0"/>
              <a:t>Access</a:t>
            </a:r>
            <a:endParaRPr lang="ar-SA" sz="2800" dirty="0" smtClean="0"/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جرائم الحاسب</a:t>
            </a:r>
          </a:p>
          <a:p>
            <a:pPr>
              <a:buFont typeface="Wingdings" pitchFamily="2" charset="2"/>
              <a:buChar char="ü"/>
            </a:pPr>
            <a:r>
              <a:rPr lang="ar-SA" sz="2800" dirty="0" smtClean="0"/>
              <a:t>      الفيروسات والحماية منها</a:t>
            </a:r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/>
          </a:p>
          <a:p>
            <a:pPr>
              <a:buFont typeface="Wingdings" pitchFamily="2" charset="2"/>
              <a:buChar char="ü"/>
            </a:pPr>
            <a:endParaRPr lang="ar-SA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endParaRPr lang="ar-SA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endParaRPr lang="ar-DZ" sz="2800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cs typeface="Arabic Transparent" pitchFamily="2" charset="-78"/>
              </a:rPr>
              <a:t>حق ملكية البرمجيات </a:t>
            </a:r>
            <a:r>
              <a:rPr lang="en-US" sz="4000" dirty="0" smtClean="0">
                <a:cs typeface="Arabic Transparent" pitchFamily="2" charset="-78"/>
              </a:rPr>
              <a:t>Software Copyright</a:t>
            </a:r>
            <a:endParaRPr lang="en-US" dirty="0"/>
          </a:p>
        </p:txBody>
      </p:sp>
      <p:sp>
        <p:nvSpPr>
          <p:cNvPr id="8" name="عنصر نائب للمحتوى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sz="2800" dirty="0" smtClean="0">
                <a:cs typeface="Arabic Transparent" pitchFamily="2" charset="-78"/>
              </a:rPr>
              <a:t>للبرمجيات التجارية حقوق ملكية لذلك يجب دفع ثمنها وتسجيلها للحصول على رخصة اقتناء تبعا لشروط معينة ويلزم حق الملكية ما يلي:</a:t>
            </a:r>
            <a:endParaRPr lang="en-US" sz="2800" dirty="0" smtClean="0">
              <a:cs typeface="Arabic Transparent" pitchFamily="2" charset="-78"/>
            </a:endParaRPr>
          </a:p>
          <a:p>
            <a:endParaRPr lang="ar-SA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نسخ أقراص البرمجية لاستعمالها كنسخ احتياطية فقط 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عدم إعارة البرمجية أو مشاركتها مع الغير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عدم استخدام البرمجية على الشبكة إلا بترخيص خاص من صاحبها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عدم قرصنة البرمجيات بنسخها ثم توزيعها والذي يعتبر جريمة يعاقب عليها القانون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cs typeface="Arabic Transparent" pitchFamily="2" charset="-78"/>
              </a:rPr>
              <a:t>حق ملكية البرمجيات </a:t>
            </a:r>
            <a:r>
              <a:rPr lang="en-US" sz="4000" dirty="0" smtClean="0">
                <a:cs typeface="Arabic Transparent" pitchFamily="2" charset="-78"/>
              </a:rPr>
              <a:t>Software Copyright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sz="2800" dirty="0" smtClean="0">
                <a:cs typeface="Arabic Transparent" pitchFamily="2" charset="-78"/>
              </a:rPr>
              <a:t>للبرمجيات التجارية حقوق ملكية لذلك يجب دفع ثمنها وتسجيلها للحصول على رخصة اقتناء تبعا لشروط معينة ويلزم حق الملكية ما يلي: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نسخ أقراص البرمجية لاستعمالها كنسخ احتياطية فقط 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عدم إعارة البرمجية أو مشاركتها مع الغير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استخدام البرمجية على الشبكة إلا بترخيص خاص من صاحبها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عدم قرصنة البرمجيات بنسخها ثم توزيعها والذي يعتبر جريمة يعاقب عليها القانون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تشريعات حقوق الملكية تطبق على البرمجيات التجارية والمجانية  والمجانية مؤقتا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cs typeface="Arabic Transparent" pitchFamily="2" charset="-78"/>
              </a:rPr>
              <a:t> ترخيص البرمجيات </a:t>
            </a:r>
            <a:r>
              <a:rPr lang="en-US" sz="4000" dirty="0" smtClean="0">
                <a:cs typeface="Arabic Transparent" pitchFamily="2" charset="-78"/>
              </a:rPr>
              <a:t>Software Licensing</a:t>
            </a:r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ar-SA" sz="2800" dirty="0" smtClean="0">
                <a:cs typeface="Arabic Transparent" pitchFamily="2" charset="-78"/>
              </a:rPr>
              <a:t>شراء البرمجية لا يعني حق الملكية وإنما الحصول على رخصة الاستخدام </a:t>
            </a:r>
            <a:r>
              <a:rPr lang="en-US" sz="2800" dirty="0" smtClean="0">
                <a:cs typeface="Arabic Transparent" pitchFamily="2" charset="-78"/>
              </a:rPr>
              <a:t>License  </a:t>
            </a:r>
            <a:r>
              <a:rPr lang="ar-SA" sz="2800" dirty="0" smtClean="0">
                <a:cs typeface="Arabic Transparent" pitchFamily="2" charset="-78"/>
              </a:rPr>
              <a:t>  التي تتضمن شروط خاصة يجب احترامها وتنفيذها وتسمى  </a:t>
            </a:r>
          </a:p>
          <a:p>
            <a:r>
              <a:rPr lang="ar-SA" sz="2800" dirty="0" smtClean="0">
                <a:cs typeface="Arabic Transparent" pitchFamily="2" charset="-78"/>
              </a:rPr>
              <a:t> بالشروط والقيود المتعلقة بالاستخدام </a:t>
            </a:r>
            <a:r>
              <a:rPr lang="en-US" sz="2800" dirty="0" smtClean="0">
                <a:cs typeface="Arabic Transparent" pitchFamily="2" charset="-78"/>
              </a:rPr>
              <a:t>Licensing Agreement</a:t>
            </a:r>
            <a:r>
              <a:rPr lang="ar-SA" sz="2800" dirty="0" smtClean="0">
                <a:cs typeface="Arabic Transparent" pitchFamily="2" charset="-78"/>
              </a:rPr>
              <a:t> وتكون عادة  </a:t>
            </a:r>
          </a:p>
          <a:p>
            <a:r>
              <a:rPr lang="ar-SA" sz="2800" dirty="0" smtClean="0">
                <a:cs typeface="Arabic Transparent" pitchFamily="2" charset="-78"/>
              </a:rPr>
              <a:t>  مكتوبة في توثيق البرمجية </a:t>
            </a:r>
            <a:r>
              <a:rPr lang="ar-SA" sz="2800" dirty="0" err="1" smtClean="0">
                <a:cs typeface="Arabic Transparent" pitchFamily="2" charset="-78"/>
              </a:rPr>
              <a:t>أوعلى</a:t>
            </a:r>
            <a:r>
              <a:rPr lang="ar-SA" sz="2800" dirty="0" smtClean="0">
                <a:cs typeface="Arabic Transparent" pitchFamily="2" charset="-78"/>
              </a:rPr>
              <a:t> العلبة الخارجية </a:t>
            </a:r>
            <a:r>
              <a:rPr lang="ar-SA" sz="2800" dirty="0" err="1" smtClean="0">
                <a:cs typeface="Arabic Transparent" pitchFamily="2" charset="-78"/>
              </a:rPr>
              <a:t>للاقراص</a:t>
            </a:r>
            <a:r>
              <a:rPr lang="ar-SA" sz="2800" dirty="0" smtClean="0">
                <a:cs typeface="Arabic Transparent" pitchFamily="2" charset="-78"/>
              </a:rPr>
              <a:t> وتظهر أيضاً على الشاشة عند تثبيت البرمجية  وتشمل نوعان:</a:t>
            </a:r>
          </a:p>
          <a:p>
            <a:endParaRPr lang="ar-SA" sz="2800" dirty="0" smtClean="0">
              <a:cs typeface="Arabic Transparent" pitchFamily="2" charset="-78"/>
            </a:endParaRPr>
          </a:p>
          <a:p>
            <a:endParaRPr lang="en-US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cs typeface="Arabic Transparent" pitchFamily="2" charset="-78"/>
              </a:rPr>
              <a:t> ترخيص البرمجيات </a:t>
            </a:r>
            <a:r>
              <a:rPr lang="en-US" sz="4000" dirty="0" smtClean="0">
                <a:cs typeface="Arabic Transparent" pitchFamily="2" charset="-78"/>
              </a:rPr>
              <a:t>Software Licensing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رخصة المستخدم الواحد </a:t>
            </a:r>
            <a:r>
              <a:rPr lang="en-US" sz="2800" dirty="0" smtClean="0">
                <a:cs typeface="Arabic Transparent" pitchFamily="2" charset="-78"/>
              </a:rPr>
              <a:t>Single User License</a:t>
            </a:r>
            <a:r>
              <a:rPr lang="ar-SA" sz="2800" dirty="0" smtClean="0">
                <a:cs typeface="Arabic Transparent" pitchFamily="2" charset="-78"/>
              </a:rPr>
              <a:t>: والتي يجب استخدامها</a:t>
            </a:r>
          </a:p>
          <a:p>
            <a:r>
              <a:rPr lang="ar-SA" sz="2800" dirty="0" smtClean="0">
                <a:cs typeface="Arabic Transparent" pitchFamily="2" charset="-78"/>
              </a:rPr>
              <a:t>     على حاسب واحد فقط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رخصة متعددة الاستخدام </a:t>
            </a:r>
            <a:r>
              <a:rPr lang="en-US" sz="2800" dirty="0" smtClean="0">
                <a:cs typeface="Arabic Transparent" pitchFamily="2" charset="-78"/>
              </a:rPr>
              <a:t>Site License</a:t>
            </a:r>
            <a:r>
              <a:rPr lang="ar-SA" sz="2800" dirty="0" smtClean="0">
                <a:cs typeface="Arabic Transparent" pitchFamily="2" charset="-78"/>
              </a:rPr>
              <a:t>: يمكن تثبيتها على عدد من </a:t>
            </a:r>
          </a:p>
          <a:p>
            <a:r>
              <a:rPr lang="ar-SA" sz="2800" dirty="0" smtClean="0">
                <a:cs typeface="Arabic Transparent" pitchFamily="2" charset="-78"/>
              </a:rPr>
              <a:t>    الحواسب محدد في الرخصة وتتميز بسعرها الذي يكون اقل من سعر شراء عدة نسخ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cs typeface="Arabic Transparent" pitchFamily="2" charset="-78"/>
              </a:rPr>
              <a:t> البرمجيات التجارية  </a:t>
            </a:r>
            <a:r>
              <a:rPr lang="en-US" sz="4000" dirty="0" smtClean="0">
                <a:cs typeface="Arabic Transparent" pitchFamily="2" charset="-78"/>
              </a:rPr>
              <a:t>Commercial Software</a:t>
            </a:r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عبارة عن البرمجيات التي يتم شراؤها من مصدرها  ويتم ترخيصها للمستخدم تحت شروط وقواعد معينة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البرمجيات التجريبية </a:t>
            </a:r>
            <a:r>
              <a:rPr lang="en-US" sz="2800" dirty="0" smtClean="0"/>
              <a:t>Shareware</a:t>
            </a:r>
            <a:r>
              <a:rPr lang="ar-SA" sz="2800" dirty="0" smtClean="0"/>
              <a:t> : وتدعى بالبرمجيات المجازة لفترة وهي عبارة عن برمجيات تحتفظ بحق الملكية وتسوق مجاناً عبر </a:t>
            </a:r>
            <a:r>
              <a:rPr lang="ar-SA" sz="2800" dirty="0" err="1" smtClean="0"/>
              <a:t>الا</a:t>
            </a:r>
            <a:r>
              <a:rPr lang="ar-SA" sz="2800" dirty="0" smtClean="0"/>
              <a:t> </a:t>
            </a:r>
            <a:r>
              <a:rPr lang="ar-SA" sz="2800" dirty="0" err="1" smtClean="0"/>
              <a:t>نترنت</a:t>
            </a:r>
            <a:r>
              <a:rPr lang="ar-SA" sz="2800" dirty="0" smtClean="0"/>
              <a:t> أو بواسطة الأقراص الضوئية الملحقة بالمجلات لفترة محدودة قصد تجريبها وبعد انقضاء الفترة المجانية يطالب الزبون بدفع ثمنها إذا رغب في استعمالها.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ar-SA" sz="2800" dirty="0" smtClean="0"/>
              <a:t>بعضها يتعطل بمجرد انتهاء الفترة التجريبية</a:t>
            </a: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cs typeface="Arabic Transparent" pitchFamily="2" charset="-78"/>
              </a:rPr>
              <a:t> البرمجيات التجارية  </a:t>
            </a:r>
            <a:r>
              <a:rPr lang="en-US" sz="4000" dirty="0" smtClean="0">
                <a:cs typeface="Arabic Transparent" pitchFamily="2" charset="-78"/>
              </a:rPr>
              <a:t>Commercial Software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sz="2800" dirty="0" smtClean="0">
                <a:cs typeface="Arabic Transparent" pitchFamily="2" charset="-78"/>
              </a:rPr>
              <a:t>البرمجيات المجانية </a:t>
            </a:r>
            <a:r>
              <a:rPr lang="en-US" sz="2800" dirty="0" smtClean="0">
                <a:cs typeface="Arabic Transparent" pitchFamily="2" charset="-78"/>
              </a:rPr>
              <a:t>Free Software</a:t>
            </a:r>
            <a:endParaRPr lang="ar-SA" sz="2800" dirty="0" smtClean="0">
              <a:cs typeface="Arabic Transparent" pitchFamily="2" charset="-78"/>
            </a:endParaRPr>
          </a:p>
          <a:p>
            <a:endParaRPr lang="ar-SA" sz="2800" dirty="0" smtClean="0">
              <a:cs typeface="Arabic Transparent" pitchFamily="2" charset="-7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وتدعى أيضا </a:t>
            </a:r>
            <a:r>
              <a:rPr lang="en-US" sz="2800" dirty="0" smtClean="0"/>
              <a:t>Freeware</a:t>
            </a:r>
            <a:r>
              <a:rPr lang="ar-SA" sz="2800" dirty="0" smtClean="0"/>
              <a:t>عبارة عن برمجيات</a:t>
            </a:r>
            <a:r>
              <a:rPr lang="en-US" sz="2800" dirty="0" smtClean="0"/>
              <a:t> </a:t>
            </a:r>
            <a:r>
              <a:rPr lang="ar-SA" sz="2800" dirty="0" smtClean="0"/>
              <a:t>تسوق مجاناً  للاستخدام بغرض الحصول على ملاحظات المستخدمين وذلك لتحسين الطبعات المستقبلية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تحتفظ بحقوق الملكية </a:t>
            </a:r>
            <a:r>
              <a:rPr lang="en-US" sz="2800" dirty="0" smtClean="0"/>
              <a:t> </a:t>
            </a:r>
            <a:r>
              <a:rPr lang="ar-SA" sz="2800" dirty="0" smtClean="0"/>
              <a:t>وبالتالي لا يجوز نسخها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cs typeface="Arabic Transparent" pitchFamily="2" charset="-78"/>
              </a:rPr>
              <a:t> البرمجيات التجارية  </a:t>
            </a:r>
            <a:r>
              <a:rPr lang="en-US" sz="4000" dirty="0" smtClean="0">
                <a:cs typeface="Arabic Transparent" pitchFamily="2" charset="-78"/>
              </a:rPr>
              <a:t>Commercial Software</a:t>
            </a:r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البرمجيات العامة </a:t>
            </a:r>
            <a:r>
              <a:rPr lang="en-US" sz="2800" dirty="0" smtClean="0"/>
              <a:t>Public Domain Software</a:t>
            </a:r>
            <a:r>
              <a:rPr lang="ar-SA" sz="2800" dirty="0" smtClean="0"/>
              <a:t> : وتدعى أيضا بالبرمجيات المشاعة وتكون متوفرة للجميع مجانا ويمكن نسخها وتعديلها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النسخ الاحتياطية  </a:t>
            </a:r>
            <a:r>
              <a:rPr lang="en-US" sz="2800" dirty="0" smtClean="0"/>
              <a:t>Backups</a:t>
            </a:r>
            <a:r>
              <a:rPr lang="ar-SA" sz="2800" dirty="0" smtClean="0"/>
              <a:t> : عبارة عن نسخ من البرمجيات والملفات والبيانات يتم    الاحتفاظ </a:t>
            </a:r>
            <a:r>
              <a:rPr lang="ar-SA" sz="2800" dirty="0" err="1" smtClean="0"/>
              <a:t>بها</a:t>
            </a:r>
            <a:r>
              <a:rPr lang="ar-SA" sz="2800" dirty="0" smtClean="0"/>
              <a:t> لاستعمالها في حالة خراب النسخ الأصلية بسبب فشل أو عطل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ar-SA" sz="2400" dirty="0" smtClean="0"/>
              <a:t>ويمكن عمل نسخ بعدة طرق نذكر منها: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ar-SA" sz="24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400" dirty="0" smtClean="0"/>
              <a:t>نسخ الملفات على الأقراص الممغنطة أو أقراص صلبة خارجية أو أشرطة ممغنطة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400" dirty="0" smtClean="0"/>
              <a:t>إجراء النسخ الاحتياطية بشكل روتيني للحاسب بأكمله أو لمجلدات أو ملفات فردية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400" dirty="0" smtClean="0"/>
              <a:t>- يمكن استخدام برامج خاصة تقوم بإجراء النسخ الاحتياطية آليا في أوقات معينة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ar-SA" sz="2800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cs typeface="Arabic Transparent" pitchFamily="2" charset="-78"/>
              </a:rPr>
              <a:t> سرية المعلومات </a:t>
            </a:r>
            <a:r>
              <a:rPr lang="ar-SA" sz="4000" dirty="0" err="1" smtClean="0">
                <a:cs typeface="Arabic Transparent" pitchFamily="2" charset="-78"/>
              </a:rPr>
              <a:t>و</a:t>
            </a:r>
            <a:r>
              <a:rPr lang="ar-SA" sz="4000" dirty="0" smtClean="0">
                <a:cs typeface="Arabic Transparent" pitchFamily="2" charset="-78"/>
              </a:rPr>
              <a:t> أمنها </a:t>
            </a:r>
            <a:r>
              <a:rPr lang="en-US" sz="4000" dirty="0" smtClean="0">
                <a:cs typeface="Arabic Transparent" pitchFamily="2" charset="-78"/>
              </a:rPr>
              <a:t>Information Security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أمان المعلومات هو عبارة  عن مصطلح عام للتعبير عن حماية البيانات من الفقدان المقصود أو غير المقصود  وكذلك ضمن خصوصية وسلامة البيانات.  من التدابير الوقائية لحماية البيانات 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توفير الحماية للحواسب والمعدات من الخراب قدر الإمكان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عمل نسخ احتياطية للبيانات والبرمجيات واتخاذ الإجراءات اللازمة لحمايتها من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 smtClean="0"/>
              <a:t>      الفيروسات واستعادة البيانات في حال حدوث عطل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المحافظة على خصوصية المعلومات المخزنة ومنع الوصول </a:t>
            </a:r>
            <a:r>
              <a:rPr lang="ar-SA" sz="2800" dirty="0" err="1" smtClean="0"/>
              <a:t>اليها</a:t>
            </a:r>
            <a:r>
              <a:rPr lang="ar-SA" sz="2800" dirty="0" smtClean="0"/>
              <a:t> من طرف الأفراد   أو المؤسسات الغير مرخص لها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endParaRPr lang="en-US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cs typeface="Arabic Transparent" pitchFamily="2" charset="-78"/>
              </a:rPr>
              <a:t> سرية المعلومات </a:t>
            </a:r>
            <a:r>
              <a:rPr lang="ar-SA" sz="4000" dirty="0" err="1" smtClean="0">
                <a:cs typeface="Arabic Transparent" pitchFamily="2" charset="-78"/>
              </a:rPr>
              <a:t>و</a:t>
            </a:r>
            <a:r>
              <a:rPr lang="ar-SA" sz="4000" dirty="0" smtClean="0">
                <a:cs typeface="Arabic Transparent" pitchFamily="2" charset="-78"/>
              </a:rPr>
              <a:t> أمنها </a:t>
            </a:r>
            <a:r>
              <a:rPr lang="en-US" sz="4000" dirty="0" smtClean="0">
                <a:cs typeface="Arabic Transparent" pitchFamily="2" charset="-78"/>
              </a:rPr>
              <a:t>Information Security</a:t>
            </a:r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استخدام أنظمة لمراقبة البريد الالكتروني </a:t>
            </a:r>
            <a:r>
              <a:rPr lang="ar-SA" sz="2800" dirty="0" err="1" smtClean="0"/>
              <a:t>و</a:t>
            </a:r>
            <a:r>
              <a:rPr lang="ar-SA" sz="2800" dirty="0" smtClean="0"/>
              <a:t> حركة مرور الانترنت  لمنع الاستعمال الشخصي لها </a:t>
            </a:r>
            <a:r>
              <a:rPr lang="ar-SA" sz="2800" dirty="0" err="1" smtClean="0"/>
              <a:t>و</a:t>
            </a:r>
            <a:r>
              <a:rPr lang="ar-SA" sz="2800" dirty="0" smtClean="0"/>
              <a:t> منع تحميل الملفات الخطيرة أو الغير المرغوب فيها  إلى نظام الشركة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استخدام شفرات </a:t>
            </a:r>
            <a:r>
              <a:rPr lang="en-US" sz="2800" dirty="0" smtClean="0"/>
              <a:t>Code</a:t>
            </a:r>
            <a:r>
              <a:rPr lang="ar-SA" sz="2800" dirty="0" smtClean="0"/>
              <a:t>  مختلفة </a:t>
            </a:r>
            <a:r>
              <a:rPr lang="ar-SA" sz="2800" dirty="0" err="1" smtClean="0"/>
              <a:t>و</a:t>
            </a:r>
            <a:r>
              <a:rPr lang="ar-SA" sz="2800" dirty="0" smtClean="0"/>
              <a:t> ذات معايير عالمية في عملية التشفير </a:t>
            </a:r>
            <a:r>
              <a:rPr lang="en-US" sz="2800" dirty="0" smtClean="0"/>
              <a:t>   </a:t>
            </a:r>
            <a:r>
              <a:rPr lang="ar-SA" sz="2800" dirty="0" smtClean="0"/>
              <a:t>   </a:t>
            </a:r>
            <a:r>
              <a:rPr lang="en-US" sz="2800" dirty="0" smtClean="0"/>
              <a:t>Encryption</a:t>
            </a:r>
            <a:r>
              <a:rPr lang="ar-SA" sz="2800" dirty="0" smtClean="0"/>
              <a:t>   التي من شأنها تحويل البيانات إلى نصوص غير مفهومة للمتطفلين </a:t>
            </a:r>
            <a:r>
              <a:rPr lang="ar-SA" sz="2800" dirty="0" err="1" smtClean="0"/>
              <a:t>و</a:t>
            </a:r>
            <a:r>
              <a:rPr lang="ar-SA" sz="2800" dirty="0" smtClean="0"/>
              <a:t> لكن يمكن للطرف الثاني فهمها عن طريق حل الشفرة </a:t>
            </a:r>
            <a:r>
              <a:rPr lang="en-US" sz="2800" dirty="0" smtClean="0"/>
              <a:t>Decryption</a:t>
            </a:r>
            <a:r>
              <a:rPr lang="ar-SA" sz="2800" dirty="0" smtClean="0"/>
              <a:t>  وتستخدم هذه الطرق في الشبكات من اجل حماية البيانات أثناء التراسل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 وضع وسائط التخزين الثانوية من أقراص </a:t>
            </a:r>
            <a:r>
              <a:rPr lang="ar-SA" sz="2800" dirty="0" err="1" smtClean="0"/>
              <a:t>و</a:t>
            </a:r>
            <a:r>
              <a:rPr lang="ar-SA" sz="2800" dirty="0" smtClean="0"/>
              <a:t> أشرطة  و غيرها في أماكن آمنة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>
                <a:cs typeface="Arabic Transparent" pitchFamily="2" charset="-78"/>
              </a:rPr>
              <a:t> سرية المعلومات </a:t>
            </a:r>
            <a:r>
              <a:rPr lang="ar-SA" sz="4000" dirty="0" err="1" smtClean="0">
                <a:cs typeface="Arabic Transparent" pitchFamily="2" charset="-78"/>
              </a:rPr>
              <a:t>و</a:t>
            </a:r>
            <a:r>
              <a:rPr lang="ar-SA" sz="4000" dirty="0" smtClean="0">
                <a:cs typeface="Arabic Transparent" pitchFamily="2" charset="-78"/>
              </a:rPr>
              <a:t> أمنها </a:t>
            </a:r>
            <a:r>
              <a:rPr lang="en-US" sz="4000" dirty="0" smtClean="0">
                <a:cs typeface="Arabic Transparent" pitchFamily="2" charset="-78"/>
              </a:rPr>
              <a:t>Information Security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استخدام البرامج الكاشفة للفيروسات وتحديثها باستمرار لضمان فعاليتها ضد كل أنواع  الفيروسات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الخصوصية   </a:t>
            </a:r>
            <a:r>
              <a:rPr lang="en-US" sz="4000" dirty="0" smtClean="0"/>
              <a:t>Privacy</a:t>
            </a:r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البيانات المخزنة في الحاسب تخص المؤسسات الخاصة  والحكومية وكذلك الأشخاص.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من هذه البيانات العسكرية التي تتمتع بغاية السرية وكذلك تلك التي تبين أرباح الشركات </a:t>
            </a:r>
            <a:r>
              <a:rPr lang="ar-SA" sz="2800" dirty="0" err="1" smtClean="0"/>
              <a:t>و</a:t>
            </a:r>
            <a:r>
              <a:rPr lang="ar-SA" sz="2800" dirty="0" smtClean="0"/>
              <a:t>  خسائرها وتلك التي تبين أرقام هواتف المواطنين وأرقام بطاقاتهم المصرفية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ومنها التي تبين سجلات المرضى وإسرارهم الصحية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dirty="0" smtClean="0"/>
              <a:t>تريد المؤسسات والأشخاص المعنيين أن تبقى تلك البيانات سرية للحفاظ على الثقة ويدعى هذا الحق بالخصوصية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ar-SA" sz="2800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الخصوصية   </a:t>
            </a:r>
            <a:r>
              <a:rPr lang="en-US" sz="4000" dirty="0" smtClean="0"/>
              <a:t>Privacy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dirty="0" smtClean="0"/>
              <a:t> </a:t>
            </a:r>
            <a:r>
              <a:rPr lang="ar-SA" sz="2800" dirty="0" smtClean="0"/>
              <a:t>لذلك يجب على المؤسسات التي تحتفظ بهذه البيانات 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أن تحدد هل سيتم الاحتفاظ بالبيانات لشخص واحد أو عدة أشخاص لإغراض مشروعة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يجب عدم الإفراط في البيانات وأن تكون متناسبة مع الغاية من وجودها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يجب أن لا يتم الاحتفاظ بالبيانات أكثر من اللازم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يجب أن تغلق البيانات أمام أي غرض ينافي وجودها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يجب وضع قيود للامان والسرية على البيانات من الوصول الغير المشروع أو الحوادث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الخصوصية   </a:t>
            </a:r>
            <a:r>
              <a:rPr lang="en-US" sz="4000" dirty="0" smtClean="0"/>
              <a:t>Privacy</a:t>
            </a:r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حقوق الشخص في الوصول إلى بياناته وحقه في إلغاء الغير الصحيحة منها وحقه في منع    نشرها في قوائم  البريد الالكترونية </a:t>
            </a:r>
            <a:r>
              <a:rPr lang="en-US" sz="2800" b="1" dirty="0" smtClean="0"/>
              <a:t>Mailing Lists</a:t>
            </a:r>
            <a:endParaRPr lang="ar-SA" sz="2800" b="1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الوصول </a:t>
            </a:r>
            <a:r>
              <a:rPr lang="en-US" sz="4000" dirty="0" smtClean="0"/>
              <a:t>Access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الوصول للبيانات الخزنة في أجهزة الحاسب من قبل أشخاص غير شرعيين يكون عموما   صعب وذلك لأنه لا يتم بشكل مباشر وإنما عن طريق عدد من الخطوات للتحكم بعمليات   الوصول  </a:t>
            </a:r>
            <a:r>
              <a:rPr lang="en-US" sz="2800" dirty="0" smtClean="0"/>
              <a:t>Access Control</a:t>
            </a:r>
            <a:r>
              <a:rPr lang="ar-SA" sz="2800" dirty="0" smtClean="0"/>
              <a:t>  ومنها: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إدخال كلمات العبور  </a:t>
            </a:r>
            <a:r>
              <a:rPr lang="en-US" sz="2800" dirty="0" smtClean="0"/>
              <a:t> User Password</a:t>
            </a:r>
            <a:r>
              <a:rPr lang="ar-SA" sz="2800" dirty="0" smtClean="0"/>
              <a:t>وهي عبارة عن تشكيلة من الأرقام والحروف    يختارها المستخدم ويحتفظ </a:t>
            </a:r>
            <a:r>
              <a:rPr lang="ar-SA" sz="2800" dirty="0" err="1" smtClean="0"/>
              <a:t>بها</a:t>
            </a: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إدخال دليل تأكيدي </a:t>
            </a:r>
            <a:r>
              <a:rPr lang="en-US" sz="2800" dirty="0" smtClean="0"/>
              <a:t>User Authentication</a:t>
            </a:r>
            <a:r>
              <a:rPr lang="ar-SA" sz="2800" dirty="0" smtClean="0"/>
              <a:t> ويمكن أن يكون بطاقة ذكية أو توقيعا أو  صوت المستخدم  وذلك للتأكد من هوية المستخدم المسموح له بالدخول للجهاز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الوصول </a:t>
            </a:r>
            <a:r>
              <a:rPr lang="en-US" sz="4000" dirty="0" smtClean="0"/>
              <a:t>Access</a:t>
            </a:r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استخدام الصلاحيات </a:t>
            </a:r>
            <a:r>
              <a:rPr lang="en-US" sz="2800" dirty="0" smtClean="0"/>
              <a:t>User Authorization </a:t>
            </a:r>
            <a:r>
              <a:rPr lang="ar-SA" sz="2800" dirty="0" smtClean="0"/>
              <a:t>: يتمتع المستخدمون بصلاحيات محددة      للتعامل  مع البيانات المخزنة كالقراءة فقط أو القراءة والتعديل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تنفيذ هذه الخطوات الوقائية لا يعني منع الوصول للبيانات </a:t>
            </a:r>
            <a:r>
              <a:rPr lang="ar-SA" sz="2800" dirty="0" err="1" smtClean="0"/>
              <a:t>او</a:t>
            </a:r>
            <a:r>
              <a:rPr lang="ar-SA" sz="2800" dirty="0" smtClean="0"/>
              <a:t> الحماية المطلقة 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19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جرائم الحاسب </a:t>
            </a:r>
            <a:r>
              <a:rPr lang="en-US" sz="4000" dirty="0" smtClean="0"/>
              <a:t>Computer Crimes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عبارة عن تلك القضايا الحاسوبية غير القانونية أو الدخول الغير الشرعي للبيانات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 smtClean="0"/>
              <a:t>و الملفات والبرامج  مثل قضايا التحايل </a:t>
            </a:r>
            <a:r>
              <a:rPr lang="en-US" sz="2800" dirty="0" smtClean="0"/>
              <a:t>Fraud </a:t>
            </a:r>
            <a:r>
              <a:rPr lang="ar-SA" sz="2800" dirty="0" smtClean="0"/>
              <a:t> و التجسس </a:t>
            </a:r>
            <a:r>
              <a:rPr lang="en-US" sz="2800" dirty="0" smtClean="0"/>
              <a:t>Espionage</a:t>
            </a:r>
            <a:r>
              <a:rPr lang="ar-SA" sz="2800" dirty="0" smtClean="0"/>
              <a:t> والتزوير  </a:t>
            </a:r>
            <a:r>
              <a:rPr lang="en-US" sz="2800" dirty="0" smtClean="0"/>
              <a:t>Forgery</a:t>
            </a:r>
            <a:r>
              <a:rPr lang="ar-SA" sz="2800" dirty="0" smtClean="0"/>
              <a:t>  وقضايا التخريب </a:t>
            </a:r>
            <a:r>
              <a:rPr lang="en-US" sz="2800" dirty="0" smtClean="0"/>
              <a:t>Sabotage </a:t>
            </a:r>
            <a:r>
              <a:rPr lang="ar-SA" sz="2800" dirty="0" smtClean="0"/>
              <a:t> والسرقة </a:t>
            </a:r>
            <a:r>
              <a:rPr lang="en-US" sz="2800" dirty="0" smtClean="0"/>
              <a:t>Theft </a:t>
            </a:r>
            <a:r>
              <a:rPr lang="ar-SA" sz="2800" dirty="0" smtClean="0"/>
              <a:t> من أمثلة جرائم الحاسب: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 قضية الموظف الذي عدل على برنامج الحاسب ليسجل في حسابه مبلغ 160 ألف دولار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قضية المراهق الذي اخترق أجهزة</a:t>
            </a:r>
            <a:r>
              <a:rPr lang="en-US" sz="2800" dirty="0" smtClean="0"/>
              <a:t> </a:t>
            </a:r>
            <a:r>
              <a:rPr lang="ar-SA" sz="2800" dirty="0" smtClean="0"/>
              <a:t> </a:t>
            </a:r>
            <a:r>
              <a:rPr lang="en-US" sz="2800" dirty="0" smtClean="0"/>
              <a:t>AT &amp; T</a:t>
            </a:r>
            <a:r>
              <a:rPr lang="ar-SA" sz="2800" dirty="0" smtClean="0"/>
              <a:t> وسرق برمجيات بقيمة مليون دولار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 smtClean="0"/>
              <a:t>   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20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جرائم الحاسب </a:t>
            </a:r>
            <a:r>
              <a:rPr lang="en-US" sz="4000" dirty="0" smtClean="0"/>
              <a:t>Computer Crimes</a:t>
            </a:r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قضية الشخص الذي حول مبلغ 10.200.000 دولار من بنك </a:t>
            </a:r>
            <a:r>
              <a:rPr lang="ar-SA" sz="2800" dirty="0" err="1" smtClean="0"/>
              <a:t>امريكي</a:t>
            </a:r>
            <a:r>
              <a:rPr lang="ar-SA" sz="2800" dirty="0" smtClean="0"/>
              <a:t> إلى حسابه في     سويسرا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السرقة </a:t>
            </a:r>
            <a:r>
              <a:rPr lang="en-US" sz="4000" dirty="0" smtClean="0"/>
              <a:t>Theft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تمثل السرقة </a:t>
            </a:r>
            <a:r>
              <a:rPr lang="en-US" sz="2800" dirty="0" smtClean="0"/>
              <a:t>Theft </a:t>
            </a:r>
            <a:r>
              <a:rPr lang="ar-SA" sz="2800" dirty="0" smtClean="0"/>
              <a:t>  نوعا من الجرائم الحاسوبية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عند سرقة حاسب محمول تكون نية السارق سرقة الجهاز نفسه ولكنه  يجد بعد ذلك أن   البيانات المخزنة عليه  أكثر قيمة لذلك يجب إخفاء الحاسب عن الأنظار قدر الإمكان </a:t>
            </a:r>
            <a:r>
              <a:rPr lang="ar-SA" sz="2800" dirty="0" err="1" smtClean="0"/>
              <a:t>و</a:t>
            </a:r>
            <a:r>
              <a:rPr lang="ar-SA" sz="2800" dirty="0" smtClean="0"/>
              <a:t>  إضافة كلمة العبور وتشفير البيانات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عند سرقة جهاز </a:t>
            </a:r>
            <a:r>
              <a:rPr lang="en-US" sz="2800" dirty="0" smtClean="0"/>
              <a:t>PDA </a:t>
            </a:r>
            <a:r>
              <a:rPr lang="ar-SA" sz="2800" dirty="0" smtClean="0"/>
              <a:t> أو جوال يمكن للص استعمال المعلومات التي بداخله بطريقة غير شرعية 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الفيروسات  </a:t>
            </a:r>
            <a:r>
              <a:rPr lang="en-US" dirty="0" smtClean="0"/>
              <a:t>Computer Viruses</a:t>
            </a:r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عبارة عن برنامج يدخل الحاسب لتدمير وتشويه البيانات والبرامج المخزنة فيه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 ينتقل فيروس الحاسب إلى حواسب أخرى عن طريق شبكات الحاسب واستخدام الأقراص   الملوثة وهناك عدة أنواع من الفيروسات نذكر منها 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الفيروسات الدودية </a:t>
            </a:r>
            <a:r>
              <a:rPr lang="en-US" sz="2800" dirty="0" smtClean="0"/>
              <a:t>Worms</a:t>
            </a:r>
            <a:r>
              <a:rPr lang="ar-SA" sz="2800" dirty="0" smtClean="0"/>
              <a:t> : هذا النوع لا يسبب أضرارا للملفات ولكن يتسبب في    توقيف النظام عن العمل من خلال إعادة نسح نفسه كما يحتل هذا النوع الذاكرة    الرئيسية وينتشر بسرعة في الشبكات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القنابل الموقوتة </a:t>
            </a:r>
            <a:r>
              <a:rPr lang="en-US" sz="2800" dirty="0" smtClean="0"/>
              <a:t>Time Bombs</a:t>
            </a:r>
            <a:r>
              <a:rPr lang="ar-SA" sz="2800" dirty="0" smtClean="0"/>
              <a:t>  : عبارة عن برنامج ينشط في وقت محدد أو بعد  تنفيذه عدة مرات ويستخدم هذا النوع من قبل لشركات الحاسب التي تعطي نسخا    مجانية على </a:t>
            </a:r>
            <a:r>
              <a:rPr lang="ar-SA" sz="2800" dirty="0" err="1" smtClean="0"/>
              <a:t>امل</a:t>
            </a:r>
            <a:r>
              <a:rPr lang="ar-SA" sz="2800" dirty="0" smtClean="0"/>
              <a:t> شراء النسخة الأصلية.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ar-SA" sz="2800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الفيروسات  </a:t>
            </a:r>
            <a:r>
              <a:rPr lang="en-US" dirty="0" smtClean="0"/>
              <a:t>Computer Viruses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فيروسات قطاع الإقلاع (الاستنهاض)   </a:t>
            </a:r>
            <a:r>
              <a:rPr lang="en-US" sz="2800" dirty="0" smtClean="0"/>
              <a:t>Boot Sector Viruses</a:t>
            </a:r>
            <a:r>
              <a:rPr lang="ar-SA" sz="2800" dirty="0" smtClean="0"/>
              <a:t> : قطاع الإقلاع هو   مكان تواجد الملفات لتحميل نظام التشغيل عند بدء تشغيل الحاسب ويحتل هذا النوع من  الفيروسات تلك الأماكن التي يقرأها الحاسب عند الإقلاع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فيروسات ملوثات الملفات </a:t>
            </a:r>
            <a:r>
              <a:rPr lang="en-US" sz="2800" dirty="0" smtClean="0"/>
              <a:t>File Viruses </a:t>
            </a:r>
            <a:r>
              <a:rPr lang="ar-SA" sz="2800" dirty="0" smtClean="0"/>
              <a:t>: تربط نفسها بالملفات التي يكون امتدادها      </a:t>
            </a:r>
            <a:r>
              <a:rPr lang="en-US" sz="2800" dirty="0" smtClean="0"/>
              <a:t>.exe</a:t>
            </a:r>
            <a:r>
              <a:rPr lang="ar-SA" sz="2800" dirty="0" smtClean="0"/>
              <a:t> و </a:t>
            </a:r>
            <a:r>
              <a:rPr lang="en-US" sz="2800" dirty="0" smtClean="0"/>
              <a:t>.com</a:t>
            </a:r>
            <a:r>
              <a:rPr lang="ar-SA" sz="2800" dirty="0" smtClean="0"/>
              <a:t> وعند تنفيذ احد البرامج الملوثة  ينتظر الفيروس في الذاكرة إلى حين   تشغيل برامج أخرى فيسرع لتلويثه كما يعيد هذا النوع نسخ نفسه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الفيروسات المتعددة الأجزاء </a:t>
            </a:r>
            <a:r>
              <a:rPr lang="en-US" sz="2800" dirty="0" smtClean="0"/>
              <a:t>Multipartite Viruses </a:t>
            </a:r>
            <a:r>
              <a:rPr lang="ar-SA" sz="2800" dirty="0" smtClean="0"/>
              <a:t> </a:t>
            </a:r>
            <a:r>
              <a:rPr lang="en-US" sz="2800" dirty="0" smtClean="0"/>
              <a:t> : </a:t>
            </a:r>
            <a:r>
              <a:rPr lang="ar-SA" sz="2800" dirty="0" smtClean="0"/>
              <a:t>عبارة عن خليط من فيروس  قطاع الإقلاع  وفيروس تلويث الملفات . عند نشاط هذا الفيروس يتم تلويث الملفات وعند     تشغيلها يتم تلويث قطاع</a:t>
            </a:r>
            <a:endParaRPr lang="en-US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الفيروسات  </a:t>
            </a:r>
            <a:r>
              <a:rPr lang="en-US" dirty="0" smtClean="0"/>
              <a:t>Computer Viruses</a:t>
            </a:r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فيروسات </a:t>
            </a:r>
            <a:r>
              <a:rPr lang="ar-SA" sz="2800" dirty="0" err="1" smtClean="0"/>
              <a:t>الماكرو</a:t>
            </a:r>
            <a:r>
              <a:rPr lang="ar-SA" sz="2800" dirty="0" smtClean="0"/>
              <a:t>  </a:t>
            </a:r>
            <a:r>
              <a:rPr lang="en-US" sz="2800" dirty="0" smtClean="0"/>
              <a:t>Macro Viruses </a:t>
            </a:r>
            <a:r>
              <a:rPr lang="ar-SA" sz="2800" dirty="0" smtClean="0"/>
              <a:t>: </a:t>
            </a:r>
            <a:r>
              <a:rPr lang="ar-SA" sz="2800" dirty="0" err="1" smtClean="0"/>
              <a:t>الماكرو</a:t>
            </a:r>
            <a:r>
              <a:rPr lang="ar-SA" sz="2800" dirty="0" smtClean="0"/>
              <a:t> عبارة عن تنفيذ مجموعة من الأوامر     ضمن برنامج ما وقد أصبح هذا النوع من الفيروسات شائعا بفضل الفيروس المصمم      لمعالج النصوص </a:t>
            </a:r>
            <a:r>
              <a:rPr lang="en-US" sz="2800" dirty="0" smtClean="0"/>
              <a:t>MS-Word </a:t>
            </a:r>
            <a:r>
              <a:rPr lang="ar-SA" sz="2800" dirty="0" smtClean="0"/>
              <a:t> عند فتح مستند ينشط الفيروس ويؤدي مهمته التخريبية      بإجرائه تغييرات  على كل المستندات الأخرى ويمكن برمجته لاستنساخ نفسه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ar-SA" sz="2800" dirty="0" smtClean="0"/>
              <a:t>أحصنة طروادة </a:t>
            </a:r>
            <a:r>
              <a:rPr lang="en-US" sz="2800" dirty="0" smtClean="0"/>
              <a:t>Trojan horses </a:t>
            </a:r>
            <a:r>
              <a:rPr lang="ar-SA" sz="2800" dirty="0" smtClean="0"/>
              <a:t>: عبارة عن برنامج يدخل الحاسب بشكل شرعي وهذا    النوع من الفيروسات لا ينسخ نفسه . عند تثبيته يقوم بعمل معين كسرقة ملفات وأرقام       سرية من الجهاز  وكثير منها ينتقل عبر البريد الاليكتروني</a:t>
            </a:r>
          </a:p>
          <a:p>
            <a:endParaRPr lang="en-US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25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الحماية من الفيروسات </a:t>
            </a:r>
            <a:r>
              <a:rPr lang="en-US" sz="4000" dirty="0" smtClean="0"/>
              <a:t>       Protecting from Viruses</a:t>
            </a:r>
            <a:endParaRPr lang="en-US" sz="4000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تستخدم برامج خاصة مضادة للفيروسات تنتجها شركات خاصة مثل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err="1" smtClean="0"/>
              <a:t>MCAfee</a:t>
            </a:r>
            <a:r>
              <a:rPr lang="en-US" sz="2800" dirty="0" smtClean="0"/>
              <a:t>, PC-</a:t>
            </a:r>
            <a:r>
              <a:rPr lang="en-US" sz="2800" dirty="0" err="1" smtClean="0"/>
              <a:t>Cillin</a:t>
            </a:r>
            <a:r>
              <a:rPr lang="en-US" sz="2800" dirty="0" smtClean="0"/>
              <a:t>, Norton, </a:t>
            </a:r>
            <a:r>
              <a:rPr lang="en-US" sz="2800" b="1" dirty="0" err="1" smtClean="0"/>
              <a:t>Kaspersky</a:t>
            </a:r>
            <a:r>
              <a:rPr lang="ar-SA" sz="2800" dirty="0" smtClean="0"/>
              <a:t>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dirty="0" smtClean="0"/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تقوم هذه البرامج باكتشاف الفيروسات حين دخولها للنظام وتخبر المستخدم بوجودها وتقوم بتنظيف البرامج والملفات الملوثة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تقطن في الذاكرة وتكون نشطة لاكتشاف أي فيروس قادم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ar-SA" sz="28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ar-SA" sz="2800" dirty="0" smtClean="0"/>
              <a:t>تسمى عملية التنظيف بالتطهير </a:t>
            </a:r>
            <a:r>
              <a:rPr lang="en-US" sz="2800" dirty="0" err="1" smtClean="0"/>
              <a:t>Desinfection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8568E0-5893-4E52-8555-1DEE66EC7C2E}" type="slidenum">
              <a:rPr lang="ar-SA" smtClean="0">
                <a:cs typeface="Arial" pitchFamily="34" charset="0"/>
              </a:rPr>
              <a:pPr/>
              <a:t>26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38916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892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8917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8918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</TotalTime>
  <Words>1484</Words>
  <Application>Microsoft Office PowerPoint</Application>
  <PresentationFormat>A4 Paper (210x297 mm)‎</PresentationFormat>
  <Paragraphs>200</Paragraphs>
  <Slides>26</Slides>
  <Notes>22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26</vt:i4>
      </vt:variant>
    </vt:vector>
  </HeadingPairs>
  <TitlesOfParts>
    <vt:vector size="27" baseType="lpstr">
      <vt:lpstr>Office Theme</vt:lpstr>
      <vt:lpstr>الشريحة 1</vt:lpstr>
      <vt:lpstr>المحاضرة الثامنة</vt:lpstr>
      <vt:lpstr>عناصر المحاضرة</vt:lpstr>
      <vt:lpstr>حق ملكية البرمجيات Software Copyright</vt:lpstr>
      <vt:lpstr>حق ملكية البرمجيات Software Copyright</vt:lpstr>
      <vt:lpstr> ترخيص البرمجيات Software Licensing</vt:lpstr>
      <vt:lpstr> ترخيص البرمجيات Software Licensing</vt:lpstr>
      <vt:lpstr> البرمجيات التجارية  Commercial Software</vt:lpstr>
      <vt:lpstr> البرمجيات التجارية  Commercial Software</vt:lpstr>
      <vt:lpstr> البرمجيات التجارية  Commercial Software</vt:lpstr>
      <vt:lpstr> سرية المعلومات و أمنها Information Security</vt:lpstr>
      <vt:lpstr> سرية المعلومات و أمنها Information Security</vt:lpstr>
      <vt:lpstr> سرية المعلومات و أمنها Information Security</vt:lpstr>
      <vt:lpstr>الخصوصية   Privacy</vt:lpstr>
      <vt:lpstr>الخصوصية   Privacy</vt:lpstr>
      <vt:lpstr>الخصوصية   Privacy</vt:lpstr>
      <vt:lpstr>الوصول Access</vt:lpstr>
      <vt:lpstr>الوصول Access</vt:lpstr>
      <vt:lpstr>جرائم الحاسب Computer Crimes</vt:lpstr>
      <vt:lpstr>جرائم الحاسب Computer Crimes</vt:lpstr>
      <vt:lpstr>السرقة Theft</vt:lpstr>
      <vt:lpstr>الفيروسات  Computer Viruses</vt:lpstr>
      <vt:lpstr>الفيروسات  Computer Viruses</vt:lpstr>
      <vt:lpstr>الفيروسات  Computer Viruses</vt:lpstr>
      <vt:lpstr>الحماية من الفيروسات        Protecting from Viruses</vt:lpstr>
      <vt:lpstr>الشريحة 26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398</cp:revision>
  <dcterms:created xsi:type="dcterms:W3CDTF">2009-10-14T19:14:34Z</dcterms:created>
  <dcterms:modified xsi:type="dcterms:W3CDTF">2010-10-25T12:19:30Z</dcterms:modified>
</cp:coreProperties>
</file>