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6" r:id="rId19"/>
    <p:sldId id="305" r:id="rId20"/>
    <p:sldId id="307" r:id="rId21"/>
    <p:sldId id="308" r:id="rId22"/>
    <p:sldId id="309" r:id="rId23"/>
    <p:sldId id="310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7002" autoAdjust="0"/>
  </p:normalViewPr>
  <p:slideViewPr>
    <p:cSldViewPr>
      <p:cViewPr>
        <p:scale>
          <a:sx n="75" d="100"/>
          <a:sy n="75" d="100"/>
        </p:scale>
        <p:origin x="-1056" y="-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التاسعة</a:t>
            </a:r>
            <a:endParaRPr lang="en-US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معالج النصوص وورد </a:t>
            </a:r>
            <a:r>
              <a:rPr lang="ar-SA" dirty="0" smtClean="0"/>
              <a:t>2007</a:t>
            </a:r>
          </a:p>
          <a:p>
            <a:r>
              <a:rPr lang="ar-SA" dirty="0" smtClean="0"/>
              <a:t>الجزء الأول</a:t>
            </a:r>
          </a:p>
          <a:p>
            <a:r>
              <a:rPr lang="en-US" dirty="0" smtClean="0"/>
              <a:t>Microsoft </a:t>
            </a:r>
            <a:r>
              <a:rPr lang="en-US" dirty="0" smtClean="0"/>
              <a:t>Word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/>
              <a:t>معالجة </a:t>
            </a:r>
            <a:r>
              <a:rPr lang="ar-SA" sz="2800" dirty="0" smtClean="0"/>
              <a:t>النصوص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تشغيل </a:t>
            </a:r>
            <a:r>
              <a:rPr lang="ar-SA" sz="2800" dirty="0" smtClean="0"/>
              <a:t>معالج </a:t>
            </a:r>
            <a:r>
              <a:rPr lang="ar-SA" sz="2800" dirty="0" smtClean="0"/>
              <a:t>النصوص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عناصر </a:t>
            </a:r>
            <a:r>
              <a:rPr lang="ar-SA" sz="2800" dirty="0" smtClean="0"/>
              <a:t>نافذة معالج </a:t>
            </a:r>
            <a:r>
              <a:rPr lang="ar-SA" sz="2800" dirty="0" smtClean="0"/>
              <a:t>النصوص (</a:t>
            </a:r>
            <a:r>
              <a:rPr lang="ar-SA" sz="2000" dirty="0" smtClean="0"/>
              <a:t>شريط </a:t>
            </a:r>
            <a:r>
              <a:rPr lang="ar-SA" sz="2000" dirty="0" smtClean="0"/>
              <a:t>العنوان - </a:t>
            </a:r>
            <a:r>
              <a:rPr lang="ar-SA" sz="1800" dirty="0" smtClean="0"/>
              <a:t>شريط الوصول </a:t>
            </a:r>
            <a:r>
              <a:rPr lang="ar-SA" sz="1800" dirty="0" smtClean="0"/>
              <a:t>السريع - </a:t>
            </a:r>
            <a:r>
              <a:rPr lang="ar-SA" sz="2000" dirty="0" smtClean="0"/>
              <a:t>الشريط</a:t>
            </a:r>
            <a:r>
              <a:rPr lang="ar-SA" sz="2800" dirty="0" smtClean="0"/>
              <a:t>) 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 المسطرة  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إضافة </a:t>
            </a:r>
            <a:r>
              <a:rPr lang="ar-SA" sz="2800" dirty="0" smtClean="0"/>
              <a:t>الأوامر إلى شريط الوصول </a:t>
            </a:r>
            <a:r>
              <a:rPr lang="ar-SA" sz="2800" dirty="0" smtClean="0"/>
              <a:t>السريع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نقل </a:t>
            </a:r>
            <a:r>
              <a:rPr lang="ar-SA" sz="2800" dirty="0" smtClean="0"/>
              <a:t>شريط الوصول السريع إلى أسفل </a:t>
            </a:r>
            <a:r>
              <a:rPr lang="ar-SA" sz="2800" dirty="0" smtClean="0"/>
              <a:t>الشريط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استعادة </a:t>
            </a:r>
            <a:r>
              <a:rPr lang="ar-SA" sz="2800" dirty="0" smtClean="0"/>
              <a:t>الإعدادات الافتراضية لشريط الوصول </a:t>
            </a:r>
            <a:r>
              <a:rPr lang="ar-SA" sz="2800" dirty="0" smtClean="0"/>
              <a:t>السريع</a:t>
            </a:r>
            <a:r>
              <a:rPr lang="ar-SA" sz="2800" dirty="0" smtClean="0"/>
              <a:t> 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نظام </a:t>
            </a:r>
            <a:r>
              <a:rPr lang="ar-SA" sz="2800" dirty="0" smtClean="0"/>
              <a:t>المساعدة 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معالجة النصوص   </a:t>
            </a:r>
            <a:r>
              <a:rPr lang="en-US" dirty="0" smtClean="0"/>
              <a:t>Word Processing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تعتبر معالجة النصوص من المواضيع المهمة في تكنولوجيا المعلومات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عبارة عن :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      إدخال نص إلى نظام الحاسب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      تخزينه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      التعديل عليه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      طباعته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هناك عدة معالجات النصوص مثل: </a:t>
            </a:r>
            <a:r>
              <a:rPr lang="en-US" dirty="0" smtClean="0"/>
              <a:t>Works, Word Perfect, Tex</a:t>
            </a:r>
            <a:endParaRPr lang="ar-S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تشغيل معالج النصوص   </a:t>
            </a:r>
            <a:r>
              <a:rPr lang="en-US" dirty="0" smtClean="0"/>
              <a:t>Word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لتشغيل </a:t>
            </a:r>
            <a:r>
              <a:rPr lang="en-US" dirty="0" smtClean="0"/>
              <a:t>Word  </a:t>
            </a:r>
            <a:r>
              <a:rPr lang="ar-SA" dirty="0" smtClean="0"/>
              <a:t> نتبع الخطوات التالية:</a:t>
            </a:r>
          </a:p>
          <a:p>
            <a:pPr>
              <a:buFont typeface="Wingdings" pitchFamily="2" charset="2"/>
              <a:buChar char="ü"/>
            </a:pPr>
            <a:endParaRPr lang="ar-SA" dirty="0" smtClean="0"/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 انقر كافة البرامج  </a:t>
            </a:r>
            <a:r>
              <a:rPr lang="en-US" dirty="0" smtClean="0"/>
              <a:t>All Programs</a:t>
            </a:r>
            <a:r>
              <a:rPr lang="ar-SA" dirty="0" smtClean="0"/>
              <a:t> من قائمة ابدأ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انقر فوق </a:t>
            </a:r>
            <a:r>
              <a:rPr lang="en-US" dirty="0" smtClean="0"/>
              <a:t>Microsoft Office</a:t>
            </a:r>
            <a:r>
              <a:rPr lang="ar-SA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/>
              <a:t>و من القائمة الفرعية انقر على </a:t>
            </a:r>
            <a:r>
              <a:rPr lang="en-US" dirty="0" smtClean="0"/>
              <a:t>Microsoft Office Word 2007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تشغيل معالج النصوص   </a:t>
            </a:r>
            <a:r>
              <a:rPr lang="en-US" dirty="0" smtClean="0"/>
              <a:t>Word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8" name="عنصر نائب للمحتوى 7" descr="صورة نقطية جديد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219200"/>
            <a:ext cx="7467600" cy="50292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تشغيل معالج النصوص   </a:t>
            </a:r>
            <a:r>
              <a:rPr lang="en-US" dirty="0" smtClean="0"/>
              <a:t>Word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عنصر نائب للمحتوى 5" descr="wd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905000"/>
            <a:ext cx="7772399" cy="4055783"/>
          </a:xfrm>
        </p:spPr>
      </p:pic>
      <p:sp>
        <p:nvSpPr>
          <p:cNvPr id="9" name="مربع نص 8"/>
          <p:cNvSpPr txBox="1"/>
          <p:nvPr/>
        </p:nvSpPr>
        <p:spPr>
          <a:xfrm>
            <a:off x="6629400" y="2819400"/>
            <a:ext cx="3276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يظهر مستند جديد</a:t>
            </a:r>
            <a:endParaRPr lang="ar-SA" sz="3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نافذة معالج النصوص </a:t>
            </a:r>
            <a:r>
              <a:rPr lang="en-US" dirty="0" smtClean="0"/>
              <a:t>Word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2" name="عنصر نائب للمحتوى 11" descr="w1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2362200"/>
            <a:ext cx="9906000" cy="3429000"/>
          </a:xfrm>
        </p:spPr>
      </p:pic>
      <p:sp>
        <p:nvSpPr>
          <p:cNvPr id="5" name="مربع نص 4"/>
          <p:cNvSpPr txBox="1"/>
          <p:nvPr/>
        </p:nvSpPr>
        <p:spPr>
          <a:xfrm>
            <a:off x="3810000" y="1752600"/>
            <a:ext cx="2438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شريط العنوان</a:t>
            </a:r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752600" y="1752600"/>
            <a:ext cx="2438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الشريط </a:t>
            </a:r>
            <a:r>
              <a:rPr lang="en-US" dirty="0" smtClean="0"/>
              <a:t>Ribbon </a:t>
            </a:r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6172200" y="1752600"/>
            <a:ext cx="2438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شريط أدوات الوصول السريع</a:t>
            </a:r>
            <a:endParaRPr lang="ar-SA" dirty="0"/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8001000" y="1981200"/>
            <a:ext cx="608806" cy="381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5400000">
            <a:off x="5295900" y="22479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>
            <a:stCxn id="6" idx="2"/>
          </p:cNvCxnSpPr>
          <p:nvPr/>
        </p:nvCxnSpPr>
        <p:spPr>
          <a:xfrm rot="16200000" flipH="1">
            <a:off x="3505200" y="1600200"/>
            <a:ext cx="304800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شريط العنوان   </a:t>
            </a:r>
            <a:r>
              <a:rPr lang="en-US" dirty="0" smtClean="0"/>
              <a:t>Title Bar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يتضمن شريط العنوان عنوان المستند الحالي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عند فتح مستند جديد يقوم </a:t>
            </a:r>
            <a:r>
              <a:rPr lang="en-US" dirty="0" smtClean="0"/>
              <a:t>Word </a:t>
            </a:r>
            <a:r>
              <a:rPr lang="ar-SA" dirty="0" smtClean="0"/>
              <a:t> بإعطائه اسما مؤقتا  </a:t>
            </a:r>
            <a:r>
              <a:rPr lang="en-US" dirty="0" smtClean="0"/>
              <a:t>Document..</a:t>
            </a:r>
            <a:r>
              <a:rPr lang="ar-SA" dirty="0" smtClean="0"/>
              <a:t>   </a:t>
            </a:r>
          </a:p>
          <a:p>
            <a:r>
              <a:rPr lang="ar-SA" dirty="0" smtClean="0"/>
              <a:t> متبوعا برقم المستند  أي 1 أو 2 أو3  حسب عدد المستندات المفتوحة</a:t>
            </a:r>
          </a:p>
          <a:p>
            <a:endParaRPr lang="ar-SA" dirty="0" smtClean="0"/>
          </a:p>
          <a:p>
            <a:r>
              <a:rPr lang="en-US" dirty="0" smtClean="0"/>
              <a:t> </a:t>
            </a:r>
            <a:r>
              <a:rPr lang="ar-SA" dirty="0" smtClean="0"/>
              <a:t> عند القيام بحفظ المستند  يظهر الاسم الجديد على شريط العنوان </a:t>
            </a:r>
            <a:endParaRPr lang="ar-SA" dirty="0"/>
          </a:p>
        </p:txBody>
      </p:sp>
      <p:pic>
        <p:nvPicPr>
          <p:cNvPr id="8" name="صورة 7" descr="w4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276600"/>
            <a:ext cx="9067800" cy="762000"/>
          </a:xfrm>
          <a:prstGeom prst="rect">
            <a:avLst/>
          </a:prstGeom>
        </p:spPr>
      </p:pic>
      <p:pic>
        <p:nvPicPr>
          <p:cNvPr id="9" name="صورة 8" descr="w5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4800600"/>
            <a:ext cx="9220200" cy="619125"/>
          </a:xfrm>
          <a:prstGeom prst="rect">
            <a:avLst/>
          </a:prstGeom>
        </p:spPr>
      </p:pic>
      <p:cxnSp>
        <p:nvCxnSpPr>
          <p:cNvPr id="11" name="رابط كسهم مستقيم 10"/>
          <p:cNvCxnSpPr/>
          <p:nvPr/>
        </p:nvCxnSpPr>
        <p:spPr>
          <a:xfrm rot="5400000">
            <a:off x="4914900" y="4533900"/>
            <a:ext cx="533400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شريط العنوان   </a:t>
            </a:r>
            <a:r>
              <a:rPr lang="en-US" dirty="0" smtClean="0"/>
              <a:t>Title Bar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0" y="1524000"/>
            <a:ext cx="9677400" cy="46482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يحتوي شريط الأيقونات على أيقونات الإغلاق وتصغير وكذلك تكبير </a:t>
            </a:r>
          </a:p>
          <a:p>
            <a:r>
              <a:rPr lang="ar-SA" dirty="0" smtClean="0"/>
              <a:t>الشاشة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يحتوي شريط الأيقونات أيضا على شريط أدوات الوصول السريع</a:t>
            </a:r>
          </a:p>
          <a:p>
            <a:r>
              <a:rPr lang="en-US" dirty="0" smtClean="0"/>
              <a:t>Quick Access Toolbar 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يضم شريط أدوات الوصول السريع</a:t>
            </a:r>
            <a:r>
              <a:rPr lang="en-US" dirty="0" smtClean="0"/>
              <a:t>  </a:t>
            </a:r>
            <a:r>
              <a:rPr lang="ar-SA" dirty="0" smtClean="0"/>
              <a:t> على الأوامر المستعملة بكثرة   </a:t>
            </a:r>
          </a:p>
          <a:p>
            <a:r>
              <a:rPr lang="ar-SA" dirty="0" smtClean="0"/>
              <a:t>         وتكون مرئية على الدوام مثل رسم الجداول والبريد الالكتروني</a:t>
            </a: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2209800"/>
            <a:ext cx="1381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581400"/>
            <a:ext cx="23431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مربع نص 11"/>
          <p:cNvSpPr txBox="1"/>
          <p:nvPr/>
        </p:nvSpPr>
        <p:spPr>
          <a:xfrm>
            <a:off x="1219200" y="4191000"/>
            <a:ext cx="213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الطباعة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-152400" y="3505200"/>
            <a:ext cx="213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رسم جدول</a:t>
            </a:r>
            <a:endParaRPr lang="ar-SA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4114800" y="4267200"/>
            <a:ext cx="213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البريد الإلكتروني</a:t>
            </a:r>
            <a:endParaRPr lang="ar-SA" dirty="0"/>
          </a:p>
        </p:txBody>
      </p:sp>
      <p:cxnSp>
        <p:nvCxnSpPr>
          <p:cNvPr id="16" name="رابط كسهم مستقيم 15"/>
          <p:cNvCxnSpPr/>
          <p:nvPr/>
        </p:nvCxnSpPr>
        <p:spPr>
          <a:xfrm>
            <a:off x="1981200" y="3733800"/>
            <a:ext cx="1143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rot="5400000" flipH="1" flipV="1">
            <a:off x="3009900" y="3848100"/>
            <a:ext cx="53340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 rot="10800000">
            <a:off x="3581400" y="3657600"/>
            <a:ext cx="1219200" cy="7620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شريط العنوان   </a:t>
            </a:r>
            <a:r>
              <a:rPr lang="en-US" dirty="0" smtClean="0"/>
              <a:t>Title Bar</a:t>
            </a:r>
            <a:endParaRPr lang="en-US" dirty="0"/>
          </a:p>
        </p:txBody>
      </p:sp>
      <p:sp>
        <p:nvSpPr>
          <p:cNvPr id="20" name="عنصر نائب للمحتوى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يحتوي شريط العنوان أيضا على زر أوفيس    </a:t>
            </a:r>
            <a:r>
              <a:rPr lang="en-US" dirty="0" smtClean="0"/>
              <a:t>Office Button</a:t>
            </a:r>
            <a:r>
              <a:rPr lang="ar-SA" dirty="0" smtClean="0"/>
              <a:t>   </a:t>
            </a:r>
          </a:p>
          <a:p>
            <a:r>
              <a:rPr lang="ar-SA" dirty="0" smtClean="0"/>
              <a:t>يشابه  قائمة ملف </a:t>
            </a:r>
            <a:r>
              <a:rPr lang="en-US" dirty="0" smtClean="0"/>
              <a:t>File </a:t>
            </a:r>
            <a:r>
              <a:rPr lang="ar-SA" dirty="0" smtClean="0"/>
              <a:t>  في الإصدارات السابقة</a:t>
            </a:r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عند النقر عليه تظهر قائمة  بالأوامر الأساسية :</a:t>
            </a:r>
          </a:p>
          <a:p>
            <a:r>
              <a:rPr lang="ar-SA" dirty="0" smtClean="0"/>
              <a:t>إنشاء مستندات جديدة  + فتح  وطباعة  وإغلاق</a:t>
            </a:r>
          </a:p>
          <a:p>
            <a:r>
              <a:rPr lang="ar-SA" dirty="0" smtClean="0"/>
              <a:t> وحفظ المستندات</a:t>
            </a:r>
          </a:p>
          <a:p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smtClean="0"/>
              <a:t> 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11</a:t>
            </a:fld>
            <a:endParaRPr lang="en-US" smtClean="0"/>
          </a:p>
        </p:txBody>
      </p:sp>
      <p:pic>
        <p:nvPicPr>
          <p:cNvPr id="22" name="صورة 21" descr="OFFIC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1057275" cy="838200"/>
          </a:xfrm>
          <a:prstGeom prst="rect">
            <a:avLst/>
          </a:prstGeom>
        </p:spPr>
      </p:pic>
      <p:pic>
        <p:nvPicPr>
          <p:cNvPr id="23" name="صورة 22" descr="officebutt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43200"/>
            <a:ext cx="2971800" cy="304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الشريط </a:t>
            </a:r>
            <a:r>
              <a:rPr lang="en-US" dirty="0" smtClean="0"/>
              <a:t>Ribbon 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يحتوي الشريط على 3 أجزاء كما في الشكل التالي:</a:t>
            </a:r>
          </a:p>
          <a:p>
            <a:endParaRPr lang="ar-SA" dirty="0" smtClean="0"/>
          </a:p>
          <a:p>
            <a:r>
              <a:rPr lang="ar-SA" dirty="0" smtClean="0"/>
              <a:t>علامات التبويب </a:t>
            </a:r>
            <a:r>
              <a:rPr lang="en-US" dirty="0" smtClean="0"/>
              <a:t>Tabs </a:t>
            </a:r>
            <a:r>
              <a:rPr lang="ar-SA" dirty="0" smtClean="0"/>
              <a:t> (الصفحة الرئيسية – إدراج - تخطيط الصفحة ..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مجموعات الأوامر الخاصة بكل تبويب </a:t>
            </a:r>
          </a:p>
          <a:p>
            <a:r>
              <a:rPr lang="ar-SA" dirty="0" smtClean="0"/>
              <a:t>الأوامر وتكون مرتبة في مجموعات يمكن أن يكون أيقونة أو مربع إدخال</a:t>
            </a:r>
          </a:p>
          <a:p>
            <a:r>
              <a:rPr lang="ar-SA" dirty="0" smtClean="0"/>
              <a:t>         أو قائمة</a:t>
            </a:r>
          </a:p>
          <a:p>
            <a:endParaRPr lang="ar-SA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12</a:t>
            </a:fld>
            <a:endParaRPr lang="en-US" smtClean="0"/>
          </a:p>
        </p:txBody>
      </p:sp>
      <p:pic>
        <p:nvPicPr>
          <p:cNvPr id="12" name="صورة 11" descr="Ribb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409950"/>
            <a:ext cx="6448425" cy="1085850"/>
          </a:xfrm>
          <a:prstGeom prst="rect">
            <a:avLst/>
          </a:prstGeom>
        </p:spPr>
      </p:pic>
      <p:cxnSp>
        <p:nvCxnSpPr>
          <p:cNvPr id="14" name="رابط كسهم مستقيم 13"/>
          <p:cNvCxnSpPr/>
          <p:nvPr/>
        </p:nvCxnSpPr>
        <p:spPr>
          <a:xfrm rot="10800000" flipV="1">
            <a:off x="6629400" y="3124200"/>
            <a:ext cx="914400" cy="3048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rot="10800000">
            <a:off x="2971801" y="4495800"/>
            <a:ext cx="1371600" cy="3048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flipV="1">
            <a:off x="4419600" y="4495800"/>
            <a:ext cx="762000" cy="304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بشكل مرفق 27"/>
          <p:cNvCxnSpPr/>
          <p:nvPr/>
        </p:nvCxnSpPr>
        <p:spPr>
          <a:xfrm rot="5400000" flipH="1" flipV="1">
            <a:off x="304800" y="4038600"/>
            <a:ext cx="1066800" cy="914400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الشريط </a:t>
            </a:r>
            <a:r>
              <a:rPr lang="en-US" smtClean="0"/>
              <a:t>Ribbon </a:t>
            </a:r>
            <a:endParaRPr lang="en-US" dirty="0"/>
          </a:p>
        </p:txBody>
      </p:sp>
      <p:sp>
        <p:nvSpPr>
          <p:cNvPr id="17" name="عنصر نائب للمحتوى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عند الكبس مرتين فوق علامة التبويب يتم </a:t>
            </a:r>
            <a:r>
              <a:rPr lang="ar-SA" dirty="0" err="1" smtClean="0"/>
              <a:t>اخفاء</a:t>
            </a:r>
            <a:r>
              <a:rPr lang="ar-SA" dirty="0" smtClean="0"/>
              <a:t> الشريط وتوفير مساحة أكبر للمستند   وعند الكبس مرتين يتم إعادتها إلي وضعها الأصلي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13</a:t>
            </a:fld>
            <a:endParaRPr lang="en-US" smtClean="0"/>
          </a:p>
        </p:txBody>
      </p:sp>
      <p:pic>
        <p:nvPicPr>
          <p:cNvPr id="19" name="صورة 18" descr="ribbon doub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191000"/>
            <a:ext cx="9372600" cy="424322"/>
          </a:xfrm>
          <a:prstGeom prst="rect">
            <a:avLst/>
          </a:prstGeom>
        </p:spPr>
      </p:pic>
      <p:pic>
        <p:nvPicPr>
          <p:cNvPr id="20" name="صورة 19" descr="Ribb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895600"/>
            <a:ext cx="6448425" cy="1085850"/>
          </a:xfrm>
          <a:prstGeom prst="rect">
            <a:avLst/>
          </a:prstGeom>
        </p:spPr>
      </p:pic>
      <p:pic>
        <p:nvPicPr>
          <p:cNvPr id="21" name="صورة 20" descr="Ribb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5029200"/>
            <a:ext cx="6448425" cy="1085850"/>
          </a:xfrm>
          <a:prstGeom prst="rect">
            <a:avLst/>
          </a:prstGeom>
        </p:spPr>
      </p:pic>
      <p:cxnSp>
        <p:nvCxnSpPr>
          <p:cNvPr id="23" name="رابط كسهم مستقيم 22"/>
          <p:cNvCxnSpPr/>
          <p:nvPr/>
        </p:nvCxnSpPr>
        <p:spPr>
          <a:xfrm rot="10800000">
            <a:off x="8077200" y="4267200"/>
            <a:ext cx="152400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 rot="10800000">
            <a:off x="7239000" y="2971800"/>
            <a:ext cx="152400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/>
          <p:cNvSpPr txBox="1"/>
          <p:nvPr/>
        </p:nvSpPr>
        <p:spPr>
          <a:xfrm>
            <a:off x="8153400" y="343918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الكبس مرتين</a:t>
            </a:r>
            <a:endParaRPr lang="en-US" sz="2800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8077200" y="4800600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الكبس مرتين للاسترجاع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شريط  التصفح</a:t>
            </a:r>
            <a:r>
              <a:rPr lang="en-US" smtClean="0"/>
              <a:t> </a:t>
            </a:r>
            <a:r>
              <a:rPr lang="ar-SA" smtClean="0"/>
              <a:t>  </a:t>
            </a:r>
            <a:r>
              <a:rPr lang="en-US" smtClean="0"/>
              <a:t>Scroll Bar</a:t>
            </a:r>
            <a:endParaRPr lang="en-US" dirty="0"/>
          </a:p>
        </p:txBody>
      </p:sp>
      <p:sp>
        <p:nvSpPr>
          <p:cNvPr id="16" name="عنصر نائب للمحتوى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يستخدم شريط التصفح للتنقل داخل المستند</a:t>
            </a:r>
          </a:p>
          <a:p>
            <a:r>
              <a:rPr lang="ar-SA" dirty="0" smtClean="0"/>
              <a:t>شريط التمرير العمودي على اليمين الذي يمكنك من التنقل في</a:t>
            </a:r>
          </a:p>
          <a:p>
            <a:r>
              <a:rPr lang="ar-SA" dirty="0" smtClean="0"/>
              <a:t>المستند من أعلى إلى أسفل المستند وبالعكس</a:t>
            </a:r>
          </a:p>
          <a:p>
            <a:r>
              <a:rPr lang="ar-SA" dirty="0" smtClean="0"/>
              <a:t>يمكنك التنقل بالنقر على الأسهم أو وضع المؤشر على المربع</a:t>
            </a:r>
          </a:p>
          <a:p>
            <a:r>
              <a:rPr lang="ar-SA" dirty="0" smtClean="0"/>
              <a:t>المنزلق هناك سهمان مزدوجان مع دائرة تحديد استعراض كائن</a:t>
            </a:r>
          </a:p>
          <a:p>
            <a:r>
              <a:rPr lang="ar-SA" dirty="0" smtClean="0"/>
              <a:t>عند النقر على الدائرة تظهر قائمة تحتوي 12 عنصرا</a:t>
            </a:r>
          </a:p>
          <a:p>
            <a:r>
              <a:rPr lang="ar-SA" dirty="0" smtClean="0"/>
              <a:t>عند تحديد  أي منها ينفذ بمجرد الضغط على السهم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14</a:t>
            </a:fld>
            <a:endParaRPr lang="en-US" smtClean="0"/>
          </a:p>
        </p:txBody>
      </p:sp>
      <p:pic>
        <p:nvPicPr>
          <p:cNvPr id="13" name="صورة 12" descr="scroll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0"/>
            <a:ext cx="533400" cy="3876675"/>
          </a:xfrm>
          <a:prstGeom prst="rect">
            <a:avLst/>
          </a:prstGeom>
        </p:spPr>
      </p:pic>
      <p:cxnSp>
        <p:nvCxnSpPr>
          <p:cNvPr id="22" name="رابط كسهم مستقيم 21"/>
          <p:cNvCxnSpPr/>
          <p:nvPr/>
        </p:nvCxnSpPr>
        <p:spPr>
          <a:xfrm rot="16200000" flipV="1">
            <a:off x="266700" y="2476500"/>
            <a:ext cx="1447800" cy="6096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 rot="5400000">
            <a:off x="457200" y="3733800"/>
            <a:ext cx="1066800" cy="6096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كسهم مستقيم 29"/>
          <p:cNvCxnSpPr/>
          <p:nvPr/>
        </p:nvCxnSpPr>
        <p:spPr>
          <a:xfrm rot="16200000" flipV="1">
            <a:off x="457200" y="2667000"/>
            <a:ext cx="1066800" cy="6096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صورة 30" descr="browse objec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5029200"/>
            <a:ext cx="1828800" cy="12001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شريط  المعلومات</a:t>
            </a:r>
            <a:r>
              <a:rPr lang="en-US" dirty="0" smtClean="0"/>
              <a:t> </a:t>
            </a:r>
            <a:r>
              <a:rPr lang="ar-SA" dirty="0" smtClean="0"/>
              <a:t>  </a:t>
            </a:r>
            <a:r>
              <a:rPr lang="en-US" dirty="0" smtClean="0"/>
              <a:t>Status Bar</a:t>
            </a:r>
            <a:endParaRPr lang="en-US" dirty="0"/>
          </a:p>
        </p:txBody>
      </p:sp>
      <p:sp>
        <p:nvSpPr>
          <p:cNvPr id="14" name="عنصر نائب للمحتوى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يحتوي معلومات حول الحالة الحالية :</a:t>
            </a:r>
          </a:p>
          <a:p>
            <a:r>
              <a:rPr lang="ar-SA" dirty="0" smtClean="0"/>
              <a:t>رقم الصفحة الحالي بالاستناد إلى عدد الصفحات الفعلي في المستند</a:t>
            </a:r>
          </a:p>
          <a:p>
            <a:r>
              <a:rPr lang="ar-SA" dirty="0" smtClean="0"/>
              <a:t>عدد الكلمات واللغة المستخدمة وطرق عرض المستند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يمكن شريط  المعلومات من التحكم في حجم المستند على الشاشة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15</a:t>
            </a:fld>
            <a:endParaRPr lang="en-US" smtClean="0"/>
          </a:p>
        </p:txBody>
      </p:sp>
      <p:pic>
        <p:nvPicPr>
          <p:cNvPr id="5" name="صورة 4" descr="sb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00"/>
            <a:ext cx="9534525" cy="6477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شريط  المعلومات</a:t>
            </a:r>
            <a:r>
              <a:rPr lang="en-US" dirty="0" smtClean="0"/>
              <a:t> </a:t>
            </a:r>
            <a:r>
              <a:rPr lang="ar-SA" dirty="0" smtClean="0"/>
              <a:t>  </a:t>
            </a:r>
            <a:r>
              <a:rPr lang="en-US" dirty="0" smtClean="0"/>
              <a:t>Status Bar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16</a:t>
            </a:fld>
            <a:endParaRPr lang="en-US" smtClean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التحكم في المعلومات على شريط  المعلومات بنقر زر الفأرة الأيمن  </a:t>
            </a:r>
          </a:p>
          <a:p>
            <a:r>
              <a:rPr lang="ar-SA" dirty="0" smtClean="0"/>
              <a:t>             فوق الشريط ثم فوق الخيارات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8" name="صورة 7" descr="sb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38400"/>
            <a:ext cx="2438400" cy="36576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المسطرة </a:t>
            </a:r>
            <a:r>
              <a:rPr lang="en-US" dirty="0" smtClean="0"/>
              <a:t>Ruler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تبين المسطرة الهوامش المستعملة وكذالك علامات الجدولة</a:t>
            </a:r>
          </a:p>
          <a:p>
            <a:r>
              <a:rPr lang="ar-SA" dirty="0" smtClean="0"/>
              <a:t>في طريقة عرض تخطيط الصفحة تظهر مسطرة عمودية على يسار الصفحة ومسطرة أفقية في أعلى الصفحة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لإظهار أو إخفاء المسطرة اختر خانة اختيار المسطرة من تبويب عرض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17</a:t>
            </a:fld>
            <a:endParaRPr lang="en-US" smtClean="0"/>
          </a:p>
        </p:txBody>
      </p:sp>
      <p:pic>
        <p:nvPicPr>
          <p:cNvPr id="13" name="صورة 12" descr="ruler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124200"/>
            <a:ext cx="8534400" cy="1219200"/>
          </a:xfrm>
          <a:prstGeom prst="rect">
            <a:avLst/>
          </a:prstGeom>
        </p:spPr>
      </p:pic>
      <p:pic>
        <p:nvPicPr>
          <p:cNvPr id="14" name="صورة 13" descr="r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953000"/>
            <a:ext cx="5334000" cy="1295400"/>
          </a:xfrm>
          <a:prstGeom prst="rect">
            <a:avLst/>
          </a:prstGeom>
        </p:spPr>
      </p:pic>
      <p:sp>
        <p:nvSpPr>
          <p:cNvPr id="15" name="شكل بيضاوي 14"/>
          <p:cNvSpPr/>
          <p:nvPr/>
        </p:nvSpPr>
        <p:spPr>
          <a:xfrm>
            <a:off x="3048000" y="5105400"/>
            <a:ext cx="6858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شكل بيضاوي 15"/>
          <p:cNvSpPr/>
          <p:nvPr/>
        </p:nvSpPr>
        <p:spPr>
          <a:xfrm>
            <a:off x="5181600" y="5334000"/>
            <a:ext cx="6858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المسطرة </a:t>
            </a:r>
            <a:r>
              <a:rPr lang="en-US" smtClean="0"/>
              <a:t>Ruler</a:t>
            </a:r>
            <a:r>
              <a:rPr lang="ar-SA" smtClean="0"/>
              <a:t> 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أيضا إظهار أو إخفاء المسطرة بالنقر على زر عرض المسطرة</a:t>
            </a:r>
          </a:p>
          <a:p>
            <a:r>
              <a:rPr lang="ar-SA" dirty="0" smtClean="0"/>
              <a:t>الموجود أعلى شريط التصفح العمودي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18</a:t>
            </a:fld>
            <a:endParaRPr lang="en-US" smtClean="0"/>
          </a:p>
        </p:txBody>
      </p:sp>
      <p:pic>
        <p:nvPicPr>
          <p:cNvPr id="15" name="صورة 14" descr="r3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895600"/>
            <a:ext cx="2600325" cy="3019425"/>
          </a:xfrm>
          <a:prstGeom prst="rect">
            <a:avLst/>
          </a:prstGeom>
        </p:spPr>
      </p:pic>
      <p:cxnSp>
        <p:nvCxnSpPr>
          <p:cNvPr id="17" name="رابط كسهم مستقيم 16"/>
          <p:cNvCxnSpPr/>
          <p:nvPr/>
        </p:nvCxnSpPr>
        <p:spPr>
          <a:xfrm rot="10800000" flipV="1">
            <a:off x="5867400" y="3124200"/>
            <a:ext cx="21336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إضافة الأوامر إلى شريط الوصول السريع</a:t>
            </a:r>
            <a:endParaRPr lang="en-US" dirty="0"/>
          </a:p>
        </p:txBody>
      </p:sp>
      <p:pic>
        <p:nvPicPr>
          <p:cNvPr id="15" name="عنصر نائب للمحتوى 14" descr="quick1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752600"/>
            <a:ext cx="5848350" cy="2581275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19</a:t>
            </a:fld>
            <a:endParaRPr lang="en-US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67200"/>
            <a:ext cx="4114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مربع نص 21"/>
          <p:cNvSpPr txBox="1"/>
          <p:nvPr/>
        </p:nvSpPr>
        <p:spPr>
          <a:xfrm>
            <a:off x="5867400" y="152400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للإضافة :  في باب التبويب المراد إضافة وظيفة منه انقر على الزر الأيمن فوق </a:t>
            </a:r>
            <a:r>
              <a:rPr lang="ar-SA" sz="2400" dirty="0" smtClean="0"/>
              <a:t>الوظيفة</a:t>
            </a:r>
          </a:p>
          <a:p>
            <a:endParaRPr lang="ar-SA" sz="2400" dirty="0" smtClean="0"/>
          </a:p>
          <a:p>
            <a:r>
              <a:rPr lang="ar-SA" sz="2400" dirty="0" smtClean="0"/>
              <a:t> </a:t>
            </a:r>
            <a:r>
              <a:rPr lang="ar-SA" sz="2400" dirty="0" smtClean="0"/>
              <a:t>ثم إضافة إلى شريط أدوات الوصول السريع</a:t>
            </a:r>
            <a:endParaRPr lang="en-US" sz="24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5029200" y="44196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/>
              <a:t>للإزالة :</a:t>
            </a:r>
            <a:endParaRPr lang="en-US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نقل شريط الوصول السريع إلى أسفل الشريط</a:t>
            </a:r>
            <a:endParaRPr lang="en-US" dirty="0"/>
          </a:p>
        </p:txBody>
      </p:sp>
      <p:pic>
        <p:nvPicPr>
          <p:cNvPr id="12" name="عنصر نائب للمحتوى 11" descr="quick4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447800"/>
            <a:ext cx="4133850" cy="3609975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20</a:t>
            </a:fld>
            <a:endParaRPr lang="en-US" smtClean="0"/>
          </a:p>
        </p:txBody>
      </p:sp>
      <p:pic>
        <p:nvPicPr>
          <p:cNvPr id="13" name="صورة 12" descr="quick5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4114800"/>
            <a:ext cx="1990725" cy="2219325"/>
          </a:xfrm>
          <a:prstGeom prst="rect">
            <a:avLst/>
          </a:prstGeom>
        </p:spPr>
      </p:pic>
      <p:cxnSp>
        <p:nvCxnSpPr>
          <p:cNvPr id="16" name="رابط كسهم مستقيم 15"/>
          <p:cNvCxnSpPr/>
          <p:nvPr/>
        </p:nvCxnSpPr>
        <p:spPr>
          <a:xfrm rot="10800000">
            <a:off x="3276600" y="1600200"/>
            <a:ext cx="2819400" cy="4572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rot="10800000" flipV="1">
            <a:off x="6096000" y="4114800"/>
            <a:ext cx="2209800" cy="13716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استعادة الإعدادات الافتراضية لشريط الوصول السريع</a:t>
            </a:r>
            <a:endParaRPr lang="en-US" sz="4000" dirty="0"/>
          </a:p>
        </p:txBody>
      </p:sp>
      <p:pic>
        <p:nvPicPr>
          <p:cNvPr id="14" name="عنصر نائب للمحتوى 13" descr="quick6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371600"/>
            <a:ext cx="3076575" cy="3305175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21</a:t>
            </a:fld>
            <a:endParaRPr lang="en-US" smtClean="0"/>
          </a:p>
        </p:txBody>
      </p:sp>
      <p:pic>
        <p:nvPicPr>
          <p:cNvPr id="15" name="صورة 14" descr="quick7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895600"/>
            <a:ext cx="4572000" cy="3276600"/>
          </a:xfrm>
          <a:prstGeom prst="rect">
            <a:avLst/>
          </a:prstGeom>
        </p:spPr>
      </p:pic>
      <p:sp>
        <p:nvSpPr>
          <p:cNvPr id="17" name="شكل بيضاوي 16"/>
          <p:cNvSpPr/>
          <p:nvPr/>
        </p:nvSpPr>
        <p:spPr>
          <a:xfrm>
            <a:off x="8153400" y="3810000"/>
            <a:ext cx="685800" cy="381000"/>
          </a:xfrm>
          <a:prstGeom prst="ellipse">
            <a:avLst/>
          </a:prstGeom>
          <a:solidFill>
            <a:srgbClr val="FF33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شكل بيضاوي 17"/>
          <p:cNvSpPr/>
          <p:nvPr/>
        </p:nvSpPr>
        <p:spPr>
          <a:xfrm>
            <a:off x="5181600" y="5943600"/>
            <a:ext cx="685800" cy="381000"/>
          </a:xfrm>
          <a:prstGeom prst="ellipse">
            <a:avLst/>
          </a:prstGeom>
          <a:solidFill>
            <a:srgbClr val="FF33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شكل بيضاوي 19"/>
          <p:cNvSpPr/>
          <p:nvPr/>
        </p:nvSpPr>
        <p:spPr>
          <a:xfrm>
            <a:off x="1752600" y="3810000"/>
            <a:ext cx="685800" cy="381000"/>
          </a:xfrm>
          <a:prstGeom prst="ellipse">
            <a:avLst/>
          </a:prstGeom>
          <a:solidFill>
            <a:srgbClr val="FF33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نظام المساعدة   </a:t>
            </a:r>
            <a:r>
              <a:rPr lang="en-US" dirty="0" smtClean="0"/>
              <a:t>Help System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يوفر </a:t>
            </a:r>
            <a:r>
              <a:rPr lang="en-US" dirty="0" smtClean="0"/>
              <a:t>Word</a:t>
            </a:r>
            <a:r>
              <a:rPr lang="ar-SA" dirty="0" smtClean="0"/>
              <a:t> نظام يجيب على أسئلة المستخدم التي تتعلق باستخدام معالج النصوص على الشكل التالي: </a:t>
            </a:r>
          </a:p>
          <a:p>
            <a:r>
              <a:rPr lang="ar-SA" dirty="0" smtClean="0"/>
              <a:t>1- بالنقر على  الموجود بأقصى يمين الشريط حيث تظهر نافذة التعليمات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2- ادخل الكلمات في قائمة</a:t>
            </a:r>
          </a:p>
          <a:p>
            <a:r>
              <a:rPr lang="ar-SA" dirty="0" smtClean="0"/>
              <a:t> معايير البحث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22</a:t>
            </a:fld>
            <a:endParaRPr lang="en-US" smtClean="0"/>
          </a:p>
        </p:txBody>
      </p:sp>
      <p:pic>
        <p:nvPicPr>
          <p:cNvPr id="13" name="صورة 12" descr="help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124200"/>
            <a:ext cx="2124075" cy="1362075"/>
          </a:xfrm>
          <a:prstGeom prst="rect">
            <a:avLst/>
          </a:prstGeom>
        </p:spPr>
      </p:pic>
      <p:cxnSp>
        <p:nvCxnSpPr>
          <p:cNvPr id="19" name="رابط كسهم مستقيم 18"/>
          <p:cNvCxnSpPr/>
          <p:nvPr/>
        </p:nvCxnSpPr>
        <p:spPr>
          <a:xfrm rot="10800000" flipV="1">
            <a:off x="838200" y="3276600"/>
            <a:ext cx="2590800" cy="5334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نظام المساعدة   </a:t>
            </a:r>
            <a:r>
              <a:rPr lang="en-US" dirty="0" smtClean="0"/>
              <a:t>Help System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3- انقر فوق الموضوع المراد البحث عنه تظهر نافذة تحتوي على التعليمات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23</a:t>
            </a:fld>
            <a:endParaRPr lang="en-US" smtClean="0"/>
          </a:p>
        </p:txBody>
      </p:sp>
      <p:pic>
        <p:nvPicPr>
          <p:cNvPr id="5" name="صورة 4" descr="help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33600"/>
            <a:ext cx="4238625" cy="4005262"/>
          </a:xfrm>
          <a:prstGeom prst="rect">
            <a:avLst/>
          </a:prstGeom>
        </p:spPr>
      </p:pic>
      <p:pic>
        <p:nvPicPr>
          <p:cNvPr id="6" name="صورة 5" descr="help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514600"/>
            <a:ext cx="4238625" cy="3343275"/>
          </a:xfrm>
          <a:prstGeom prst="rect">
            <a:avLst/>
          </a:prstGeom>
        </p:spPr>
      </p:pic>
      <p:cxnSp>
        <p:nvCxnSpPr>
          <p:cNvPr id="9" name="رابط كسهم مستقيم 8"/>
          <p:cNvCxnSpPr/>
          <p:nvPr/>
        </p:nvCxnSpPr>
        <p:spPr>
          <a:xfrm>
            <a:off x="4495800" y="2057400"/>
            <a:ext cx="2819400" cy="12192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8332</TotalTime>
  <Words>680</Words>
  <Application>Microsoft Office PowerPoint</Application>
  <PresentationFormat>A4 Paper (210x297 mm)‎</PresentationFormat>
  <Paragraphs>161</Paragraphs>
  <Slides>24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الشريحة 1</vt:lpstr>
      <vt:lpstr>المحاضرة التاسعة</vt:lpstr>
      <vt:lpstr>عناصر المحاضرة</vt:lpstr>
      <vt:lpstr>معالجة النصوص   Word Processing</vt:lpstr>
      <vt:lpstr>تشغيل معالج النصوص   Word</vt:lpstr>
      <vt:lpstr>تشغيل معالج النصوص   Word</vt:lpstr>
      <vt:lpstr>تشغيل معالج النصوص   Word</vt:lpstr>
      <vt:lpstr>عناصر نافذة معالج النصوص Word</vt:lpstr>
      <vt:lpstr>شريط العنوان   Title Bar</vt:lpstr>
      <vt:lpstr>شريط العنوان   Title Bar</vt:lpstr>
      <vt:lpstr>شريط العنوان   Title Bar</vt:lpstr>
      <vt:lpstr>الشريط Ribbon </vt:lpstr>
      <vt:lpstr>الشريط Ribbon </vt:lpstr>
      <vt:lpstr>شريط  التصفح   Scroll Bar</vt:lpstr>
      <vt:lpstr>شريط  المعلومات   Status Bar</vt:lpstr>
      <vt:lpstr>شريط  المعلومات   Status Bar</vt:lpstr>
      <vt:lpstr>المسطرة Ruler </vt:lpstr>
      <vt:lpstr>المسطرة Ruler </vt:lpstr>
      <vt:lpstr>إضافة الأوامر إلى شريط الوصول السريع</vt:lpstr>
      <vt:lpstr>نقل شريط الوصول السريع إلى أسفل الشريط</vt:lpstr>
      <vt:lpstr>استعادة الإعدادات الافتراضية لشريط الوصول السريع</vt:lpstr>
      <vt:lpstr>نظام المساعدة   Help System</vt:lpstr>
      <vt:lpstr>نظام المساعدة   Help System</vt:lpstr>
      <vt:lpstr>الشريحة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804</cp:revision>
  <dcterms:created xsi:type="dcterms:W3CDTF">2009-10-14T19:14:34Z</dcterms:created>
  <dcterms:modified xsi:type="dcterms:W3CDTF">2010-11-08T10:00:07Z</dcterms:modified>
</cp:coreProperties>
</file>