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335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9" r:id="rId20"/>
    <p:sldId id="326" r:id="rId21"/>
    <p:sldId id="330" r:id="rId22"/>
    <p:sldId id="327" r:id="rId23"/>
    <p:sldId id="331" r:id="rId24"/>
    <p:sldId id="328" r:id="rId25"/>
    <p:sldId id="332" r:id="rId26"/>
    <p:sldId id="333" r:id="rId27"/>
    <p:sldId id="26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324" autoAdjust="0"/>
    <p:restoredTop sz="97002" autoAdjust="0"/>
  </p:normalViewPr>
  <p:slideViewPr>
    <p:cSldViewPr>
      <p:cViewPr>
        <p:scale>
          <a:sx n="75" d="100"/>
          <a:sy n="75" d="100"/>
        </p:scale>
        <p:origin x="-1230" y="-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العاشرة</a:t>
            </a:r>
            <a:endParaRPr lang="en-US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2286000"/>
          </a:xfrm>
        </p:spPr>
        <p:txBody>
          <a:bodyPr/>
          <a:lstStyle/>
          <a:p>
            <a:r>
              <a:rPr lang="ar-SA" dirty="0" smtClean="0"/>
              <a:t>معالج النصوص وورد 2007</a:t>
            </a:r>
          </a:p>
          <a:p>
            <a:r>
              <a:rPr lang="ar-SA" dirty="0" smtClean="0"/>
              <a:t>الجزء الثاني</a:t>
            </a:r>
          </a:p>
          <a:p>
            <a:r>
              <a:rPr lang="ar-SA" dirty="0" smtClean="0"/>
              <a:t>  </a:t>
            </a:r>
            <a:r>
              <a:rPr lang="en-US" dirty="0" smtClean="0"/>
              <a:t> Microsoft Word 2007</a:t>
            </a:r>
            <a:endParaRPr lang="ar-SA" dirty="0" smtClean="0"/>
          </a:p>
          <a:p>
            <a:r>
              <a:rPr lang="en-US" dirty="0" smtClean="0"/>
              <a:t>Part II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/>
              <a:t>مفاتيح الاختصارات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الخروج من معالج النصوص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إنشاء مستند جديد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إدراج نص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إعداد فقرة عربية وإنجليزية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إظهار وإخفاء الأحرف الغير قابلة للطباعة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حفظ مستند جديد 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حفظ المستند بأنواع ملفات أخرى  </a:t>
            </a:r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مفاتيح الاختصارات   </a:t>
            </a:r>
            <a:r>
              <a:rPr lang="en-US" dirty="0" smtClean="0"/>
              <a:t>Keyboard Shortcut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وتسمى  بتلميحات المفاتيح </a:t>
            </a:r>
            <a:r>
              <a:rPr lang="en-US" dirty="0" smtClean="0"/>
              <a:t>Key Tips </a:t>
            </a:r>
            <a:r>
              <a:rPr lang="ar-SA" dirty="0" smtClean="0"/>
              <a:t>  ويمكن الوصول إليها كما يلي:</a:t>
            </a:r>
          </a:p>
          <a:p>
            <a:r>
              <a:rPr lang="ar-SA" dirty="0" smtClean="0"/>
              <a:t>1- بالضغط على مفتاح </a:t>
            </a:r>
            <a:r>
              <a:rPr lang="en-US" dirty="0" smtClean="0"/>
              <a:t>ALT</a:t>
            </a:r>
            <a:r>
              <a:rPr lang="ar-SA" dirty="0" smtClean="0"/>
              <a:t>  فتظهر التلميحات أمام كل علامات التبويب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2- بمجرد الضغط على الحرف المناسب لعلامة تبويب تظهر التلميحات</a:t>
            </a:r>
          </a:p>
          <a:p>
            <a:r>
              <a:rPr lang="ar-SA" dirty="0" smtClean="0"/>
              <a:t>   الخاصة </a:t>
            </a:r>
            <a:r>
              <a:rPr lang="ar-SA" dirty="0" err="1" smtClean="0"/>
              <a:t>بها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4</a:t>
            </a:fld>
            <a:endParaRPr lang="en-US" smtClean="0"/>
          </a:p>
        </p:txBody>
      </p:sp>
      <p:pic>
        <p:nvPicPr>
          <p:cNvPr id="5" name="صورة 4" descr="sc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971800"/>
            <a:ext cx="4600575" cy="619125"/>
          </a:xfrm>
          <a:prstGeom prst="rect">
            <a:avLst/>
          </a:prstGeom>
        </p:spPr>
      </p:pic>
      <p:cxnSp>
        <p:nvCxnSpPr>
          <p:cNvPr id="10" name="رابط كسهم مستقيم 9"/>
          <p:cNvCxnSpPr/>
          <p:nvPr/>
        </p:nvCxnSpPr>
        <p:spPr>
          <a:xfrm rot="10800000" flipV="1">
            <a:off x="1752600" y="2438400"/>
            <a:ext cx="2057400" cy="914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10800000" flipV="1">
            <a:off x="2209800" y="2438400"/>
            <a:ext cx="1600200" cy="9144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rot="10800000" flipV="1">
            <a:off x="2819400" y="2438400"/>
            <a:ext cx="990600" cy="8382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>
            <a:off x="3797300" y="2463800"/>
            <a:ext cx="1447800" cy="6096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صورة 19" descr="sc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5029200"/>
            <a:ext cx="6362700" cy="10287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الخروج من معالج النصوص</a:t>
            </a:r>
            <a:endParaRPr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يتم الخروج من </a:t>
            </a:r>
            <a:r>
              <a:rPr lang="en-US" dirty="0" smtClean="0"/>
              <a:t>Word</a:t>
            </a:r>
            <a:r>
              <a:rPr lang="ar-SA" dirty="0" smtClean="0"/>
              <a:t> كالتالي:</a:t>
            </a:r>
          </a:p>
          <a:p>
            <a:endParaRPr lang="ar-SA" dirty="0" smtClean="0"/>
          </a:p>
          <a:p>
            <a:r>
              <a:rPr lang="ar-SA" dirty="0" smtClean="0"/>
              <a:t>1- الضغط على زر </a:t>
            </a:r>
            <a:r>
              <a:rPr lang="en-US" dirty="0" smtClean="0"/>
              <a:t>OFFICE</a:t>
            </a:r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ar-SA" dirty="0" smtClean="0"/>
              <a:t>ثم إغلاق 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يظهر  مربع حوار يسألك إن كنت تريد الحفظ أم لا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5</a:t>
            </a:fld>
            <a:endParaRPr lang="en-US" smtClean="0"/>
          </a:p>
        </p:txBody>
      </p:sp>
      <p:pic>
        <p:nvPicPr>
          <p:cNvPr id="19" name="صورة 18" descr="OFFIC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71600"/>
            <a:ext cx="2900363" cy="3067050"/>
          </a:xfrm>
          <a:prstGeom prst="rect">
            <a:avLst/>
          </a:prstGeom>
        </p:spPr>
      </p:pic>
      <p:cxnSp>
        <p:nvCxnSpPr>
          <p:cNvPr id="22" name="رابط كسهم مستقيم 21"/>
          <p:cNvCxnSpPr/>
          <p:nvPr/>
        </p:nvCxnSpPr>
        <p:spPr>
          <a:xfrm rot="10800000">
            <a:off x="3505200" y="1524000"/>
            <a:ext cx="2590800" cy="12954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rot="10800000" flipV="1">
            <a:off x="3352800" y="3124200"/>
            <a:ext cx="1600200" cy="9906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صورة 24" descr="OFFICEEXIT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3733800"/>
            <a:ext cx="4819650" cy="1219200"/>
          </a:xfrm>
          <a:prstGeom prst="rect">
            <a:avLst/>
          </a:prstGeom>
        </p:spPr>
      </p:pic>
      <p:cxnSp>
        <p:nvCxnSpPr>
          <p:cNvPr id="27" name="رابط كسهم مستقيم 26"/>
          <p:cNvCxnSpPr/>
          <p:nvPr/>
        </p:nvCxnSpPr>
        <p:spPr>
          <a:xfrm flipV="1">
            <a:off x="2667000" y="4648200"/>
            <a:ext cx="137160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إنشاء مستند جديد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تشغيل </a:t>
            </a:r>
            <a:r>
              <a:rPr lang="en-US" dirty="0" smtClean="0"/>
              <a:t>Word </a:t>
            </a:r>
            <a:r>
              <a:rPr lang="ar-SA" dirty="0" smtClean="0"/>
              <a:t> تظهر صفحة بيضاء فارغة ويظهر اسم مستند افتراضي على شريط العنوان </a:t>
            </a:r>
            <a:r>
              <a:rPr lang="en-US" dirty="0" smtClean="0"/>
              <a:t>Document1</a:t>
            </a:r>
            <a:r>
              <a:rPr lang="ar-SA" dirty="0" smtClean="0"/>
              <a:t> تلقائيا</a:t>
            </a:r>
          </a:p>
          <a:p>
            <a:r>
              <a:rPr lang="ar-SA" dirty="0" smtClean="0"/>
              <a:t>لإنشاء مستند جديد :</a:t>
            </a:r>
          </a:p>
          <a:p>
            <a:r>
              <a:rPr lang="ar-SA" dirty="0" smtClean="0"/>
              <a:t>1- انقر زر </a:t>
            </a:r>
            <a:r>
              <a:rPr lang="en-US" dirty="0" smtClean="0"/>
              <a:t>Office</a:t>
            </a:r>
            <a:r>
              <a:rPr lang="ar-SA" dirty="0" smtClean="0"/>
              <a:t>  ثم اختر جديد</a:t>
            </a:r>
            <a:r>
              <a:rPr lang="en-US" dirty="0" smtClean="0"/>
              <a:t>   New   </a:t>
            </a:r>
          </a:p>
          <a:p>
            <a:r>
              <a:rPr lang="ar-SA" dirty="0" smtClean="0"/>
              <a:t>2- يظهر مربع حوار مستند جديد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6</a:t>
            </a:fld>
            <a:endParaRPr lang="en-US" smtClean="0"/>
          </a:p>
        </p:txBody>
      </p:sp>
      <p:pic>
        <p:nvPicPr>
          <p:cNvPr id="13" name="صورة 12" descr="newDoc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4112"/>
            <a:ext cx="3138488" cy="3214688"/>
          </a:xfrm>
          <a:prstGeom prst="rect">
            <a:avLst/>
          </a:prstGeom>
        </p:spPr>
      </p:pic>
      <p:sp>
        <p:nvSpPr>
          <p:cNvPr id="14" name="شكل بيضاوي 13"/>
          <p:cNvSpPr/>
          <p:nvPr/>
        </p:nvSpPr>
        <p:spPr>
          <a:xfrm flipH="1">
            <a:off x="2514600" y="2743200"/>
            <a:ext cx="3810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شكل بيضاوي 14"/>
          <p:cNvSpPr/>
          <p:nvPr/>
        </p:nvSpPr>
        <p:spPr>
          <a:xfrm flipH="1">
            <a:off x="2819400" y="2362200"/>
            <a:ext cx="3810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رابط كسهم مستقيم 16"/>
          <p:cNvCxnSpPr/>
          <p:nvPr/>
        </p:nvCxnSpPr>
        <p:spPr>
          <a:xfrm rot="10800000">
            <a:off x="2971800" y="2971800"/>
            <a:ext cx="2209800" cy="4572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rot="10800000">
            <a:off x="3276600" y="2590800"/>
            <a:ext cx="3886200" cy="7620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صورة 28" descr="newdoc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4267200"/>
            <a:ext cx="2667000" cy="1981200"/>
          </a:xfrm>
          <a:prstGeom prst="rect">
            <a:avLst/>
          </a:prstGeom>
        </p:spPr>
      </p:pic>
      <p:cxnSp>
        <p:nvCxnSpPr>
          <p:cNvPr id="31" name="رابط كسهم مستقيم 30"/>
          <p:cNvCxnSpPr/>
          <p:nvPr/>
        </p:nvCxnSpPr>
        <p:spPr>
          <a:xfrm rot="10800000" flipV="1">
            <a:off x="4267200" y="4267200"/>
            <a:ext cx="3048000" cy="9906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إنشاء مستند جديد</a:t>
            </a:r>
            <a:endParaRPr lang="en-US" dirty="0"/>
          </a:p>
        </p:txBody>
      </p:sp>
      <p:sp>
        <p:nvSpPr>
          <p:cNvPr id="20" name="عنصر نائب للمحتوى 19"/>
          <p:cNvSpPr>
            <a:spLocks noGrp="1"/>
          </p:cNvSpPr>
          <p:nvPr>
            <p:ph idx="1"/>
          </p:nvPr>
        </p:nvSpPr>
        <p:spPr>
          <a:xfrm>
            <a:off x="0" y="1600200"/>
            <a:ext cx="9525000" cy="4648200"/>
          </a:xfrm>
        </p:spPr>
        <p:txBody>
          <a:bodyPr/>
          <a:lstStyle/>
          <a:p>
            <a:r>
              <a:rPr lang="ar-SA" dirty="0" smtClean="0"/>
              <a:t>3- انقر فوق مستند فارغ    ثم إنشاء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        فتظهر صفحة بيضاء يمكن الكتابة عليها</a:t>
            </a:r>
          </a:p>
          <a:p>
            <a:r>
              <a:rPr lang="ar-SA" dirty="0" smtClean="0"/>
              <a:t> </a:t>
            </a:r>
          </a:p>
          <a:p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7</a:t>
            </a:fld>
            <a:endParaRPr lang="en-US" smtClean="0"/>
          </a:p>
        </p:txBody>
      </p:sp>
      <p:pic>
        <p:nvPicPr>
          <p:cNvPr id="25" name="صورة 24" descr="newdoc3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9800"/>
            <a:ext cx="8610600" cy="3152309"/>
          </a:xfrm>
          <a:prstGeom prst="rect">
            <a:avLst/>
          </a:prstGeom>
        </p:spPr>
      </p:pic>
      <p:cxnSp>
        <p:nvCxnSpPr>
          <p:cNvPr id="27" name="رابط كسهم مستقيم 26"/>
          <p:cNvCxnSpPr/>
          <p:nvPr/>
        </p:nvCxnSpPr>
        <p:spPr>
          <a:xfrm rot="16200000" flipH="1">
            <a:off x="5715000" y="2590800"/>
            <a:ext cx="1600200" cy="38100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كسهم مستقيم 32"/>
          <p:cNvCxnSpPr/>
          <p:nvPr/>
        </p:nvCxnSpPr>
        <p:spPr>
          <a:xfrm rot="10800000" flipV="1">
            <a:off x="1066800" y="1828800"/>
            <a:ext cx="3810000" cy="2971800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شكل بيضاوي 33"/>
          <p:cNvSpPr/>
          <p:nvPr/>
        </p:nvSpPr>
        <p:spPr>
          <a:xfrm>
            <a:off x="6172200" y="3048000"/>
            <a:ext cx="1143000" cy="1143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شكل بيضاوي 34"/>
          <p:cNvSpPr/>
          <p:nvPr/>
        </p:nvSpPr>
        <p:spPr>
          <a:xfrm>
            <a:off x="457200" y="4724400"/>
            <a:ext cx="1143000" cy="5334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إنشاء مستند جديد</a:t>
            </a:r>
            <a:endParaRPr lang="en-US" dirty="0"/>
          </a:p>
        </p:txBody>
      </p:sp>
      <p:sp>
        <p:nvSpPr>
          <p:cNvPr id="20" name="عنصر نائب للمحتوى 19"/>
          <p:cNvSpPr>
            <a:spLocks noGrp="1"/>
          </p:cNvSpPr>
          <p:nvPr>
            <p:ph idx="1"/>
          </p:nvPr>
        </p:nvSpPr>
        <p:spPr>
          <a:xfrm>
            <a:off x="0" y="1600200"/>
            <a:ext cx="9525000" cy="4648200"/>
          </a:xfrm>
        </p:spPr>
        <p:txBody>
          <a:bodyPr/>
          <a:lstStyle/>
          <a:p>
            <a:r>
              <a:rPr lang="ar-SA" dirty="0" smtClean="0"/>
              <a:t>كما يمكن إضافة أمر جديد إلى شريط الوصول السريع واستعماله لإنشاء</a:t>
            </a:r>
          </a:p>
          <a:p>
            <a:r>
              <a:rPr lang="ar-SA" dirty="0" smtClean="0"/>
              <a:t>مستند جديد كما يمكن الضغط على الزر الأيمن</a:t>
            </a:r>
          </a:p>
          <a:p>
            <a:r>
              <a:rPr lang="ar-SA" dirty="0" smtClean="0"/>
              <a:t>للفأرة واختيار  جديد ثم مستند </a:t>
            </a:r>
            <a:r>
              <a:rPr lang="en-US" dirty="0" smtClean="0"/>
              <a:t>Word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8</a:t>
            </a:fld>
            <a:endParaRPr lang="en-US" smtClean="0"/>
          </a:p>
        </p:txBody>
      </p:sp>
      <p:pic>
        <p:nvPicPr>
          <p:cNvPr id="10" name="صورة 9" descr="newDoc4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0"/>
            <a:ext cx="3124200" cy="2438400"/>
          </a:xfrm>
          <a:prstGeom prst="rect">
            <a:avLst/>
          </a:prstGeom>
        </p:spPr>
      </p:pic>
      <p:pic>
        <p:nvPicPr>
          <p:cNvPr id="11" name="صورة 10" descr="newdoc5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3429000"/>
            <a:ext cx="4419600" cy="2590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إدراج نص 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يبين مؤشر النص </a:t>
            </a:r>
            <a:r>
              <a:rPr lang="en-US" dirty="0" smtClean="0"/>
              <a:t>Text Pointer</a:t>
            </a:r>
            <a:r>
              <a:rPr lang="ar-SA" dirty="0" smtClean="0"/>
              <a:t> (الخط العمودي الوامض) </a:t>
            </a:r>
            <a:r>
              <a:rPr lang="ar-SA" dirty="0" err="1" smtClean="0"/>
              <a:t>الى</a:t>
            </a:r>
            <a:r>
              <a:rPr lang="ar-SA" dirty="0" smtClean="0"/>
              <a:t> مكان </a:t>
            </a:r>
          </a:p>
          <a:p>
            <a:r>
              <a:rPr lang="ar-SA" dirty="0" smtClean="0"/>
              <a:t>تواجدك في النص داخل المستند  وكلما تحركت يتحرك المؤشر</a:t>
            </a:r>
          </a:p>
          <a:p>
            <a:r>
              <a:rPr lang="ar-SA" dirty="0" smtClean="0"/>
              <a:t> </a:t>
            </a:r>
          </a:p>
          <a:p>
            <a:r>
              <a:rPr lang="ar-SA" dirty="0" smtClean="0"/>
              <a:t> يمكن استعمال مسطرة المسافات من لوحة المفاتيح </a:t>
            </a:r>
            <a:r>
              <a:rPr lang="ar-SA" dirty="0" err="1" smtClean="0"/>
              <a:t>ٍ</a:t>
            </a:r>
            <a:r>
              <a:rPr lang="en-US" dirty="0" smtClean="0"/>
              <a:t>Space Bar</a:t>
            </a:r>
            <a:r>
              <a:rPr lang="ar-SA" dirty="0" smtClean="0"/>
              <a:t> لإدراج</a:t>
            </a:r>
          </a:p>
          <a:p>
            <a:r>
              <a:rPr lang="ar-SA" dirty="0" smtClean="0"/>
              <a:t>فراغ  داخل كلمة</a:t>
            </a:r>
          </a:p>
          <a:p>
            <a:r>
              <a:rPr lang="ar-SA" dirty="0" smtClean="0"/>
              <a:t>يمكن تغيير لغة الكتابة بالضغط </a:t>
            </a:r>
            <a:r>
              <a:rPr lang="en-US" dirty="0" smtClean="0"/>
              <a:t> </a:t>
            </a:r>
            <a:r>
              <a:rPr lang="ar-SA" dirty="0" smtClean="0"/>
              <a:t>على </a:t>
            </a:r>
            <a:r>
              <a:rPr lang="en-US" dirty="0" err="1" smtClean="0"/>
              <a:t>Alt+Shift</a:t>
            </a:r>
            <a:r>
              <a:rPr lang="ar-SA" dirty="0" smtClean="0"/>
              <a:t>  من العربية</a:t>
            </a:r>
          </a:p>
          <a:p>
            <a:r>
              <a:rPr lang="ar-SA" dirty="0" smtClean="0"/>
              <a:t>         إلى الإنجليزية والعكس أو استعمال أيقونة اللغة</a:t>
            </a:r>
          </a:p>
          <a:p>
            <a:r>
              <a:rPr lang="ar-SA" dirty="0" smtClean="0"/>
              <a:t>            ثم اختيار اللغة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9</a:t>
            </a:fld>
            <a:endParaRPr lang="en-US" smtClean="0"/>
          </a:p>
        </p:txBody>
      </p:sp>
      <p:pic>
        <p:nvPicPr>
          <p:cNvPr id="14" name="صورة 13" descr="lan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495800"/>
            <a:ext cx="1257300" cy="1428750"/>
          </a:xfrm>
          <a:prstGeom prst="rect">
            <a:avLst/>
          </a:prstGeom>
        </p:spPr>
      </p:pic>
      <p:cxnSp>
        <p:nvCxnSpPr>
          <p:cNvPr id="16" name="رابط كسهم مستقيم 15"/>
          <p:cNvCxnSpPr/>
          <p:nvPr/>
        </p:nvCxnSpPr>
        <p:spPr>
          <a:xfrm rot="10800000" flipV="1">
            <a:off x="762000" y="5334000"/>
            <a:ext cx="1828800" cy="38100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إدراج نص 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لتصحيح أي كلمة في النص يمكن وضع المؤشر في المكان المناسب ومن</a:t>
            </a:r>
          </a:p>
          <a:p>
            <a:r>
              <a:rPr lang="ar-SA" dirty="0" smtClean="0"/>
              <a:t>ثم إدراج أو حذف حرف أو إحداث مسافة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للحصول على سطر فارغ اضغط على زر </a:t>
            </a:r>
            <a:r>
              <a:rPr lang="en-US" dirty="0" smtClean="0"/>
              <a:t>Enter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10</a:t>
            </a:fld>
            <a:endParaRPr lang="en-US" smtClean="0"/>
          </a:p>
        </p:txBody>
      </p:sp>
      <p:pic>
        <p:nvPicPr>
          <p:cNvPr id="12" name="صورة 11" descr="text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895600"/>
            <a:ext cx="6705600" cy="1828800"/>
          </a:xfrm>
          <a:prstGeom prst="rect">
            <a:avLst/>
          </a:prstGeom>
        </p:spPr>
      </p:pic>
      <p:cxnSp>
        <p:nvCxnSpPr>
          <p:cNvPr id="19" name="رابط كسهم مستقيم 18"/>
          <p:cNvCxnSpPr/>
          <p:nvPr/>
        </p:nvCxnSpPr>
        <p:spPr>
          <a:xfrm rot="10800000" flipV="1">
            <a:off x="5486400" y="2971800"/>
            <a:ext cx="3810000" cy="12954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إدراج نص 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كتابة النص بشكل مستمر دون الضغط على زر </a:t>
            </a:r>
            <a:r>
              <a:rPr lang="en-US" dirty="0" smtClean="0"/>
              <a:t>Enter </a:t>
            </a:r>
            <a:r>
              <a:rPr lang="ar-SA" dirty="0" smtClean="0"/>
              <a:t>   حيث </a:t>
            </a:r>
          </a:p>
          <a:p>
            <a:r>
              <a:rPr lang="ar-SA" dirty="0" smtClean="0"/>
              <a:t>يتنقل المؤشر إلى السطر الموالي تلقائيا</a:t>
            </a:r>
          </a:p>
          <a:p>
            <a:endParaRPr lang="ar-SA" dirty="0" smtClean="0"/>
          </a:p>
          <a:p>
            <a:r>
              <a:rPr lang="ar-SA" dirty="0" smtClean="0"/>
              <a:t>تسمى السطور المكتوبة بشكل مستمر بالفقرة </a:t>
            </a:r>
            <a:r>
              <a:rPr lang="en-US" dirty="0" smtClean="0"/>
              <a:t>Paragraph</a:t>
            </a:r>
            <a:r>
              <a:rPr lang="ar-SA" dirty="0" smtClean="0"/>
              <a:t> </a:t>
            </a:r>
          </a:p>
          <a:p>
            <a:r>
              <a:rPr lang="ar-SA" dirty="0" smtClean="0"/>
              <a:t>عند الضغط على زر </a:t>
            </a:r>
            <a:r>
              <a:rPr lang="en-US" dirty="0" smtClean="0"/>
              <a:t>Enter </a:t>
            </a:r>
            <a:r>
              <a:rPr lang="ar-SA" dirty="0" smtClean="0"/>
              <a:t> يتم إنشاء فقرة جديدة</a:t>
            </a:r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إدراج نص 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ارتكاب خطأ إملائي يظهر خط أحمر منعرج تحت الكلمة مشيرا </a:t>
            </a:r>
            <a:r>
              <a:rPr lang="ar-SA" dirty="0" err="1" smtClean="0"/>
              <a:t>الى</a:t>
            </a:r>
            <a:r>
              <a:rPr lang="ar-SA" dirty="0" smtClean="0"/>
              <a:t> أن هناك خطأ إملائي 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لتقسيم الفقرة إلى فقرتين  ضع المؤشر عند نقطة بداية الفقرة التي تريد </a:t>
            </a:r>
          </a:p>
          <a:p>
            <a:r>
              <a:rPr lang="ar-SA" dirty="0" smtClean="0"/>
              <a:t>بدء الفقرة منها واضغط على زر </a:t>
            </a:r>
            <a:r>
              <a:rPr lang="en-US" dirty="0" smtClean="0"/>
              <a:t>Enter</a:t>
            </a:r>
            <a:r>
              <a:rPr lang="ar-SA" dirty="0" smtClean="0"/>
              <a:t>  </a:t>
            </a:r>
          </a:p>
          <a:p>
            <a:r>
              <a:rPr lang="ar-SA" dirty="0" smtClean="0"/>
              <a:t> لدمج فقرتين مع بعض ضع المؤشر عند بداية الفقرة الثانية ثم اضغط مفتاح </a:t>
            </a:r>
            <a:r>
              <a:rPr lang="en-US" dirty="0" err="1" smtClean="0"/>
              <a:t>BackSpace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12</a:t>
            </a:fld>
            <a:endParaRPr lang="en-US" smtClean="0"/>
          </a:p>
        </p:txBody>
      </p:sp>
      <p:pic>
        <p:nvPicPr>
          <p:cNvPr id="5" name="صورة 4" descr="text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667000"/>
            <a:ext cx="6858000" cy="1066800"/>
          </a:xfrm>
          <a:prstGeom prst="rect">
            <a:avLst/>
          </a:prstGeom>
        </p:spPr>
      </p:pic>
      <p:cxnSp>
        <p:nvCxnSpPr>
          <p:cNvPr id="8" name="رابط كسهم مستقيم 7"/>
          <p:cNvCxnSpPr/>
          <p:nvPr/>
        </p:nvCxnSpPr>
        <p:spPr>
          <a:xfrm rot="10800000" flipV="1">
            <a:off x="6019800" y="2895600"/>
            <a:ext cx="2743200" cy="5334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إدراج نص 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لحذف نص من المستند موجود بعد المؤشر اضغط مفتاح الحذف        </a:t>
            </a:r>
            <a:r>
              <a:rPr lang="en-US" dirty="0" smtClean="0"/>
              <a:t>Delete</a:t>
            </a:r>
            <a:r>
              <a:rPr lang="ar-SA" dirty="0" smtClean="0"/>
              <a:t>  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</a:t>
            </a:r>
          </a:p>
          <a:p>
            <a:r>
              <a:rPr lang="ar-SA" dirty="0" smtClean="0"/>
              <a:t> لحذف نص من المستند موجود قبل المؤشر اضغط مفتاح  </a:t>
            </a:r>
            <a:r>
              <a:rPr lang="en-US" dirty="0" err="1" smtClean="0"/>
              <a:t>BackSpace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13</a:t>
            </a:fld>
            <a:endParaRPr lang="en-US" smtClean="0"/>
          </a:p>
        </p:txBody>
      </p:sp>
      <p:pic>
        <p:nvPicPr>
          <p:cNvPr id="5" name="صورة 4" descr="text3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2662237"/>
            <a:ext cx="7524750" cy="1533525"/>
          </a:xfrm>
          <a:prstGeom prst="rect">
            <a:avLst/>
          </a:prstGeom>
        </p:spPr>
      </p:pic>
      <p:cxnSp>
        <p:nvCxnSpPr>
          <p:cNvPr id="8" name="رابط كسهم مستقيم 7"/>
          <p:cNvCxnSpPr/>
          <p:nvPr/>
        </p:nvCxnSpPr>
        <p:spPr>
          <a:xfrm rot="10800000" flipV="1">
            <a:off x="5105400" y="2362200"/>
            <a:ext cx="2895600" cy="12192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إعداد فقرة عربية وإنجليزية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يكون الاتجاه في الفقرة العربية من اليمين إلى اليسار والعكس بالنسبة للإنجليزية</a:t>
            </a:r>
          </a:p>
          <a:p>
            <a:r>
              <a:rPr lang="ar-SA" dirty="0" smtClean="0"/>
              <a:t>لإعداد فقرة عربية: انقر على 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        لإعداد فقرة انجليزية: انقر على  </a:t>
            </a:r>
          </a:p>
          <a:p>
            <a:endParaRPr lang="en-US" dirty="0"/>
          </a:p>
        </p:txBody>
      </p:sp>
      <p:pic>
        <p:nvPicPr>
          <p:cNvPr id="6" name="صورة 5" descr="arabicparagraph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00400"/>
            <a:ext cx="5934075" cy="2324100"/>
          </a:xfrm>
          <a:prstGeom prst="rect">
            <a:avLst/>
          </a:prstGeom>
        </p:spPr>
      </p:pic>
      <p:cxnSp>
        <p:nvCxnSpPr>
          <p:cNvPr id="9" name="رابط كسهم مستقيم 8"/>
          <p:cNvCxnSpPr/>
          <p:nvPr/>
        </p:nvCxnSpPr>
        <p:spPr>
          <a:xfrm rot="10800000">
            <a:off x="1066800" y="3810000"/>
            <a:ext cx="3581400" cy="20574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10800000" flipV="1">
            <a:off x="1371600" y="2971800"/>
            <a:ext cx="4343400" cy="6858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إظهار وإخفاء الأحرف الغير قابلة للطباعة</a:t>
            </a:r>
            <a:endParaRPr lang="en-US" dirty="0"/>
          </a:p>
        </p:txBody>
      </p:sp>
      <p:sp>
        <p:nvSpPr>
          <p:cNvPr id="17" name="عنصر نائب للمحتوى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إظهار الأحرف الغير قابلة للطباعة للسيطرة على الطباعة والسيطرة</a:t>
            </a:r>
          </a:p>
          <a:p>
            <a:r>
              <a:rPr lang="ar-SA" dirty="0" smtClean="0"/>
              <a:t>على تنسيق المستند وذلك بإظهار الفراغات المزدوجة وعلامات الفقرات </a:t>
            </a:r>
          </a:p>
          <a:p>
            <a:r>
              <a:rPr lang="ar-SA" dirty="0" smtClean="0"/>
              <a:t>وفواصل الأسطر وعلامات الجدولة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15</a:t>
            </a:fld>
            <a:endParaRPr lang="en-US" smtClean="0"/>
          </a:p>
        </p:txBody>
      </p:sp>
      <p:pic>
        <p:nvPicPr>
          <p:cNvPr id="18" name="صورة 17" descr="textmarker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200400"/>
            <a:ext cx="5257800" cy="2743200"/>
          </a:xfrm>
          <a:prstGeom prst="rect">
            <a:avLst/>
          </a:prstGeom>
        </p:spPr>
      </p:pic>
      <p:cxnSp>
        <p:nvCxnSpPr>
          <p:cNvPr id="20" name="رابط كسهم مستقيم 19"/>
          <p:cNvCxnSpPr/>
          <p:nvPr/>
        </p:nvCxnSpPr>
        <p:spPr>
          <a:xfrm rot="10800000" flipV="1">
            <a:off x="4495800" y="3124200"/>
            <a:ext cx="2743200" cy="18288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 rot="5400000">
            <a:off x="4914900" y="3238500"/>
            <a:ext cx="2514600" cy="22860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إظهار وإخفاء الأحرف الغير قابلة للطباعة</a:t>
            </a:r>
            <a:endParaRPr lang="en-US" dirty="0"/>
          </a:p>
        </p:txBody>
      </p:sp>
      <p:sp>
        <p:nvSpPr>
          <p:cNvPr id="17" name="عنصر نائب للمحتوى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16</a:t>
            </a:fld>
            <a:endParaRPr lang="en-US" smtClean="0"/>
          </a:p>
        </p:txBody>
      </p:sp>
      <p:pic>
        <p:nvPicPr>
          <p:cNvPr id="18" name="صورة 17" descr="textmarker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200400"/>
            <a:ext cx="5257800" cy="2743200"/>
          </a:xfrm>
          <a:prstGeom prst="rect">
            <a:avLst/>
          </a:prstGeom>
        </p:spPr>
      </p:pic>
      <p:cxnSp>
        <p:nvCxnSpPr>
          <p:cNvPr id="20" name="رابط كسهم مستقيم 19"/>
          <p:cNvCxnSpPr/>
          <p:nvPr/>
        </p:nvCxnSpPr>
        <p:spPr>
          <a:xfrm rot="10800000" flipV="1">
            <a:off x="3048000" y="2286000"/>
            <a:ext cx="2971800" cy="10668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2209800" y="1905000"/>
            <a:ext cx="609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dirty="0" smtClean="0"/>
              <a:t>يتم الإظهار أو الإخفاء باستعمال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إظهار وإخفاء الأحرف الغير قابلة للطباعة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حرف الجدولة </a:t>
            </a:r>
            <a:r>
              <a:rPr lang="en-US" dirty="0" smtClean="0"/>
              <a:t> Tab</a:t>
            </a:r>
            <a:r>
              <a:rPr lang="ar-SA" dirty="0" smtClean="0"/>
              <a:t>     سهم        </a:t>
            </a:r>
          </a:p>
          <a:p>
            <a:r>
              <a:rPr lang="ar-SA" dirty="0" smtClean="0"/>
              <a:t>المسافة                    نقطة تظهر بين الكلمات</a:t>
            </a:r>
          </a:p>
          <a:p>
            <a:r>
              <a:rPr lang="ar-SA" dirty="0" smtClean="0"/>
              <a:t>علامة الفقرة              الرمز ¶ </a:t>
            </a:r>
          </a:p>
          <a:p>
            <a:r>
              <a:rPr lang="ar-SA" dirty="0" smtClean="0"/>
              <a:t>فاصل الصفحات         خط  -------------------</a:t>
            </a:r>
          </a:p>
          <a:p>
            <a:r>
              <a:rPr lang="ar-SA" dirty="0" smtClean="0"/>
              <a:t>فاصل التفاف النص     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17</a:t>
            </a:fld>
            <a:endParaRPr lang="en-US" smtClean="0"/>
          </a:p>
        </p:txBody>
      </p:sp>
      <p:cxnSp>
        <p:nvCxnSpPr>
          <p:cNvPr id="14" name="رابط مستقيم 13"/>
          <p:cNvCxnSpPr/>
          <p:nvPr/>
        </p:nvCxnSpPr>
        <p:spPr>
          <a:xfrm rot="5400000">
            <a:off x="4000500" y="52197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4191000" y="54102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rot="10800000">
            <a:off x="5181600" y="24384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/>
          <p:cNvCxnSpPr/>
          <p:nvPr/>
        </p:nvCxnSpPr>
        <p:spPr>
          <a:xfrm rot="5400000">
            <a:off x="3428206" y="2437606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حفظ مستند جديد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لحفظ مستند يمكن:</a:t>
            </a:r>
          </a:p>
          <a:p>
            <a:r>
              <a:rPr lang="ar-SA" dirty="0" smtClean="0"/>
              <a:t>1- النقر على زر </a:t>
            </a:r>
            <a:r>
              <a:rPr lang="en-US" dirty="0" smtClean="0"/>
              <a:t>Office </a:t>
            </a:r>
            <a:r>
              <a:rPr lang="ar-SA" dirty="0" smtClean="0"/>
              <a:t> ثم حفظ </a:t>
            </a:r>
          </a:p>
          <a:p>
            <a:endParaRPr lang="ar-SA" dirty="0" smtClean="0"/>
          </a:p>
          <a:p>
            <a:r>
              <a:rPr lang="ar-SA" dirty="0" smtClean="0"/>
              <a:t>أو النقر على حفظ من شريط الأدوات السريع</a:t>
            </a:r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18</a:t>
            </a:fld>
            <a:endParaRPr lang="en-US" smtClean="0"/>
          </a:p>
        </p:txBody>
      </p:sp>
      <p:pic>
        <p:nvPicPr>
          <p:cNvPr id="5" name="صورة 4" descr="save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3305175" cy="3105150"/>
          </a:xfrm>
          <a:prstGeom prst="rect">
            <a:avLst/>
          </a:prstGeom>
        </p:spPr>
      </p:pic>
      <p:pic>
        <p:nvPicPr>
          <p:cNvPr id="6" name="صورة 5" descr="text4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343400"/>
            <a:ext cx="2524125" cy="1638300"/>
          </a:xfrm>
          <a:prstGeom prst="rect">
            <a:avLst/>
          </a:prstGeom>
        </p:spPr>
      </p:pic>
      <p:cxnSp>
        <p:nvCxnSpPr>
          <p:cNvPr id="9" name="رابط كسهم مستقيم 8"/>
          <p:cNvCxnSpPr/>
          <p:nvPr/>
        </p:nvCxnSpPr>
        <p:spPr>
          <a:xfrm rot="10800000">
            <a:off x="3352800" y="1524000"/>
            <a:ext cx="1600200" cy="838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rot="10800000">
            <a:off x="3200400" y="2286000"/>
            <a:ext cx="1676400" cy="76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شكل بيضاوي 12"/>
          <p:cNvSpPr/>
          <p:nvPr/>
        </p:nvSpPr>
        <p:spPr>
          <a:xfrm>
            <a:off x="6096000" y="4267200"/>
            <a:ext cx="2286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رابط كسهم مستقيم 14"/>
          <p:cNvCxnSpPr/>
          <p:nvPr/>
        </p:nvCxnSpPr>
        <p:spPr>
          <a:xfrm rot="10800000" flipV="1">
            <a:off x="6324600" y="3733800"/>
            <a:ext cx="1219200" cy="4572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حفظ مستند جديد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لكون المستند جديد سيظهر مربع الحوار حفظ باسم </a:t>
            </a:r>
            <a:r>
              <a:rPr lang="en-US" dirty="0" smtClean="0"/>
              <a:t>save as </a:t>
            </a:r>
            <a:r>
              <a:rPr lang="ar-SA" dirty="0" smtClean="0"/>
              <a:t> 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3- يقترح عليك حفظ المستند في المجلد الافتراضي  </a:t>
            </a:r>
            <a:r>
              <a:rPr lang="en-US" dirty="0" smtClean="0"/>
              <a:t>My Documents</a:t>
            </a:r>
            <a:endParaRPr lang="ar-SA" dirty="0" smtClean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19</a:t>
            </a:fld>
            <a:endParaRPr lang="en-US" smtClean="0"/>
          </a:p>
        </p:txBody>
      </p:sp>
      <p:pic>
        <p:nvPicPr>
          <p:cNvPr id="6" name="صورة 5" descr="save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438400"/>
            <a:ext cx="4676775" cy="2586038"/>
          </a:xfrm>
          <a:prstGeom prst="rect">
            <a:avLst/>
          </a:prstGeom>
        </p:spPr>
      </p:pic>
      <p:cxnSp>
        <p:nvCxnSpPr>
          <p:cNvPr id="9" name="رابط كسهم مستقيم 8"/>
          <p:cNvCxnSpPr/>
          <p:nvPr/>
        </p:nvCxnSpPr>
        <p:spPr>
          <a:xfrm>
            <a:off x="3352800" y="2057400"/>
            <a:ext cx="3581400" cy="457200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flipV="1">
            <a:off x="1219200" y="2743200"/>
            <a:ext cx="2971800" cy="2362200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حفظ مستند جديد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>
          <a:xfrm>
            <a:off x="0" y="1524000"/>
            <a:ext cx="9525000" cy="4648200"/>
          </a:xfrm>
        </p:spPr>
        <p:txBody>
          <a:bodyPr/>
          <a:lstStyle/>
          <a:p>
            <a:r>
              <a:rPr lang="ar-SA" dirty="0" smtClean="0"/>
              <a:t>4- إذا كنت ترغب في تخزين المستند في مكان آخر يجب: </a:t>
            </a:r>
          </a:p>
          <a:p>
            <a:r>
              <a:rPr lang="ar-SA" dirty="0" smtClean="0"/>
              <a:t>-تحديد القرص الذي تريد الحفظ فيه بالضغط على السهم المنسدل لمربع</a:t>
            </a:r>
          </a:p>
          <a:p>
            <a:r>
              <a:rPr lang="ar-SA" dirty="0" smtClean="0"/>
              <a:t>حفظ في </a:t>
            </a:r>
            <a:r>
              <a:rPr lang="en-US" dirty="0" smtClean="0"/>
              <a:t>save in </a:t>
            </a:r>
            <a:r>
              <a:rPr lang="ar-SA" dirty="0" smtClean="0"/>
              <a:t> لعرض محركات الأقراص المتوافرة في الجهاز</a:t>
            </a:r>
          </a:p>
          <a:p>
            <a:r>
              <a:rPr lang="ar-SA" dirty="0" smtClean="0"/>
              <a:t>ثم اختر القرص المطلوب  </a:t>
            </a:r>
          </a:p>
          <a:p>
            <a:endParaRPr lang="ar-SA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20</a:t>
            </a:fld>
            <a:endParaRPr lang="en-US" smtClean="0"/>
          </a:p>
        </p:txBody>
      </p:sp>
      <p:pic>
        <p:nvPicPr>
          <p:cNvPr id="5" name="صورة 4" descr="save3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810000"/>
            <a:ext cx="4953000" cy="2438400"/>
          </a:xfrm>
          <a:prstGeom prst="rect">
            <a:avLst/>
          </a:prstGeom>
        </p:spPr>
      </p:pic>
      <p:cxnSp>
        <p:nvCxnSpPr>
          <p:cNvPr id="8" name="رابط كسهم مستقيم 7"/>
          <p:cNvCxnSpPr/>
          <p:nvPr/>
        </p:nvCxnSpPr>
        <p:spPr>
          <a:xfrm rot="10800000" flipV="1">
            <a:off x="4114800" y="3581400"/>
            <a:ext cx="1981200" cy="9144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حفظ مستند جديد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انقر نقرة مزدوجة فوق اسم المجلد الذي تريد التخزين فيه</a:t>
            </a:r>
          </a:p>
          <a:p>
            <a:r>
              <a:rPr lang="ar-SA" dirty="0" smtClean="0"/>
              <a:t>5- بعد الوصول إلى المجلد المطلوب الذي يظهر في مربع حفظ في </a:t>
            </a:r>
            <a:r>
              <a:rPr lang="en-US" dirty="0" smtClean="0"/>
              <a:t>save in </a:t>
            </a:r>
            <a:r>
              <a:rPr lang="ar-SA" dirty="0" smtClean="0"/>
              <a:t> ادخل الاسم الذي تريده للملف في مربع اسم الملف </a:t>
            </a:r>
            <a:r>
              <a:rPr lang="en-US" dirty="0" smtClean="0"/>
              <a:t>File name</a:t>
            </a:r>
            <a:r>
              <a:rPr lang="ar-SA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3276600"/>
            <a:ext cx="4724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رابط كسهم مستقيم 8"/>
          <p:cNvCxnSpPr/>
          <p:nvPr/>
        </p:nvCxnSpPr>
        <p:spPr>
          <a:xfrm rot="10800000" flipV="1">
            <a:off x="4343400" y="3429000"/>
            <a:ext cx="3733800" cy="22860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حفظ مستند جديد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>
          <a:xfrm>
            <a:off x="0" y="1524000"/>
            <a:ext cx="9525000" cy="4648200"/>
          </a:xfrm>
        </p:spPr>
        <p:txBody>
          <a:bodyPr/>
          <a:lstStyle/>
          <a:p>
            <a:r>
              <a:rPr lang="ar-SA" dirty="0" smtClean="0"/>
              <a:t>6- انقر حفظ </a:t>
            </a:r>
            <a:r>
              <a:rPr lang="en-US" dirty="0" smtClean="0"/>
              <a:t>Save  </a:t>
            </a:r>
            <a:r>
              <a:rPr lang="ar-SA" dirty="0" smtClean="0"/>
              <a:t>  فيظهر اسم الملف على شريط العنوان بأعلى النافذة</a:t>
            </a:r>
          </a:p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22</a:t>
            </a:fld>
            <a:endParaRPr lang="en-US" smtClean="0"/>
          </a:p>
        </p:txBody>
      </p:sp>
      <p:pic>
        <p:nvPicPr>
          <p:cNvPr id="8" name="صورة 7" descr="save7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715000"/>
            <a:ext cx="4629150" cy="428625"/>
          </a:xfrm>
          <a:prstGeom prst="rect">
            <a:avLst/>
          </a:prstGeom>
        </p:spPr>
      </p:pic>
      <p:pic>
        <p:nvPicPr>
          <p:cNvPr id="9" name="صورة 8" descr="save8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133600"/>
            <a:ext cx="5505450" cy="3300413"/>
          </a:xfrm>
          <a:prstGeom prst="rect">
            <a:avLst/>
          </a:prstGeom>
        </p:spPr>
      </p:pic>
      <p:sp>
        <p:nvSpPr>
          <p:cNvPr id="10" name="شكل بيضاوي 9"/>
          <p:cNvSpPr/>
          <p:nvPr/>
        </p:nvSpPr>
        <p:spPr>
          <a:xfrm>
            <a:off x="2438400" y="5105400"/>
            <a:ext cx="685800" cy="3048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رابط كسهم مستقيم 12"/>
          <p:cNvCxnSpPr/>
          <p:nvPr/>
        </p:nvCxnSpPr>
        <p:spPr>
          <a:xfrm rot="10800000" flipV="1">
            <a:off x="6477000" y="2362200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3048000" y="5410200"/>
            <a:ext cx="2286000" cy="3048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حفظ مستند جديد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>
          <a:xfrm>
            <a:off x="0" y="1524000"/>
            <a:ext cx="9525000" cy="4648200"/>
          </a:xfrm>
        </p:spPr>
        <p:txBody>
          <a:bodyPr/>
          <a:lstStyle/>
          <a:p>
            <a:r>
              <a:rPr lang="ar-SA" dirty="0" smtClean="0"/>
              <a:t>7- إذا كان المجلد المختار يحتوي على ملف بنفس الاسم الذي اخترته سيظهر مربع حوار يخبرك أن هذا الملف موجود ويطرح عليك الخيارات :</a:t>
            </a:r>
          </a:p>
          <a:p>
            <a:r>
              <a:rPr lang="ar-SA" dirty="0" smtClean="0"/>
              <a:t> - استبدال الملف الموجود </a:t>
            </a:r>
            <a:r>
              <a:rPr lang="en-US" dirty="0" smtClean="0"/>
              <a:t>replace existing file  </a:t>
            </a:r>
            <a:r>
              <a:rPr lang="ar-SA" dirty="0" smtClean="0"/>
              <a:t>  لتخزين الملف الجديد فوق الملف القديم</a:t>
            </a:r>
          </a:p>
          <a:p>
            <a:endParaRPr lang="ar-SA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23</a:t>
            </a:fld>
            <a:endParaRPr lang="en-US" smtClean="0"/>
          </a:p>
        </p:txBody>
      </p:sp>
      <p:pic>
        <p:nvPicPr>
          <p:cNvPr id="5" name="صورة 4" descr="save9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343400"/>
            <a:ext cx="3971925" cy="1905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حفظ مستند جديد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>
          <a:xfrm>
            <a:off x="0" y="1524000"/>
            <a:ext cx="9525000" cy="4648200"/>
          </a:xfrm>
        </p:spPr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حفظ التغييرات باسم مختلف </a:t>
            </a:r>
            <a:r>
              <a:rPr lang="en-US" dirty="0" smtClean="0"/>
              <a:t>save changes with a different name</a:t>
            </a:r>
            <a:r>
              <a:rPr lang="ar-SA" dirty="0" smtClean="0"/>
              <a:t> لحفظ الملف باسم جديد  يغلق مربع الحوار ويعود إلى مربع حوار حفظ باسم لإدخال اسم جديد أو تحديد مجلد جديد</a:t>
            </a:r>
          </a:p>
          <a:p>
            <a:pPr>
              <a:buFontTx/>
              <a:buChar char="-"/>
            </a:pPr>
            <a:endParaRPr lang="ar-SA" dirty="0" smtClean="0"/>
          </a:p>
          <a:p>
            <a:pPr>
              <a:buFontTx/>
              <a:buChar char="-"/>
            </a:pPr>
            <a:endParaRPr lang="ar-SA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24</a:t>
            </a:fld>
            <a:endParaRPr lang="en-US" smtClean="0"/>
          </a:p>
        </p:txBody>
      </p:sp>
      <p:pic>
        <p:nvPicPr>
          <p:cNvPr id="6" name="صورة 5" descr="save10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3048000"/>
            <a:ext cx="5114925" cy="2867025"/>
          </a:xfrm>
          <a:prstGeom prst="rect">
            <a:avLst/>
          </a:prstGeom>
        </p:spPr>
      </p:pic>
      <p:sp>
        <p:nvSpPr>
          <p:cNvPr id="8" name="شكل بيضاوي 7"/>
          <p:cNvSpPr/>
          <p:nvPr/>
        </p:nvSpPr>
        <p:spPr>
          <a:xfrm>
            <a:off x="4800600" y="5715000"/>
            <a:ext cx="5334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صورة 8" descr="save1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48000"/>
            <a:ext cx="3276600" cy="3048000"/>
          </a:xfrm>
          <a:prstGeom prst="rect">
            <a:avLst/>
          </a:prstGeom>
        </p:spPr>
      </p:pic>
      <p:cxnSp>
        <p:nvCxnSpPr>
          <p:cNvPr id="12" name="رابط كسهم مستقيم 11"/>
          <p:cNvCxnSpPr/>
          <p:nvPr/>
        </p:nvCxnSpPr>
        <p:spPr>
          <a:xfrm rot="5400000">
            <a:off x="3276600" y="3200400"/>
            <a:ext cx="1295400" cy="8382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rot="10800000" flipV="1">
            <a:off x="2514600" y="2971800"/>
            <a:ext cx="1752600" cy="6096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حفظ مستند جديد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25</a:t>
            </a:fld>
            <a:endParaRPr lang="en-US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ar-SA" dirty="0" smtClean="0"/>
              <a:t>دمج التغييرات في الملف</a:t>
            </a:r>
            <a:endParaRPr lang="en-US" dirty="0" smtClean="0"/>
          </a:p>
          <a:p>
            <a:r>
              <a:rPr lang="ar-SA" dirty="0" smtClean="0"/>
              <a:t> الموجود  </a:t>
            </a:r>
            <a:r>
              <a:rPr lang="en-US" dirty="0" smtClean="0"/>
              <a:t>Merge changes into existing</a:t>
            </a:r>
          </a:p>
          <a:p>
            <a:r>
              <a:rPr lang="en-US" dirty="0" smtClean="0"/>
              <a:t> file</a:t>
            </a:r>
            <a:r>
              <a:rPr lang="ar-SA" dirty="0" smtClean="0"/>
              <a:t>  وذلك لوضع نص المستند الجديد </a:t>
            </a:r>
            <a:endParaRPr lang="en-US" dirty="0" smtClean="0"/>
          </a:p>
          <a:p>
            <a:r>
              <a:rPr lang="ar-SA" dirty="0" smtClean="0"/>
              <a:t>مع نص  المستند القديم</a:t>
            </a:r>
            <a:endParaRPr lang="en-US" dirty="0"/>
          </a:p>
        </p:txBody>
      </p:sp>
      <p:pic>
        <p:nvPicPr>
          <p:cNvPr id="6" name="صورة 5" descr="save13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00200"/>
            <a:ext cx="2638425" cy="2028825"/>
          </a:xfrm>
          <a:prstGeom prst="rect">
            <a:avLst/>
          </a:prstGeom>
        </p:spPr>
      </p:pic>
      <p:sp>
        <p:nvSpPr>
          <p:cNvPr id="8" name="شكل بيضاوي 7"/>
          <p:cNvSpPr/>
          <p:nvPr/>
        </p:nvSpPr>
        <p:spPr>
          <a:xfrm>
            <a:off x="838200" y="2971800"/>
            <a:ext cx="1752600" cy="2286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رابط كسهم مستقيم 9"/>
          <p:cNvCxnSpPr/>
          <p:nvPr/>
        </p:nvCxnSpPr>
        <p:spPr>
          <a:xfrm rot="10800000">
            <a:off x="2667000" y="3048000"/>
            <a:ext cx="762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حفظ المستند بأنواع ملفات أخرى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حفظ  المستند </a:t>
            </a:r>
            <a:r>
              <a:rPr lang="ar-SA" dirty="0" err="1" smtClean="0"/>
              <a:t>بتنسيقات</a:t>
            </a:r>
            <a:r>
              <a:rPr lang="ar-SA" dirty="0" smtClean="0"/>
              <a:t> أخرى بغرض استعماله على الويب أو لإرساله لشخص يستعمل إصدارات أخرى يتم هذا حسب الخطوات </a:t>
            </a:r>
          </a:p>
          <a:p>
            <a:r>
              <a:rPr lang="ar-SA" dirty="0" smtClean="0"/>
              <a:t>التالية:</a:t>
            </a:r>
          </a:p>
          <a:p>
            <a:r>
              <a:rPr lang="ar-SA" dirty="0" smtClean="0"/>
              <a:t>1- انقر على حفظ باسم </a:t>
            </a:r>
            <a:r>
              <a:rPr lang="en-US" dirty="0" smtClean="0"/>
              <a:t>save as</a:t>
            </a:r>
            <a:r>
              <a:rPr lang="ar-SA" dirty="0" smtClean="0"/>
              <a:t>  من قائمة زر أوفيس </a:t>
            </a:r>
            <a:r>
              <a:rPr lang="en-US" dirty="0" smtClean="0"/>
              <a:t>Office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smtClean="0"/>
              <a:t>يظهر مربع حوار حفظ باسم</a:t>
            </a:r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26</a:t>
            </a:fld>
            <a:endParaRPr lang="en-US" smtClean="0"/>
          </a:p>
        </p:txBody>
      </p:sp>
      <p:pic>
        <p:nvPicPr>
          <p:cNvPr id="14" name="صورة 13" descr="save14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810000"/>
            <a:ext cx="3200400" cy="2438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8339</TotalTime>
  <Words>824</Words>
  <Application>Microsoft Office PowerPoint</Application>
  <PresentationFormat>A4 Paper (210x297 mm)‎</PresentationFormat>
  <Paragraphs>201</Paragraphs>
  <Slides>27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Office Theme</vt:lpstr>
      <vt:lpstr>الشريحة 1</vt:lpstr>
      <vt:lpstr>المحاضرة العاشرة</vt:lpstr>
      <vt:lpstr>عناصر المحاضرة</vt:lpstr>
      <vt:lpstr>مفاتيح الاختصارات   Keyboard Shortcut</vt:lpstr>
      <vt:lpstr>الخروج من معالج النصوص</vt:lpstr>
      <vt:lpstr>إنشاء مستند جديد</vt:lpstr>
      <vt:lpstr>إنشاء مستند جديد</vt:lpstr>
      <vt:lpstr>إنشاء مستند جديد</vt:lpstr>
      <vt:lpstr>إدراج نص </vt:lpstr>
      <vt:lpstr>إدراج نص </vt:lpstr>
      <vt:lpstr>إدراج نص </vt:lpstr>
      <vt:lpstr>إدراج نص </vt:lpstr>
      <vt:lpstr>إدراج نص </vt:lpstr>
      <vt:lpstr>إعداد فقرة عربية وإنجليزية</vt:lpstr>
      <vt:lpstr>إظهار وإخفاء الأحرف الغير قابلة للطباعة</vt:lpstr>
      <vt:lpstr>إظهار وإخفاء الأحرف الغير قابلة للطباعة</vt:lpstr>
      <vt:lpstr>إظهار وإخفاء الأحرف الغير قابلة للطباعة</vt:lpstr>
      <vt:lpstr>حفظ مستند جديد</vt:lpstr>
      <vt:lpstr>حفظ مستند جديد</vt:lpstr>
      <vt:lpstr>حفظ مستند جديد</vt:lpstr>
      <vt:lpstr>حفظ مستند جديد</vt:lpstr>
      <vt:lpstr>حفظ مستند جديد</vt:lpstr>
      <vt:lpstr>حفظ مستند جديد</vt:lpstr>
      <vt:lpstr>حفظ مستند جديد</vt:lpstr>
      <vt:lpstr>حفظ مستند جديد</vt:lpstr>
      <vt:lpstr>حفظ المستند بأنواع ملفات أخرى</vt:lpstr>
      <vt:lpstr>الشريحة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809</cp:revision>
  <dcterms:created xsi:type="dcterms:W3CDTF">2009-10-14T19:14:34Z</dcterms:created>
  <dcterms:modified xsi:type="dcterms:W3CDTF">2010-11-08T10:15:06Z</dcterms:modified>
</cp:coreProperties>
</file>