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335" r:id="rId4"/>
    <p:sldId id="371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72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356" r:id="rId26"/>
    <p:sldId id="357" r:id="rId27"/>
    <p:sldId id="358" r:id="rId28"/>
    <p:sldId id="359" r:id="rId29"/>
    <p:sldId id="360" r:id="rId30"/>
    <p:sldId id="361" r:id="rId31"/>
    <p:sldId id="362" r:id="rId32"/>
    <p:sldId id="363" r:id="rId33"/>
    <p:sldId id="364" r:id="rId34"/>
    <p:sldId id="365" r:id="rId35"/>
    <p:sldId id="366" r:id="rId36"/>
    <p:sldId id="367" r:id="rId37"/>
    <p:sldId id="368" r:id="rId38"/>
    <p:sldId id="369" r:id="rId39"/>
    <p:sldId id="370" r:id="rId40"/>
    <p:sldId id="266" r:id="rId4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56" autoAdjust="0"/>
    <p:restoredTop sz="97002" autoAdjust="0"/>
  </p:normalViewPr>
  <p:slideViewPr>
    <p:cSldViewPr>
      <p:cViewPr>
        <p:scale>
          <a:sx n="66" d="100"/>
          <a:sy n="66" d="100"/>
        </p:scale>
        <p:origin x="-1638" y="-23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12/5/2010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220200" cy="1143000"/>
          </a:xfr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648200"/>
          </a:xfrm>
        </p:spPr>
        <p:txBody>
          <a:bodyPr/>
          <a:lstStyle>
            <a:lvl1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6748F-EDC1-479B-8B47-5B10278D93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 rtl="1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772E-05E2-44FD-AB12-21C45A7C270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37AD-14CF-4D2A-BC53-BE38EE2176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87B14-097E-4914-9F34-EABBA86A69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25D3-90E5-4952-811E-DBE1D62388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922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47800"/>
            <a:ext cx="9525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</a:p>
          <a:p>
            <a:pPr lvl="1"/>
            <a:r>
              <a:rPr lang="ar-EG" smtClean="0"/>
              <a:t>المحتوى المستوى الثاني</a:t>
            </a:r>
          </a:p>
          <a:p>
            <a:pPr lvl="2"/>
            <a:r>
              <a:rPr lang="ar-EG" smtClean="0"/>
              <a:t>المحتوى المستوى الثالث</a:t>
            </a:r>
          </a:p>
          <a:p>
            <a:pPr lvl="3"/>
            <a:r>
              <a:rPr lang="ar-EG" smtClean="0"/>
              <a:t>المحتوى المستوى الرابع</a:t>
            </a:r>
          </a:p>
          <a:p>
            <a:pPr lvl="4"/>
            <a:r>
              <a:rPr lang="ar-EG" smtClean="0"/>
              <a:t>المحتوى المستوى الخامس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761163" y="6411913"/>
            <a:ext cx="1836737" cy="369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أحمد محمد الشريف</a:t>
            </a:r>
          </a:p>
        </p:txBody>
      </p:sp>
      <p:sp>
        <p:nvSpPr>
          <p:cNvPr id="12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54" r:id="rId3"/>
    <p:sldLayoutId id="2147483863" r:id="rId4"/>
    <p:sldLayoutId id="214748386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hdr="0" ftr="0" dt="0"/>
  <p:txStyles>
    <p:titleStyle>
      <a:lvl1pPr algn="just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تكنولوجيا المعلومات1 0607101</a:t>
            </a:r>
          </a:p>
          <a:p>
            <a:pPr algn="l">
              <a:lnSpc>
                <a:spcPct val="80000"/>
              </a:lnSpc>
            </a:pP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محمد الشريف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المحاضرة العاشرة</a:t>
            </a:r>
            <a:endParaRPr lang="en-US" dirty="0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2286000"/>
          </a:xfrm>
        </p:spPr>
        <p:txBody>
          <a:bodyPr/>
          <a:lstStyle/>
          <a:p>
            <a:r>
              <a:rPr lang="ar-SA" dirty="0" smtClean="0"/>
              <a:t>معالج النصوص وورد 2007</a:t>
            </a:r>
          </a:p>
          <a:p>
            <a:r>
              <a:rPr lang="ar-SA" dirty="0" smtClean="0"/>
              <a:t>الجزء الثاني</a:t>
            </a:r>
          </a:p>
          <a:p>
            <a:r>
              <a:rPr lang="ar-SA" dirty="0" smtClean="0"/>
              <a:t>  </a:t>
            </a:r>
            <a:r>
              <a:rPr lang="en-US" dirty="0" smtClean="0"/>
              <a:t> Microsoft Word 2007</a:t>
            </a:r>
            <a:endParaRPr lang="ar-SA" dirty="0" smtClean="0"/>
          </a:p>
          <a:p>
            <a:r>
              <a:rPr lang="en-US" dirty="0" smtClean="0"/>
              <a:t>Part II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/>
              <a:t>تعيين مجلد العمل </a:t>
            </a:r>
            <a:r>
              <a:rPr lang="ar-SA" sz="2800" dirty="0" smtClean="0"/>
              <a:t>الافتراضي</a:t>
            </a:r>
            <a:endParaRPr lang="ar-SA" sz="2800" dirty="0" smtClean="0"/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طرق عرض </a:t>
            </a:r>
            <a:r>
              <a:rPr lang="ar-SA" sz="2800" dirty="0" smtClean="0"/>
              <a:t>المستند (المسودة –الويب- </a:t>
            </a:r>
            <a:endParaRPr lang="ar-SA" sz="2800" dirty="0" smtClean="0"/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 ضبط مستوى تكبير </a:t>
            </a:r>
            <a:r>
              <a:rPr lang="ar-SA" sz="2800" dirty="0" smtClean="0"/>
              <a:t>الصفحة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تعديل الخيارات الأساسية </a:t>
            </a:r>
            <a:r>
              <a:rPr lang="ar-SA" sz="2800" dirty="0" err="1" smtClean="0"/>
              <a:t>والتفضيلات</a:t>
            </a:r>
            <a:r>
              <a:rPr lang="ar-SA" sz="2800" dirty="0" err="1" smtClean="0"/>
              <a:t>استخدام</a:t>
            </a:r>
            <a:r>
              <a:rPr lang="ar-SA" sz="2800" dirty="0" smtClean="0"/>
              <a:t> وورد 2007 لفتح مستندات من إصدارات </a:t>
            </a:r>
            <a:r>
              <a:rPr lang="ar-SA" sz="2800" dirty="0" smtClean="0"/>
              <a:t>سابقة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التنقل </a:t>
            </a:r>
            <a:r>
              <a:rPr lang="ar-SA" sz="2800" dirty="0" smtClean="0"/>
              <a:t>بين المستندات</a:t>
            </a:r>
            <a:endParaRPr lang="ar-SA" sz="2800" dirty="0" smtClean="0"/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تحديد النص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معاينة قبل </a:t>
            </a:r>
            <a:r>
              <a:rPr lang="ar-SA" sz="2800" dirty="0" smtClean="0"/>
              <a:t>الطباعة وطباعة </a:t>
            </a:r>
            <a:r>
              <a:rPr lang="ar-SA" sz="2800" dirty="0" smtClean="0"/>
              <a:t>المستند</a:t>
            </a:r>
            <a:r>
              <a:rPr lang="ar-SA" sz="2800" dirty="0" smtClean="0"/>
              <a:t> والطباعة </a:t>
            </a:r>
            <a:r>
              <a:rPr lang="ar-SA" sz="2800" dirty="0" smtClean="0"/>
              <a:t>إلى </a:t>
            </a:r>
            <a:r>
              <a:rPr lang="ar-SA" sz="2800" dirty="0" smtClean="0"/>
              <a:t>ملف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شريط </a:t>
            </a:r>
            <a:r>
              <a:rPr lang="ar-SA" sz="2800" dirty="0" smtClean="0"/>
              <a:t>الأدوات </a:t>
            </a:r>
            <a:r>
              <a:rPr lang="ar-SA" sz="2800" dirty="0" err="1" smtClean="0"/>
              <a:t>المصغرو</a:t>
            </a:r>
            <a:r>
              <a:rPr lang="ar-SA" sz="2800" dirty="0" smtClean="0"/>
              <a:t> إدراج </a:t>
            </a:r>
            <a:r>
              <a:rPr lang="ar-SA" sz="2800" dirty="0" smtClean="0"/>
              <a:t>رمز</a:t>
            </a: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البحث عن </a:t>
            </a:r>
            <a:r>
              <a:rPr lang="ar-SA" sz="2800" dirty="0" smtClean="0"/>
              <a:t>نص الاستبدال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التدقيق </a:t>
            </a:r>
            <a:r>
              <a:rPr lang="ar-SA" sz="2800" dirty="0" smtClean="0"/>
              <a:t>الإملائي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المحاذاة وهوامش الصفحة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المسافات </a:t>
            </a:r>
            <a:r>
              <a:rPr lang="ar-SA" sz="2800" dirty="0" smtClean="0"/>
              <a:t>البادئة ( السطر الأول والمعلقة)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تباعد الفقرات والأسطر</a:t>
            </a: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تعيين مجلد العمل الافتراضي </a:t>
            </a:r>
            <a:r>
              <a:rPr lang="en-US" dirty="0" smtClean="0"/>
              <a:t>Default Working Folder</a:t>
            </a:r>
            <a:endParaRPr lang="en-US" dirty="0"/>
          </a:p>
        </p:txBody>
      </p:sp>
      <p:sp>
        <p:nvSpPr>
          <p:cNvPr id="12" name="عنصر نائب للمحتوى 11"/>
          <p:cNvSpPr>
            <a:spLocks noGrp="1"/>
          </p:cNvSpPr>
          <p:nvPr>
            <p:ph idx="1"/>
          </p:nvPr>
        </p:nvSpPr>
        <p:spPr>
          <a:xfrm>
            <a:off x="76200" y="1600200"/>
            <a:ext cx="9525000" cy="4648200"/>
          </a:xfrm>
        </p:spPr>
        <p:txBody>
          <a:bodyPr/>
          <a:lstStyle/>
          <a:p>
            <a:r>
              <a:rPr lang="ar-SA" dirty="0" smtClean="0"/>
              <a:t>عند حفظ أو فتح ملف يقوم وورد باقتراح المجلد الافتراضي </a:t>
            </a:r>
            <a:r>
              <a:rPr lang="en-US" dirty="0" smtClean="0">
                <a:solidFill>
                  <a:srgbClr val="FF0000"/>
                </a:solidFill>
              </a:rPr>
              <a:t>My Documents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لكل عمليات الحفظ  أو الفتح </a:t>
            </a:r>
          </a:p>
          <a:p>
            <a:r>
              <a:rPr lang="ar-SA" dirty="0" smtClean="0"/>
              <a:t>يمكن تعيين مجلد افتراضي آخر بإتباع الخطوات التالية:</a:t>
            </a:r>
          </a:p>
          <a:p>
            <a:r>
              <a:rPr lang="ar-SA" dirty="0" smtClean="0"/>
              <a:t>1- النقر على  زر أوفيس ثم النفر فوق خيارات وورد  ومن مربع الحوار نختار حفظ </a:t>
            </a:r>
            <a:r>
              <a:rPr lang="en-US" dirty="0" smtClean="0"/>
              <a:t>Save</a:t>
            </a:r>
            <a:r>
              <a:rPr lang="ar-SA" dirty="0" smtClean="0"/>
              <a:t> </a:t>
            </a:r>
          </a:p>
          <a:p>
            <a:r>
              <a:rPr lang="ar-SA" dirty="0" smtClean="0"/>
              <a:t>2- في جزء حفظ المستندات انقر فوق استعراض الموجود بجانب مربع موقع الملف </a:t>
            </a:r>
            <a:r>
              <a:rPr lang="ar-SA" dirty="0" smtClean="0"/>
              <a:t>الافتراضي</a:t>
            </a:r>
            <a:endParaRPr lang="ar-SA" dirty="0" smtClean="0"/>
          </a:p>
          <a:p>
            <a:r>
              <a:rPr lang="ar-SA" dirty="0" smtClean="0"/>
              <a:t>3- استعرض للوصول </a:t>
            </a:r>
            <a:r>
              <a:rPr lang="ar-SA" dirty="0" smtClean="0"/>
              <a:t>إلى </a:t>
            </a:r>
            <a:r>
              <a:rPr lang="ar-SA" dirty="0" smtClean="0"/>
              <a:t>الملف المراد </a:t>
            </a:r>
            <a:r>
              <a:rPr lang="ar-SA" dirty="0" smtClean="0"/>
              <a:t>تعيين</a:t>
            </a:r>
            <a:r>
              <a:rPr lang="ar-SA" dirty="0" smtClean="0"/>
              <a:t>ه</a:t>
            </a:r>
            <a:r>
              <a:rPr lang="ar-SA" dirty="0" smtClean="0"/>
              <a:t> </a:t>
            </a:r>
            <a:r>
              <a:rPr lang="ar-SA" dirty="0" smtClean="0"/>
              <a:t>كمجلد افتراضي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6</a:t>
            </a:fld>
            <a:endParaRPr lang="en-US" smtClean="0"/>
          </a:p>
        </p:txBody>
      </p:sp>
      <p:pic>
        <p:nvPicPr>
          <p:cNvPr id="9" name="عنصر نائب للمحتوى 8" descr="save45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1200" y="1371600"/>
            <a:ext cx="3886200" cy="2552700"/>
          </a:xfrm>
        </p:spPr>
      </p:pic>
      <p:pic>
        <p:nvPicPr>
          <p:cNvPr id="5" name="صورة 4" descr="optionsave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95400"/>
            <a:ext cx="2847975" cy="2514600"/>
          </a:xfrm>
          <a:prstGeom prst="rect">
            <a:avLst/>
          </a:prstGeom>
        </p:spPr>
      </p:pic>
      <p:pic>
        <p:nvPicPr>
          <p:cNvPr id="6" name="صورة 5" descr="optionsave3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038600"/>
            <a:ext cx="7886700" cy="2247900"/>
          </a:xfrm>
          <a:prstGeom prst="rect">
            <a:avLst/>
          </a:prstGeom>
        </p:spPr>
      </p:pic>
      <p:sp>
        <p:nvSpPr>
          <p:cNvPr id="8" name="مربع نص 7"/>
          <p:cNvSpPr txBox="1"/>
          <p:nvPr/>
        </p:nvSpPr>
        <p:spPr>
          <a:xfrm>
            <a:off x="3276600" y="1371600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عند حفظ مستند جديد</a:t>
            </a:r>
          </a:p>
          <a:p>
            <a:r>
              <a:rPr lang="ar-SA" dirty="0" smtClean="0"/>
              <a:t>يقترح وورد المجلد </a:t>
            </a:r>
          </a:p>
          <a:p>
            <a:r>
              <a:rPr lang="ar-SA" dirty="0" smtClean="0"/>
              <a:t>الافتراضي </a:t>
            </a:r>
          </a:p>
          <a:p>
            <a:r>
              <a:rPr lang="en-US" dirty="0" smtClean="0"/>
              <a:t>My Documents</a:t>
            </a:r>
            <a:endParaRPr lang="ar-SA" dirty="0" smtClean="0"/>
          </a:p>
          <a:p>
            <a:endParaRPr lang="en-US" dirty="0"/>
          </a:p>
        </p:txBody>
      </p:sp>
      <p:cxnSp>
        <p:nvCxnSpPr>
          <p:cNvPr id="11" name="رابط كسهم مستقيم 10"/>
          <p:cNvCxnSpPr/>
          <p:nvPr/>
        </p:nvCxnSpPr>
        <p:spPr>
          <a:xfrm flipV="1">
            <a:off x="5791200" y="1905000"/>
            <a:ext cx="990600" cy="4572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3352800" y="2819400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لتغييره ننقر على زر أوفيس ثم النقر على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خيارات </a:t>
            </a:r>
            <a:r>
              <a:rPr lang="en-US" dirty="0" smtClean="0">
                <a:solidFill>
                  <a:srgbClr val="FF0000"/>
                </a:solidFill>
              </a:rPr>
              <a:t>Word</a:t>
            </a:r>
          </a:p>
          <a:p>
            <a:r>
              <a:rPr lang="ar-SA" dirty="0" smtClean="0"/>
              <a:t>ثم النقر على حفظ   واختيار المجلد الافتراضي </a:t>
            </a:r>
            <a:endParaRPr lang="en-US" dirty="0"/>
          </a:p>
        </p:txBody>
      </p:sp>
      <p:cxnSp>
        <p:nvCxnSpPr>
          <p:cNvPr id="22" name="رابط كسهم مستقيم 21"/>
          <p:cNvCxnSpPr/>
          <p:nvPr/>
        </p:nvCxnSpPr>
        <p:spPr>
          <a:xfrm rot="16200000" flipV="1">
            <a:off x="2819400" y="1828800"/>
            <a:ext cx="1600200" cy="68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كسهم مستقيم 24"/>
          <p:cNvCxnSpPr/>
          <p:nvPr/>
        </p:nvCxnSpPr>
        <p:spPr>
          <a:xfrm>
            <a:off x="4953000" y="3962400"/>
            <a:ext cx="31242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كسهم مستقيم 26"/>
          <p:cNvCxnSpPr>
            <a:stCxn id="12" idx="2"/>
          </p:cNvCxnSpPr>
          <p:nvPr/>
        </p:nvCxnSpPr>
        <p:spPr>
          <a:xfrm rot="5400000">
            <a:off x="2467065" y="3533864"/>
            <a:ext cx="1695271" cy="2667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شكل بيضاوي 27"/>
          <p:cNvSpPr/>
          <p:nvPr/>
        </p:nvSpPr>
        <p:spPr>
          <a:xfrm>
            <a:off x="6248400" y="5638800"/>
            <a:ext cx="1143000" cy="3048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تعيين مجلد العمل الافتراضي </a:t>
            </a:r>
            <a:r>
              <a:rPr lang="en-US" dirty="0" smtClean="0"/>
              <a:t>Default Working Folder</a:t>
            </a:r>
            <a:endParaRPr lang="en-US" dirty="0"/>
          </a:p>
        </p:txBody>
      </p:sp>
      <p:cxnSp>
        <p:nvCxnSpPr>
          <p:cNvPr id="32" name="رابط كسهم مستقيم 31"/>
          <p:cNvCxnSpPr/>
          <p:nvPr/>
        </p:nvCxnSpPr>
        <p:spPr>
          <a:xfrm rot="16200000" flipH="1">
            <a:off x="4838700" y="4076700"/>
            <a:ext cx="1600200" cy="1524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رابط كسهم مستقيم 33"/>
          <p:cNvCxnSpPr/>
          <p:nvPr/>
        </p:nvCxnSpPr>
        <p:spPr>
          <a:xfrm rot="10800000" flipV="1">
            <a:off x="1905000" y="3352800"/>
            <a:ext cx="21336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طرق عرض المستند</a:t>
            </a:r>
            <a:endParaRPr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يوفر وورد عدة طرق عرض والتي نحصل عليها من تبويب عرض ثم من مجموعة طرق عرض المستند :         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 طريقة عرض الطباعة : تمكن من عرض المستند بالشكل الذي يظهر فيه عند طباعة المستند أي تظهر فيه   </a:t>
            </a:r>
            <a:r>
              <a:rPr lang="ar-SA" b="1" i="1" u="sng" dirty="0" smtClean="0"/>
              <a:t>رؤوس وتذليل الصفحات</a:t>
            </a:r>
            <a:r>
              <a:rPr lang="ar-SA" dirty="0" smtClean="0"/>
              <a:t>  </a:t>
            </a:r>
            <a:r>
              <a:rPr lang="ar-SA" dirty="0" smtClean="0"/>
              <a:t> </a:t>
            </a:r>
            <a:r>
              <a:rPr lang="ar-SA" dirty="0" smtClean="0"/>
              <a:t>وكذلك الحواشي السفلية والأعمدة </a:t>
            </a:r>
            <a:r>
              <a:rPr lang="ar-SA" dirty="0" smtClean="0"/>
              <a:t> </a:t>
            </a:r>
            <a:r>
              <a:rPr lang="ar-SA" dirty="0" smtClean="0"/>
              <a:t>ومختلف </a:t>
            </a:r>
            <a:r>
              <a:rPr lang="ar-SA" dirty="0" err="1" smtClean="0"/>
              <a:t>التنسيقات</a:t>
            </a:r>
            <a:r>
              <a:rPr lang="ar-SA" dirty="0" smtClean="0"/>
              <a:t>  ومربعات النص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7</a:t>
            </a:fld>
            <a:endParaRPr lang="en-US" smtClean="0"/>
          </a:p>
        </p:txBody>
      </p:sp>
      <p:pic>
        <p:nvPicPr>
          <p:cNvPr id="19" name="صورة 18" descr="views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62" y="2657475"/>
            <a:ext cx="6467475" cy="1543050"/>
          </a:xfrm>
          <a:prstGeom prst="rect">
            <a:avLst/>
          </a:prstGeom>
        </p:spPr>
      </p:pic>
      <p:cxnSp>
        <p:nvCxnSpPr>
          <p:cNvPr id="21" name="رابط كسهم مستقيم 20"/>
          <p:cNvCxnSpPr/>
          <p:nvPr/>
        </p:nvCxnSpPr>
        <p:spPr>
          <a:xfrm rot="10800000" flipV="1">
            <a:off x="3581400" y="23622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شكل بيضاوي 22"/>
          <p:cNvSpPr/>
          <p:nvPr/>
        </p:nvSpPr>
        <p:spPr>
          <a:xfrm>
            <a:off x="6248400" y="3124200"/>
            <a:ext cx="2209800" cy="11430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رابط كسهم مستقيم 28"/>
          <p:cNvCxnSpPr/>
          <p:nvPr/>
        </p:nvCxnSpPr>
        <p:spPr>
          <a:xfrm>
            <a:off x="4876800" y="2438400"/>
            <a:ext cx="15240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طرق عرض المستند</a:t>
            </a:r>
            <a:endParaRPr lang="en-US" dirty="0"/>
          </a:p>
        </p:txBody>
      </p:sp>
      <p:sp>
        <p:nvSpPr>
          <p:cNvPr id="15" name="عنصر نائب للمحتوى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SA" dirty="0" smtClean="0">
                <a:solidFill>
                  <a:srgbClr val="FF0000"/>
                </a:solidFill>
              </a:rPr>
              <a:t>طريقة عرض مسودة: </a:t>
            </a:r>
            <a:r>
              <a:rPr lang="ar-SA" dirty="0" smtClean="0"/>
              <a:t>عبارة عن طريقة العرض العادي في </a:t>
            </a:r>
            <a:r>
              <a:rPr lang="ar-SA" dirty="0" err="1" smtClean="0"/>
              <a:t>الاصدارات</a:t>
            </a:r>
            <a:r>
              <a:rPr lang="ar-SA" dirty="0" smtClean="0"/>
              <a:t> السابقة حيث  يعرض النص بشكل مبسط يسهل الكتابة بشكل سريع ولكن </a:t>
            </a:r>
            <a:r>
              <a:rPr lang="ar-SA" b="1" i="1" u="sng" dirty="0" smtClean="0"/>
              <a:t>لا تظهر حدود الصفحات ولا رؤوس وتذليل الصفحات</a:t>
            </a:r>
            <a:endParaRPr lang="en-US" b="1" i="1" u="sng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8</a:t>
            </a:fld>
            <a:endParaRPr lang="en-US" smtClean="0"/>
          </a:p>
        </p:txBody>
      </p:sp>
      <p:pic>
        <p:nvPicPr>
          <p:cNvPr id="10" name="صورة 9" descr="view dso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47801"/>
            <a:ext cx="8991600" cy="1828800"/>
          </a:xfrm>
          <a:prstGeom prst="rect">
            <a:avLst/>
          </a:prstGeom>
        </p:spPr>
      </p:pic>
      <p:cxnSp>
        <p:nvCxnSpPr>
          <p:cNvPr id="12" name="رابط كسهم مستقيم 11"/>
          <p:cNvCxnSpPr/>
          <p:nvPr/>
        </p:nvCxnSpPr>
        <p:spPr>
          <a:xfrm flipV="1">
            <a:off x="6172200" y="2133600"/>
            <a:ext cx="2895600" cy="1143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صورة 15" descr="draft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5029200"/>
            <a:ext cx="7696200" cy="1143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طرق عرض المستند</a:t>
            </a:r>
            <a:endParaRPr lang="en-US" dirty="0"/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>
                <a:solidFill>
                  <a:srgbClr val="FF0000"/>
                </a:solidFill>
              </a:rPr>
              <a:t>طريقة عرض مخطط تفصيلي: </a:t>
            </a:r>
            <a:r>
              <a:rPr lang="ar-SA" dirty="0" smtClean="0"/>
              <a:t>تمكن من رؤية بنية مستند كبير مثل كتاب حيث يمكن نقل النص ونسخه بواسطة سحب العناوين </a:t>
            </a:r>
            <a:r>
              <a:rPr lang="ar-SA" b="1" i="1" u="sng" dirty="0" smtClean="0"/>
              <a:t>ولكن لا تظهر حدود الصفحات ولا رؤوس الصفحات ولا تذليل الصفحات </a:t>
            </a:r>
            <a:endParaRPr lang="en-US" b="1" i="1" u="sng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9</a:t>
            </a:fld>
            <a:endParaRPr lang="en-US" smtClean="0"/>
          </a:p>
        </p:txBody>
      </p:sp>
      <p:pic>
        <p:nvPicPr>
          <p:cNvPr id="17" name="صورة 16" descr="detail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505200"/>
            <a:ext cx="8077200" cy="2039569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طرق عرض المستند</a:t>
            </a:r>
            <a:endParaRPr lang="en-US" dirty="0"/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>
                <a:solidFill>
                  <a:srgbClr val="FF0000"/>
                </a:solidFill>
              </a:rPr>
              <a:t>تخطيط ويب</a:t>
            </a:r>
            <a:r>
              <a:rPr lang="ar-SA" dirty="0" smtClean="0"/>
              <a:t>: وتسمح بعرض المستند كما يظهر في برنامج متصفح الويب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SA" dirty="0" smtClean="0">
                <a:solidFill>
                  <a:srgbClr val="FF0000"/>
                </a:solidFill>
              </a:rPr>
              <a:t>القراءة في وضع ملء الشاشة</a:t>
            </a:r>
            <a:r>
              <a:rPr lang="ar-SA" dirty="0" smtClean="0"/>
              <a:t>: تمكن من قراءة المستند على الشاشة بالإضافة إلى رؤيته كما يظهر على صفحة مطبوعة ويمكن استخدام الأسهم للانتقال من صفحة إلى أخرى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10</a:t>
            </a:fld>
            <a:endParaRPr lang="en-US" smtClean="0"/>
          </a:p>
        </p:txBody>
      </p:sp>
      <p:pic>
        <p:nvPicPr>
          <p:cNvPr id="11" name="صورة 10" descr="web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209800"/>
            <a:ext cx="5257800" cy="1524000"/>
          </a:xfrm>
          <a:prstGeom prst="rect">
            <a:avLst/>
          </a:prstGeom>
        </p:spPr>
      </p:pic>
      <p:sp>
        <p:nvSpPr>
          <p:cNvPr id="12" name="شكل بيضاوي 11"/>
          <p:cNvSpPr/>
          <p:nvPr/>
        </p:nvSpPr>
        <p:spPr>
          <a:xfrm>
            <a:off x="6324600" y="2209800"/>
            <a:ext cx="609600" cy="106680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طرق عرض المستند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11</a:t>
            </a:fld>
            <a:endParaRPr lang="en-US" smtClean="0"/>
          </a:p>
        </p:txBody>
      </p:sp>
      <p:sp>
        <p:nvSpPr>
          <p:cNvPr id="20" name="عنصر نائب للمحتوى 1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النقر على خيارات العرض يمكن اختيار احد الخيارات المتاحة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مثل عرض صفحتين في وقت واحد والتعديل على النص أثناء القراءة</a:t>
            </a:r>
          </a:p>
          <a:p>
            <a:r>
              <a:rPr lang="ar-SA" dirty="0" smtClean="0"/>
              <a:t>لإغلاق نافذة العرض نضغط على المفتاح </a:t>
            </a:r>
            <a:r>
              <a:rPr lang="en-US" dirty="0" smtClean="0"/>
              <a:t>ESC</a:t>
            </a:r>
            <a:r>
              <a:rPr lang="ar-SA" dirty="0" smtClean="0"/>
              <a:t> أو ننقر فوق إغلاق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en-US" dirty="0"/>
          </a:p>
        </p:txBody>
      </p:sp>
      <p:pic>
        <p:nvPicPr>
          <p:cNvPr id="21" name="عنصر نائب للمحتوى 12" descr="fullscreen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1000" y="2057400"/>
            <a:ext cx="9525000" cy="142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شكل بيضاوي 21"/>
          <p:cNvSpPr/>
          <p:nvPr/>
        </p:nvSpPr>
        <p:spPr>
          <a:xfrm>
            <a:off x="7620000" y="1828800"/>
            <a:ext cx="2057400" cy="182880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ضبط مستوى تكبير الصفحة</a:t>
            </a:r>
            <a:endParaRPr lang="en-US" dirty="0"/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/>
              <a:t>يمكن التحكم في حجم المستند الذي يظهر على الشاشة كما يلي:</a:t>
            </a:r>
          </a:p>
          <a:p>
            <a:r>
              <a:rPr lang="ar-SA" dirty="0" smtClean="0"/>
              <a:t> </a:t>
            </a:r>
            <a:r>
              <a:rPr lang="ar-SA" dirty="0" smtClean="0"/>
              <a:t>في شريط المعلومات ننقر فوق منزلق التكبير-التصغير</a:t>
            </a:r>
          </a:p>
          <a:p>
            <a:endParaRPr lang="ar-SA" dirty="0" smtClean="0"/>
          </a:p>
          <a:p>
            <a:endParaRPr lang="ar-SA" dirty="0" smtClean="0"/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يمكن أيضا التحكم في مقدار التكبير أو التصغير من خلال تبويب عرض واختيار تكبير-تصغير</a:t>
            </a: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12</a:t>
            </a:fld>
            <a:endParaRPr lang="en-US" smtClean="0"/>
          </a:p>
        </p:txBody>
      </p:sp>
      <p:pic>
        <p:nvPicPr>
          <p:cNvPr id="11" name="صورة 10" descr="zoom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43200"/>
            <a:ext cx="8534400" cy="1075997"/>
          </a:xfrm>
          <a:prstGeom prst="rect">
            <a:avLst/>
          </a:prstGeom>
        </p:spPr>
      </p:pic>
      <p:sp>
        <p:nvSpPr>
          <p:cNvPr id="12" name="شكل بيضاوي 11"/>
          <p:cNvSpPr/>
          <p:nvPr/>
        </p:nvSpPr>
        <p:spPr>
          <a:xfrm>
            <a:off x="762000" y="2819400"/>
            <a:ext cx="1600200" cy="5334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صورة 12" descr="zoomm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572000"/>
            <a:ext cx="2457450" cy="1752600"/>
          </a:xfrm>
          <a:prstGeom prst="rect">
            <a:avLst/>
          </a:prstGeom>
        </p:spPr>
      </p:pic>
      <p:cxnSp>
        <p:nvCxnSpPr>
          <p:cNvPr id="15" name="رابط كسهم مستقيم 14"/>
          <p:cNvCxnSpPr/>
          <p:nvPr/>
        </p:nvCxnSpPr>
        <p:spPr>
          <a:xfrm rot="10800000" flipV="1">
            <a:off x="6705600" y="2667000"/>
            <a:ext cx="1143000" cy="381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تعديل الخيارات الأساسية </a:t>
            </a:r>
            <a:r>
              <a:rPr lang="ar-SA" dirty="0" err="1" smtClean="0"/>
              <a:t>والتفضيلات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13</a:t>
            </a:fld>
            <a:endParaRPr lang="en-US" smtClean="0"/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استعراض خصائص الملف أو إدراج تعليقات تظهر المعلومات عن</a:t>
            </a:r>
          </a:p>
          <a:p>
            <a:r>
              <a:rPr lang="ar-SA" dirty="0" smtClean="0"/>
              <a:t>كاتبه الخ..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لتغيير اسم الكاتب لكل المستندات التي تحررها يمكن إتباع ما يلي:</a:t>
            </a:r>
          </a:p>
          <a:p>
            <a:r>
              <a:rPr lang="ar-SA" dirty="0" smtClean="0"/>
              <a:t> </a:t>
            </a:r>
            <a:endParaRPr lang="en-US" dirty="0"/>
          </a:p>
        </p:txBody>
      </p:sp>
      <p:pic>
        <p:nvPicPr>
          <p:cNvPr id="9" name="صورة 8" descr="PROPS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667000"/>
            <a:ext cx="8153400" cy="1828800"/>
          </a:xfrm>
          <a:prstGeom prst="rect">
            <a:avLst/>
          </a:prstGeom>
        </p:spPr>
      </p:pic>
      <p:sp>
        <p:nvSpPr>
          <p:cNvPr id="14" name="شكل بيضاوي 13"/>
          <p:cNvSpPr/>
          <p:nvPr/>
        </p:nvSpPr>
        <p:spPr>
          <a:xfrm>
            <a:off x="7543800" y="2743200"/>
            <a:ext cx="1447800" cy="68580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شكل بيضاوي 14"/>
          <p:cNvSpPr/>
          <p:nvPr/>
        </p:nvSpPr>
        <p:spPr>
          <a:xfrm>
            <a:off x="7696200" y="2590800"/>
            <a:ext cx="1371600" cy="9144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تعديل الخيارات الأساسية </a:t>
            </a:r>
            <a:r>
              <a:rPr lang="ar-SA" dirty="0" err="1" smtClean="0"/>
              <a:t>والتفضيلات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14</a:t>
            </a:fld>
            <a:endParaRPr lang="en-US" smtClean="0"/>
          </a:p>
        </p:txBody>
      </p:sp>
      <p:sp>
        <p:nvSpPr>
          <p:cNvPr id="14" name="شكل بيضاوي 13"/>
          <p:cNvSpPr/>
          <p:nvPr/>
        </p:nvSpPr>
        <p:spPr>
          <a:xfrm>
            <a:off x="7543800" y="2743200"/>
            <a:ext cx="1447800" cy="68580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52725" y="1600200"/>
            <a:ext cx="43243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شكل بيضاوي 10"/>
          <p:cNvSpPr/>
          <p:nvPr/>
        </p:nvSpPr>
        <p:spPr>
          <a:xfrm>
            <a:off x="4495800" y="2209800"/>
            <a:ext cx="1447800" cy="53340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شكل بيضاوي 11"/>
          <p:cNvSpPr/>
          <p:nvPr/>
        </p:nvSpPr>
        <p:spPr>
          <a:xfrm>
            <a:off x="3962400" y="2057400"/>
            <a:ext cx="2057400" cy="6858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شكل بيضاوي 12"/>
          <p:cNvSpPr/>
          <p:nvPr/>
        </p:nvSpPr>
        <p:spPr>
          <a:xfrm>
            <a:off x="5486400" y="3962400"/>
            <a:ext cx="2057400" cy="6858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تعديل الخيارات الأساسية والتفضيلات</a:t>
            </a:r>
            <a:endParaRPr lang="en-US" dirty="0"/>
          </a:p>
        </p:txBody>
      </p:sp>
      <p:pic>
        <p:nvPicPr>
          <p:cNvPr id="13" name="عنصر نائب للمحتوى 12" descr="PROPS2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2514600"/>
            <a:ext cx="4962525" cy="3171825"/>
          </a:xfrm>
        </p:spPr>
      </p:pic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15</a:t>
            </a:fld>
            <a:endParaRPr lang="en-US" smtClean="0"/>
          </a:p>
        </p:txBody>
      </p:sp>
      <p:sp>
        <p:nvSpPr>
          <p:cNvPr id="14" name="شكل بيضاوي 13"/>
          <p:cNvSpPr/>
          <p:nvPr/>
        </p:nvSpPr>
        <p:spPr>
          <a:xfrm>
            <a:off x="2514600" y="5257800"/>
            <a:ext cx="2057400" cy="4572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مربع نص 15"/>
          <p:cNvSpPr txBox="1"/>
          <p:nvPr/>
        </p:nvSpPr>
        <p:spPr>
          <a:xfrm>
            <a:off x="457200" y="16002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 smtClean="0"/>
              <a:t>عند الضغط على  أوفيس خيارات وورد يظهر المربع</a:t>
            </a:r>
            <a:endParaRPr lang="en-US" sz="32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4953000" y="57912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 smtClean="0"/>
              <a:t>تغيير اسم المستخدم</a:t>
            </a:r>
            <a:endParaRPr lang="en-US" sz="3200" dirty="0"/>
          </a:p>
        </p:txBody>
      </p:sp>
      <p:cxnSp>
        <p:nvCxnSpPr>
          <p:cNvPr id="19" name="رابط كسهم مستقيم 18"/>
          <p:cNvCxnSpPr/>
          <p:nvPr/>
        </p:nvCxnSpPr>
        <p:spPr>
          <a:xfrm rot="10800000">
            <a:off x="3505200" y="5800444"/>
            <a:ext cx="1749099" cy="4479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تعديل الخيارات الأساسية والتفضيلات</a:t>
            </a:r>
            <a:endParaRPr lang="en-US" dirty="0"/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النقر على زر أوفيس ثم تحضير ثم خصائص يمكن </a:t>
            </a:r>
            <a:r>
              <a:rPr lang="ar-SA" dirty="0" err="1" smtClean="0"/>
              <a:t>تغييرمن</a:t>
            </a:r>
            <a:r>
              <a:rPr lang="ar-SA" dirty="0" smtClean="0"/>
              <a:t> لوحة المعلومات التي تظهر اسم الكاتب والعنوان كذلك الموضوع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للإغلاق نضغط على الزر </a:t>
            </a:r>
            <a:r>
              <a:rPr lang="en-US" dirty="0" smtClean="0"/>
              <a:t>x </a:t>
            </a:r>
            <a:r>
              <a:rPr lang="ar-SA" dirty="0" smtClean="0"/>
              <a:t>  على يسار اللوحة 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16</a:t>
            </a:fld>
            <a:endParaRPr lang="en-US" smtClean="0"/>
          </a:p>
        </p:txBody>
      </p:sp>
      <p:pic>
        <p:nvPicPr>
          <p:cNvPr id="11" name="صورة 10" descr="PROPS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2514600"/>
            <a:ext cx="9496425" cy="2543175"/>
          </a:xfrm>
          <a:prstGeom prst="rect">
            <a:avLst/>
          </a:prstGeom>
        </p:spPr>
      </p:pic>
      <p:cxnSp>
        <p:nvCxnSpPr>
          <p:cNvPr id="17" name="رابط كسهم مستقيم 16"/>
          <p:cNvCxnSpPr/>
          <p:nvPr/>
        </p:nvCxnSpPr>
        <p:spPr>
          <a:xfrm rot="10800000">
            <a:off x="228600" y="2895600"/>
            <a:ext cx="3200400" cy="2438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استخدام وورد 2007 لفتح مستندات من إصدارات سابقة</a:t>
            </a:r>
            <a:endParaRPr lang="en-US" dirty="0"/>
          </a:p>
        </p:txBody>
      </p:sp>
      <p:sp>
        <p:nvSpPr>
          <p:cNvPr id="12" name="عنصر نائب للمحتوى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فتح مستند وورد  2003 </a:t>
            </a:r>
            <a:r>
              <a:rPr lang="ar-SA" dirty="0" smtClean="0"/>
              <a:t>-</a:t>
            </a:r>
            <a:r>
              <a:rPr lang="ar-SA" dirty="0" smtClean="0"/>
              <a:t>97  فانه يتم تشغيله في وضع التوافق</a:t>
            </a:r>
            <a:endParaRPr lang="ar-SA" dirty="0" smtClean="0"/>
          </a:p>
          <a:p>
            <a:r>
              <a:rPr lang="ar-SA" dirty="0" smtClean="0"/>
              <a:t>حيث يظهر ذلك على شريط العنوان إلى جانب اسم الملف</a:t>
            </a:r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في وضع التوافق يمكن فتح </a:t>
            </a:r>
            <a:r>
              <a:rPr lang="ar-SA" dirty="0" smtClean="0"/>
              <a:t> </a:t>
            </a:r>
            <a:r>
              <a:rPr lang="ar-SA" dirty="0" smtClean="0"/>
              <a:t>وتحرير وحفظ ملفات </a:t>
            </a:r>
            <a:r>
              <a:rPr lang="ar-SA" dirty="0" smtClean="0"/>
              <a:t>2003 -</a:t>
            </a:r>
            <a:r>
              <a:rPr lang="ar-SA" dirty="0" smtClean="0"/>
              <a:t>97 ولكن لا يمكن استخدام الميزات الجديدة </a:t>
            </a:r>
            <a:r>
              <a:rPr lang="ar-SA" dirty="0" err="1" smtClean="0"/>
              <a:t>لوورد</a:t>
            </a:r>
            <a:r>
              <a:rPr lang="ar-SA" dirty="0" smtClean="0"/>
              <a:t> 2007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استخدام وورد 2007 لفتح مستندات من إصدارات سابقة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18</a:t>
            </a:fld>
            <a:endParaRPr lang="en-US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لتحويل ملف وورد 2003 </a:t>
            </a:r>
            <a:r>
              <a:rPr lang="ar-SA" dirty="0" err="1" smtClean="0"/>
              <a:t>الى</a:t>
            </a:r>
            <a:r>
              <a:rPr lang="ar-SA" dirty="0" smtClean="0"/>
              <a:t> 2007 :</a:t>
            </a:r>
          </a:p>
          <a:p>
            <a:r>
              <a:rPr lang="ar-SA" dirty="0" smtClean="0"/>
              <a:t> </a:t>
            </a:r>
            <a:r>
              <a:rPr lang="ar-SA" dirty="0" smtClean="0"/>
              <a:t>النقر على زر أوفيس ثم تحويل  وعند ظهور مربع النص ننقر فوق </a:t>
            </a:r>
            <a:r>
              <a:rPr lang="en-US" dirty="0" smtClean="0"/>
              <a:t>ok</a:t>
            </a: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لاستبدال الملف </a:t>
            </a:r>
            <a:r>
              <a:rPr lang="ar-SA" dirty="0" err="1" smtClean="0"/>
              <a:t>الاصلي</a:t>
            </a:r>
            <a:r>
              <a:rPr lang="ar-SA" dirty="0" smtClean="0"/>
              <a:t> بملف 2007 نضغط  على</a:t>
            </a:r>
          </a:p>
          <a:p>
            <a:r>
              <a:rPr lang="ar-SA" dirty="0" smtClean="0"/>
              <a:t>زر أوفيس ثم حفظ</a:t>
            </a:r>
            <a:endParaRPr lang="en-US" dirty="0"/>
          </a:p>
        </p:txBody>
      </p:sp>
      <p:pic>
        <p:nvPicPr>
          <p:cNvPr id="6" name="صورة 5" descr="CONVERT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895600"/>
            <a:ext cx="2047875" cy="2590800"/>
          </a:xfrm>
          <a:prstGeom prst="rect">
            <a:avLst/>
          </a:prstGeom>
        </p:spPr>
      </p:pic>
      <p:pic>
        <p:nvPicPr>
          <p:cNvPr id="8" name="صورة 7" descr="CONVERT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743200"/>
            <a:ext cx="4352925" cy="155257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التنقل بين المستندات</a:t>
            </a:r>
            <a:endParaRPr lang="en-US" dirty="0"/>
          </a:p>
        </p:txBody>
      </p:sp>
      <p:sp>
        <p:nvSpPr>
          <p:cNvPr id="12" name="عنصر نائب للمحتوى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هناك عدة طرق للتنقل بين المستندات :</a:t>
            </a:r>
          </a:p>
          <a:p>
            <a:r>
              <a:rPr lang="ar-SA" dirty="0" smtClean="0"/>
              <a:t>من تبويب عرض ثم من مجموعة  </a:t>
            </a:r>
            <a:r>
              <a:rPr lang="ar-SA" dirty="0" err="1" smtClean="0"/>
              <a:t>اطار</a:t>
            </a:r>
            <a:r>
              <a:rPr lang="ar-SA" dirty="0" smtClean="0"/>
              <a:t> ننقر فوق تبديل الإطارات فتظهر قائمة تحتوي على المستندات المفتوحة</a:t>
            </a: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         ثم نضغط فوق اسم المستند المراد التنقل إليه</a:t>
            </a:r>
          </a:p>
          <a:p>
            <a:r>
              <a:rPr lang="ar-SA" dirty="0" smtClean="0"/>
              <a:t> </a:t>
            </a:r>
            <a:r>
              <a:rPr lang="ar-SA" dirty="0" smtClean="0"/>
              <a:t>         كما يكمن </a:t>
            </a:r>
            <a:r>
              <a:rPr lang="ar-SA" dirty="0" err="1" smtClean="0"/>
              <a:t>ايضا</a:t>
            </a:r>
            <a:r>
              <a:rPr lang="ar-SA" dirty="0" smtClean="0"/>
              <a:t> استخدام </a:t>
            </a:r>
            <a:r>
              <a:rPr lang="en-US" dirty="0" err="1" smtClean="0"/>
              <a:t>Alt+Tab</a:t>
            </a:r>
            <a:r>
              <a:rPr lang="ar-SA" dirty="0" smtClean="0"/>
              <a:t> </a:t>
            </a:r>
            <a:endParaRPr lang="ar-SA" dirty="0" smtClean="0"/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19</a:t>
            </a:fld>
            <a:endParaRPr lang="en-US" smtClean="0"/>
          </a:p>
        </p:txBody>
      </p:sp>
      <p:pic>
        <p:nvPicPr>
          <p:cNvPr id="13" name="صورة 12" descr="switch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048000"/>
            <a:ext cx="6886575" cy="19812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تحديد النص</a:t>
            </a:r>
            <a:endParaRPr lang="en-US" dirty="0"/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لتحديد كلمة يكفي النقر مرتين فوق الكلمة </a:t>
            </a:r>
            <a:r>
              <a:rPr lang="ar-SA" dirty="0" err="1" smtClean="0"/>
              <a:t>ولالغاء</a:t>
            </a:r>
            <a:r>
              <a:rPr lang="ar-SA" dirty="0" smtClean="0"/>
              <a:t> التحديد ننقر في أي مكان على الشاشة</a:t>
            </a:r>
          </a:p>
          <a:p>
            <a:r>
              <a:rPr lang="ar-SA" dirty="0" smtClean="0"/>
              <a:t>لتحديد فقرة ننقر 3 مرات فوق أي كلمة من الفقرة</a:t>
            </a:r>
          </a:p>
          <a:p>
            <a:endParaRPr lang="ar-SA" dirty="0" smtClean="0"/>
          </a:p>
          <a:p>
            <a:r>
              <a:rPr lang="ar-SA" dirty="0" smtClean="0"/>
              <a:t>لتحديد النص بأكمله </a:t>
            </a:r>
            <a:r>
              <a:rPr lang="ar-SA" dirty="0" err="1" smtClean="0"/>
              <a:t>نضط</a:t>
            </a:r>
            <a:r>
              <a:rPr lang="ar-SA" dirty="0" smtClean="0"/>
              <a:t> على المفاتيح </a:t>
            </a:r>
            <a:r>
              <a:rPr lang="en-US" dirty="0" err="1" smtClean="0"/>
              <a:t>Ctrl+A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</a:p>
          <a:p>
            <a:r>
              <a:rPr lang="ar-SA" dirty="0" smtClean="0"/>
              <a:t>لتحديد سطر من نص نحرك الم</a:t>
            </a:r>
            <a:r>
              <a:rPr lang="ar-SA" dirty="0" smtClean="0"/>
              <a:t>ؤ</a:t>
            </a:r>
            <a:r>
              <a:rPr lang="ar-SA" dirty="0" smtClean="0"/>
              <a:t>شر إلى بدايته ثم نضغط </a:t>
            </a:r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معاينة قبل الطباعة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21</a:t>
            </a:fld>
            <a:endParaRPr lang="en-US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للمعاينة المستند قبل طباعته :</a:t>
            </a:r>
          </a:p>
          <a:p>
            <a:pPr algn="r"/>
            <a:r>
              <a:rPr lang="ar-SA" dirty="0" smtClean="0"/>
              <a:t>ننقر فوق زر أوفيس ثم ننقر فوق طباعة ومن القائمة نختار معاينة قبل الطباعة فتظهر النافذة التي تحتوي على .....</a:t>
            </a:r>
            <a:endParaRPr lang="ar-SA" dirty="0" smtClean="0"/>
          </a:p>
        </p:txBody>
      </p:sp>
      <p:pic>
        <p:nvPicPr>
          <p:cNvPr id="6" name="صورة 5" descr="print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429000"/>
            <a:ext cx="7391400" cy="2488661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طباعة المستند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لطباعة المستند نضغط فوق زر أوفيس ثم طباعة ثم نختار من بين ما يلي:</a:t>
            </a:r>
          </a:p>
          <a:p>
            <a:r>
              <a:rPr lang="ar-SA" dirty="0" smtClean="0"/>
              <a:t>طباعة سريعة  وذلك لطباعة المستند على الطابعة الافتراضية مباشرة</a:t>
            </a:r>
          </a:p>
          <a:p>
            <a:endParaRPr lang="ar-SA" dirty="0" smtClean="0"/>
          </a:p>
          <a:p>
            <a:r>
              <a:rPr lang="ar-SA" dirty="0" smtClean="0"/>
              <a:t>عند النقر على زر الطباعة يظهر مربع حوار يمكننا من التحكم من الصفحات التي نريد طباعتها وعدد النسخ وغيرها</a:t>
            </a:r>
            <a:endParaRPr lang="ar-SA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طباعة المستند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23</a:t>
            </a:fld>
            <a:endParaRPr lang="en-US" smtClean="0"/>
          </a:p>
        </p:txBody>
      </p:sp>
      <p:pic>
        <p:nvPicPr>
          <p:cNvPr id="6" name="عنصر نائب للمحتوى 5" descr="printpanel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600200"/>
            <a:ext cx="6000750" cy="429577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طباعة إلى ملف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24</a:t>
            </a:fld>
            <a:endParaRPr lang="en-US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عندما لا تكون طابعة موصولة بالجهاز أو نرغب بطباعة الملف على </a:t>
            </a:r>
          </a:p>
          <a:p>
            <a:r>
              <a:rPr lang="ar-SA" dirty="0" smtClean="0"/>
              <a:t>طابعة من نوع آخر يمكننا طباعة المستند إلى ملف وذلك من خلال:</a:t>
            </a:r>
            <a:endParaRPr lang="ar-SA" dirty="0" smtClean="0"/>
          </a:p>
          <a:p>
            <a:r>
              <a:rPr lang="ar-SA" dirty="0" smtClean="0"/>
              <a:t>النقر على زر أوفيس ثم النقر فوف طباعة ثم من مربع حوار طباعة نحدد خانة طباعة إلى ملف</a:t>
            </a:r>
          </a:p>
          <a:p>
            <a:r>
              <a:rPr lang="ar-SA" dirty="0" smtClean="0"/>
              <a:t>يظهر مربع نص يشبه مربع نص حفظ باسم</a:t>
            </a:r>
          </a:p>
          <a:p>
            <a:r>
              <a:rPr lang="ar-SA" dirty="0" smtClean="0"/>
              <a:t>حيث يمكن استعراض واختيار الملف</a:t>
            </a:r>
            <a:endParaRPr lang="en-US" dirty="0"/>
          </a:p>
        </p:txBody>
      </p:sp>
      <p:pic>
        <p:nvPicPr>
          <p:cNvPr id="8" name="عنصر نائب للمحتوى 5" descr="printpanel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8600" y="3276600"/>
            <a:ext cx="3429000" cy="23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رابط كسهم مستقيم 9"/>
          <p:cNvCxnSpPr/>
          <p:nvPr/>
        </p:nvCxnSpPr>
        <p:spPr>
          <a:xfrm rot="10800000" flipV="1">
            <a:off x="1143000" y="3505200"/>
            <a:ext cx="55626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شريط الأدوات المصغر</a:t>
            </a:r>
            <a:endParaRPr lang="en-US" dirty="0"/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تحديد النص يظهر تلقائيا شريط أدوات صغير يمكننا من استخدام ميزات الخطوط وضبط أحجامها والمحاذاة وكذلك التحكم في لون النص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عند النقر عليه يتحول من شفاف إلى واضح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25</a:t>
            </a:fld>
            <a:endParaRPr lang="en-US" smtClean="0"/>
          </a:p>
        </p:txBody>
      </p:sp>
      <p:pic>
        <p:nvPicPr>
          <p:cNvPr id="14" name="صورة 13" descr="minitool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048000"/>
            <a:ext cx="3848100" cy="143827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إدراج رمز</a:t>
            </a:r>
            <a:endParaRPr lang="en-US" dirty="0"/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عندما نريد إدراج رموز خاصة مثال الأحرف اللاتينية  </a:t>
            </a:r>
            <a:r>
              <a:rPr lang="el-GR" dirty="0" smtClean="0"/>
              <a:t>δ</a:t>
            </a:r>
            <a:r>
              <a:rPr lang="ar-SA" dirty="0" smtClean="0"/>
              <a:t> </a:t>
            </a:r>
            <a:r>
              <a:rPr lang="el-GR" dirty="0" smtClean="0"/>
              <a:t>ζ</a:t>
            </a:r>
            <a:r>
              <a:rPr lang="ar-SA" dirty="0" smtClean="0"/>
              <a:t> </a:t>
            </a:r>
            <a:r>
              <a:rPr lang="el-GR" dirty="0" smtClean="0"/>
              <a:t>π</a:t>
            </a:r>
            <a:r>
              <a:rPr lang="ar-SA" dirty="0" smtClean="0"/>
              <a:t> أو رموز العملات مثل </a:t>
            </a:r>
            <a:r>
              <a:rPr lang="ar-SA" dirty="0" err="1" smtClean="0"/>
              <a:t>اليورو</a:t>
            </a:r>
            <a:r>
              <a:rPr lang="ar-SA" dirty="0" smtClean="0"/>
              <a:t> </a:t>
            </a:r>
            <a:r>
              <a:rPr lang="el-GR" dirty="0" smtClean="0"/>
              <a:t>€</a:t>
            </a:r>
            <a:r>
              <a:rPr lang="ar-SA" dirty="0" smtClean="0"/>
              <a:t> وغيرها من الرموز الرياضية نقوم </a:t>
            </a:r>
            <a:r>
              <a:rPr lang="ar-SA" dirty="0" err="1" smtClean="0"/>
              <a:t>بـ</a:t>
            </a:r>
            <a:r>
              <a:rPr lang="ar-SA" dirty="0" smtClean="0"/>
              <a:t>:</a:t>
            </a:r>
          </a:p>
          <a:p>
            <a:r>
              <a:rPr lang="ar-SA" dirty="0" smtClean="0"/>
              <a:t>من تبويب إدراج نختال رمز وبعدها نضغط فوق مزيد من الرموز التي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تظهر مربع حوار يمكننا من اختيار واسع للرموز </a:t>
            </a:r>
            <a:endParaRPr lang="ar-SA" dirty="0" smtClean="0"/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26</a:t>
            </a:fld>
            <a:endParaRPr lang="en-US" smtClean="0"/>
          </a:p>
        </p:txBody>
      </p:sp>
      <p:pic>
        <p:nvPicPr>
          <p:cNvPr id="11" name="صورة 10" descr="insert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038600"/>
            <a:ext cx="9296400" cy="1631785"/>
          </a:xfrm>
          <a:prstGeom prst="rect">
            <a:avLst/>
          </a:prstGeom>
        </p:spPr>
      </p:pic>
      <p:cxnSp>
        <p:nvCxnSpPr>
          <p:cNvPr id="15" name="رابط كسهم مستقيم 14"/>
          <p:cNvCxnSpPr/>
          <p:nvPr/>
        </p:nvCxnSpPr>
        <p:spPr>
          <a:xfrm>
            <a:off x="6172200" y="3657600"/>
            <a:ext cx="29718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rot="10800000" flipV="1">
            <a:off x="1905000" y="3657600"/>
            <a:ext cx="41148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 rot="10800000" flipV="1">
            <a:off x="1371600" y="3657600"/>
            <a:ext cx="4648200" cy="1676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البحث عن نص</a:t>
            </a:r>
            <a:endParaRPr lang="en-US" dirty="0"/>
          </a:p>
        </p:txBody>
      </p:sp>
      <p:sp>
        <p:nvSpPr>
          <p:cNvPr id="14" name="عنصر نائب للمحتوى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لاجراء</a:t>
            </a:r>
            <a:r>
              <a:rPr lang="ar-SA" dirty="0" smtClean="0"/>
              <a:t> البحث </a:t>
            </a:r>
          </a:p>
          <a:p>
            <a:r>
              <a:rPr lang="ar-SA" dirty="0" smtClean="0"/>
              <a:t>من تبويب الصفحة الرئيسية ومن مجموعة تحرير ننقر فوق بحث فيظهر مربع بحث واستبدال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27</a:t>
            </a:fld>
            <a:endParaRPr lang="en-US" smtClean="0"/>
          </a:p>
        </p:txBody>
      </p:sp>
      <p:pic>
        <p:nvPicPr>
          <p:cNvPr id="16" name="صورة 15" descr="find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124200"/>
            <a:ext cx="8763000" cy="19812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استبدال نص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لاجراء</a:t>
            </a:r>
            <a:r>
              <a:rPr lang="ar-SA" dirty="0" smtClean="0"/>
              <a:t> </a:t>
            </a:r>
            <a:r>
              <a:rPr lang="ar-SA" dirty="0" err="1" smtClean="0"/>
              <a:t>ايستبدال</a:t>
            </a:r>
            <a:r>
              <a:rPr lang="ar-SA" dirty="0" smtClean="0"/>
              <a:t> نص</a:t>
            </a:r>
            <a:endParaRPr lang="ar-SA" dirty="0" smtClean="0"/>
          </a:p>
          <a:p>
            <a:r>
              <a:rPr lang="ar-SA" dirty="0" smtClean="0"/>
              <a:t>من تبويب الصفحة الرئيسية ومن مجموعة تحرير ننقر فوق </a:t>
            </a:r>
            <a:r>
              <a:rPr lang="ar-SA" dirty="0" smtClean="0"/>
              <a:t>استبدال </a:t>
            </a:r>
            <a:r>
              <a:rPr lang="ar-SA" dirty="0" smtClean="0"/>
              <a:t>فيظهر مربع بحث </a:t>
            </a:r>
            <a:r>
              <a:rPr lang="ar-SA" dirty="0" smtClean="0"/>
              <a:t>واستبدال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28</a:t>
            </a:fld>
            <a:endParaRPr lang="en-US" smtClean="0"/>
          </a:p>
        </p:txBody>
      </p:sp>
      <p:pic>
        <p:nvPicPr>
          <p:cNvPr id="12" name="صورة 11" descr="replac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124200"/>
            <a:ext cx="5934075" cy="299085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التدقيق الإملائي</a:t>
            </a:r>
            <a:endParaRPr lang="en-US" dirty="0"/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عند ارتكاب خطأ إملائي يقوم وورد بوضع سطر احمر منعرج تحت الكلمة الخاطئة وعند النقر باليمين على الكلمة يقوم وورد باقتراح بديل في بعض الأحيان</a:t>
            </a:r>
            <a:endParaRPr lang="ar-SA" dirty="0" smtClean="0"/>
          </a:p>
          <a:p>
            <a:r>
              <a:rPr lang="ar-SA" dirty="0" smtClean="0"/>
              <a:t>أما عند ارتكاب خطأ نحويا فإن وورد يظهر خط اخضر تحت الجملة التي يعتقد وورد أنها خاطئة </a:t>
            </a:r>
            <a:endParaRPr lang="ar-SA" dirty="0" smtClean="0"/>
          </a:p>
          <a:p>
            <a:r>
              <a:rPr lang="ar-SA" dirty="0" smtClean="0"/>
              <a:t>لتصحيح الأخطاء النحوية نقوم </a:t>
            </a:r>
            <a:r>
              <a:rPr lang="ar-SA" dirty="0" err="1" smtClean="0"/>
              <a:t>بـ</a:t>
            </a:r>
            <a:endParaRPr lang="ar-SA" dirty="0" smtClean="0"/>
          </a:p>
          <a:p>
            <a:r>
              <a:rPr lang="ar-SA" dirty="0" smtClean="0"/>
              <a:t>من تبويب مراجعة ومن مجموعة تدقيق ننقر فوق تدقيق إملائي وتدقيق نحوي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التدقيق الإملائي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30</a:t>
            </a:fld>
            <a:endParaRPr lang="en-US" smtClean="0"/>
          </a:p>
        </p:txBody>
      </p:sp>
      <p:sp>
        <p:nvSpPr>
          <p:cNvPr id="15" name="عنصر نائب للمحتوى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القائمة المقترحة يمكن اختيار المناسب ننقر فوق تغيير أو تغيير الكل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 </a:t>
            </a:r>
            <a:r>
              <a:rPr lang="ar-SA" dirty="0" smtClean="0"/>
              <a:t>            أو ننقر فوق مربع ليست في القاموس</a:t>
            </a:r>
          </a:p>
          <a:p>
            <a:endParaRPr lang="ar-SA" dirty="0" smtClean="0"/>
          </a:p>
          <a:p>
            <a:endParaRPr lang="en-US" dirty="0"/>
          </a:p>
        </p:txBody>
      </p:sp>
      <p:pic>
        <p:nvPicPr>
          <p:cNvPr id="16" name="صورة 15" descr="proofin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90800"/>
            <a:ext cx="8453438" cy="2667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المحاذاة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31</a:t>
            </a:fld>
            <a:endParaRPr lang="en-US" smtClean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يقصد بالمحاذاة وضع النص في الوسط أو على يمين أو يسار الصفحة وبالتالي الحصول على مظهر أفضل للنص</a:t>
            </a:r>
          </a:p>
          <a:p>
            <a:endParaRPr lang="ar-SA" dirty="0" smtClean="0"/>
          </a:p>
          <a:p>
            <a:r>
              <a:rPr lang="ar-SA" dirty="0" smtClean="0"/>
              <a:t>بعد تظليل النص  ومن تبويب الصفحة الرئيسية ثم من مجموعة فقرة نقوم</a:t>
            </a:r>
          </a:p>
          <a:p>
            <a:r>
              <a:rPr lang="ar-SA" dirty="0" smtClean="0"/>
              <a:t>ننقر فوق أيقونة محاذاة إلى اليمين أو اليسار أو التوسيط أو الضبط</a:t>
            </a:r>
            <a:endParaRPr lang="en-US" dirty="0"/>
          </a:p>
        </p:txBody>
      </p:sp>
      <p:pic>
        <p:nvPicPr>
          <p:cNvPr id="8" name="صورة 7" descr="align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4648200"/>
            <a:ext cx="5343525" cy="1200150"/>
          </a:xfrm>
          <a:prstGeom prst="rect">
            <a:avLst/>
          </a:prstGeom>
        </p:spPr>
      </p:pic>
      <p:sp>
        <p:nvSpPr>
          <p:cNvPr id="9" name="شكل بيضاوي 8"/>
          <p:cNvSpPr/>
          <p:nvPr/>
        </p:nvSpPr>
        <p:spPr>
          <a:xfrm>
            <a:off x="3276600" y="5105400"/>
            <a:ext cx="1143000" cy="533400"/>
          </a:xfrm>
          <a:prstGeom prst="ellipse">
            <a:avLst/>
          </a:prstGeom>
          <a:solidFill>
            <a:schemeClr val="accent1">
              <a:alpha val="3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هوامش الصفحة</a:t>
            </a:r>
            <a:endParaRPr lang="en-US" dirty="0"/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الهوامش هي المساحة الفارغة على حواف الصفحة هناك الهامش العلوي والسفلي والأيمن وكذلك الأيسر</a:t>
            </a:r>
          </a:p>
          <a:p>
            <a:endParaRPr lang="ar-SA" dirty="0" smtClean="0"/>
          </a:p>
          <a:p>
            <a:r>
              <a:rPr lang="ar-SA" dirty="0" smtClean="0"/>
              <a:t>لتعديل الهوامش: من تبويب تخطيط الصفحة ثم من مجموعة إعداد الصفحة ننقر فوق هوامش وبعده ننقر فوق النوع الذي نريد تعديله فيتغير المستند بأكمله تلقائيا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هوامش الصفحة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33</a:t>
            </a:fld>
            <a:endParaRPr lang="en-US" smtClean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النوع العادي هو النوع الافتراضي</a:t>
            </a:r>
          </a:p>
          <a:p>
            <a:endParaRPr lang="ar-SA" dirty="0" smtClean="0"/>
          </a:p>
          <a:p>
            <a:r>
              <a:rPr lang="ar-SA" dirty="0" smtClean="0"/>
              <a:t>يمكن تحديد إعدادات خاصة  وذلك </a:t>
            </a:r>
          </a:p>
          <a:p>
            <a:r>
              <a:rPr lang="ar-SA" dirty="0" smtClean="0"/>
              <a:t>بالنقر فوق هوامش مخصصة </a:t>
            </a:r>
          </a:p>
          <a:p>
            <a:r>
              <a:rPr lang="ar-SA" dirty="0" smtClean="0"/>
              <a:t> الموجودة في آخر القائمة</a:t>
            </a:r>
            <a:endParaRPr lang="en-US" dirty="0"/>
          </a:p>
        </p:txBody>
      </p:sp>
      <p:pic>
        <p:nvPicPr>
          <p:cNvPr id="12" name="عنصر نائب للمحتوى 5" descr="aam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85800" y="1447801"/>
            <a:ext cx="39814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رابط كسهم مستقيم 14"/>
          <p:cNvCxnSpPr/>
          <p:nvPr/>
        </p:nvCxnSpPr>
        <p:spPr>
          <a:xfrm rot="10800000" flipV="1">
            <a:off x="4038600" y="4267200"/>
            <a:ext cx="2133600" cy="144780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هوامش الصفحة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34</a:t>
            </a:fld>
            <a:endParaRPr lang="en-US" smtClean="0"/>
          </a:p>
        </p:txBody>
      </p:sp>
      <p:sp>
        <p:nvSpPr>
          <p:cNvPr id="19" name="عنصر نائب للمحتوى 18"/>
          <p:cNvSpPr>
            <a:spLocks noGrp="1"/>
          </p:cNvSpPr>
          <p:nvPr>
            <p:ph idx="1"/>
          </p:nvPr>
        </p:nvSpPr>
        <p:spPr>
          <a:xfrm>
            <a:off x="0" y="1524000"/>
            <a:ext cx="9525000" cy="4648200"/>
          </a:xfrm>
        </p:spPr>
        <p:txBody>
          <a:bodyPr/>
          <a:lstStyle/>
          <a:p>
            <a:r>
              <a:rPr lang="ar-SA" dirty="0" smtClean="0"/>
              <a:t>يظهر مربع نص حيث يمكن إدخال القيم</a:t>
            </a:r>
          </a:p>
          <a:p>
            <a:r>
              <a:rPr lang="ar-SA" dirty="0" smtClean="0"/>
              <a:t> المرجوة ثم النقر على موافق</a:t>
            </a:r>
          </a:p>
          <a:p>
            <a:endParaRPr lang="ar-SA" dirty="0" smtClean="0"/>
          </a:p>
          <a:p>
            <a:r>
              <a:rPr lang="ar-SA" dirty="0" smtClean="0"/>
              <a:t> </a:t>
            </a:r>
            <a:r>
              <a:rPr lang="ar-SA" dirty="0" smtClean="0"/>
              <a:t>ملاحظة:عند الانتهاء يظهر في رسم معاينة  </a:t>
            </a:r>
          </a:p>
          <a:p>
            <a:r>
              <a:rPr lang="ar-SA" dirty="0" smtClean="0"/>
              <a:t>المستند شكل المستند بعد التعديلات</a:t>
            </a:r>
            <a:endParaRPr lang="en-US" dirty="0"/>
          </a:p>
        </p:txBody>
      </p:sp>
      <p:pic>
        <p:nvPicPr>
          <p:cNvPr id="20" name="عنصر نائب للمحتوى 13" descr="aa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1752600"/>
            <a:ext cx="3810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رابط كسهم مستقيم 21"/>
          <p:cNvCxnSpPr/>
          <p:nvPr/>
        </p:nvCxnSpPr>
        <p:spPr>
          <a:xfrm>
            <a:off x="9448800" y="2286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rot="10800000" flipV="1">
            <a:off x="3200400" y="3733800"/>
            <a:ext cx="14478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المسافات البادئة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المسافة البادئة هي المسافة التي يتم  </a:t>
            </a:r>
            <a:r>
              <a:rPr lang="ar-SA" dirty="0" err="1" smtClean="0"/>
              <a:t>بها</a:t>
            </a:r>
            <a:r>
              <a:rPr lang="ar-SA" dirty="0" smtClean="0"/>
              <a:t> إبعاد الفقرة عن الهامش الأيمن أو الأيسر أو توسيعها</a:t>
            </a:r>
          </a:p>
          <a:p>
            <a:r>
              <a:rPr lang="ar-SA" dirty="0" smtClean="0"/>
              <a:t>لزيادة المسافة البادئة اليمنى من الفقرة أو إنقاصها  نحدد الفقرة  ثم من تبويب تخطيط الصفحة ومن مجموعة فقرة ننقر فوق الأسهم الموجودة بجانب مربع مسافة بادئة لليسار</a:t>
            </a:r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35</a:t>
            </a:fld>
            <a:endParaRPr lang="en-US" smtClean="0"/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9448800" y="2286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صورة 11" descr="indent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343400"/>
            <a:ext cx="5715000" cy="17526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المسافات البادئة للسطر الأول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36</a:t>
            </a:fld>
            <a:endParaRPr lang="en-US" smtClean="0"/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9448800" y="2286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عنصر نائب للمحتوى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تحديد المسافة البادئة للسطر</a:t>
            </a:r>
          </a:p>
          <a:p>
            <a:r>
              <a:rPr lang="ar-SA" dirty="0" smtClean="0"/>
              <a:t> الأول من خلال التبويب تخطيط </a:t>
            </a:r>
          </a:p>
          <a:p>
            <a:r>
              <a:rPr lang="ar-SA" dirty="0" smtClean="0"/>
              <a:t>الصفحة ثم على يسار المجموعة</a:t>
            </a:r>
          </a:p>
          <a:p>
            <a:r>
              <a:rPr lang="ar-SA" dirty="0" smtClean="0"/>
              <a:t>فقرة ننقر على السهم </a:t>
            </a:r>
            <a:endParaRPr lang="en-US" dirty="0"/>
          </a:p>
        </p:txBody>
      </p:sp>
      <p:pic>
        <p:nvPicPr>
          <p:cNvPr id="26" name="صورة 25" descr="aammss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733800"/>
            <a:ext cx="5791200" cy="2057400"/>
          </a:xfrm>
          <a:prstGeom prst="rect">
            <a:avLst/>
          </a:prstGeom>
        </p:spPr>
      </p:pic>
      <p:cxnSp>
        <p:nvCxnSpPr>
          <p:cNvPr id="28" name="رابط كسهم مستقيم 27"/>
          <p:cNvCxnSpPr/>
          <p:nvPr/>
        </p:nvCxnSpPr>
        <p:spPr>
          <a:xfrm rot="10800000" flipV="1">
            <a:off x="3124200" y="3581400"/>
            <a:ext cx="37338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كسهم مستقيم 30"/>
          <p:cNvCxnSpPr/>
          <p:nvPr/>
        </p:nvCxnSpPr>
        <p:spPr>
          <a:xfrm rot="5400000">
            <a:off x="2019300" y="2019300"/>
            <a:ext cx="3276600" cy="3200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المسافات البادئة المعلقة</a:t>
            </a:r>
            <a:endParaRPr lang="en-US" dirty="0"/>
          </a:p>
        </p:txBody>
      </p:sp>
      <p:sp>
        <p:nvSpPr>
          <p:cNvPr id="13" name="عنصر نائب للمحتوى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المسافة البادئة المعلقة  هي تماما عكس المسافة البادئة للسطر الأول حيث تمكننا من إبقاء السطر الأول بمحاذاة الهامش الأيمن للصفحة بينما تكون هناك مسافة بادئة لبقية الفقرة. </a:t>
            </a:r>
          </a:p>
          <a:p>
            <a:r>
              <a:rPr lang="ar-SA" dirty="0" smtClean="0"/>
              <a:t>للحصول على مسافة </a:t>
            </a:r>
            <a:r>
              <a:rPr lang="ar-SA" dirty="0" smtClean="0"/>
              <a:t>البادئة </a:t>
            </a:r>
            <a:r>
              <a:rPr lang="ar-SA" dirty="0" smtClean="0"/>
              <a:t>المعلقة من تبويب تخطيط صفحة ومن مجموعة فقرة ننقر فوق مربع مشغل الحوار ثم اختيار معلقة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37</a:t>
            </a:fld>
            <a:endParaRPr lang="en-US" smtClean="0"/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9448800" y="2286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صورة 16" descr="aammss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4191000"/>
            <a:ext cx="6400800" cy="2066925"/>
          </a:xfrm>
          <a:prstGeom prst="rect">
            <a:avLst/>
          </a:prstGeom>
        </p:spPr>
      </p:pic>
      <p:cxnSp>
        <p:nvCxnSpPr>
          <p:cNvPr id="24" name="رابط كسهم مستقيم 23"/>
          <p:cNvCxnSpPr/>
          <p:nvPr/>
        </p:nvCxnSpPr>
        <p:spPr>
          <a:xfrm rot="16200000" flipH="1">
            <a:off x="723900" y="4838700"/>
            <a:ext cx="21336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تباعد الفقرات والأسطر</a:t>
            </a:r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إظهار</a:t>
            </a:r>
            <a:r>
              <a:rPr lang="en-US" dirty="0" smtClean="0"/>
              <a:t>/</a:t>
            </a:r>
            <a:r>
              <a:rPr lang="ar-SA" dirty="0" smtClean="0"/>
              <a:t>إخفاء علامات الفقرات بالضغط على من تبويب الصفحة الرئيسية من </a:t>
            </a:r>
            <a:endParaRPr lang="ar-SA" dirty="0" smtClean="0"/>
          </a:p>
          <a:p>
            <a:r>
              <a:rPr lang="ar-SA" dirty="0" smtClean="0"/>
              <a:t>مجموعة فقرة</a:t>
            </a:r>
          </a:p>
          <a:p>
            <a:r>
              <a:rPr lang="ar-SA" dirty="0" smtClean="0"/>
              <a:t>يحدد تباعد الفقرات</a:t>
            </a:r>
          </a:p>
          <a:p>
            <a:r>
              <a:rPr lang="ar-SA" dirty="0" smtClean="0"/>
              <a:t>المسافات المحيطة</a:t>
            </a:r>
          </a:p>
          <a:p>
            <a:r>
              <a:rPr lang="ar-SA" dirty="0" smtClean="0"/>
              <a:t>بالفقرة (فوق وتحت) </a:t>
            </a:r>
            <a:endParaRPr lang="ar-SA" dirty="0" smtClean="0"/>
          </a:p>
          <a:p>
            <a:r>
              <a:rPr lang="ar-SA" dirty="0" smtClean="0"/>
              <a:t>يمكن تغيير التباعد بين الفقرات كما يلي: من تبويب تخطيط الصفحة ثم من مجموعة فقرة ومن مربع تباعد نحدد القيم المرجوة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38</a:t>
            </a:fld>
            <a:endParaRPr lang="en-US" smtClean="0"/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9448800" y="2286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صورة 11" descr="parag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209800"/>
            <a:ext cx="6410325" cy="2576513"/>
          </a:xfrm>
          <a:prstGeom prst="rect">
            <a:avLst/>
          </a:prstGeom>
        </p:spPr>
      </p:pic>
      <p:cxnSp>
        <p:nvCxnSpPr>
          <p:cNvPr id="15" name="رابط كسهم مستقيم 14"/>
          <p:cNvCxnSpPr/>
          <p:nvPr/>
        </p:nvCxnSpPr>
        <p:spPr>
          <a:xfrm rot="5400000">
            <a:off x="3619500" y="2095500"/>
            <a:ext cx="6096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 rot="16200000" flipH="1">
            <a:off x="4991100" y="2628900"/>
            <a:ext cx="23622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كسهم مستقيم 20"/>
          <p:cNvCxnSpPr/>
          <p:nvPr/>
        </p:nvCxnSpPr>
        <p:spPr>
          <a:xfrm rot="16200000" flipH="1">
            <a:off x="4800600" y="2667000"/>
            <a:ext cx="26670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كسهم مستقيم 24"/>
          <p:cNvCxnSpPr/>
          <p:nvPr/>
        </p:nvCxnSpPr>
        <p:spPr>
          <a:xfrm rot="10800000" flipV="1">
            <a:off x="1143000" y="1905000"/>
            <a:ext cx="4267200" cy="2057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تباعد الفقرات والأسطر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A5A0D-744A-410D-98F8-3583FCD5B36E}" type="slidenum">
              <a:rPr lang="ar-SA" smtClean="0"/>
              <a:pPr/>
              <a:t>39</a:t>
            </a:fld>
            <a:endParaRPr lang="en-US" smtClean="0"/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9448800" y="2286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صورة 13" descr="parag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447800"/>
            <a:ext cx="8258175" cy="3352800"/>
          </a:xfrm>
          <a:prstGeom prst="rect">
            <a:avLst/>
          </a:prstGeom>
        </p:spPr>
      </p:pic>
      <p:sp>
        <p:nvSpPr>
          <p:cNvPr id="16" name="شكل بيضاوي 15"/>
          <p:cNvSpPr/>
          <p:nvPr/>
        </p:nvSpPr>
        <p:spPr>
          <a:xfrm>
            <a:off x="3352800" y="4419600"/>
            <a:ext cx="914400" cy="45720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مربع نص 16"/>
          <p:cNvSpPr txBox="1"/>
          <p:nvPr/>
        </p:nvSpPr>
        <p:spPr>
          <a:xfrm>
            <a:off x="2057400" y="53340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 smtClean="0"/>
              <a:t>تباعد الأسطر</a:t>
            </a:r>
            <a:endParaRPr lang="en-US" sz="3200" dirty="0"/>
          </a:p>
        </p:txBody>
      </p:sp>
      <p:cxnSp>
        <p:nvCxnSpPr>
          <p:cNvPr id="20" name="رابط كسهم مستقيم 19"/>
          <p:cNvCxnSpPr/>
          <p:nvPr/>
        </p:nvCxnSpPr>
        <p:spPr>
          <a:xfrm rot="16200000" flipV="1">
            <a:off x="2781300" y="5676900"/>
            <a:ext cx="2286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 rot="10800000">
            <a:off x="2362200" y="4800600"/>
            <a:ext cx="9144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40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10301</TotalTime>
  <Words>1381</Words>
  <Application>Microsoft Office PowerPoint</Application>
  <PresentationFormat>A4 Paper (210x297 mm)‎</PresentationFormat>
  <Paragraphs>300</Paragraphs>
  <Slides>40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40</vt:i4>
      </vt:variant>
    </vt:vector>
  </HeadingPairs>
  <TitlesOfParts>
    <vt:vector size="41" baseType="lpstr">
      <vt:lpstr>Office Theme</vt:lpstr>
      <vt:lpstr>الشريحة 1</vt:lpstr>
      <vt:lpstr>المحاضرة العاشرة</vt:lpstr>
      <vt:lpstr>عناصر المحاضرة</vt:lpstr>
      <vt:lpstr>عناصر المحاضرة</vt:lpstr>
      <vt:lpstr>تعيين مجلد العمل الافتراضي Default Working Folder</vt:lpstr>
      <vt:lpstr>تعيين مجلد العمل الافتراضي Default Working Folder</vt:lpstr>
      <vt:lpstr>طرق عرض المستند</vt:lpstr>
      <vt:lpstr>طرق عرض المستند</vt:lpstr>
      <vt:lpstr>طرق عرض المستند</vt:lpstr>
      <vt:lpstr>طرق عرض المستند</vt:lpstr>
      <vt:lpstr>طرق عرض المستند</vt:lpstr>
      <vt:lpstr>ضبط مستوى تكبير الصفحة</vt:lpstr>
      <vt:lpstr>تعديل الخيارات الأساسية والتفضيلات</vt:lpstr>
      <vt:lpstr>تعديل الخيارات الأساسية والتفضيلات</vt:lpstr>
      <vt:lpstr>تعديل الخيارات الأساسية والتفضيلات</vt:lpstr>
      <vt:lpstr>تعديل الخيارات الأساسية والتفضيلات</vt:lpstr>
      <vt:lpstr>استخدام وورد 2007 لفتح مستندات من إصدارات سابقة</vt:lpstr>
      <vt:lpstr>استخدام وورد 2007 لفتح مستندات من إصدارات سابقة</vt:lpstr>
      <vt:lpstr>التنقل بين المستندات</vt:lpstr>
      <vt:lpstr>تحديد النص</vt:lpstr>
      <vt:lpstr>معاينة قبل الطباعة</vt:lpstr>
      <vt:lpstr>طباعة المستند</vt:lpstr>
      <vt:lpstr>طباعة المستند</vt:lpstr>
      <vt:lpstr>طباعة إلى ملف</vt:lpstr>
      <vt:lpstr>شريط الأدوات المصغر</vt:lpstr>
      <vt:lpstr>إدراج رمز</vt:lpstr>
      <vt:lpstr>البحث عن نص</vt:lpstr>
      <vt:lpstr>استبدال نص</vt:lpstr>
      <vt:lpstr>التدقيق الإملائي</vt:lpstr>
      <vt:lpstr>التدقيق الإملائي</vt:lpstr>
      <vt:lpstr>المحاذاة</vt:lpstr>
      <vt:lpstr>هوامش الصفحة</vt:lpstr>
      <vt:lpstr>هوامش الصفحة</vt:lpstr>
      <vt:lpstr>هوامش الصفحة</vt:lpstr>
      <vt:lpstr>المسافات البادئة</vt:lpstr>
      <vt:lpstr>المسافات البادئة للسطر الأول</vt:lpstr>
      <vt:lpstr>المسافات البادئة المعلقة</vt:lpstr>
      <vt:lpstr>تباعد الفقرات والأسطر</vt:lpstr>
      <vt:lpstr>تباعد الفقرات والأسطر</vt:lpstr>
      <vt:lpstr>الشريحة 40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912</cp:revision>
  <dcterms:created xsi:type="dcterms:W3CDTF">2009-10-14T19:14:34Z</dcterms:created>
  <dcterms:modified xsi:type="dcterms:W3CDTF">2010-12-06T10:27:44Z</dcterms:modified>
</cp:coreProperties>
</file>