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335" r:id="rId4"/>
    <p:sldId id="426" r:id="rId5"/>
    <p:sldId id="427" r:id="rId6"/>
    <p:sldId id="428" r:id="rId7"/>
    <p:sldId id="429" r:id="rId8"/>
    <p:sldId id="430" r:id="rId9"/>
    <p:sldId id="431" r:id="rId10"/>
    <p:sldId id="432" r:id="rId11"/>
    <p:sldId id="433" r:id="rId12"/>
    <p:sldId id="434" r:id="rId13"/>
    <p:sldId id="435" r:id="rId14"/>
    <p:sldId id="436" r:id="rId15"/>
    <p:sldId id="437" r:id="rId16"/>
    <p:sldId id="438" r:id="rId17"/>
    <p:sldId id="439" r:id="rId18"/>
    <p:sldId id="440"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18" autoAdjust="0"/>
    <p:restoredTop sz="97002" autoAdjust="0"/>
  </p:normalViewPr>
  <p:slideViewPr>
    <p:cSldViewPr>
      <p:cViewPr varScale="1">
        <p:scale>
          <a:sx n="68" d="100"/>
          <a:sy n="68" d="100"/>
        </p:scale>
        <p:origin x="-222"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3156"/>
    </p:cViewPr>
  </p:sorterViewPr>
  <p:notesViewPr>
    <p:cSldViewPr>
      <p:cViewPr varScale="1">
        <p:scale>
          <a:sx n="56" d="100"/>
          <a:sy n="56" d="100"/>
        </p:scale>
        <p:origin x="-2838"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12/13/2010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152400" y="76200"/>
            <a:ext cx="9220200" cy="1143000"/>
          </a:xfr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524000"/>
            <a:ext cx="9525000" cy="4648200"/>
          </a:xfrm>
        </p:spPr>
        <p:txBody>
          <a:bodyPr/>
          <a:lstStyle>
            <a:lvl1pPr algn="just" rtl="1">
              <a:buFont typeface="Arial" pitchFamily="34" charset="0"/>
              <a:buNone/>
              <a:defRPr>
                <a:solidFill>
                  <a:schemeClr val="tx1"/>
                </a:solidFill>
              </a:defRPr>
            </a:lvl1pPr>
            <a:lvl2pPr algn="just" rtl="1">
              <a:buFont typeface="Arial" pitchFamily="34" charset="0"/>
              <a:buNone/>
              <a:defRPr>
                <a:solidFill>
                  <a:schemeClr val="tx1"/>
                </a:solidFill>
              </a:defRPr>
            </a:lvl2pPr>
            <a:lvl3pPr algn="just" rtl="1">
              <a:buFont typeface="Arial" pitchFamily="34" charset="0"/>
              <a:buNone/>
              <a:defRPr>
                <a:solidFill>
                  <a:schemeClr val="tx1"/>
                </a:solidFill>
              </a:defRPr>
            </a:lvl3pPr>
            <a:lvl4pPr algn="just" rtl="1">
              <a:buFont typeface="Arial" pitchFamily="34" charset="0"/>
              <a:buNone/>
              <a:defRPr>
                <a:solidFill>
                  <a:schemeClr val="tx1"/>
                </a:solidFill>
              </a:defRPr>
            </a:lvl4pPr>
            <a:lvl5pPr algn="just" rtl="1">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0D76748F-EDC1-479B-8B47-5B10278D93A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r" rtl="1">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F39772E-05E2-44FD-AB12-21C45A7C270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9154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0"/>
          </p:nvPr>
        </p:nvSpPr>
        <p:spPr/>
        <p:txBody>
          <a:bodyPr/>
          <a:lstStyle>
            <a:lvl1pPr>
              <a:defRPr/>
            </a:lvl1pPr>
          </a:lstStyle>
          <a:p>
            <a:pPr>
              <a:defRPr/>
            </a:pPr>
            <a:fld id="{30F837AD-14CF-4D2A-BC53-BE38EE217684}"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9B87B14-097E-4914-9F34-EABBA86A692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E5C25D3-90E5-4952-811E-DBE1D62388F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AF7CB2-BE03-4402-9FD0-12AA0632DE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7F0268F-3024-4A02-9424-3C9CE2A9FDE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61CCD6AD-061D-46E4-AE3F-FBD5C686293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522CE3D-7C42-4041-A569-8159773A4A5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152400" y="152400"/>
            <a:ext cx="9220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p>
        </p:txBody>
      </p:sp>
      <p:sp>
        <p:nvSpPr>
          <p:cNvPr id="1030" name="Text Placeholder 2"/>
          <p:cNvSpPr>
            <a:spLocks noGrp="1"/>
          </p:cNvSpPr>
          <p:nvPr>
            <p:ph type="body" idx="1"/>
          </p:nvPr>
        </p:nvSpPr>
        <p:spPr bwMode="auto">
          <a:xfrm>
            <a:off x="152400" y="1447800"/>
            <a:ext cx="9525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p>
          <a:p>
            <a:pPr lvl="1"/>
            <a:r>
              <a:rPr lang="ar-EG" smtClean="0"/>
              <a:t>المحتوى المستوى الثاني</a:t>
            </a:r>
          </a:p>
          <a:p>
            <a:pPr lvl="2"/>
            <a:r>
              <a:rPr lang="ar-EG" smtClean="0"/>
              <a:t>المحتوى المستوى الثالث</a:t>
            </a:r>
          </a:p>
          <a:p>
            <a:pPr lvl="3"/>
            <a:r>
              <a:rPr lang="ar-EG" smtClean="0"/>
              <a:t>المحتوى المستوى الرابع</a:t>
            </a:r>
          </a:p>
          <a:p>
            <a:pPr lvl="4"/>
            <a:r>
              <a:rPr lang="ar-EG" smtClean="0"/>
              <a:t>المحتوى المستوى الخامس</a:t>
            </a:r>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144F2310-6C32-4E4F-9F42-D767CBBD31B0}" type="slidenum">
              <a:rPr lang="ar-SA"/>
              <a:pPr>
                <a:defRPr/>
              </a:pPr>
              <a:t>‹#›</a:t>
            </a:fld>
            <a:endParaRPr lang="en-US"/>
          </a:p>
        </p:txBody>
      </p:sp>
      <p:sp>
        <p:nvSpPr>
          <p:cNvPr id="10" name="TextBox 9"/>
          <p:cNvSpPr txBox="1"/>
          <p:nvPr userDrawn="1"/>
        </p:nvSpPr>
        <p:spPr>
          <a:xfrm>
            <a:off x="6761163" y="6411913"/>
            <a:ext cx="1836737" cy="369887"/>
          </a:xfrm>
          <a:prstGeom prst="rect">
            <a:avLst/>
          </a:prstGeom>
          <a:noFill/>
        </p:spPr>
        <p:txBody>
          <a:bodyPr wrap="none" rtlCol="1">
            <a:spAutoFit/>
          </a:bodyPr>
          <a:lstStyle/>
          <a:p>
            <a:pPr>
              <a:defRPr/>
            </a:pPr>
            <a:r>
              <a:rPr lang="ar-SA" b="1" dirty="0">
                <a:solidFill>
                  <a:schemeClr val="bg1"/>
                </a:solidFill>
              </a:rPr>
              <a:t>د. أحمد محمد الشريف</a:t>
            </a:r>
          </a:p>
        </p:txBody>
      </p:sp>
      <p:sp>
        <p:nvSpPr>
          <p:cNvPr id="12" name="Rectangle 9"/>
          <p:cNvSpPr/>
          <p:nvPr userDrawn="1"/>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 name="Rectangle 12"/>
          <p:cNvSpPr/>
          <p:nvPr userDrawn="1"/>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14"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1" r:id="rId1"/>
    <p:sldLayoutId id="2147483862" r:id="rId2"/>
    <p:sldLayoutId id="2147483854" r:id="rId3"/>
    <p:sldLayoutId id="2147483863" r:id="rId4"/>
    <p:sldLayoutId id="2147483864" r:id="rId5"/>
    <p:sldLayoutId id="2147483855" r:id="rId6"/>
    <p:sldLayoutId id="2147483856" r:id="rId7"/>
    <p:sldLayoutId id="2147483857" r:id="rId8"/>
    <p:sldLayoutId id="2147483858" r:id="rId9"/>
    <p:sldLayoutId id="2147483859" r:id="rId10"/>
    <p:sldLayoutId id="2147483860" r:id="rId11"/>
  </p:sldLayoutIdLst>
  <p:hf hdr="0" ftr="0" dt="0"/>
  <p:txStyles>
    <p:titleStyle>
      <a:lvl1pPr algn="just" rtl="1" eaLnBrk="0" fontAlgn="base" hangingPunct="0">
        <a:spcBef>
          <a:spcPct val="0"/>
        </a:spcBef>
        <a:spcAft>
          <a:spcPct val="0"/>
        </a:spcAft>
        <a:defRPr sz="4400" kern="1200">
          <a:solidFill>
            <a:srgbClr val="376092"/>
          </a:solidFill>
          <a:latin typeface="+mj-lt"/>
          <a:ea typeface="+mj-ea"/>
          <a:cs typeface="Arial" charset="0"/>
        </a:defRPr>
      </a:lvl1pPr>
      <a:lvl2pPr algn="just" rtl="1" eaLnBrk="0" fontAlgn="base" hangingPunct="0">
        <a:spcBef>
          <a:spcPct val="0"/>
        </a:spcBef>
        <a:spcAft>
          <a:spcPct val="0"/>
        </a:spcAft>
        <a:defRPr sz="4400">
          <a:solidFill>
            <a:srgbClr val="376092"/>
          </a:solidFill>
          <a:latin typeface="Calibri" pitchFamily="34" charset="0"/>
          <a:cs typeface="Arial" charset="0"/>
        </a:defRPr>
      </a:lvl2pPr>
      <a:lvl3pPr algn="just" rtl="1" eaLnBrk="0" fontAlgn="base" hangingPunct="0">
        <a:spcBef>
          <a:spcPct val="0"/>
        </a:spcBef>
        <a:spcAft>
          <a:spcPct val="0"/>
        </a:spcAft>
        <a:defRPr sz="4400">
          <a:solidFill>
            <a:srgbClr val="376092"/>
          </a:solidFill>
          <a:latin typeface="Calibri" pitchFamily="34" charset="0"/>
          <a:cs typeface="Arial" charset="0"/>
        </a:defRPr>
      </a:lvl3pPr>
      <a:lvl4pPr algn="just" rtl="1" eaLnBrk="0" fontAlgn="base" hangingPunct="0">
        <a:spcBef>
          <a:spcPct val="0"/>
        </a:spcBef>
        <a:spcAft>
          <a:spcPct val="0"/>
        </a:spcAft>
        <a:defRPr sz="4400">
          <a:solidFill>
            <a:srgbClr val="376092"/>
          </a:solidFill>
          <a:latin typeface="Calibri" pitchFamily="34" charset="0"/>
          <a:cs typeface="Arial" charset="0"/>
        </a:defRPr>
      </a:lvl4pPr>
      <a:lvl5pPr algn="just" rtl="1"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just"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just"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just"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عنوان 14"/>
          <p:cNvSpPr>
            <a:spLocks noGrp="1"/>
          </p:cNvSpPr>
          <p:nvPr>
            <p:ph type="ctrTitle"/>
          </p:nvPr>
        </p:nvSpPr>
        <p:spPr/>
        <p:txBody>
          <a:bodyPr/>
          <a:lstStyle/>
          <a:p>
            <a:endParaRPr lang="en-US"/>
          </a:p>
        </p:txBody>
      </p:sp>
      <p:sp>
        <p:nvSpPr>
          <p:cNvPr id="16" name="عنوان فرعي 15"/>
          <p:cNvSpPr>
            <a:spLocks noGrp="1"/>
          </p:cNvSpPr>
          <p:nvPr>
            <p:ph type="subTitle" idx="1"/>
          </p:nvPr>
        </p:nvSpPr>
        <p:spPr/>
        <p:txBody>
          <a:bodyPr/>
          <a:lstStyle/>
          <a:p>
            <a:endParaRPr lang="en-US"/>
          </a:p>
        </p:txBody>
      </p:sp>
      <p:sp>
        <p:nvSpPr>
          <p:cNvPr id="6148" name="Slide Number Placeholder 3"/>
          <p:cNvSpPr>
            <a:spLocks noGrp="1"/>
          </p:cNvSpPr>
          <p:nvPr>
            <p:ph type="sldNum" sz="quarter" idx="10"/>
          </p:nvPr>
        </p:nvSpPr>
        <p:spPr/>
        <p:txBody>
          <a:bodyPr/>
          <a:lstStyle/>
          <a:p>
            <a:fld id="{F32DF563-6BF1-4649-A788-EFDF8B1035AC}" type="slidenum">
              <a:rPr lang="ar-SA" smtClean="0"/>
              <a:pPr/>
              <a:t>1</a:t>
            </a:fld>
            <a:endParaRPr lang="en-US" dirty="0"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a:solidFill>
                  <a:srgbClr val="898989"/>
                </a:solidFill>
                <a:latin typeface="Calibri" pitchFamily="34" charset="0"/>
              </a:rPr>
              <a:t>كلية</a:t>
            </a:r>
            <a:r>
              <a:rPr lang="ar-SA" sz="2600" dirty="0">
                <a:solidFill>
                  <a:srgbClr val="898989"/>
                </a:solidFill>
                <a:latin typeface="Calibri" pitchFamily="34" charset="0"/>
              </a:rPr>
              <a:t> إدارة الأعمال</a:t>
            </a:r>
          </a:p>
          <a:p>
            <a:pPr algn="ctr" rtl="0">
              <a:spcBef>
                <a:spcPct val="20000"/>
              </a:spcBef>
              <a:buFont typeface="Arial" pitchFamily="34" charset="0"/>
              <a:buNone/>
            </a:pPr>
            <a:r>
              <a:rPr lang="ar-EG" sz="2600" dirty="0">
                <a:solidFill>
                  <a:srgbClr val="898989"/>
                </a:solidFill>
                <a:latin typeface="Calibri" pitchFamily="34" charset="0"/>
              </a:rPr>
              <a:t>قسم</a:t>
            </a:r>
            <a:r>
              <a:rPr lang="ar-SA" sz="2600" dirty="0">
                <a:solidFill>
                  <a:srgbClr val="898989"/>
                </a:solidFill>
                <a:latin typeface="Calibri" pitchFamily="34" charset="0"/>
              </a:rPr>
              <a:t> نظم المعلومات الإدارية</a:t>
            </a:r>
            <a:endParaRPr lang="en-US" sz="2600" dirty="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615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15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a:solidFill>
                  <a:srgbClr val="376092"/>
                </a:solidFill>
                <a:latin typeface="AYM Wadiy S_U normal."/>
                <a:cs typeface="Times New Roman" pitchFamily="18" charset="0"/>
              </a:rPr>
              <a:t>تكنولوجيا المعلومات1 0607101</a:t>
            </a:r>
          </a:p>
          <a:p>
            <a:pPr algn="l">
              <a:lnSpc>
                <a:spcPct val="80000"/>
              </a:lnSpc>
            </a:pPr>
            <a:r>
              <a:rPr lang="ar-EG" sz="2200" b="1" dirty="0">
                <a:solidFill>
                  <a:srgbClr val="7F7F7F"/>
                </a:solidFill>
                <a:latin typeface="Calibri" pitchFamily="34" charset="0"/>
                <a:cs typeface="Times New Roman" pitchFamily="18" charset="0"/>
              </a:rPr>
              <a:t>الفصل الدراسي </a:t>
            </a:r>
            <a:r>
              <a:rPr lang="ar-SA" sz="2200" b="1" dirty="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143</a:t>
            </a:r>
            <a:r>
              <a:rPr lang="ar-SA" sz="1700" b="1" dirty="0">
                <a:solidFill>
                  <a:srgbClr val="7F7F7F"/>
                </a:solidFill>
                <a:latin typeface="Calibri" pitchFamily="34" charset="0"/>
                <a:cs typeface="Times New Roman" pitchFamily="18" charset="0"/>
              </a:rPr>
              <a:t>1</a:t>
            </a:r>
            <a:r>
              <a:rPr lang="ar-EG" sz="1700" b="1" dirty="0">
                <a:solidFill>
                  <a:srgbClr val="7F7F7F"/>
                </a:solidFill>
                <a:latin typeface="Calibri" pitchFamily="34" charset="0"/>
                <a:cs typeface="Times New Roman" pitchFamily="18" charset="0"/>
              </a:rPr>
              <a:t> – 143</a:t>
            </a:r>
            <a:r>
              <a:rPr lang="ar-SA" sz="1700" b="1" dirty="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أحمد محمد الشريف</a:t>
            </a:r>
            <a:endParaRPr lang="en-US" sz="2600" b="1" dirty="0">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a:xfrm>
            <a:off x="742950" y="2130425"/>
            <a:ext cx="8420100" cy="1470025"/>
          </a:xfrm>
        </p:spPr>
        <p:txBody>
          <a:bodyPr/>
          <a:lstStyle/>
          <a:p>
            <a:pPr>
              <a:defRPr/>
            </a:pPr>
            <a:r>
              <a:rPr lang="ar-SA" smtClean="0"/>
              <a:t>المحاضرة </a:t>
            </a:r>
            <a:r>
              <a:rPr lang="ar-SA" smtClean="0"/>
              <a:t>الثالث</a:t>
            </a:r>
            <a:r>
              <a:rPr lang="ar-SA" smtClean="0"/>
              <a:t>ة</a:t>
            </a:r>
            <a:r>
              <a:rPr lang="ar-SA" smtClean="0"/>
              <a:t> </a:t>
            </a:r>
            <a:r>
              <a:rPr lang="ar-SA" dirty="0" smtClean="0"/>
              <a:t>عشرة</a:t>
            </a:r>
            <a:endParaRPr lang="en-US"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dirty="0" smtClean="0">
              <a:cs typeface="Arial" pitchFamily="34" charset="0"/>
            </a:endParaRPr>
          </a:p>
        </p:txBody>
      </p:sp>
      <p:sp>
        <p:nvSpPr>
          <p:cNvPr id="5" name="عنوان فرعي 4"/>
          <p:cNvSpPr>
            <a:spLocks noGrp="1"/>
          </p:cNvSpPr>
          <p:nvPr>
            <p:ph type="subTitle" idx="1"/>
          </p:nvPr>
        </p:nvSpPr>
        <p:spPr>
          <a:xfrm>
            <a:off x="1485900" y="3886200"/>
            <a:ext cx="6934200" cy="2286000"/>
          </a:xfrm>
        </p:spPr>
        <p:txBody>
          <a:bodyPr/>
          <a:lstStyle/>
          <a:p>
            <a:r>
              <a:rPr lang="ar-SA" dirty="0" smtClean="0"/>
              <a:t>الجداول الالكترونية 2007</a:t>
            </a:r>
            <a:r>
              <a:rPr lang="en-US" dirty="0" smtClean="0"/>
              <a:t>Excel </a:t>
            </a:r>
            <a:r>
              <a:rPr lang="ar-SA" dirty="0" smtClean="0"/>
              <a:t> </a:t>
            </a:r>
          </a:p>
          <a:p>
            <a:r>
              <a:rPr lang="ar-SA" dirty="0" smtClean="0"/>
              <a:t>الجزء الأول</a:t>
            </a:r>
          </a:p>
          <a:p>
            <a:r>
              <a:rPr lang="ar-SA" dirty="0" smtClean="0"/>
              <a:t>  </a:t>
            </a:r>
            <a:r>
              <a:rPr lang="en-US" dirty="0" smtClean="0"/>
              <a:t> Microsoft Excel 2007</a:t>
            </a:r>
            <a:endParaRPr lang="ar-SA" dirty="0" smtClean="0"/>
          </a:p>
          <a:p>
            <a:r>
              <a:rPr lang="en-US" dirty="0" smtClean="0"/>
              <a:t>Part I</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
        <p:nvSpPr>
          <p:cNvPr id="10" name="عنصر نائب للمحتوى 9"/>
          <p:cNvSpPr>
            <a:spLocks noGrp="1"/>
          </p:cNvSpPr>
          <p:nvPr>
            <p:ph idx="1"/>
          </p:nvPr>
        </p:nvSpPr>
        <p:spPr>
          <a:xfrm>
            <a:off x="533400" y="1447800"/>
            <a:ext cx="9372600" cy="4724400"/>
          </a:xfrm>
        </p:spPr>
        <p:txBody>
          <a:bodyPr/>
          <a:lstStyle/>
          <a:p>
            <a:pPr>
              <a:buFont typeface="Wingdings" pitchFamily="2" charset="2"/>
              <a:buChar char="ü"/>
            </a:pPr>
            <a:r>
              <a:rPr lang="ar-SA" sz="2800" b="1" dirty="0" smtClean="0"/>
              <a:t>الجداول الإلكترونية  </a:t>
            </a:r>
          </a:p>
          <a:p>
            <a:pPr>
              <a:buFont typeface="Wingdings" pitchFamily="2" charset="2"/>
              <a:buChar char="ü"/>
            </a:pPr>
            <a:r>
              <a:rPr lang="ar-SA" sz="2800" b="1" dirty="0" smtClean="0"/>
              <a:t> ورقة العمل   </a:t>
            </a:r>
          </a:p>
          <a:p>
            <a:pPr>
              <a:buFont typeface="Wingdings" pitchFamily="2" charset="2"/>
              <a:buChar char="ü"/>
            </a:pPr>
            <a:r>
              <a:rPr lang="ar-SA" sz="2800" b="1" dirty="0" smtClean="0"/>
              <a:t>مدى الخلايا  </a:t>
            </a:r>
          </a:p>
          <a:p>
            <a:pPr>
              <a:buFont typeface="Wingdings" pitchFamily="2" charset="2"/>
              <a:buChar char="ü"/>
            </a:pPr>
            <a:r>
              <a:rPr lang="ar-SA" sz="2800" b="1" dirty="0" smtClean="0"/>
              <a:t> ثنائية اللغة والاتجاه في أكسل   </a:t>
            </a:r>
          </a:p>
          <a:p>
            <a:pPr>
              <a:buFont typeface="Wingdings" pitchFamily="2" charset="2"/>
              <a:buChar char="ü"/>
            </a:pPr>
            <a:r>
              <a:rPr lang="ar-SA" sz="2800" b="1" dirty="0" smtClean="0"/>
              <a:t> إنشاء مصنف جديد   </a:t>
            </a:r>
          </a:p>
          <a:p>
            <a:pPr>
              <a:buFont typeface="Wingdings" pitchFamily="2" charset="2"/>
              <a:buChar char="ü"/>
            </a:pPr>
            <a:r>
              <a:rPr lang="ar-SA" sz="2800" b="1" dirty="0" smtClean="0"/>
              <a:t> حفظ مصنف أكسل  </a:t>
            </a:r>
          </a:p>
          <a:p>
            <a:pPr>
              <a:buFont typeface="Wingdings" pitchFamily="2" charset="2"/>
              <a:buChar char="ü"/>
            </a:pPr>
            <a:r>
              <a:rPr lang="ar-SA" sz="2800" b="1" dirty="0" smtClean="0"/>
              <a:t> فتح  مصنف أكسل </a:t>
            </a:r>
          </a:p>
          <a:p>
            <a:pPr>
              <a:buFont typeface="Wingdings" pitchFamily="2" charset="2"/>
              <a:buChar char="ü"/>
            </a:pPr>
            <a:r>
              <a:rPr lang="ar-SA" sz="2800" b="1" dirty="0" smtClean="0"/>
              <a:t> استخدام أكسل في فتح مستندات من إصدارات سابقة</a:t>
            </a:r>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DZ" sz="2800" dirty="0" smtClean="0"/>
          </a:p>
          <a:p>
            <a:endParaRPr lang="en-US"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الجداول الإلكترونية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يعتبر برنامج أكسل من أشهر برامج الجداول الإلكترونية التي تمكننا من تخزين عدد كبير من البيانات في جداول حيث يمكن القيام بالعمليات الحسابية والتحليلات الإحصائية وإنشاء الرسوم البيانية وذلك باستخدام أوامر سهلة </a:t>
            </a:r>
          </a:p>
          <a:p>
            <a:pPr>
              <a:buFont typeface="Wingdings" pitchFamily="2" charset="2"/>
              <a:buChar char="ü"/>
            </a:pPr>
            <a:endParaRPr lang="ar-SA" dirty="0" smtClean="0"/>
          </a:p>
          <a:p>
            <a:pPr>
              <a:buFont typeface="Wingdings" pitchFamily="2" charset="2"/>
              <a:buChar char="ü"/>
            </a:pPr>
            <a:r>
              <a:rPr lang="ar-SA" dirty="0" smtClean="0"/>
              <a:t>أهم المستخدمون لهذه البرامج التطبيقية هم المحاسبون </a:t>
            </a:r>
            <a:r>
              <a:rPr lang="ar-SA" dirty="0" err="1" smtClean="0"/>
              <a:t>والإحصائيون</a:t>
            </a:r>
            <a:r>
              <a:rPr lang="ar-SA" dirty="0" smtClean="0"/>
              <a:t> المختصون في التخطيط  والتحليل المالي وكذلك مسئولو المبيعات والتسويق</a:t>
            </a:r>
            <a:endParaRPr lang="en-US"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الجداول الإلكترونية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لتشغيل أكسل نختار كافة البرامج من زر ابدأ  ننقر فوق أوفيس ومن القائمة الفرعية ننقر فوق </a:t>
            </a:r>
            <a:r>
              <a:rPr lang="en-US" dirty="0" smtClean="0"/>
              <a:t>Microsoft Excel</a:t>
            </a:r>
            <a:r>
              <a:rPr lang="ar-SA" dirty="0" smtClean="0"/>
              <a:t>   فينشأ مصنف جديد فارغ تلقائيا </a:t>
            </a:r>
          </a:p>
          <a:p>
            <a:r>
              <a:rPr lang="ar-SA" dirty="0" smtClean="0"/>
              <a:t>يحتوي على</a:t>
            </a:r>
          </a:p>
          <a:p>
            <a:r>
              <a:rPr lang="ar-SA" dirty="0" smtClean="0"/>
              <a:t>3 أوراق عمل</a:t>
            </a:r>
          </a:p>
          <a:p>
            <a:r>
              <a:rPr lang="ar-SA" dirty="0" smtClean="0"/>
              <a:t> منفصلة </a:t>
            </a:r>
            <a:endParaRPr lang="en-US" dirty="0"/>
          </a:p>
        </p:txBody>
      </p:sp>
      <p:pic>
        <p:nvPicPr>
          <p:cNvPr id="5" name="صورة 4" descr="excel1.bmp"/>
          <p:cNvPicPr>
            <a:picLocks noChangeAspect="1"/>
          </p:cNvPicPr>
          <p:nvPr/>
        </p:nvPicPr>
        <p:blipFill>
          <a:blip r:embed="rId3" cstate="print"/>
          <a:stretch>
            <a:fillRect/>
          </a:stretch>
        </p:blipFill>
        <p:spPr>
          <a:xfrm>
            <a:off x="685800" y="2971800"/>
            <a:ext cx="6248400" cy="3241903"/>
          </a:xfrm>
          <a:prstGeom prst="rect">
            <a:avLst/>
          </a:prstGeom>
        </p:spPr>
      </p:pic>
      <p:cxnSp>
        <p:nvCxnSpPr>
          <p:cNvPr id="9" name="رابط كسهم مستقيم 8"/>
          <p:cNvCxnSpPr/>
          <p:nvPr/>
        </p:nvCxnSpPr>
        <p:spPr>
          <a:xfrm rot="5400000">
            <a:off x="5791200" y="4267200"/>
            <a:ext cx="1828800" cy="1676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rot="5400000">
            <a:off x="5981700" y="4533900"/>
            <a:ext cx="1828800" cy="129540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rot="5400000">
            <a:off x="6172200" y="4648200"/>
            <a:ext cx="1905000" cy="9906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الجداول الإلكترونية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6</a:t>
            </a:fld>
            <a:endParaRPr lang="en-US" smtClean="0"/>
          </a:p>
        </p:txBody>
      </p:sp>
      <p:pic>
        <p:nvPicPr>
          <p:cNvPr id="10" name="عنصر نائب للمحتوى 9" descr="excel1.bmp"/>
          <p:cNvPicPr>
            <a:picLocks noGrp="1" noChangeAspect="1"/>
          </p:cNvPicPr>
          <p:nvPr>
            <p:ph idx="1"/>
          </p:nvPr>
        </p:nvPicPr>
        <p:blipFill>
          <a:blip r:embed="rId3" cstate="print"/>
          <a:stretch>
            <a:fillRect/>
          </a:stretch>
        </p:blipFill>
        <p:spPr>
          <a:xfrm>
            <a:off x="1371600" y="1905000"/>
            <a:ext cx="6381651" cy="3657600"/>
          </a:xfrm>
          <a:prstGeom prst="rect">
            <a:avLst/>
          </a:prstGeom>
        </p:spPr>
      </p:pic>
      <p:sp>
        <p:nvSpPr>
          <p:cNvPr id="12" name="مربع نص 11"/>
          <p:cNvSpPr txBox="1"/>
          <p:nvPr/>
        </p:nvSpPr>
        <p:spPr>
          <a:xfrm>
            <a:off x="3352800" y="1371600"/>
            <a:ext cx="1981200" cy="400110"/>
          </a:xfrm>
          <a:prstGeom prst="rect">
            <a:avLst/>
          </a:prstGeom>
          <a:noFill/>
        </p:spPr>
        <p:txBody>
          <a:bodyPr wrap="square" rtlCol="0">
            <a:spAutoFit/>
          </a:bodyPr>
          <a:lstStyle/>
          <a:p>
            <a:r>
              <a:rPr lang="ar-SA" sz="2000" b="1" dirty="0" smtClean="0"/>
              <a:t>شريط العنوان</a:t>
            </a:r>
            <a:endParaRPr lang="en-US" sz="2000" b="1" dirty="0"/>
          </a:p>
        </p:txBody>
      </p:sp>
      <p:sp>
        <p:nvSpPr>
          <p:cNvPr id="14" name="مربع نص 13"/>
          <p:cNvSpPr txBox="1"/>
          <p:nvPr/>
        </p:nvSpPr>
        <p:spPr>
          <a:xfrm>
            <a:off x="0" y="1371600"/>
            <a:ext cx="2667000" cy="400110"/>
          </a:xfrm>
          <a:prstGeom prst="rect">
            <a:avLst/>
          </a:prstGeom>
          <a:noFill/>
        </p:spPr>
        <p:txBody>
          <a:bodyPr wrap="square" rtlCol="0">
            <a:spAutoFit/>
          </a:bodyPr>
          <a:lstStyle/>
          <a:p>
            <a:r>
              <a:rPr lang="ar-SA" sz="2000" b="1" dirty="0" smtClean="0"/>
              <a:t>أيقونات التكبير والإغلاق</a:t>
            </a:r>
            <a:endParaRPr lang="en-US" sz="2000" b="1" dirty="0"/>
          </a:p>
        </p:txBody>
      </p:sp>
      <p:sp>
        <p:nvSpPr>
          <p:cNvPr id="15" name="مربع نص 14"/>
          <p:cNvSpPr txBox="1"/>
          <p:nvPr/>
        </p:nvSpPr>
        <p:spPr>
          <a:xfrm>
            <a:off x="5791200" y="1447800"/>
            <a:ext cx="3048000" cy="400110"/>
          </a:xfrm>
          <a:prstGeom prst="rect">
            <a:avLst/>
          </a:prstGeom>
          <a:noFill/>
        </p:spPr>
        <p:txBody>
          <a:bodyPr wrap="square" rtlCol="0">
            <a:spAutoFit/>
          </a:bodyPr>
          <a:lstStyle/>
          <a:p>
            <a:r>
              <a:rPr lang="ar-SA" sz="2000" b="1" dirty="0" smtClean="0"/>
              <a:t>شريط أدوات الوصول السريع</a:t>
            </a:r>
            <a:endParaRPr lang="en-US" sz="2000" b="1" dirty="0"/>
          </a:p>
        </p:txBody>
      </p:sp>
      <p:sp>
        <p:nvSpPr>
          <p:cNvPr id="16" name="مربع نص 15"/>
          <p:cNvSpPr txBox="1"/>
          <p:nvPr/>
        </p:nvSpPr>
        <p:spPr>
          <a:xfrm>
            <a:off x="8534400" y="1524000"/>
            <a:ext cx="1371600" cy="400110"/>
          </a:xfrm>
          <a:prstGeom prst="rect">
            <a:avLst/>
          </a:prstGeom>
          <a:noFill/>
        </p:spPr>
        <p:txBody>
          <a:bodyPr wrap="square" rtlCol="0">
            <a:spAutoFit/>
          </a:bodyPr>
          <a:lstStyle/>
          <a:p>
            <a:r>
              <a:rPr lang="ar-SA" sz="2000" b="1" dirty="0" smtClean="0"/>
              <a:t>زر أوفيس</a:t>
            </a:r>
            <a:endParaRPr lang="en-US" sz="2000" b="1" dirty="0"/>
          </a:p>
        </p:txBody>
      </p:sp>
      <p:sp>
        <p:nvSpPr>
          <p:cNvPr id="17" name="مربع نص 16"/>
          <p:cNvSpPr txBox="1"/>
          <p:nvPr/>
        </p:nvSpPr>
        <p:spPr>
          <a:xfrm>
            <a:off x="8077200" y="1905000"/>
            <a:ext cx="1371600" cy="400110"/>
          </a:xfrm>
          <a:prstGeom prst="rect">
            <a:avLst/>
          </a:prstGeom>
          <a:noFill/>
        </p:spPr>
        <p:txBody>
          <a:bodyPr wrap="square" rtlCol="0">
            <a:spAutoFit/>
          </a:bodyPr>
          <a:lstStyle/>
          <a:p>
            <a:r>
              <a:rPr lang="ar-SA" sz="2000" b="1" dirty="0" smtClean="0"/>
              <a:t>الشريط</a:t>
            </a:r>
            <a:endParaRPr lang="en-US" sz="2000" b="1" dirty="0"/>
          </a:p>
        </p:txBody>
      </p:sp>
      <p:sp>
        <p:nvSpPr>
          <p:cNvPr id="18" name="مربع نص 17"/>
          <p:cNvSpPr txBox="1"/>
          <p:nvPr/>
        </p:nvSpPr>
        <p:spPr>
          <a:xfrm>
            <a:off x="7848600" y="2362200"/>
            <a:ext cx="1828800" cy="400110"/>
          </a:xfrm>
          <a:prstGeom prst="rect">
            <a:avLst/>
          </a:prstGeom>
          <a:noFill/>
        </p:spPr>
        <p:txBody>
          <a:bodyPr wrap="square" rtlCol="0">
            <a:spAutoFit/>
          </a:bodyPr>
          <a:lstStyle/>
          <a:p>
            <a:r>
              <a:rPr lang="ar-SA" sz="2000" b="1" dirty="0" smtClean="0"/>
              <a:t>علامات التبويب</a:t>
            </a:r>
            <a:endParaRPr lang="en-US" sz="2000" b="1" dirty="0"/>
          </a:p>
        </p:txBody>
      </p:sp>
      <p:sp>
        <p:nvSpPr>
          <p:cNvPr id="19" name="مربع نص 18"/>
          <p:cNvSpPr txBox="1"/>
          <p:nvPr/>
        </p:nvSpPr>
        <p:spPr>
          <a:xfrm>
            <a:off x="8077200" y="3200400"/>
            <a:ext cx="1828800" cy="400110"/>
          </a:xfrm>
          <a:prstGeom prst="rect">
            <a:avLst/>
          </a:prstGeom>
          <a:noFill/>
        </p:spPr>
        <p:txBody>
          <a:bodyPr wrap="square" rtlCol="0">
            <a:spAutoFit/>
          </a:bodyPr>
          <a:lstStyle/>
          <a:p>
            <a:r>
              <a:rPr lang="ar-SA" sz="2000" b="1" dirty="0" smtClean="0"/>
              <a:t>المجموعات</a:t>
            </a:r>
            <a:endParaRPr lang="en-US" sz="2000" b="1" dirty="0"/>
          </a:p>
        </p:txBody>
      </p:sp>
      <p:sp>
        <p:nvSpPr>
          <p:cNvPr id="20" name="مربع نص 19"/>
          <p:cNvSpPr txBox="1"/>
          <p:nvPr/>
        </p:nvSpPr>
        <p:spPr>
          <a:xfrm>
            <a:off x="-457200" y="3429000"/>
            <a:ext cx="1828800" cy="400110"/>
          </a:xfrm>
          <a:prstGeom prst="rect">
            <a:avLst/>
          </a:prstGeom>
          <a:noFill/>
        </p:spPr>
        <p:txBody>
          <a:bodyPr wrap="square" rtlCol="0">
            <a:spAutoFit/>
          </a:bodyPr>
          <a:lstStyle/>
          <a:p>
            <a:r>
              <a:rPr lang="ar-SA" sz="2000" b="1" dirty="0" smtClean="0"/>
              <a:t>شريط التصفح</a:t>
            </a:r>
            <a:endParaRPr lang="en-US" sz="2000" b="1" dirty="0"/>
          </a:p>
        </p:txBody>
      </p:sp>
      <p:sp>
        <p:nvSpPr>
          <p:cNvPr id="21" name="مربع نص 20"/>
          <p:cNvSpPr txBox="1"/>
          <p:nvPr/>
        </p:nvSpPr>
        <p:spPr>
          <a:xfrm>
            <a:off x="-457200" y="1752600"/>
            <a:ext cx="1828800" cy="707886"/>
          </a:xfrm>
          <a:prstGeom prst="rect">
            <a:avLst/>
          </a:prstGeom>
          <a:noFill/>
        </p:spPr>
        <p:txBody>
          <a:bodyPr wrap="square" rtlCol="0">
            <a:spAutoFit/>
          </a:bodyPr>
          <a:lstStyle/>
          <a:p>
            <a:r>
              <a:rPr lang="ar-SA" sz="2000" b="1" dirty="0" smtClean="0"/>
              <a:t>شريط الصيغة</a:t>
            </a:r>
          </a:p>
          <a:p>
            <a:r>
              <a:rPr lang="ar-SA" sz="2000" b="1" dirty="0" smtClean="0"/>
              <a:t>الرياضية</a:t>
            </a:r>
            <a:endParaRPr lang="en-US" sz="2000" b="1" dirty="0"/>
          </a:p>
        </p:txBody>
      </p:sp>
      <p:sp>
        <p:nvSpPr>
          <p:cNvPr id="22" name="مربع نص 21"/>
          <p:cNvSpPr txBox="1"/>
          <p:nvPr/>
        </p:nvSpPr>
        <p:spPr>
          <a:xfrm>
            <a:off x="-533400" y="4343400"/>
            <a:ext cx="1828800" cy="400110"/>
          </a:xfrm>
          <a:prstGeom prst="rect">
            <a:avLst/>
          </a:prstGeom>
          <a:noFill/>
        </p:spPr>
        <p:txBody>
          <a:bodyPr wrap="square" rtlCol="0">
            <a:spAutoFit/>
          </a:bodyPr>
          <a:lstStyle/>
          <a:p>
            <a:r>
              <a:rPr lang="ar-SA" sz="2000" b="1" dirty="0" smtClean="0"/>
              <a:t>شريط الحالة</a:t>
            </a:r>
            <a:endParaRPr lang="en-US" sz="2000" b="1" dirty="0"/>
          </a:p>
        </p:txBody>
      </p:sp>
      <p:cxnSp>
        <p:nvCxnSpPr>
          <p:cNvPr id="24" name="رابط كسهم مستقيم 23"/>
          <p:cNvCxnSpPr/>
          <p:nvPr/>
        </p:nvCxnSpPr>
        <p:spPr>
          <a:xfrm rot="10800000" flipV="1">
            <a:off x="7696200" y="1828800"/>
            <a:ext cx="1219200" cy="152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رابط كسهم مستقيم 25"/>
          <p:cNvCxnSpPr/>
          <p:nvPr/>
        </p:nvCxnSpPr>
        <p:spPr>
          <a:xfrm rot="10800000">
            <a:off x="7848600" y="2133600"/>
            <a:ext cx="838200" cy="1588"/>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رابط كسهم مستقيم 27"/>
          <p:cNvCxnSpPr/>
          <p:nvPr/>
        </p:nvCxnSpPr>
        <p:spPr>
          <a:xfrm rot="10800000" flipV="1">
            <a:off x="7162800" y="1752600"/>
            <a:ext cx="685800" cy="22860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رابط كسهم مستقيم 29"/>
          <p:cNvCxnSpPr/>
          <p:nvPr/>
        </p:nvCxnSpPr>
        <p:spPr>
          <a:xfrm rot="10800000">
            <a:off x="6781800" y="2133600"/>
            <a:ext cx="1524000" cy="457200"/>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رابط كسهم مستقيم 30"/>
          <p:cNvCxnSpPr/>
          <p:nvPr/>
        </p:nvCxnSpPr>
        <p:spPr>
          <a:xfrm rot="10800000">
            <a:off x="6629400" y="2514600"/>
            <a:ext cx="2057400" cy="838200"/>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رابط كسهم مستقيم 33"/>
          <p:cNvCxnSpPr>
            <a:endCxn id="10" idx="0"/>
          </p:cNvCxnSpPr>
          <p:nvPr/>
        </p:nvCxnSpPr>
        <p:spPr>
          <a:xfrm rot="5400000">
            <a:off x="4491013" y="1747813"/>
            <a:ext cx="228600" cy="85774"/>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رابط كسهم مستقيم 35"/>
          <p:cNvCxnSpPr/>
          <p:nvPr/>
        </p:nvCxnSpPr>
        <p:spPr>
          <a:xfrm rot="10800000" flipV="1">
            <a:off x="1447800" y="1752600"/>
            <a:ext cx="381000" cy="152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رابط كسهم مستقيم 37"/>
          <p:cNvCxnSpPr/>
          <p:nvPr/>
        </p:nvCxnSpPr>
        <p:spPr>
          <a:xfrm>
            <a:off x="609600" y="2438400"/>
            <a:ext cx="1676400" cy="228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رابط كسهم مستقيم 38"/>
          <p:cNvCxnSpPr/>
          <p:nvPr/>
        </p:nvCxnSpPr>
        <p:spPr>
          <a:xfrm>
            <a:off x="685800" y="3733800"/>
            <a:ext cx="685800" cy="152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رابط كسهم مستقيم 41"/>
          <p:cNvCxnSpPr/>
          <p:nvPr/>
        </p:nvCxnSpPr>
        <p:spPr>
          <a:xfrm>
            <a:off x="609600" y="4724400"/>
            <a:ext cx="11430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ورقة العمل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7</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يعتبر المصنف كملف في أكسل ويحتوي على عدد من أوراق العمل كذلك أوراق تخطيط</a:t>
            </a:r>
          </a:p>
          <a:p>
            <a:pPr>
              <a:buFont typeface="Wingdings" pitchFamily="2" charset="2"/>
              <a:buChar char="ü"/>
            </a:pPr>
            <a:r>
              <a:rPr lang="ar-SA" dirty="0" smtClean="0"/>
              <a:t>تتكون ورقة العمل من مجموعة :</a:t>
            </a:r>
          </a:p>
          <a:p>
            <a:pPr>
              <a:buFont typeface="Wingdings" pitchFamily="2" charset="2"/>
              <a:buChar char="ü"/>
            </a:pPr>
            <a:r>
              <a:rPr lang="ar-SA" dirty="0" smtClean="0"/>
              <a:t>الصفوف وهي الخلايا التي تتوزع عرضا في الجدول ويشار إليها بالأرقام </a:t>
            </a:r>
          </a:p>
          <a:p>
            <a:pPr>
              <a:buFont typeface="Wingdings" pitchFamily="2" charset="2"/>
              <a:buChar char="ü"/>
            </a:pPr>
            <a:r>
              <a:rPr lang="ar-SA" dirty="0" smtClean="0"/>
              <a:t>الأعمدة وهي الخلايا التي تتوزع طولا في الجدول ويشار إليها بالأحرف الإنجليزية</a:t>
            </a:r>
          </a:p>
          <a:p>
            <a:pPr>
              <a:buFont typeface="Wingdings" pitchFamily="2" charset="2"/>
              <a:buChar char="ü"/>
            </a:pPr>
            <a:r>
              <a:rPr lang="ar-SA" dirty="0" smtClean="0"/>
              <a:t>الخلية هي تقاطع الصف العمود ولها عنوان يسمى مرجع الخلية </a:t>
            </a:r>
          </a:p>
          <a:p>
            <a:pPr>
              <a:buFont typeface="Wingdings" pitchFamily="2" charset="2"/>
              <a:buChar char="ü"/>
            </a:pPr>
            <a:endParaRPr lang="en-US" dirty="0"/>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مدى الخلايا</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8</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يسمى أيضا النطاق ويشير إلى المسافة بين نقطتين ويقسم إلى 3 أنواع:</a:t>
            </a:r>
          </a:p>
          <a:p>
            <a:pPr>
              <a:buFontTx/>
              <a:buChar char="-"/>
            </a:pPr>
            <a:r>
              <a:rPr lang="ar-SA" dirty="0" smtClean="0"/>
              <a:t>المدى الأفقي وهو الذي يشمل خلايا متتالية أفقيا ضمن الصف الواحد مثل </a:t>
            </a:r>
            <a:r>
              <a:rPr lang="en-US" dirty="0" smtClean="0"/>
              <a:t>A5:D5</a:t>
            </a:r>
            <a:r>
              <a:rPr lang="ar-SA" dirty="0" smtClean="0"/>
              <a:t>  والذي يشير إلى الخلايا من الصف الخامس من العمود </a:t>
            </a:r>
            <a:r>
              <a:rPr lang="en-US" dirty="0" smtClean="0"/>
              <a:t>A</a:t>
            </a:r>
            <a:r>
              <a:rPr lang="ar-SA" dirty="0" smtClean="0"/>
              <a:t> إلى العمود </a:t>
            </a:r>
            <a:r>
              <a:rPr lang="en-US" dirty="0" smtClean="0"/>
              <a:t>D</a:t>
            </a:r>
            <a:r>
              <a:rPr lang="ar-SA" dirty="0" smtClean="0"/>
              <a:t> </a:t>
            </a:r>
          </a:p>
          <a:p>
            <a:pPr>
              <a:buFontTx/>
              <a:buChar char="-"/>
            </a:pPr>
            <a:r>
              <a:rPr lang="ar-SA" dirty="0" smtClean="0"/>
              <a:t>المدى العمودي: وهو الذي يشمل  خلايا متتالية عموديا ضمن العمود الواجد مثل </a:t>
            </a:r>
            <a:r>
              <a:rPr lang="en-US" dirty="0" smtClean="0"/>
              <a:t>B3:B10</a:t>
            </a:r>
            <a:r>
              <a:rPr lang="ar-SA" dirty="0" smtClean="0"/>
              <a:t> الذي يشير إلى لخلايا من العمود </a:t>
            </a:r>
            <a:r>
              <a:rPr lang="en-US" dirty="0" smtClean="0"/>
              <a:t>B</a:t>
            </a:r>
            <a:r>
              <a:rPr lang="ar-SA" dirty="0" smtClean="0"/>
              <a:t> من الصف 3 إلى الصف 10</a:t>
            </a:r>
          </a:p>
          <a:p>
            <a:pPr>
              <a:buFontTx/>
              <a:buChar char="-"/>
            </a:pPr>
            <a:r>
              <a:rPr lang="ar-SA" dirty="0" smtClean="0"/>
              <a:t>المدى الأفقي والعمودي والذي يشمل مجموعة من الخلايا المتتالية عموديا وأفقيا في نفس الوقت مثل </a:t>
            </a:r>
            <a:r>
              <a:rPr lang="en-US" dirty="0" smtClean="0"/>
              <a:t>B3:D5</a:t>
            </a:r>
            <a:endParaRPr lang="en-US" dirty="0"/>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ثنائية اللغة والاتجاه في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9</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يمكن إدخال البيانات باللغتين العربية والانجليزية في نفس ورقة العمل</a:t>
            </a:r>
          </a:p>
          <a:p>
            <a:pPr>
              <a:buFont typeface="Wingdings" pitchFamily="2" charset="2"/>
              <a:buChar char="ü"/>
            </a:pPr>
            <a:r>
              <a:rPr lang="ar-SA" dirty="0" smtClean="0"/>
              <a:t>لتغيير لغة الكتابة نضغط على المفتاحين </a:t>
            </a:r>
            <a:r>
              <a:rPr lang="en-US" dirty="0" err="1" smtClean="0"/>
              <a:t>Alt+Shift</a:t>
            </a:r>
            <a:r>
              <a:rPr lang="en-US" dirty="0" smtClean="0"/>
              <a:t> </a:t>
            </a:r>
            <a:r>
              <a:rPr lang="ar-SA" dirty="0" smtClean="0"/>
              <a:t>  أو استخدام أيقونة اللغة الموجودة على شريط المهام </a:t>
            </a:r>
          </a:p>
          <a:p>
            <a:pPr>
              <a:buFont typeface="Wingdings" pitchFamily="2" charset="2"/>
              <a:buChar char="ü"/>
            </a:pPr>
            <a:r>
              <a:rPr lang="ar-SA" dirty="0" smtClean="0"/>
              <a:t>يمكن تغيير اتجاه الورقة من اليمين إلى اليسار أو العكس حيث أن </a:t>
            </a:r>
            <a:r>
              <a:rPr lang="ar-SA" dirty="0" err="1" smtClean="0"/>
              <a:t>الإتجاه</a:t>
            </a:r>
            <a:r>
              <a:rPr lang="ar-SA" dirty="0" smtClean="0"/>
              <a:t> الافتراضي يكون من اليسار إلى اليمين</a:t>
            </a:r>
          </a:p>
          <a:p>
            <a:pPr>
              <a:buFont typeface="Wingdings" pitchFamily="2" charset="2"/>
              <a:buChar char="ü"/>
            </a:pPr>
            <a:r>
              <a:rPr lang="ar-SA" dirty="0" smtClean="0"/>
              <a:t>لتغيير اتجاه الورقة من تبويب تخطيط الصفحة ثم من مجموعة خيارات الورقة ننقر فوق ورقة من اليمين إلى اليسار</a:t>
            </a:r>
            <a:endParaRPr lang="en-US" dirty="0"/>
          </a:p>
        </p:txBody>
      </p:sp>
      <p:pic>
        <p:nvPicPr>
          <p:cNvPr id="5" name="عنصر نائب للمحتوى 4" descr="EXCEL2.bmp"/>
          <p:cNvPicPr>
            <a:picLocks noChangeAspect="1"/>
          </p:cNvPicPr>
          <p:nvPr/>
        </p:nvPicPr>
        <p:blipFill>
          <a:blip r:embed="rId3" cstate="print"/>
          <a:stretch>
            <a:fillRect/>
          </a:stretch>
        </p:blipFill>
        <p:spPr bwMode="auto">
          <a:xfrm>
            <a:off x="685800" y="5410200"/>
            <a:ext cx="7038975" cy="762000"/>
          </a:xfrm>
          <a:prstGeom prst="rect">
            <a:avLst/>
          </a:prstGeom>
          <a:noFill/>
          <a:ln w="9525">
            <a:noFill/>
            <a:miter lim="800000"/>
            <a:headEnd/>
            <a:tailEnd/>
          </a:ln>
        </p:spPr>
      </p:pic>
      <p:cxnSp>
        <p:nvCxnSpPr>
          <p:cNvPr id="9" name="رابط كسهم مستقيم 8"/>
          <p:cNvCxnSpPr/>
          <p:nvPr/>
        </p:nvCxnSpPr>
        <p:spPr>
          <a:xfrm rot="10800000" flipV="1">
            <a:off x="2209800" y="4876800"/>
            <a:ext cx="1447800" cy="8382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إنشاء مصنف جديد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10</a:t>
            </a:fld>
            <a:endParaRPr lang="en-US" smtClean="0"/>
          </a:p>
        </p:txBody>
      </p:sp>
      <p:sp>
        <p:nvSpPr>
          <p:cNvPr id="8" name="عنصر نائب للمحتوى 7"/>
          <p:cNvSpPr>
            <a:spLocks noGrp="1"/>
          </p:cNvSpPr>
          <p:nvPr>
            <p:ph idx="1"/>
          </p:nvPr>
        </p:nvSpPr>
        <p:spPr>
          <a:xfrm>
            <a:off x="0" y="1371600"/>
            <a:ext cx="9525000" cy="4648200"/>
          </a:xfrm>
        </p:spPr>
        <p:txBody>
          <a:bodyPr/>
          <a:lstStyle/>
          <a:p>
            <a:r>
              <a:rPr lang="ar-SA" dirty="0" smtClean="0"/>
              <a:t>لإنشاء مصنف جديد ننقر على زر أوفيس ثم ننقر فوق جديد فيظهر مربع حوار مصنف جديد </a:t>
            </a:r>
          </a:p>
          <a:p>
            <a:r>
              <a:rPr lang="ar-SA" dirty="0" smtClean="0"/>
              <a:t>من فئة قوالب نختار فارغ  وحديث ثم ومن الجزء الأيمن من مربع الحوار ننقر فوق مصنف فارغ</a:t>
            </a:r>
          </a:p>
          <a:p>
            <a:endParaRPr lang="en-US" dirty="0"/>
          </a:p>
        </p:txBody>
      </p:sp>
      <p:pic>
        <p:nvPicPr>
          <p:cNvPr id="9" name="صورة 8" descr="EXCEL5.bmp"/>
          <p:cNvPicPr>
            <a:picLocks noChangeAspect="1"/>
          </p:cNvPicPr>
          <p:nvPr/>
        </p:nvPicPr>
        <p:blipFill>
          <a:blip r:embed="rId3" cstate="print"/>
          <a:stretch>
            <a:fillRect/>
          </a:stretch>
        </p:blipFill>
        <p:spPr>
          <a:xfrm>
            <a:off x="1752600" y="3657600"/>
            <a:ext cx="5029200" cy="2286000"/>
          </a:xfrm>
          <a:prstGeom prst="rect">
            <a:avLst/>
          </a:prstGeom>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حفظ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11</a:t>
            </a:fld>
            <a:endParaRPr lang="en-US" smtClean="0"/>
          </a:p>
        </p:txBody>
      </p:sp>
      <p:sp>
        <p:nvSpPr>
          <p:cNvPr id="8" name="عنصر نائب للمحتوى 7"/>
          <p:cNvSpPr>
            <a:spLocks noGrp="1"/>
          </p:cNvSpPr>
          <p:nvPr>
            <p:ph idx="1"/>
          </p:nvPr>
        </p:nvSpPr>
        <p:spPr>
          <a:xfrm>
            <a:off x="0" y="1371600"/>
            <a:ext cx="9525000" cy="4648200"/>
          </a:xfrm>
        </p:spPr>
        <p:txBody>
          <a:bodyPr/>
          <a:lstStyle/>
          <a:p>
            <a:r>
              <a:rPr lang="ar-SA" dirty="0" smtClean="0"/>
              <a:t>بعد الانتهاء من العمل في ورقة عمل أكسل نقوم بحفظها حسب الخطوات التالية: </a:t>
            </a:r>
          </a:p>
          <a:p>
            <a:pPr>
              <a:buFontTx/>
              <a:buChar char="-"/>
            </a:pPr>
            <a:r>
              <a:rPr lang="ar-SA" dirty="0" smtClean="0"/>
              <a:t>ننقر فوق زر أوفيس ثم ننقر فوق حفظ فيظهر مربع حوار حفظ باسم لأن المصنف جديد حيث يقترح عليك المجلد الافتراضي </a:t>
            </a:r>
            <a:r>
              <a:rPr lang="en-US" dirty="0" smtClean="0"/>
              <a:t>My Documents </a:t>
            </a:r>
            <a:r>
              <a:rPr lang="ar-SA" dirty="0" smtClean="0"/>
              <a:t>  . يمكن الحفظ في مجلد آخر كما يلي :</a:t>
            </a:r>
          </a:p>
          <a:p>
            <a:pPr>
              <a:buFontTx/>
              <a:buChar char="-"/>
            </a:pPr>
            <a:r>
              <a:rPr lang="ar-SA" dirty="0" smtClean="0"/>
              <a:t>نحدد القرص الذي نريد الحفظ فيه وذلك بنقر السهم المنسدل لمربع حفظ في </a:t>
            </a:r>
            <a:r>
              <a:rPr lang="en-US" dirty="0" smtClean="0"/>
              <a:t>save in </a:t>
            </a:r>
            <a:r>
              <a:rPr lang="ar-SA" dirty="0" smtClean="0"/>
              <a:t> ولعرض محركات الأقراص الموجودة على الجهاز ثم نقوم بإدخال اسم  في مربع اسم الملف </a:t>
            </a:r>
            <a:r>
              <a:rPr lang="en-US" dirty="0" smtClean="0"/>
              <a:t>File Name</a:t>
            </a:r>
            <a:r>
              <a:rPr lang="ar-SA" dirty="0" smtClean="0"/>
              <a:t> بعدها ننقر فوق حفظ فيظهر اسم المصنف على شريط العنوان</a:t>
            </a:r>
          </a:p>
          <a:p>
            <a:endParaRPr lang="en-US" dirty="0"/>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حفظ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12</a:t>
            </a:fld>
            <a:endParaRPr lang="en-US" smtClean="0"/>
          </a:p>
        </p:txBody>
      </p:sp>
      <p:pic>
        <p:nvPicPr>
          <p:cNvPr id="9" name="عنصر نائب للمحتوى 8" descr="excel6.bmp"/>
          <p:cNvPicPr>
            <a:picLocks noGrp="1" noChangeAspect="1"/>
          </p:cNvPicPr>
          <p:nvPr>
            <p:ph idx="1"/>
          </p:nvPr>
        </p:nvPicPr>
        <p:blipFill>
          <a:blip r:embed="rId3" cstate="print"/>
          <a:stretch>
            <a:fillRect/>
          </a:stretch>
        </p:blipFill>
        <p:spPr>
          <a:xfrm>
            <a:off x="1676400" y="2286000"/>
            <a:ext cx="6196096" cy="3276600"/>
          </a:xfrm>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حفظ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13</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لحفظ مصنف لاستخدامه بواسطة إصدارات سابقة ننقر على زر أوفيس ثم ننقر فوق حفظ باسم ونختار من القائمة الفرعية </a:t>
            </a:r>
            <a:r>
              <a:rPr lang="en-US" dirty="0" smtClean="0"/>
              <a:t>Excel 97-2003</a:t>
            </a:r>
            <a:r>
              <a:rPr lang="ar-SA" dirty="0" smtClean="0"/>
              <a:t> ثم نقوم بإدخال الاسم مثل ما سبقن</a:t>
            </a:r>
          </a:p>
          <a:p>
            <a:pPr>
              <a:buFont typeface="Wingdings" pitchFamily="2" charset="2"/>
              <a:buChar char="ü"/>
            </a:pPr>
            <a:r>
              <a:rPr lang="ar-SA" dirty="0" smtClean="0"/>
              <a:t>لإغلاق مصنف أكسل دون الخروج من برنامج أكسل ننقر فوق إغلاق من قائمة زر أوفيس أو ننقر فوق الأيقونة </a:t>
            </a:r>
            <a:r>
              <a:rPr lang="en-US" dirty="0" smtClean="0"/>
              <a:t>x</a:t>
            </a:r>
            <a:r>
              <a:rPr lang="ar-SA" dirty="0" smtClean="0"/>
              <a:t> من شريط العنوان في أعلى يمين النافذة</a:t>
            </a:r>
          </a:p>
          <a:p>
            <a:pPr>
              <a:buFont typeface="Wingdings" pitchFamily="2" charset="2"/>
              <a:buChar char="ü"/>
            </a:pPr>
            <a:r>
              <a:rPr lang="ar-SA" dirty="0" smtClean="0"/>
              <a:t>عند محاولة الخروج دون حفظ التغييرات فإن أكسل يظهر رسالة تنبيهيه</a:t>
            </a:r>
          </a:p>
          <a:p>
            <a:endParaRPr lang="en-US" dirty="0"/>
          </a:p>
        </p:txBody>
      </p:sp>
      <p:pic>
        <p:nvPicPr>
          <p:cNvPr id="6" name="صورة 5" descr="excel7.bmp"/>
          <p:cNvPicPr>
            <a:picLocks noChangeAspect="1"/>
          </p:cNvPicPr>
          <p:nvPr/>
        </p:nvPicPr>
        <p:blipFill>
          <a:blip r:embed="rId3" cstate="print"/>
          <a:stretch>
            <a:fillRect/>
          </a:stretch>
        </p:blipFill>
        <p:spPr>
          <a:xfrm>
            <a:off x="1752600" y="5334000"/>
            <a:ext cx="5286375" cy="914400"/>
          </a:xfrm>
          <a:prstGeom prst="rect">
            <a:avLst/>
          </a:prstGeom>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فتح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14</a:t>
            </a:fld>
            <a:endParaRPr lang="en-US" smtClean="0"/>
          </a:p>
        </p:txBody>
      </p:sp>
      <p:sp>
        <p:nvSpPr>
          <p:cNvPr id="5" name="عنصر نائب للمحتوى 4"/>
          <p:cNvSpPr>
            <a:spLocks noGrp="1"/>
          </p:cNvSpPr>
          <p:nvPr>
            <p:ph idx="1"/>
          </p:nvPr>
        </p:nvSpPr>
        <p:spPr/>
        <p:txBody>
          <a:bodyPr/>
          <a:lstStyle/>
          <a:p>
            <a:r>
              <a:rPr lang="ar-SA" dirty="0" smtClean="0"/>
              <a:t>لفتح مصنف قد سبق إنشاؤه وذلك لإجراء تعديلات عليه أو الإطلاع عليه من قائمة زر أوفيس ننقر فوق فتح فيظهر مربع الحوار حيث يقترح أكسل المجلد الافتراضي </a:t>
            </a:r>
            <a:r>
              <a:rPr lang="en-US" dirty="0" smtClean="0"/>
              <a:t>My Documents</a:t>
            </a:r>
            <a:r>
              <a:rPr lang="ar-SA" dirty="0" smtClean="0"/>
              <a:t> (هو المكان الافتراضي إلا إذا حددت مكان آخر)  بعدها ننقر فوق مربع السرد في مربع بحث ثم نحدد محرك الأقراص بعدها نختار المجلد الذي يوجد بداخله المصنف</a:t>
            </a:r>
            <a:endParaRPr lang="en-US" dirty="0"/>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فتح  مصنف أكسل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15</a:t>
            </a:fld>
            <a:endParaRPr lang="en-US" smtClean="0"/>
          </a:p>
        </p:txBody>
      </p:sp>
      <p:pic>
        <p:nvPicPr>
          <p:cNvPr id="6" name="عنصر نائب للمحتوى 5" descr="excelop.bmp"/>
          <p:cNvPicPr>
            <a:picLocks noGrp="1" noChangeAspect="1"/>
          </p:cNvPicPr>
          <p:nvPr>
            <p:ph idx="1"/>
          </p:nvPr>
        </p:nvPicPr>
        <p:blipFill>
          <a:blip r:embed="rId3" cstate="print"/>
          <a:stretch>
            <a:fillRect/>
          </a:stretch>
        </p:blipFill>
        <p:spPr>
          <a:xfrm>
            <a:off x="1328381" y="1524000"/>
            <a:ext cx="7173038" cy="4648200"/>
          </a:xfrm>
          <a:prstGeom prst="rect">
            <a:avLst/>
          </a:prstGeom>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استخدام أكسل في فتح مستندات من إصدارات سابقة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16</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عند فتح مصنف قد تم  إنشاؤه   بواسطة إصدارات سابقة مثل </a:t>
            </a:r>
            <a:r>
              <a:rPr lang="en-US" dirty="0" smtClean="0"/>
              <a:t>Excel 2003</a:t>
            </a:r>
            <a:r>
              <a:rPr lang="ar-SA" dirty="0" smtClean="0"/>
              <a:t> في </a:t>
            </a:r>
            <a:r>
              <a:rPr lang="en-US" dirty="0" smtClean="0"/>
              <a:t>Excel 2007</a:t>
            </a:r>
            <a:r>
              <a:rPr lang="ar-SA" dirty="0" smtClean="0"/>
              <a:t> فإنه يتم تشغيله في وضع التوافق ويظهر ذلك على شريط العنوان إلى جانب اسم الملف </a:t>
            </a:r>
          </a:p>
          <a:p>
            <a:pPr>
              <a:buFont typeface="Wingdings" pitchFamily="2" charset="2"/>
              <a:buChar char="ü"/>
            </a:pPr>
            <a:r>
              <a:rPr lang="ar-SA" dirty="0" smtClean="0"/>
              <a:t>في وضع التوافق يمكن فتح مصنفات أكسل وتحريرها وحفظ ولكن لا يمكن استعمال الميزات الجديدة المرجوة في </a:t>
            </a:r>
            <a:r>
              <a:rPr lang="en-US" dirty="0" smtClean="0"/>
              <a:t>Excel 2007 </a:t>
            </a:r>
            <a:r>
              <a:rPr lang="ar-SA" dirty="0" smtClean="0"/>
              <a:t> </a:t>
            </a:r>
          </a:p>
          <a:p>
            <a:pPr>
              <a:buFont typeface="Wingdings" pitchFamily="2" charset="2"/>
              <a:buChar char="ü"/>
            </a:pPr>
            <a:r>
              <a:rPr lang="ar-SA" dirty="0" smtClean="0"/>
              <a:t>لتحويل المصنف إلى الإصدار  2007 وعدم الاحتفاظ  بالنسخة القديمة</a:t>
            </a:r>
          </a:p>
          <a:p>
            <a:r>
              <a:rPr lang="ar-SA" dirty="0" smtClean="0"/>
              <a:t>ننقر فوق زر أوفيس ثم ننقر فوق تحويل فيظهر مربع حوار نضغط على موافق</a:t>
            </a:r>
            <a:endParaRPr lang="en-US"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أداة التكبير والتصغير</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17</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يمكننا التحكم في حجم ورقة العمل المعروضة وذلك من خلال النقر فوق المنزلق الموجود على شريط المعلومات</a:t>
            </a:r>
          </a:p>
          <a:p>
            <a:pPr>
              <a:buFont typeface="Wingdings" pitchFamily="2" charset="2"/>
              <a:buChar char="ü"/>
            </a:pPr>
            <a:endParaRPr lang="ar-SA" dirty="0" smtClean="0"/>
          </a:p>
          <a:p>
            <a:pPr>
              <a:buFont typeface="Wingdings" pitchFamily="2" charset="2"/>
              <a:buChar char="ü"/>
            </a:pPr>
            <a:endParaRPr lang="ar-SA" dirty="0" smtClean="0"/>
          </a:p>
          <a:p>
            <a:pPr>
              <a:buFont typeface="Wingdings" pitchFamily="2" charset="2"/>
              <a:buChar char="ü"/>
            </a:pPr>
            <a:r>
              <a:rPr lang="ar-SA" dirty="0" smtClean="0"/>
              <a:t>للخروج من التطبيق ننقر فوق زر أوفيس ثم ننقر فوق </a:t>
            </a:r>
            <a:r>
              <a:rPr lang="ar-SA" dirty="0" err="1" smtClean="0"/>
              <a:t>إ</a:t>
            </a:r>
            <a:r>
              <a:rPr lang="ar-SA" dirty="0" smtClean="0"/>
              <a:t> </a:t>
            </a:r>
            <a:r>
              <a:rPr lang="ar-SA" dirty="0" err="1" smtClean="0"/>
              <a:t>نهاء</a:t>
            </a:r>
            <a:endParaRPr lang="en-US" dirty="0"/>
          </a:p>
        </p:txBody>
      </p:sp>
      <p:pic>
        <p:nvPicPr>
          <p:cNvPr id="6" name="صورة 5" descr="excel11.bmp"/>
          <p:cNvPicPr>
            <a:picLocks noChangeAspect="1"/>
          </p:cNvPicPr>
          <p:nvPr/>
        </p:nvPicPr>
        <p:blipFill>
          <a:blip r:embed="rId3" cstate="print"/>
          <a:stretch>
            <a:fillRect/>
          </a:stretch>
        </p:blipFill>
        <p:spPr>
          <a:xfrm>
            <a:off x="3352800" y="2667000"/>
            <a:ext cx="3028950" cy="1028700"/>
          </a:xfrm>
          <a:prstGeom prst="rect">
            <a:avLst/>
          </a:prstGeom>
        </p:spPr>
      </p:pic>
      <p:cxnSp>
        <p:nvCxnSpPr>
          <p:cNvPr id="9" name="رابط كسهم مستقيم 8"/>
          <p:cNvCxnSpPr/>
          <p:nvPr/>
        </p:nvCxnSpPr>
        <p:spPr>
          <a:xfrm rot="5400000">
            <a:off x="3695700" y="2857500"/>
            <a:ext cx="914400" cy="381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1" name="صورة 10" descr="excel12.bmp"/>
          <p:cNvPicPr>
            <a:picLocks noChangeAspect="1"/>
          </p:cNvPicPr>
          <p:nvPr/>
        </p:nvPicPr>
        <p:blipFill>
          <a:blip r:embed="rId4" cstate="print"/>
          <a:stretch>
            <a:fillRect/>
          </a:stretch>
        </p:blipFill>
        <p:spPr>
          <a:xfrm>
            <a:off x="2362200" y="4724400"/>
            <a:ext cx="4667250" cy="1228725"/>
          </a:xfrm>
          <a:prstGeom prst="rect">
            <a:avLst/>
          </a:prstGeom>
        </p:spPr>
      </p:pic>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smtClean="0"/>
              <a:t>إدخال البيانات في ورقة عمل</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18</a:t>
            </a:fld>
            <a:endParaRPr lang="en-US" smtClean="0"/>
          </a:p>
        </p:txBody>
      </p:sp>
      <p:sp>
        <p:nvSpPr>
          <p:cNvPr id="5" name="عنصر نائب للمحتوى 4"/>
          <p:cNvSpPr>
            <a:spLocks noGrp="1"/>
          </p:cNvSpPr>
          <p:nvPr>
            <p:ph idx="1"/>
          </p:nvPr>
        </p:nvSpPr>
        <p:spPr/>
        <p:txBody>
          <a:bodyPr/>
          <a:lstStyle/>
          <a:p>
            <a:pPr>
              <a:buFont typeface="Wingdings" pitchFamily="2" charset="2"/>
              <a:buChar char="ü"/>
            </a:pPr>
            <a:r>
              <a:rPr lang="ar-SA" dirty="0" smtClean="0"/>
              <a:t>لإدخال البيانات نضع مؤشر الفارة في الخلية المعنية وذلك بالنقر فوقها حيث يتم إدخال العناوين والبيانات والصيغ عن طريق </a:t>
            </a:r>
            <a:r>
              <a:rPr lang="ar-SA" smtClean="0"/>
              <a:t>لوحة المفاتيح </a:t>
            </a:r>
            <a:endParaRPr lang="ar-SA" dirty="0" smtClean="0"/>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ln>
            <a:miter lim="800000"/>
            <a:headEnd/>
            <a:tailEnd/>
          </a:ln>
        </p:spPr>
        <p:txBody>
          <a:bodyPr/>
          <a:lstStyle/>
          <a:p>
            <a:fld id="{328568E0-5893-4E52-8555-1DEE66EC7C2E}" type="slidenum">
              <a:rPr lang="ar-SA" smtClean="0">
                <a:cs typeface="Arial" pitchFamily="34" charset="0"/>
              </a:rPr>
              <a:pPr/>
              <a:t>19</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13350</TotalTime>
  <Words>820</Words>
  <Application>Microsoft Office PowerPoint</Application>
  <PresentationFormat>A4 Paper (210x297 mm)‎</PresentationFormat>
  <Paragraphs>141</Paragraphs>
  <Slides>19</Slides>
  <Notes>16</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الثالثة عشرة</vt:lpstr>
      <vt:lpstr>عناصر المحاضرة</vt:lpstr>
      <vt:lpstr>الجداول الإلكترونية</vt:lpstr>
      <vt:lpstr>الجداول الإلكترونية</vt:lpstr>
      <vt:lpstr>الجداول الإلكترونية</vt:lpstr>
      <vt:lpstr>ورقة العمل</vt:lpstr>
      <vt:lpstr>مدى الخلايا</vt:lpstr>
      <vt:lpstr>ثنائية اللغة والاتجاه في أكسل</vt:lpstr>
      <vt:lpstr>إنشاء مصنف جديد</vt:lpstr>
      <vt:lpstr>حفظ مصنف أكسل</vt:lpstr>
      <vt:lpstr>حفظ مصنف أكسل</vt:lpstr>
      <vt:lpstr>حفظ مصنف أكسل</vt:lpstr>
      <vt:lpstr>فتح  مصنف أكسل</vt:lpstr>
      <vt:lpstr>فتح  مصنف أكسل</vt:lpstr>
      <vt:lpstr>استخدام أكسل في فتح مستندات من إصدارات سابقة</vt:lpstr>
      <vt:lpstr>أداة التكبير والتصغير</vt:lpstr>
      <vt:lpstr>إدخال البيانات في ورقة عمل</vt:lpstr>
      <vt:lpstr>الشريحة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1094</cp:revision>
  <dcterms:created xsi:type="dcterms:W3CDTF">2009-10-14T19:14:34Z</dcterms:created>
  <dcterms:modified xsi:type="dcterms:W3CDTF">2010-12-13T12:39:13Z</dcterms:modified>
</cp:coreProperties>
</file>