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2" r:id="rId24"/>
    <p:sldId id="331" r:id="rId25"/>
    <p:sldId id="266" r:id="rId2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98" d="100"/>
          <a:sy n="98" d="100"/>
        </p:scale>
        <p:origin x="108" y="32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ب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الادارة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المالية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(1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)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عبداللطيف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الملحم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 الاولى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طبيعة الادارة المالية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/>
              <a:t>طبيعة الادارة المالية ومجالاتها:</a:t>
            </a:r>
          </a:p>
          <a:p>
            <a:r>
              <a:rPr lang="ar-EG" b="1" dirty="0"/>
              <a:t>- </a:t>
            </a:r>
            <a:r>
              <a:rPr lang="ar-EG" dirty="0"/>
              <a:t>الادارة المالية من المجالات الوظيفية المتخصصة التي تندرج تحت</a:t>
            </a:r>
          </a:p>
          <a:p>
            <a:r>
              <a:rPr lang="ar-EG" dirty="0"/>
              <a:t>التخصص العام لإدارة الاعمال.</a:t>
            </a:r>
          </a:p>
          <a:p>
            <a:r>
              <a:rPr lang="ar-EG" b="1" dirty="0"/>
              <a:t>- </a:t>
            </a:r>
            <a:r>
              <a:rPr lang="ar-EG" dirty="0"/>
              <a:t>يمكن تعريف الادارة </a:t>
            </a:r>
            <a:r>
              <a:rPr lang="ar-EG" dirty="0" err="1"/>
              <a:t>الادارة</a:t>
            </a:r>
            <a:r>
              <a:rPr lang="ar-EG" dirty="0"/>
              <a:t> المالية بأنها ادارة التدفقات النقدية </a:t>
            </a:r>
            <a:r>
              <a:rPr lang="ar-EG" dirty="0" smtClean="0"/>
              <a:t>الداخلة</a:t>
            </a:r>
            <a:r>
              <a:rPr lang="ar-SA" dirty="0"/>
              <a:t> </a:t>
            </a:r>
            <a:r>
              <a:rPr lang="ar-EG" dirty="0" smtClean="0"/>
              <a:t>والخارجة </a:t>
            </a:r>
            <a:r>
              <a:rPr lang="ar-EG" dirty="0"/>
              <a:t>داخل منشآت الاعمال العامة والخاصة.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51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أوجه الاختلاف بين المالية والمحاسبة والاقتصاد:</a:t>
            </a:r>
            <a:br>
              <a:rPr lang="ar-EG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*</a:t>
            </a:r>
            <a:r>
              <a:rPr lang="ar-EG" dirty="0"/>
              <a:t>المحاسبة/ تهتم بعملية تجميع البيانات التاريخية أو المستقبلية وتسجيلها بصورة</a:t>
            </a:r>
          </a:p>
          <a:p>
            <a:r>
              <a:rPr lang="ar-EG" dirty="0"/>
              <a:t>صحيحة.</a:t>
            </a:r>
          </a:p>
          <a:p>
            <a:r>
              <a:rPr lang="ar-EG" dirty="0"/>
              <a:t>*المالية / هي عملية إدارية تهتم باتخاذ القرارات في ضوء المعلومات التي</a:t>
            </a:r>
          </a:p>
          <a:p>
            <a:r>
              <a:rPr lang="ar-EG" dirty="0"/>
              <a:t>يفرزها النظام المحاسبي.</a:t>
            </a:r>
          </a:p>
          <a:p>
            <a:r>
              <a:rPr lang="ar-EG" dirty="0"/>
              <a:t>*الاقتصاد/ يهتم بتحليل وتوزيع الموارد ودراسة المعاملات.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21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مجالات الإدارة المالية: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800" dirty="0" smtClean="0"/>
              <a:t>1 </a:t>
            </a:r>
            <a:r>
              <a:rPr lang="ar-EG" sz="2800" dirty="0"/>
              <a:t>المالية العامة وتهتم بالنفقات والإيرادات العامة : </a:t>
            </a:r>
            <a:r>
              <a:rPr lang="ar-EG" sz="2800" dirty="0" smtClean="0"/>
              <a:t>جمع </a:t>
            </a:r>
            <a:r>
              <a:rPr lang="ar-EG" sz="2800" dirty="0"/>
              <a:t>الاموال من الضرائب</a:t>
            </a:r>
          </a:p>
          <a:p>
            <a:r>
              <a:rPr lang="ar-EG" sz="2800" dirty="0"/>
              <a:t>والجمارك والرسوم وإنفاقها حسب اللوائح </a:t>
            </a:r>
            <a:r>
              <a:rPr lang="ar-EG" sz="2800" dirty="0" err="1"/>
              <a:t>المحدده</a:t>
            </a:r>
            <a:r>
              <a:rPr lang="ar-EG" sz="2800" dirty="0"/>
              <a:t> لخدمة </a:t>
            </a:r>
            <a:r>
              <a:rPr lang="ar-EG" sz="2800" dirty="0" smtClean="0"/>
              <a:t>المواطنين</a:t>
            </a:r>
            <a:endParaRPr lang="en-US" sz="2800" dirty="0" smtClean="0"/>
          </a:p>
          <a:p>
            <a:r>
              <a:rPr lang="ar-EG" sz="2800" dirty="0" smtClean="0"/>
              <a:t>.2 </a:t>
            </a:r>
            <a:r>
              <a:rPr lang="ar-EG" sz="2800" dirty="0"/>
              <a:t>تحليل الاستثمار في الأوراق المالية من حيث العوائد والأخطار</a:t>
            </a:r>
          </a:p>
          <a:p>
            <a:r>
              <a:rPr lang="ar-EG" sz="2800" dirty="0"/>
              <a:t>.3 المالية الدولية: </a:t>
            </a:r>
            <a:r>
              <a:rPr lang="ar-EG" sz="2800" dirty="0" smtClean="0"/>
              <a:t>تدفق </a:t>
            </a:r>
            <a:r>
              <a:rPr lang="ar-EG" sz="2800" dirty="0"/>
              <a:t>الاموال من والى الدول , اسعار الصرف , القيود التي</a:t>
            </a:r>
          </a:p>
          <a:p>
            <a:r>
              <a:rPr lang="ar-EG" sz="2800" dirty="0" smtClean="0"/>
              <a:t>تف</a:t>
            </a:r>
            <a:r>
              <a:rPr lang="ar-SA" sz="2800" dirty="0" smtClean="0"/>
              <a:t>ض</a:t>
            </a:r>
            <a:r>
              <a:rPr lang="ar-EG" sz="2800" dirty="0" smtClean="0"/>
              <a:t>رها الدو</a:t>
            </a:r>
            <a:r>
              <a:rPr lang="ar-SA" sz="2800" dirty="0"/>
              <a:t>ل</a:t>
            </a:r>
            <a:endParaRPr lang="ar-EG" sz="2800" dirty="0"/>
          </a:p>
          <a:p>
            <a:r>
              <a:rPr lang="ar-EG" sz="2800" dirty="0"/>
              <a:t>.4 المؤسسات المالية : </a:t>
            </a:r>
            <a:r>
              <a:rPr lang="ar-EG" sz="2800" dirty="0" smtClean="0"/>
              <a:t>تقوم </a:t>
            </a:r>
            <a:r>
              <a:rPr lang="ar-EG" sz="2800" dirty="0"/>
              <a:t>بوظيفة السياسة النقدية والمالية في </a:t>
            </a:r>
            <a:r>
              <a:rPr lang="ar-EG" sz="2800" dirty="0" smtClean="0"/>
              <a:t>الاقتصاد</a:t>
            </a:r>
            <a:endParaRPr lang="ar-SA" sz="2800" dirty="0" smtClean="0"/>
          </a:p>
          <a:p>
            <a:r>
              <a:rPr lang="ar-EG" sz="2800" dirty="0" smtClean="0"/>
              <a:t>.5 </a:t>
            </a:r>
            <a:r>
              <a:rPr lang="ar-EG" sz="2800" dirty="0"/>
              <a:t>الإدارة المالية للمنشاة </a:t>
            </a:r>
            <a:r>
              <a:rPr lang="ar-SA" sz="2800" dirty="0" smtClean="0"/>
              <a:t>:</a:t>
            </a:r>
            <a:r>
              <a:rPr lang="ar-EG" sz="2800" dirty="0" smtClean="0"/>
              <a:t>مجموعه </a:t>
            </a:r>
            <a:r>
              <a:rPr lang="ar-EG" sz="2800" dirty="0"/>
              <a:t>من الادوات تم تطويرها لتحديد مصادر</a:t>
            </a:r>
          </a:p>
          <a:p>
            <a:r>
              <a:rPr lang="ar-EG" sz="2800" dirty="0"/>
              <a:t>التمويل المناسبة </a:t>
            </a:r>
            <a:r>
              <a:rPr lang="ar-EG" sz="2800" dirty="0" smtClean="0"/>
              <a:t>للمنشاة</a:t>
            </a:r>
            <a:endParaRPr lang="en-US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94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التطور التاريخي لمجالات الإدارة المالية: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800" dirty="0"/>
              <a:t>مرحلة 1) بداية القرن </a:t>
            </a:r>
            <a:r>
              <a:rPr lang="ar-EG" sz="2800" dirty="0" smtClean="0"/>
              <a:t>العشرين</a:t>
            </a:r>
            <a:endParaRPr lang="ar-EG" sz="2800" dirty="0"/>
          </a:p>
          <a:p>
            <a:r>
              <a:rPr lang="ar-EG" sz="2800" dirty="0"/>
              <a:t>أول ظهور لعلم الإدارة المالية كعلم مستقل كان التمويل المالي بالولايات المتحدة</a:t>
            </a:r>
          </a:p>
          <a:p>
            <a:r>
              <a:rPr lang="ar-EG" sz="2800" dirty="0"/>
              <a:t>الامريكية في القرن العشرين ومن خصائصه</a:t>
            </a:r>
          </a:p>
          <a:p>
            <a:r>
              <a:rPr lang="ar-EG" sz="2800" dirty="0"/>
              <a:t> كان يعتبر جزء من علم الاقتصاد</a:t>
            </a:r>
          </a:p>
          <a:p>
            <a:r>
              <a:rPr lang="ar-EG" sz="2800" dirty="0"/>
              <a:t> التركيز على الجوانب القانونية </a:t>
            </a:r>
            <a:r>
              <a:rPr lang="ar-SA" sz="2800" dirty="0" smtClean="0"/>
              <a:t>:</a:t>
            </a:r>
            <a:r>
              <a:rPr lang="ar-EG" sz="2800" dirty="0" smtClean="0"/>
              <a:t>مثل </a:t>
            </a:r>
            <a:r>
              <a:rPr lang="ar-EG" sz="2800" dirty="0"/>
              <a:t>الاندماج الاتحاد ،تشكيل شركات جديدة</a:t>
            </a:r>
          </a:p>
          <a:p>
            <a:r>
              <a:rPr lang="ar-EG" sz="2800" dirty="0"/>
              <a:t>وإصدار الأوراق </a:t>
            </a:r>
            <a:r>
              <a:rPr lang="ar-EG" sz="2800" dirty="0" smtClean="0"/>
              <a:t>المالية</a:t>
            </a:r>
            <a:endParaRPr lang="ar-EG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43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/>
            <a:r>
              <a:rPr lang="ar-EG" sz="4000" dirty="0"/>
              <a:t>مرحله 2 </a:t>
            </a:r>
            <a:r>
              <a:rPr lang="ar-EG" sz="4000" dirty="0" smtClean="0"/>
              <a:t>بداية </a:t>
            </a:r>
            <a:r>
              <a:rPr lang="ar-EG" sz="4000" dirty="0"/>
              <a:t>العشرينات مرحلة الثورة </a:t>
            </a:r>
            <a:r>
              <a:rPr lang="ar-EG" sz="4000" dirty="0" smtClean="0"/>
              <a:t>الصناعية</a:t>
            </a:r>
            <a:endParaRPr lang="en-US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800" dirty="0"/>
              <a:t> وصول التصنيع الى </a:t>
            </a:r>
            <a:r>
              <a:rPr lang="ar-EG" sz="2800" dirty="0" err="1"/>
              <a:t>ذروتة</a:t>
            </a:r>
            <a:r>
              <a:rPr lang="ar-EG" sz="2800" dirty="0"/>
              <a:t> وظهور الحاجة للبحث عن مصادر التمويل</a:t>
            </a:r>
          </a:p>
          <a:p>
            <a:r>
              <a:rPr lang="ar-EG" sz="2800" dirty="0"/>
              <a:t>لغرض التوسع</a:t>
            </a:r>
          </a:p>
          <a:p>
            <a:r>
              <a:rPr lang="ar-EG" sz="2800" dirty="0"/>
              <a:t> التركيز على أهميه توفير السيولة</a:t>
            </a:r>
          </a:p>
          <a:p>
            <a:r>
              <a:rPr lang="ar-EG" sz="2800" dirty="0"/>
              <a:t> انتشار الأسواق المالية</a:t>
            </a:r>
          </a:p>
          <a:p>
            <a:r>
              <a:rPr lang="ar-EG" sz="2800" dirty="0"/>
              <a:t> انتشار مؤسسات الوساطة المالية</a:t>
            </a:r>
          </a:p>
          <a:p>
            <a:r>
              <a:rPr lang="ar-EG" sz="2800" dirty="0"/>
              <a:t>مرحله </a:t>
            </a:r>
            <a:r>
              <a:rPr lang="ar-SA" sz="2800" dirty="0" smtClean="0"/>
              <a:t> </a:t>
            </a:r>
            <a:r>
              <a:rPr lang="ar-EG" sz="2800" dirty="0" smtClean="0"/>
              <a:t>3فتره الثلاثينات:</a:t>
            </a:r>
            <a:endParaRPr lang="ar-EG" sz="2800" dirty="0"/>
          </a:p>
          <a:p>
            <a:r>
              <a:rPr lang="ar-EG" sz="2800" dirty="0"/>
              <a:t>يعد ازمة 1121 م ازداد فشل منظمات الاعمال ، مما ادى الى تركيز التمويل</a:t>
            </a:r>
          </a:p>
          <a:p>
            <a:r>
              <a:rPr lang="ar-EG" sz="2800" dirty="0"/>
              <a:t>على الإفلاس وإعادة التنظيم وسيولة الشركات وقوانين تنظيم سوق الأوراق</a:t>
            </a:r>
          </a:p>
          <a:p>
            <a:r>
              <a:rPr lang="ar-EG" sz="2800" dirty="0"/>
              <a:t>المالية.</a:t>
            </a:r>
            <a:endParaRPr lang="en-US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3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/>
              <a:t>مرحله </a:t>
            </a:r>
            <a:r>
              <a:rPr lang="ar-EG" dirty="0" smtClean="0"/>
              <a:t>3 فتره الثلاثينات:</a:t>
            </a:r>
            <a:endParaRPr lang="ar-EG" dirty="0"/>
          </a:p>
          <a:p>
            <a:r>
              <a:rPr lang="ar-EG" dirty="0" smtClean="0"/>
              <a:t>ازداد </a:t>
            </a:r>
            <a:r>
              <a:rPr lang="ar-EG" dirty="0"/>
              <a:t>فشل منظمات الاعمال ، مما ادى الى تركيز التمويل</a:t>
            </a:r>
          </a:p>
          <a:p>
            <a:r>
              <a:rPr lang="ar-EG" dirty="0"/>
              <a:t>على الإفلاس وإعادة التنظيم وسيولة الشركات وقوانين تنظيم سوق </a:t>
            </a:r>
            <a:r>
              <a:rPr lang="ar-EG" dirty="0" smtClean="0"/>
              <a:t>الأوراق</a:t>
            </a:r>
            <a:r>
              <a:rPr lang="ar-SA" dirty="0" smtClean="0"/>
              <a:t> </a:t>
            </a:r>
            <a:r>
              <a:rPr lang="ar-EG" dirty="0" smtClean="0"/>
              <a:t>المالية</a:t>
            </a:r>
            <a:r>
              <a:rPr lang="ar-EG" dirty="0"/>
              <a:t>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21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 smtClean="0"/>
              <a:t>مرحله 4 فتره </a:t>
            </a:r>
            <a:r>
              <a:rPr lang="ar-EG" dirty="0"/>
              <a:t>الاربعينات وبداية الخمسينيات </a:t>
            </a:r>
            <a:r>
              <a:rPr lang="ar-EG" dirty="0" smtClean="0"/>
              <a:t>:</a:t>
            </a:r>
            <a:endParaRPr lang="ar-EG" dirty="0"/>
          </a:p>
          <a:p>
            <a:r>
              <a:rPr lang="ar-EG" dirty="0"/>
              <a:t> استمرار الأسلوب التقليدي في ممارسة الوظيفة المالية وتحليل الجوانب</a:t>
            </a:r>
          </a:p>
          <a:p>
            <a:r>
              <a:rPr lang="ar-EG" dirty="0"/>
              <a:t>المالية للشركات من وجهة نظر الاطراف الخارجية </a:t>
            </a:r>
            <a:r>
              <a:rPr lang="ar-EG" dirty="0" smtClean="0"/>
              <a:t>الممولين</a:t>
            </a:r>
            <a:endParaRPr lang="ar-EG" dirty="0"/>
          </a:p>
          <a:p>
            <a:r>
              <a:rPr lang="ar-EG" dirty="0"/>
              <a:t> بداية ظهور الاهتمام بدراسة أساليب الرقابة الداخلية وإعداد </a:t>
            </a:r>
            <a:r>
              <a:rPr lang="ar-EG" dirty="0" smtClean="0"/>
              <a:t>الموازنة</a:t>
            </a:r>
            <a:r>
              <a:rPr lang="en-US" dirty="0"/>
              <a:t> </a:t>
            </a:r>
            <a:r>
              <a:rPr lang="ar-EG" dirty="0" smtClean="0"/>
              <a:t>الرأسمالية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9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000" dirty="0" smtClean="0"/>
              <a:t>مرحلة 5فترة </a:t>
            </a:r>
            <a:r>
              <a:rPr lang="ar-EG" sz="2000" dirty="0"/>
              <a:t>الخمسينيات </a:t>
            </a:r>
            <a:r>
              <a:rPr lang="ar-EG" sz="2000" dirty="0" smtClean="0"/>
              <a:t>والستينيات</a:t>
            </a:r>
            <a:r>
              <a:rPr lang="ar-EG" sz="2000" dirty="0" smtClean="0"/>
              <a:t>:</a:t>
            </a:r>
            <a:endParaRPr lang="ar-EG" sz="2000" dirty="0"/>
          </a:p>
          <a:p>
            <a:r>
              <a:rPr lang="ar-EG" sz="2000" dirty="0"/>
              <a:t>الاهتمام </a:t>
            </a:r>
            <a:r>
              <a:rPr lang="ar-EG" sz="2000" dirty="0" smtClean="0"/>
              <a:t>موج</a:t>
            </a:r>
            <a:r>
              <a:rPr lang="ar-SA" sz="2000" dirty="0"/>
              <a:t>ه</a:t>
            </a:r>
            <a:r>
              <a:rPr lang="ar-EG" sz="2000" dirty="0" smtClean="0"/>
              <a:t>ه </a:t>
            </a:r>
            <a:r>
              <a:rPr lang="ar-EG" sz="2000" dirty="0"/>
              <a:t>نحو الالتزامات ورأس المال، فضلا عن دراسة الاصول ،</a:t>
            </a:r>
          </a:p>
          <a:p>
            <a:r>
              <a:rPr lang="ar-EG" sz="2000" dirty="0"/>
              <a:t>إضافة لظهور نماذج رياضية وكمية في مجالات فرعية عديدة من </a:t>
            </a:r>
            <a:r>
              <a:rPr lang="ar-EG" sz="2000" dirty="0" smtClean="0"/>
              <a:t>الادارة</a:t>
            </a:r>
          </a:p>
          <a:p>
            <a:r>
              <a:rPr lang="ar-EG" sz="2000" dirty="0" smtClean="0"/>
              <a:t>المالية </a:t>
            </a:r>
            <a:r>
              <a:rPr lang="ar-EG" sz="2000" dirty="0"/>
              <a:t>كإدارة رأس المال </a:t>
            </a:r>
            <a:r>
              <a:rPr lang="ar-EG" sz="2000" dirty="0" smtClean="0"/>
              <a:t>العامل</a:t>
            </a:r>
            <a:r>
              <a:rPr lang="ar-SA" sz="2000" dirty="0" smtClean="0"/>
              <a:t> </a:t>
            </a:r>
            <a:r>
              <a:rPr lang="ar-EG" sz="2000" dirty="0" smtClean="0"/>
              <a:t>المخزون</a:t>
            </a:r>
            <a:r>
              <a:rPr lang="ar-EG" sz="2000" dirty="0"/>
              <a:t>، النقدية، الذمم</a:t>
            </a:r>
            <a:r>
              <a:rPr lang="ar-EG" sz="2000" dirty="0" smtClean="0"/>
              <a:t>. </a:t>
            </a:r>
            <a:endParaRPr lang="ar-EG" sz="2000" dirty="0"/>
          </a:p>
          <a:p>
            <a:endParaRPr lang="ar-EG" sz="2000" dirty="0" smtClean="0"/>
          </a:p>
          <a:p>
            <a:r>
              <a:rPr lang="ar-EG" sz="2000" dirty="0" smtClean="0"/>
              <a:t>ظهور </a:t>
            </a:r>
            <a:r>
              <a:rPr lang="ar-EG" sz="2000" dirty="0"/>
              <a:t>وتطور نظرية المحفظة الاستثمارية وتطبيقاتها من اهم الاحداث خلال</a:t>
            </a:r>
          </a:p>
          <a:p>
            <a:r>
              <a:rPr lang="ar-EG" sz="2000" dirty="0" err="1" smtClean="0"/>
              <a:t>الستينيات،حيث</a:t>
            </a:r>
            <a:r>
              <a:rPr lang="ar-EG" sz="2000" dirty="0" smtClean="0"/>
              <a:t> </a:t>
            </a:r>
            <a:r>
              <a:rPr lang="ar-EG" sz="2000" dirty="0"/>
              <a:t>ارتبط تطور هذه النظرية ب </a:t>
            </a:r>
            <a:r>
              <a:rPr lang="ar-EG" sz="2000" dirty="0" err="1"/>
              <a:t>ماركوتز</a:t>
            </a:r>
            <a:r>
              <a:rPr lang="ar-EG" sz="2000" dirty="0"/>
              <a:t> 1152 م، الى ان تم</a:t>
            </a:r>
          </a:p>
          <a:p>
            <a:r>
              <a:rPr lang="ar-EG" sz="2000" dirty="0"/>
              <a:t>تنقيتها وتطورها اكثر من قبل </a:t>
            </a:r>
            <a:r>
              <a:rPr lang="ar-EG" sz="2000" dirty="0" err="1"/>
              <a:t>فاما</a:t>
            </a:r>
            <a:r>
              <a:rPr lang="ar-EG" sz="2000" dirty="0"/>
              <a:t> سنه 1195 م، ولنتر 1194 م.</a:t>
            </a:r>
          </a:p>
          <a:p>
            <a:r>
              <a:rPr lang="ar-EG" sz="2000" dirty="0" smtClean="0"/>
              <a:t>تطوير </a:t>
            </a:r>
            <a:r>
              <a:rPr lang="ar-EG" sz="2000" dirty="0"/>
              <a:t>نماذج </a:t>
            </a:r>
            <a:r>
              <a:rPr lang="ar-EG" sz="2000" dirty="0" err="1"/>
              <a:t>متقدمه</a:t>
            </a:r>
            <a:r>
              <a:rPr lang="ar-EG" sz="2000" dirty="0"/>
              <a:t> على سبيل المثال تسعير الاصول الرأسمالية </a:t>
            </a:r>
            <a:r>
              <a:rPr lang="en-US" sz="2000" dirty="0" err="1" smtClean="0"/>
              <a:t>capm</a:t>
            </a:r>
            <a:endParaRPr lang="en-US" sz="2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18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/>
              <a:t>مرحلة 9 </a:t>
            </a:r>
            <a:r>
              <a:rPr lang="ar-EG" dirty="0" smtClean="0"/>
              <a:t>فترت السبعينيات:</a:t>
            </a:r>
            <a:endParaRPr lang="ar-EG" dirty="0"/>
          </a:p>
          <a:p>
            <a:r>
              <a:rPr lang="ar-EG" dirty="0"/>
              <a:t>التوجه نحو تطوير نماذج بديلة في المجالات </a:t>
            </a:r>
            <a:r>
              <a:rPr lang="ar-EG" dirty="0" err="1"/>
              <a:t>الدقيقه</a:t>
            </a:r>
            <a:r>
              <a:rPr lang="ar-EG" dirty="0"/>
              <a:t> للإدارة المالية على سبيل</a:t>
            </a:r>
          </a:p>
          <a:p>
            <a:r>
              <a:rPr lang="ar-EG" dirty="0"/>
              <a:t>المثال: تسعير الخيارات الذي ارتبط ببلاك </a:t>
            </a:r>
            <a:r>
              <a:rPr lang="ar-EG" dirty="0" err="1"/>
              <a:t>وشولز</a:t>
            </a:r>
            <a:r>
              <a:rPr lang="ar-EG" dirty="0"/>
              <a:t> سنه 1193 م، والذي يمثل</a:t>
            </a:r>
          </a:p>
          <a:p>
            <a:r>
              <a:rPr lang="ar-EG" dirty="0"/>
              <a:t>تحديا لنموذج تسعير الاصول الرأسمالية.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53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dirty="0" smtClean="0"/>
              <a:t>مرحله </a:t>
            </a:r>
            <a:r>
              <a:rPr lang="ar-EG" sz="2400" dirty="0"/>
              <a:t>9 </a:t>
            </a:r>
            <a:r>
              <a:rPr lang="ar-EG" sz="2400" dirty="0" smtClean="0"/>
              <a:t>فترة </a:t>
            </a:r>
            <a:r>
              <a:rPr lang="ar-EG" sz="2400" dirty="0"/>
              <a:t>الثمانينات </a:t>
            </a:r>
            <a:r>
              <a:rPr lang="ar-EG" sz="2400" dirty="0" smtClean="0"/>
              <a:t>والتسعينات :</a:t>
            </a:r>
          </a:p>
          <a:p>
            <a:endParaRPr lang="ar-EG" sz="2400" dirty="0"/>
          </a:p>
          <a:p>
            <a:r>
              <a:rPr lang="ar-EG" sz="2400" dirty="0"/>
              <a:t>التركيز على أساليب التعامل مع متغيرات بينة الأعمال المعاصرة لاسيما :</a:t>
            </a:r>
          </a:p>
          <a:p>
            <a:r>
              <a:rPr lang="ar-EG" sz="2400" dirty="0"/>
              <a:t> ظهور عدم التأكد)مزيد من المخاطر(</a:t>
            </a:r>
          </a:p>
          <a:p>
            <a:r>
              <a:rPr lang="ar-EG" sz="2400" dirty="0"/>
              <a:t> كفاءة الأسواق المالية</a:t>
            </a:r>
          </a:p>
          <a:p>
            <a:r>
              <a:rPr lang="ar-EG" sz="2400" dirty="0"/>
              <a:t> المشكلات المترتبة عن التضخم والضرائب وأسعار الفائدة</a:t>
            </a:r>
          </a:p>
          <a:p>
            <a:r>
              <a:rPr lang="ar-EG" sz="2400" dirty="0"/>
              <a:t> برامج الخصخصة</a:t>
            </a:r>
          </a:p>
          <a:p>
            <a:r>
              <a:rPr lang="ar-EG" sz="2400" dirty="0"/>
              <a:t> العولمة الدورات المالية المعاصرة )المشتقات المالية(</a:t>
            </a:r>
          </a:p>
          <a:p>
            <a:r>
              <a:rPr lang="ar-EG" sz="2400" dirty="0"/>
              <a:t> الادوات المالية الاسلامية</a:t>
            </a:r>
            <a:endParaRPr lang="en-US" sz="24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33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اهداف المنشأة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800" dirty="0"/>
              <a:t>يمكن حصر اهداف المنشاة في هدفين:</a:t>
            </a:r>
          </a:p>
          <a:p>
            <a:r>
              <a:rPr lang="ar-EG" sz="2800" dirty="0"/>
              <a:t>أولا هدف تعظيم الربح </a:t>
            </a:r>
            <a:r>
              <a:rPr lang="ar-SA" sz="2800" dirty="0" smtClean="0"/>
              <a:t>             </a:t>
            </a:r>
            <a:r>
              <a:rPr lang="ar-EG" sz="2800" dirty="0" err="1" smtClean="0"/>
              <a:t>ثانيا:تعظيم</a:t>
            </a:r>
            <a:r>
              <a:rPr lang="ar-EG" sz="2800" dirty="0" smtClean="0"/>
              <a:t> </a:t>
            </a:r>
            <a:r>
              <a:rPr lang="ar-EG" sz="2800" dirty="0" err="1"/>
              <a:t>الثروه</a:t>
            </a:r>
            <a:endParaRPr lang="ar-EG" sz="2800" dirty="0"/>
          </a:p>
          <a:p>
            <a:r>
              <a:rPr lang="ar-EG" sz="2800" dirty="0"/>
              <a:t>أولا هدف تعظيم الربح</a:t>
            </a:r>
          </a:p>
          <a:p>
            <a:r>
              <a:rPr lang="ar-EG" sz="2800" dirty="0"/>
              <a:t>يمكن النظر لهدف تعظيم الربح من زاويتين:</a:t>
            </a:r>
          </a:p>
          <a:p>
            <a:r>
              <a:rPr lang="ar-EG" sz="2800" dirty="0"/>
              <a:t>1.من وجهة نظر المستثمر:</a:t>
            </a:r>
          </a:p>
          <a:p>
            <a:r>
              <a:rPr lang="ar-EG" sz="2800" dirty="0"/>
              <a:t>يعني الربح السنوي الموزع على المساهمين اضافة الى الربح الرأسمالي</a:t>
            </a:r>
          </a:p>
          <a:p>
            <a:r>
              <a:rPr lang="ar-EG" sz="2800" dirty="0"/>
              <a:t>الناتج عن الزيادة في القيمة السوقية</a:t>
            </a:r>
            <a:endParaRPr lang="en-US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28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800" dirty="0"/>
              <a:t>2.من وجهة نظر المنشأة :</a:t>
            </a:r>
          </a:p>
          <a:p>
            <a:r>
              <a:rPr lang="ar-EG" sz="2800" dirty="0"/>
              <a:t>يعني زيادة المخرجات عن المدخلات ويعني الكفاءة الاقتصادية </a:t>
            </a:r>
            <a:r>
              <a:rPr lang="ar-SA" sz="2800" dirty="0" smtClean="0"/>
              <a:t>: </a:t>
            </a:r>
            <a:r>
              <a:rPr lang="ar-EG" sz="2800" dirty="0" smtClean="0"/>
              <a:t>اتخاذ</a:t>
            </a:r>
            <a:endParaRPr lang="ar-EG" sz="2800" dirty="0"/>
          </a:p>
          <a:p>
            <a:r>
              <a:rPr lang="ar-EG" sz="2800" dirty="0"/>
              <a:t>القرارات التي تضمن الاستغلال الامثل للموارد المتاحة لتتمكن المنشأة من</a:t>
            </a:r>
          </a:p>
          <a:p>
            <a:r>
              <a:rPr lang="ar-EG" sz="2800" dirty="0"/>
              <a:t>زيادة الارباح </a:t>
            </a:r>
            <a:r>
              <a:rPr lang="ar-EG" sz="2800" dirty="0" smtClean="0"/>
              <a:t>الكلية</a:t>
            </a:r>
            <a:endParaRPr lang="ar-EG" sz="2800" dirty="0"/>
          </a:p>
          <a:p>
            <a:r>
              <a:rPr lang="ar-EG" sz="2800" dirty="0"/>
              <a:t>مع ذلك فان هدف تعظيم الربح لا يعتبر الهدف الاسمى للمنشاة لأنه يعاني من</a:t>
            </a:r>
          </a:p>
          <a:p>
            <a:r>
              <a:rPr lang="ar-EG" sz="2800" dirty="0"/>
              <a:t>بعض القصور ومنها:</a:t>
            </a:r>
            <a:endParaRPr lang="en-US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3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800" dirty="0"/>
              <a:t>- تعدد مفاهيم الربحية ، حيث يستخدم مفهوم الربح للتعبير عن العديد من</a:t>
            </a:r>
          </a:p>
          <a:p>
            <a:r>
              <a:rPr lang="ar-EG" sz="2800" dirty="0"/>
              <a:t>المفاهيم منها :</a:t>
            </a:r>
          </a:p>
          <a:p>
            <a:r>
              <a:rPr lang="ar-EG" sz="2800" dirty="0" smtClean="0"/>
              <a:t>ربحيه </a:t>
            </a:r>
            <a:r>
              <a:rPr lang="ar-EG" sz="2800" dirty="0"/>
              <a:t>طويل الاجل</a:t>
            </a:r>
          </a:p>
          <a:p>
            <a:r>
              <a:rPr lang="ar-EG" sz="2800" dirty="0" smtClean="0"/>
              <a:t>ربحيه </a:t>
            </a:r>
            <a:r>
              <a:rPr lang="ar-EG" sz="2800" dirty="0"/>
              <a:t>قصير الاجل</a:t>
            </a:r>
          </a:p>
          <a:p>
            <a:r>
              <a:rPr lang="ar-EG" sz="2800" dirty="0" smtClean="0"/>
              <a:t>نصيب </a:t>
            </a:r>
            <a:r>
              <a:rPr lang="ar-EG" sz="2800" dirty="0"/>
              <a:t>السهم من الارباح </a:t>
            </a:r>
            <a:r>
              <a:rPr lang="ar-EG" sz="2800" dirty="0" err="1"/>
              <a:t>المحققه</a:t>
            </a:r>
            <a:endParaRPr lang="ar-EG" sz="2800" dirty="0"/>
          </a:p>
          <a:p>
            <a:r>
              <a:rPr lang="ar-EG" sz="2800" dirty="0" smtClean="0"/>
              <a:t>العائد </a:t>
            </a:r>
            <a:r>
              <a:rPr lang="ar-EG" sz="2800" dirty="0"/>
              <a:t>على الاستثمار</a:t>
            </a:r>
          </a:p>
          <a:p>
            <a:r>
              <a:rPr lang="ar-EG" sz="2800" dirty="0" smtClean="0"/>
              <a:t>العائد </a:t>
            </a:r>
            <a:r>
              <a:rPr lang="ar-EG" sz="2800" dirty="0"/>
              <a:t>على حقوق الملكية</a:t>
            </a:r>
            <a:endParaRPr lang="en-US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04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dirty="0"/>
              <a:t>- تجاهل نظريه القيمة الزمنية للنقود</a:t>
            </a:r>
          </a:p>
          <a:p>
            <a:r>
              <a:rPr lang="ar-EG" sz="2400" dirty="0"/>
              <a:t>يتجاهل مبدأ تعظيم الربح مبدأ اساسي وهو ان أي مبلغ من المال يتم</a:t>
            </a:r>
          </a:p>
          <a:p>
            <a:r>
              <a:rPr lang="ar-EG" sz="2400" dirty="0"/>
              <a:t>استسلامه اليوم هو اعلى في قيمته مستقبلا .</a:t>
            </a:r>
          </a:p>
          <a:p>
            <a:r>
              <a:rPr lang="ar-EG" sz="2400" dirty="0"/>
              <a:t>- تجاهل عنصر المخاطرة</a:t>
            </a:r>
          </a:p>
          <a:p>
            <a:r>
              <a:rPr lang="ar-EG" sz="2400" dirty="0" smtClean="0"/>
              <a:t>ان </a:t>
            </a:r>
            <a:r>
              <a:rPr lang="ar-EG" sz="2400" dirty="0"/>
              <a:t>الارباح المتوقعة من الاستثمارات تتفاوت في درجة التأكد، ذلك ان</a:t>
            </a:r>
          </a:p>
          <a:p>
            <a:r>
              <a:rPr lang="ar-EG" sz="2400" dirty="0"/>
              <a:t>الاستثمارات تتفاوت في درجه المخاطر المرتبطة بها .</a:t>
            </a:r>
          </a:p>
          <a:p>
            <a:r>
              <a:rPr lang="ar-EG" sz="2400" dirty="0" smtClean="0"/>
              <a:t>تتفاوت </a:t>
            </a:r>
            <a:r>
              <a:rPr lang="ar-EG" sz="2400" dirty="0"/>
              <a:t>توجهات المستثمرين نحو تحمل المخاطر المرتبطة بالاستثمارات،</a:t>
            </a:r>
          </a:p>
          <a:p>
            <a:r>
              <a:rPr lang="ar-EG" sz="2400" dirty="0"/>
              <a:t>فمن المستثمرين من يكون محافظا في تحمل المخاطر ومنهم من يتصف</a:t>
            </a:r>
          </a:p>
          <a:p>
            <a:r>
              <a:rPr lang="ar-EG" sz="2400" dirty="0"/>
              <a:t>بالجرأة في تحمل المخاطر.</a:t>
            </a:r>
            <a:endParaRPr lang="en-US" sz="24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14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/>
              <a:t>- تجاهل بعض الجوانب المتعلقة </a:t>
            </a:r>
            <a:r>
              <a:rPr lang="ar-EG" dirty="0" err="1"/>
              <a:t>بإستراتيجية</a:t>
            </a:r>
            <a:r>
              <a:rPr lang="ar-EG" dirty="0"/>
              <a:t> المنشأة :</a:t>
            </a:r>
          </a:p>
          <a:p>
            <a:r>
              <a:rPr lang="ar-EG" dirty="0" smtClean="0"/>
              <a:t>تكون </a:t>
            </a:r>
            <a:r>
              <a:rPr lang="ar-EG" dirty="0" err="1"/>
              <a:t>إستراتيجية</a:t>
            </a:r>
            <a:r>
              <a:rPr lang="ar-EG" dirty="0"/>
              <a:t> المنشأة التركيز على معدل نمو المبيعات بالرغم من </a:t>
            </a:r>
            <a:r>
              <a:rPr lang="ar-EG" dirty="0" smtClean="0"/>
              <a:t>تدني</a:t>
            </a:r>
            <a:r>
              <a:rPr lang="ar-SA" dirty="0" smtClean="0"/>
              <a:t> </a:t>
            </a:r>
            <a:r>
              <a:rPr lang="ar-EG" dirty="0" smtClean="0"/>
              <a:t>الربحية </a:t>
            </a:r>
            <a:r>
              <a:rPr lang="ar-EG" dirty="0"/>
              <a:t>الحالية في المدى </a:t>
            </a:r>
            <a:r>
              <a:rPr lang="ar-EG" dirty="0" smtClean="0"/>
              <a:t>القصير</a:t>
            </a:r>
            <a:r>
              <a:rPr lang="ar-SA" dirty="0" smtClean="0"/>
              <a:t>.</a:t>
            </a:r>
            <a:endParaRPr lang="ar-EG" dirty="0"/>
          </a:p>
          <a:p>
            <a:r>
              <a:rPr lang="ar-EG" dirty="0" smtClean="0"/>
              <a:t>اوان </a:t>
            </a:r>
            <a:r>
              <a:rPr lang="ar-EG" dirty="0"/>
              <a:t>تكون استراتيجية </a:t>
            </a:r>
            <a:r>
              <a:rPr lang="ar-EG" dirty="0" err="1"/>
              <a:t>الشركه</a:t>
            </a:r>
            <a:r>
              <a:rPr lang="ar-EG" dirty="0"/>
              <a:t> تنويع المنتجات والأسواق من اجل </a:t>
            </a:r>
            <a:r>
              <a:rPr lang="ar-EG" dirty="0" err="1" smtClean="0"/>
              <a:t>تعزيزالمركز</a:t>
            </a:r>
            <a:r>
              <a:rPr lang="ar-EG" dirty="0" smtClean="0"/>
              <a:t> </a:t>
            </a:r>
            <a:r>
              <a:rPr lang="ar-EG" dirty="0"/>
              <a:t>التنافسي على الرغم من تدني مستوى الارباح.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3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400" dirty="0"/>
              <a:t>ثانيا تعظيم الثروة: يعتبر هو الهدف الامثل للمنشاة</a:t>
            </a:r>
          </a:p>
          <a:p>
            <a:r>
              <a:rPr lang="ar-EG" sz="2400" dirty="0" smtClean="0"/>
              <a:t>يتعلق </a:t>
            </a:r>
            <a:r>
              <a:rPr lang="ar-EG" sz="2400" dirty="0"/>
              <a:t>بتأثير الارباح على القيمة السوقية للمنشأة والمتمثلة في اسعار الأوراق</a:t>
            </a:r>
          </a:p>
          <a:p>
            <a:r>
              <a:rPr lang="ar-EG" sz="2400" dirty="0"/>
              <a:t>المالية التي تصدرها المنشأة.</a:t>
            </a:r>
          </a:p>
          <a:p>
            <a:r>
              <a:rPr lang="ar-EG" sz="2400" dirty="0" smtClean="0"/>
              <a:t>تهتم </a:t>
            </a:r>
            <a:r>
              <a:rPr lang="ar-EG" sz="2400" dirty="0"/>
              <a:t>المنشأة في المدى الطويل بتنسيق الخطط والبرامج بالقدر الذي يضمن</a:t>
            </a:r>
          </a:p>
          <a:p>
            <a:r>
              <a:rPr lang="ar-EG" sz="2400" dirty="0"/>
              <a:t>للملاك اكبر قدر من التوزيعات، وما من شانه زيادة سعر السهم .</a:t>
            </a:r>
          </a:p>
          <a:p>
            <a:r>
              <a:rPr lang="ar-EG" sz="2400" dirty="0" smtClean="0"/>
              <a:t>ارتباط </a:t>
            </a:r>
            <a:r>
              <a:rPr lang="ar-EG" sz="2400" dirty="0"/>
              <a:t>مفهوم تعظيم الثروة بمفهوم مقايضة العائد بالمخاطر فعادة ما يتجه</a:t>
            </a:r>
          </a:p>
          <a:p>
            <a:r>
              <a:rPr lang="ar-EG" sz="2400" dirty="0"/>
              <a:t>المستثمرين نحو الموازنة بين العوائد المتوقعة من الاستثمارات والمخاطر</a:t>
            </a:r>
          </a:p>
          <a:p>
            <a:r>
              <a:rPr lang="ar-EG" sz="2400" dirty="0"/>
              <a:t>المرتبطة بها.</a:t>
            </a:r>
          </a:p>
          <a:p>
            <a:r>
              <a:rPr lang="ar-EG" sz="2400" dirty="0" smtClean="0"/>
              <a:t>يأخذ </a:t>
            </a:r>
            <a:r>
              <a:rPr lang="ar-EG" sz="2400" dirty="0"/>
              <a:t>تعظيم الثروة بمبدأ القيمة الزمنية للنقود ) الذي يمثل الانتقاد الرئيسي</a:t>
            </a:r>
          </a:p>
          <a:p>
            <a:r>
              <a:rPr lang="ar-EG" sz="2400" dirty="0"/>
              <a:t>لهدف تعظيم الربح(.</a:t>
            </a:r>
            <a:endParaRPr lang="en-US" sz="24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75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أهداف الإدارة المالية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800" dirty="0" smtClean="0"/>
              <a:t>تحقيق </a:t>
            </a:r>
            <a:r>
              <a:rPr lang="ar-EG" sz="2800" dirty="0"/>
              <a:t>اقصى ربح في المدى الطويل</a:t>
            </a:r>
          </a:p>
          <a:p>
            <a:r>
              <a:rPr lang="ar-EG" sz="2800" dirty="0" smtClean="0"/>
              <a:t>تقليل </a:t>
            </a:r>
            <a:r>
              <a:rPr lang="ar-EG" sz="2800" dirty="0"/>
              <a:t>المخاطرة من خلال تفادي المخاطر غير الضرورية</a:t>
            </a:r>
          </a:p>
          <a:p>
            <a:r>
              <a:rPr lang="ar-EG" sz="2800" dirty="0" err="1" smtClean="0"/>
              <a:t>الرقابه</a:t>
            </a:r>
            <a:r>
              <a:rPr lang="ar-EG" sz="2800" dirty="0" smtClean="0"/>
              <a:t> </a:t>
            </a:r>
            <a:r>
              <a:rPr lang="ar-EG" sz="2800" dirty="0"/>
              <a:t>المستمرة : العمل على متابعه ومراقبة تدفق الاموال والتأكد من</a:t>
            </a:r>
          </a:p>
          <a:p>
            <a:r>
              <a:rPr lang="ar-EG" sz="2800" dirty="0"/>
              <a:t>استغلالها بالصورة المثلى من خلال ما يعرف بالتقارير المالية</a:t>
            </a:r>
          </a:p>
          <a:p>
            <a:r>
              <a:rPr lang="ar-EG" sz="2800" dirty="0" smtClean="0"/>
              <a:t>تحقيق </a:t>
            </a:r>
            <a:r>
              <a:rPr lang="ar-EG" sz="2800" dirty="0"/>
              <a:t>المرونة: الإدارة التي تحدد مصادر تمويل كافية في وقت مبكر تتمتع</a:t>
            </a:r>
          </a:p>
          <a:p>
            <a:r>
              <a:rPr lang="ar-EG" sz="2800" dirty="0"/>
              <a:t>بدرجه اعلى من المرونة عند الاختيار من بين هذه المصادر عند الحاجة الى</a:t>
            </a:r>
          </a:p>
          <a:p>
            <a:r>
              <a:rPr lang="ar-EG" sz="2800" dirty="0"/>
              <a:t>تمويل اضافي.</a:t>
            </a:r>
            <a:endParaRPr lang="en-US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2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- مدخل العلاقة بين الربح والمخاطرة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/>
              <a:t>وضع الاطار السليم والمناسب لتحقيق الربح عن مستوى معين من المخاطرة .</a:t>
            </a:r>
          </a:p>
          <a:p>
            <a:r>
              <a:rPr lang="ar-EG" dirty="0"/>
              <a:t>العلاقة بين العائد والمخاطر هي علاقة طرديه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17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- مدخل العلاقة بين السيولة والربحية 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/>
              <a:t>من الاهداف الرئيسية للمدير المالي تحقيق عنصري السيولة والربحية.</a:t>
            </a:r>
          </a:p>
          <a:p>
            <a:r>
              <a:rPr lang="ar-EG" dirty="0" smtClean="0"/>
              <a:t>ضرورة </a:t>
            </a:r>
            <a:r>
              <a:rPr lang="ar-EG" dirty="0"/>
              <a:t>الاحتفاظ بأرصدة نقدية فائضة </a:t>
            </a:r>
            <a:r>
              <a:rPr lang="ar-EG" dirty="0" smtClean="0"/>
              <a:t>احتياطية</a:t>
            </a:r>
            <a:r>
              <a:rPr lang="ar-SA" dirty="0" smtClean="0"/>
              <a:t> </a:t>
            </a:r>
            <a:r>
              <a:rPr lang="ar-EG" dirty="0" smtClean="0"/>
              <a:t>عن </a:t>
            </a:r>
            <a:r>
              <a:rPr lang="ar-EG" dirty="0"/>
              <a:t>الحاجات التقديرية</a:t>
            </a:r>
          </a:p>
          <a:p>
            <a:r>
              <a:rPr lang="ar-EG" dirty="0"/>
              <a:t>للمنشأة بغرض مواجهة الحالات الطارئة التي قد تعترض المنشأة.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64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143000"/>
          </a:xfrm>
        </p:spPr>
        <p:txBody>
          <a:bodyPr/>
          <a:lstStyle/>
          <a:p>
            <a:r>
              <a:rPr lang="ar-EG" dirty="0"/>
              <a:t>وظائف وقرارات الإدارة المالية: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sz="2000" dirty="0"/>
              <a:t>في ضوء الأهداف سالفة الذكر تمارس الإدارة المالية مجموعة من الوظائف</a:t>
            </a:r>
          </a:p>
          <a:p>
            <a:r>
              <a:rPr lang="ar-EG" sz="2000" dirty="0"/>
              <a:t>كما تتولى اتخاذ العديد من القرارات داخل المنظمة منها:</a:t>
            </a:r>
          </a:p>
          <a:p>
            <a:r>
              <a:rPr lang="ar-SA" sz="2000" dirty="0" smtClean="0"/>
              <a:t>1- </a:t>
            </a:r>
            <a:r>
              <a:rPr lang="ar-EG" sz="2000" dirty="0" smtClean="0"/>
              <a:t>التنبؤ </a:t>
            </a:r>
            <a:r>
              <a:rPr lang="ar-EG" sz="2000" dirty="0"/>
              <a:t>بالتدفقات النقدية الداخلة والخارجة</a:t>
            </a:r>
          </a:p>
          <a:p>
            <a:r>
              <a:rPr lang="ar-SA" sz="2000" dirty="0" smtClean="0"/>
              <a:t>2- </a:t>
            </a:r>
            <a:r>
              <a:rPr lang="ar-EG" sz="2000" dirty="0" smtClean="0"/>
              <a:t>تدبر </a:t>
            </a:r>
            <a:r>
              <a:rPr lang="ar-EG" sz="2000" dirty="0"/>
              <a:t>الأموال تحديد مصادر التمويل المختلفة وحجم التمويل المطلوب من </a:t>
            </a:r>
            <a:r>
              <a:rPr lang="ar-EG" sz="2000" dirty="0" smtClean="0"/>
              <a:t>كل</a:t>
            </a:r>
            <a:endParaRPr lang="ar-EG" sz="2000" dirty="0"/>
          </a:p>
          <a:p>
            <a:r>
              <a:rPr lang="ar-EG" sz="2000" dirty="0"/>
              <a:t>مصدر وتوقيت الحصول عليها وتكلفته.</a:t>
            </a:r>
          </a:p>
          <a:p>
            <a:r>
              <a:rPr lang="ar-SA" sz="2000" dirty="0" smtClean="0"/>
              <a:t>3- </a:t>
            </a:r>
            <a:r>
              <a:rPr lang="ar-EG" sz="2000" dirty="0" smtClean="0"/>
              <a:t>إدارة </a:t>
            </a:r>
            <a:r>
              <a:rPr lang="ar-EG" sz="2000" dirty="0"/>
              <a:t>تدفق الأموال داخل المنشأة: من خلال تتبع ومراقبة الارصدة النقدية</a:t>
            </a:r>
          </a:p>
          <a:p>
            <a:r>
              <a:rPr lang="ar-EG" sz="2000" dirty="0"/>
              <a:t>والعمل على تحريكها لتغطيه أي عجز في أي موقع</a:t>
            </a:r>
          </a:p>
          <a:p>
            <a:r>
              <a:rPr lang="ar-SA" sz="2000" dirty="0" smtClean="0"/>
              <a:t>4- </a:t>
            </a:r>
            <a:r>
              <a:rPr lang="ar-EG" sz="2000" dirty="0" smtClean="0"/>
              <a:t>الرقابة </a:t>
            </a:r>
            <a:r>
              <a:rPr lang="ar-EG" sz="2000" dirty="0"/>
              <a:t>على التكاليف باستعمال برامج الحاسب الآلي</a:t>
            </a:r>
          </a:p>
          <a:p>
            <a:r>
              <a:rPr lang="ar-SA" sz="2000" dirty="0" smtClean="0"/>
              <a:t>5- </a:t>
            </a:r>
            <a:r>
              <a:rPr lang="ar-EG" sz="2000" dirty="0" smtClean="0"/>
              <a:t>التسعير </a:t>
            </a:r>
            <a:r>
              <a:rPr lang="ar-EG" sz="2000" dirty="0"/>
              <a:t>:عملية مشتركه بين مختلف ادارات </a:t>
            </a:r>
            <a:r>
              <a:rPr lang="ar-EG" sz="2000" dirty="0" smtClean="0"/>
              <a:t>المنشاة</a:t>
            </a:r>
            <a:endParaRPr lang="ar-EG" sz="2000" dirty="0"/>
          </a:p>
          <a:p>
            <a:r>
              <a:rPr lang="ar-SA" sz="2000" dirty="0" smtClean="0"/>
              <a:t>6- </a:t>
            </a:r>
            <a:r>
              <a:rPr lang="ar-EG" sz="2000" dirty="0" smtClean="0"/>
              <a:t>التنبؤ </a:t>
            </a:r>
            <a:r>
              <a:rPr lang="ar-EG" sz="2000" dirty="0" err="1"/>
              <a:t>بالإرباح</a:t>
            </a:r>
            <a:r>
              <a:rPr lang="ar-EG" sz="2000" dirty="0"/>
              <a:t> : من خلال التنبؤ بالمبيعات والتكاليف والتي يتم الحصول</a:t>
            </a:r>
          </a:p>
          <a:p>
            <a:r>
              <a:rPr lang="ar-EG" sz="2000" dirty="0"/>
              <a:t>عليها من خلال اقسام التسويق </a:t>
            </a:r>
            <a:r>
              <a:rPr lang="ar-EG" sz="2000" dirty="0" smtClean="0"/>
              <a:t>والإنتاج</a:t>
            </a:r>
            <a:endParaRPr lang="ar-EG" sz="2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15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EG" dirty="0"/>
              <a:t> </a:t>
            </a:r>
            <a:r>
              <a:rPr lang="ar-SA" dirty="0" smtClean="0"/>
              <a:t>7- </a:t>
            </a:r>
            <a:r>
              <a:rPr lang="ar-EG" dirty="0" smtClean="0"/>
              <a:t>قياس </a:t>
            </a:r>
            <a:r>
              <a:rPr lang="ar-EG" dirty="0"/>
              <a:t>عائد المطلوب وتكلفه راس المال قياس العائد المتوقع </a:t>
            </a:r>
            <a:r>
              <a:rPr lang="ar-EG" dirty="0" smtClean="0"/>
              <a:t>ومقارنتها</a:t>
            </a:r>
            <a:r>
              <a:rPr lang="ar-SA" dirty="0" smtClean="0"/>
              <a:t> </a:t>
            </a:r>
            <a:r>
              <a:rPr lang="ar-EG" dirty="0" smtClean="0"/>
              <a:t>بالمخاطر </a:t>
            </a:r>
            <a:r>
              <a:rPr lang="ar-EG" dirty="0" err="1"/>
              <a:t>المتوقعه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7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/>
              <a:t>الوظائف </a:t>
            </a:r>
            <a:r>
              <a:rPr lang="ar-EG" dirty="0" err="1"/>
              <a:t>الاساسيه</a:t>
            </a:r>
            <a:r>
              <a:rPr lang="ar-EG" dirty="0"/>
              <a:t> </a:t>
            </a:r>
            <a:r>
              <a:rPr lang="ar-EG" dirty="0" err="1"/>
              <a:t>للاداره</a:t>
            </a:r>
            <a:r>
              <a:rPr lang="ar-EG" dirty="0"/>
              <a:t> </a:t>
            </a:r>
            <a:r>
              <a:rPr lang="ar-EG" dirty="0" err="1"/>
              <a:t>الماليه</a:t>
            </a:r>
            <a:r>
              <a:rPr lang="ar-EG" dirty="0"/>
              <a:t>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1- </a:t>
            </a:r>
            <a:r>
              <a:rPr lang="ar-EG" sz="2800" dirty="0" smtClean="0"/>
              <a:t>الموازنة </a:t>
            </a:r>
            <a:r>
              <a:rPr lang="ar-EG" sz="2800" dirty="0" err="1"/>
              <a:t>الرأسماليه</a:t>
            </a:r>
            <a:r>
              <a:rPr lang="ar-EG" sz="2800" dirty="0"/>
              <a:t> : تخطيط وإدارة الاستثمارات طويلة الاجل بالمنشاة</a:t>
            </a:r>
          </a:p>
          <a:p>
            <a:r>
              <a:rPr lang="ar-SA" sz="2800" dirty="0" smtClean="0"/>
              <a:t>2- </a:t>
            </a:r>
            <a:r>
              <a:rPr lang="ar-EG" sz="2800" dirty="0" smtClean="0"/>
              <a:t>هيكل </a:t>
            </a:r>
            <a:r>
              <a:rPr lang="ar-EG" sz="2800" dirty="0"/>
              <a:t>راس المال : تحديد نسبه التمويل الطويل الاجل والقصير الاجل</a:t>
            </a:r>
          </a:p>
          <a:p>
            <a:r>
              <a:rPr lang="ar-EG" sz="2800" dirty="0"/>
              <a:t>ومصادر الحصول على كل منها فضلا عن حقوق </a:t>
            </a:r>
            <a:r>
              <a:rPr lang="ar-EG" sz="2800" dirty="0" err="1"/>
              <a:t>الملكيه</a:t>
            </a:r>
            <a:endParaRPr lang="ar-EG" sz="2800" dirty="0"/>
          </a:p>
          <a:p>
            <a:r>
              <a:rPr lang="ar-SA" sz="2800" dirty="0" smtClean="0"/>
              <a:t>3- </a:t>
            </a:r>
            <a:r>
              <a:rPr lang="ar-EG" sz="2800" dirty="0" smtClean="0"/>
              <a:t>اداره </a:t>
            </a:r>
            <a:r>
              <a:rPr lang="ar-EG" sz="2800" dirty="0"/>
              <a:t>راس المال العامل </a:t>
            </a:r>
            <a:r>
              <a:rPr lang="ar-EG" sz="2800" dirty="0" smtClean="0"/>
              <a:t>الاصول المتداولة</a:t>
            </a:r>
            <a:r>
              <a:rPr lang="ar-SA" sz="2800" dirty="0" smtClean="0"/>
              <a:t> </a:t>
            </a:r>
            <a:r>
              <a:rPr lang="ar-EG" sz="2800" dirty="0" smtClean="0"/>
              <a:t>عبارة </a:t>
            </a:r>
            <a:r>
              <a:rPr lang="ar-EG" sz="2800" dirty="0"/>
              <a:t>عن نشاط يومي يهدف</a:t>
            </a:r>
          </a:p>
          <a:p>
            <a:r>
              <a:rPr lang="ar-EG" sz="2800" dirty="0"/>
              <a:t>الي التأكد من وجود الموارد </a:t>
            </a:r>
            <a:r>
              <a:rPr lang="ar-EG" sz="2800" dirty="0" err="1"/>
              <a:t>الكافيه</a:t>
            </a:r>
            <a:r>
              <a:rPr lang="ar-EG" sz="2800" dirty="0"/>
              <a:t> التي تمكن المنشاة من </a:t>
            </a:r>
            <a:r>
              <a:rPr lang="ar-EG" sz="2800" dirty="0" err="1"/>
              <a:t>مواصله</a:t>
            </a:r>
            <a:r>
              <a:rPr lang="ar-EG" sz="2800" dirty="0"/>
              <a:t> عملياتها</a:t>
            </a:r>
          </a:p>
          <a:p>
            <a:r>
              <a:rPr lang="ar-EG" sz="2800" dirty="0"/>
              <a:t>راس المال العامل = الاصول المتداولة الخصوم المتداولة</a:t>
            </a:r>
            <a:endParaRPr lang="en-US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99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100</TotalTime>
  <Words>1237</Words>
  <Application>Microsoft Office PowerPoint</Application>
  <PresentationFormat>A4 Paper (210x297 mm)</PresentationFormat>
  <Paragraphs>181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ae_AlMateen</vt:lpstr>
      <vt:lpstr>Arial</vt:lpstr>
      <vt:lpstr>AYM Wadiy S_U normal.</vt:lpstr>
      <vt:lpstr>Calibri</vt:lpstr>
      <vt:lpstr>Times New Roman</vt:lpstr>
      <vt:lpstr>فورم لكلية ادارة الاعمال</vt:lpstr>
      <vt:lpstr>ب</vt:lpstr>
      <vt:lpstr>المحاضرة الاولى</vt:lpstr>
      <vt:lpstr>طبيعة الادارة المالية</vt:lpstr>
      <vt:lpstr>أوجه الاختلاف بين المالية والمحاسبة والاقتصاد: </vt:lpstr>
      <vt:lpstr>مجالات الإدارة المالية:</vt:lpstr>
      <vt:lpstr>التطور التاريخي لمجالات الإدارة المالية:</vt:lpstr>
      <vt:lpstr>مرحله 2 بداية العشرينات مرحلة الثورة الصناعية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اهداف المنشأة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أهداف الإدارة المالية :</vt:lpstr>
      <vt:lpstr>- مدخل العلاقة بين الربح والمخاطرة :</vt:lpstr>
      <vt:lpstr>- مدخل العلاقة بين السيولة والربحية :</vt:lpstr>
      <vt:lpstr>وظائف وقرارات الإدارة المالية:</vt:lpstr>
      <vt:lpstr>PowerPoint Presentation</vt:lpstr>
      <vt:lpstr>الوظائف الاساسيه للاداره الماليه: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Abdullah</dc:creator>
  <cp:lastModifiedBy>Bassim Ali Yoseif Alsabbgh</cp:lastModifiedBy>
  <cp:revision>9</cp:revision>
  <dcterms:created xsi:type="dcterms:W3CDTF">2014-02-18T20:39:40Z</dcterms:created>
  <dcterms:modified xsi:type="dcterms:W3CDTF">2014-02-19T08:13:11Z</dcterms:modified>
</cp:coreProperties>
</file>