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11" r:id="rId4"/>
    <p:sldId id="315" r:id="rId5"/>
    <p:sldId id="316" r:id="rId6"/>
    <p:sldId id="317" r:id="rId7"/>
    <p:sldId id="318" r:id="rId8"/>
    <p:sldId id="321" r:id="rId9"/>
    <p:sldId id="319" r:id="rId10"/>
    <p:sldId id="320" r:id="rId11"/>
    <p:sldId id="322" r:id="rId12"/>
    <p:sldId id="335" r:id="rId13"/>
    <p:sldId id="323" r:id="rId14"/>
    <p:sldId id="336" r:id="rId15"/>
    <p:sldId id="324" r:id="rId16"/>
    <p:sldId id="325" r:id="rId17"/>
    <p:sldId id="326" r:id="rId18"/>
    <p:sldId id="327" r:id="rId19"/>
    <p:sldId id="337" r:id="rId20"/>
    <p:sldId id="328" r:id="rId21"/>
    <p:sldId id="329" r:id="rId22"/>
    <p:sldId id="334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791B"/>
    <a:srgbClr val="013E36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70" autoAdjust="0"/>
    <p:restoredTop sz="94664" autoAdjust="0"/>
  </p:normalViewPr>
  <p:slideViewPr>
    <p:cSldViewPr>
      <p:cViewPr>
        <p:scale>
          <a:sx n="125" d="100"/>
          <a:sy n="125" d="100"/>
        </p:scale>
        <p:origin x="2286" y="4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الإدارة المالية 1</a:t>
            </a:r>
          </a:p>
          <a:p>
            <a:pPr algn="ctr"/>
            <a:r>
              <a:rPr lang="ar-SA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عبداللطيف الملحم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الثانية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القيمة الزمنية للنقود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يشير مفهوم القيمة الزمنية للنقود الى ان ريال اليوم افضل من ريال المستقبل وذلك لان ريال اليوم يمكن ان يتم استثماره وبالتالي </a:t>
            </a:r>
          </a:p>
          <a:p>
            <a:r>
              <a:rPr lang="ar-SA" dirty="0" smtClean="0"/>
              <a:t>تحقيق عوائد اضافيه.</a:t>
            </a:r>
          </a:p>
          <a:p>
            <a:r>
              <a:rPr lang="ar-SA" dirty="0" smtClean="0"/>
              <a:t> </a:t>
            </a:r>
            <a:endParaRPr lang="ar-SA" dirty="0"/>
          </a:p>
          <a:p>
            <a:r>
              <a:rPr lang="ar-SA" dirty="0" smtClean="0"/>
              <a:t>مثال: هل يفضل المستثمر او الفرد الحصول على 10000 ريال </a:t>
            </a:r>
          </a:p>
          <a:p>
            <a:r>
              <a:rPr lang="ar-SA" dirty="0" smtClean="0"/>
              <a:t>اليوم او الحصول عليها بعد 3 اشهر من الان؟؟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مفهوم القيمة الزمنية للنقود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الزمنية للنقود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القيمة الزمنية للنقود ترتكز على مفهومين اساسين: </a:t>
            </a:r>
          </a:p>
          <a:p>
            <a:r>
              <a:rPr lang="en-US" dirty="0" smtClean="0"/>
              <a:t>PV</a:t>
            </a:r>
            <a:r>
              <a:rPr lang="ar-SA" dirty="0" smtClean="0"/>
              <a:t>1- القيمة الحالية </a:t>
            </a:r>
          </a:p>
          <a:p>
            <a:r>
              <a:rPr lang="en-US" dirty="0" smtClean="0"/>
              <a:t>FV</a:t>
            </a:r>
            <a:r>
              <a:rPr lang="ar-SA" dirty="0" smtClean="0"/>
              <a:t>2- القيمة المستقبلية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11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FV </a:t>
            </a:r>
            <a:r>
              <a:rPr lang="ar-SA" dirty="0" smtClean="0"/>
              <a:t>القيمة المستقبلية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تشير القيمة المستقبلية الى قيمة التدفقات النقدية التي يمكن الحصول عليها من الاستثمار الحالي الذي ينمو بمعدل فائدة محدده لعدد من السنوات. </a:t>
            </a:r>
          </a:p>
          <a:p>
            <a:r>
              <a:rPr lang="ar-SA" dirty="0" smtClean="0">
                <a:solidFill>
                  <a:srgbClr val="D9791B"/>
                </a:solidFill>
              </a:rPr>
              <a:t>مثال: استثمار مبلغ معين لعدد من السنوات بمعدل فائدة محدده</a:t>
            </a:r>
          </a:p>
          <a:p>
            <a:r>
              <a:rPr lang="ar-SA" dirty="0" smtClean="0"/>
              <a:t>مبلغ الاستثمار 4000 ريال</a:t>
            </a:r>
          </a:p>
          <a:p>
            <a:r>
              <a:rPr lang="ar-SA" dirty="0" smtClean="0"/>
              <a:t>لمدة 3 سنوات</a:t>
            </a:r>
          </a:p>
          <a:p>
            <a:r>
              <a:rPr lang="ar-SA" dirty="0" smtClean="0"/>
              <a:t>معدل الفائدة 8</a:t>
            </a:r>
            <a:r>
              <a:rPr lang="ar-SA" dirty="0" smtClean="0">
                <a:latin typeface="Vrinda"/>
              </a:rPr>
              <a:t>%</a:t>
            </a:r>
            <a:endParaRPr lang="ar-SA" dirty="0" smtClean="0"/>
          </a:p>
          <a:p>
            <a:r>
              <a:rPr lang="ar-SA" dirty="0" smtClean="0"/>
              <a:t>المطلوب القيمة المستقبلة من هذا الاستثمار؟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439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FV </a:t>
            </a:r>
            <a:r>
              <a:rPr lang="ar-SA" dirty="0"/>
              <a:t>القيمة المستقبلية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يمكن حل المثال السابق باستخدام المعادلة التالية: </a:t>
            </a:r>
          </a:p>
          <a:p>
            <a:pPr algn="ctr" rtl="1"/>
            <a:r>
              <a:rPr lang="en-US" b="1" dirty="0"/>
              <a:t>FV= C </a:t>
            </a:r>
            <a:r>
              <a:rPr lang="en-US" dirty="0"/>
              <a:t>x</a:t>
            </a:r>
            <a:r>
              <a:rPr lang="en-US" b="1" dirty="0"/>
              <a:t> (1+r)</a:t>
            </a:r>
            <a:r>
              <a:rPr lang="en-US" b="1" baseline="30000" dirty="0"/>
              <a:t>t</a:t>
            </a:r>
            <a:endParaRPr lang="en-US" dirty="0"/>
          </a:p>
          <a:p>
            <a:r>
              <a:rPr lang="en-US" dirty="0" smtClean="0"/>
              <a:t>FV= </a:t>
            </a:r>
            <a:r>
              <a:rPr lang="ar-SA" dirty="0" smtClean="0"/>
              <a:t>القيمة المستقبلية</a:t>
            </a:r>
          </a:p>
          <a:p>
            <a:r>
              <a:rPr lang="en-US" dirty="0" smtClean="0"/>
              <a:t>C= </a:t>
            </a:r>
            <a:r>
              <a:rPr lang="ar-SA" dirty="0" smtClean="0"/>
              <a:t>التدفق النقدي الحالي المتوفر للاستثمار</a:t>
            </a:r>
          </a:p>
          <a:p>
            <a:r>
              <a:rPr lang="en-US" dirty="0" smtClean="0"/>
              <a:t>R= </a:t>
            </a:r>
            <a:r>
              <a:rPr lang="ar-SA" dirty="0" smtClean="0"/>
              <a:t>معدل الفائدة على الاستثمار</a:t>
            </a:r>
          </a:p>
          <a:p>
            <a:r>
              <a:rPr lang="en-US" dirty="0" smtClean="0"/>
              <a:t>T= </a:t>
            </a:r>
            <a:r>
              <a:rPr lang="ar-SA" dirty="0" smtClean="0"/>
              <a:t>عدد السنوات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576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FV </a:t>
            </a:r>
            <a:r>
              <a:rPr lang="ar-SA" dirty="0"/>
              <a:t>القيمة المستقبلية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915400" cy="4525963"/>
          </a:xfrm>
        </p:spPr>
        <p:txBody>
          <a:bodyPr/>
          <a:lstStyle/>
          <a:p>
            <a:pPr algn="l"/>
            <a:r>
              <a:rPr lang="ar-SA" dirty="0" smtClean="0"/>
              <a:t>    </a:t>
            </a:r>
            <a:r>
              <a:rPr lang="en-US" dirty="0" smtClean="0"/>
              <a:t>FV= ?                T= 3</a:t>
            </a:r>
            <a:r>
              <a:rPr lang="ar-SA" dirty="0" smtClean="0"/>
              <a:t>سنوات </a:t>
            </a:r>
            <a:r>
              <a:rPr lang="en-US" dirty="0" smtClean="0"/>
              <a:t>      </a:t>
            </a:r>
            <a:r>
              <a:rPr lang="ar-SA" dirty="0" smtClean="0"/>
              <a:t>  </a:t>
            </a:r>
            <a:r>
              <a:rPr lang="en-US" dirty="0" smtClean="0"/>
              <a:t> </a:t>
            </a:r>
            <a:r>
              <a:rPr lang="en-US" dirty="0"/>
              <a:t>R= 8</a:t>
            </a:r>
            <a:r>
              <a:rPr lang="ar-SA" dirty="0">
                <a:latin typeface="Vrinda"/>
              </a:rPr>
              <a:t> </a:t>
            </a:r>
            <a:r>
              <a:rPr lang="ar-SA" dirty="0" smtClean="0">
                <a:latin typeface="Vrinda"/>
              </a:rPr>
              <a:t>%</a:t>
            </a:r>
            <a:r>
              <a:rPr lang="en-US" dirty="0" smtClean="0">
                <a:latin typeface="Vrinda"/>
              </a:rPr>
              <a:t> </a:t>
            </a:r>
            <a:r>
              <a:rPr lang="en-US" dirty="0" smtClean="0"/>
              <a:t>C= 4000</a:t>
            </a:r>
            <a:endParaRPr lang="ar-SA" dirty="0" smtClean="0"/>
          </a:p>
          <a:p>
            <a:pPr algn="l"/>
            <a:r>
              <a:rPr lang="en-US" b="1" dirty="0"/>
              <a:t>FV= C </a:t>
            </a:r>
            <a:r>
              <a:rPr lang="en-US" dirty="0"/>
              <a:t>x</a:t>
            </a:r>
            <a:r>
              <a:rPr lang="en-US" b="1" dirty="0"/>
              <a:t> (</a:t>
            </a:r>
            <a:r>
              <a:rPr lang="en-US" b="1" dirty="0" smtClean="0"/>
              <a:t>1+r)</a:t>
            </a:r>
            <a:r>
              <a:rPr lang="en-US" b="1" baseline="30000" dirty="0" smtClean="0"/>
              <a:t>t</a:t>
            </a:r>
            <a:endParaRPr lang="en-US" dirty="0" smtClean="0"/>
          </a:p>
          <a:p>
            <a:pPr algn="l"/>
            <a:r>
              <a:rPr lang="en-US" dirty="0" smtClean="0"/>
              <a:t>FV= </a:t>
            </a:r>
            <a:r>
              <a:rPr lang="ar-SA" b="1" dirty="0" smtClean="0"/>
              <a:t>4000</a:t>
            </a:r>
            <a:r>
              <a:rPr lang="en-US" dirty="0" smtClean="0"/>
              <a:t>x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smtClean="0"/>
              <a:t>1+</a:t>
            </a:r>
            <a:r>
              <a:rPr lang="ar-SA" b="1" dirty="0" smtClean="0"/>
              <a:t>8</a:t>
            </a:r>
            <a:r>
              <a:rPr lang="ar-SA" dirty="0">
                <a:latin typeface="Vrinda"/>
              </a:rPr>
              <a:t> %</a:t>
            </a:r>
            <a:r>
              <a:rPr lang="en-US" b="1" dirty="0" smtClean="0"/>
              <a:t>)</a:t>
            </a:r>
            <a:r>
              <a:rPr lang="ar-SA" b="1" baseline="30000" dirty="0" smtClean="0"/>
              <a:t>3</a:t>
            </a:r>
            <a:r>
              <a:rPr lang="en-US" b="1" baseline="30000" dirty="0" smtClean="0"/>
              <a:t> </a:t>
            </a:r>
            <a:r>
              <a:rPr lang="en-US" dirty="0" smtClean="0">
                <a:latin typeface="Vrinda"/>
              </a:rPr>
              <a:t>= 4000 * 1.26 = 5038</a:t>
            </a:r>
            <a:endParaRPr lang="ar-SA" dirty="0" smtClean="0">
              <a:latin typeface="Vrinda"/>
            </a:endParaRPr>
          </a:p>
          <a:p>
            <a:r>
              <a:rPr lang="ar-SA" sz="2800" dirty="0">
                <a:solidFill>
                  <a:srgbClr val="D9791B"/>
                </a:solidFill>
              </a:rPr>
              <a:t> من خلال استخدام الجداول المالية  </a:t>
            </a:r>
            <a:r>
              <a:rPr lang="en-US" sz="2800" dirty="0">
                <a:solidFill>
                  <a:srgbClr val="D9791B"/>
                </a:solidFill>
              </a:rPr>
              <a:t>{1+ 8</a:t>
            </a:r>
            <a:r>
              <a:rPr lang="ar-SA" sz="2800" dirty="0">
                <a:solidFill>
                  <a:srgbClr val="D9791B"/>
                </a:solidFill>
                <a:latin typeface="Vrinda"/>
              </a:rPr>
              <a:t> %</a:t>
            </a:r>
            <a:r>
              <a:rPr lang="en-US" sz="2800" dirty="0">
                <a:solidFill>
                  <a:srgbClr val="D9791B"/>
                </a:solidFill>
                <a:latin typeface="Vrinda"/>
              </a:rPr>
              <a:t>}^3</a:t>
            </a:r>
            <a:r>
              <a:rPr lang="ar-SA" sz="2800" dirty="0">
                <a:solidFill>
                  <a:srgbClr val="D9791B"/>
                </a:solidFill>
              </a:rPr>
              <a:t>يمكن استخراج قيمة </a:t>
            </a:r>
            <a:r>
              <a:rPr lang="ar-SA" sz="2800" dirty="0" smtClean="0">
                <a:solidFill>
                  <a:srgbClr val="D9791B"/>
                </a:solidFill>
              </a:rPr>
              <a:t> </a:t>
            </a:r>
            <a:r>
              <a:rPr lang="ar-SA" sz="2800" dirty="0" smtClean="0">
                <a:solidFill>
                  <a:srgbClr val="D9791B"/>
                </a:solidFill>
                <a:latin typeface="Vrinda"/>
              </a:rPr>
              <a:t>بالنظر للجدول رقم 1 عند معدل عائد 8 % وعند السنة 3 نجد ان معامل  القيمة المستقبلية هو 1.26 </a:t>
            </a:r>
          </a:p>
          <a:p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  <a:latin typeface="Vrinda"/>
              </a:rPr>
              <a:t>ما مقدار العوائد {الربح} المحقق من هذا الاستثمار؟</a:t>
            </a:r>
          </a:p>
          <a:p>
            <a:pPr algn="l"/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Vrinda"/>
              </a:rPr>
              <a:t>5038- 4000 = 1038 </a:t>
            </a:r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  <a:latin typeface="Vrinda"/>
              </a:rPr>
              <a:t>ريال</a:t>
            </a:r>
            <a:endParaRPr lang="ar-SA" sz="2800" dirty="0">
              <a:solidFill>
                <a:srgbClr val="D9791B"/>
              </a:solidFill>
              <a:latin typeface="Vrinda"/>
            </a:endParaRPr>
          </a:p>
          <a:p>
            <a:pPr algn="l"/>
            <a:endParaRPr lang="ar-SA" dirty="0" smtClean="0">
              <a:latin typeface="Vrinda"/>
            </a:endParaRPr>
          </a:p>
          <a:p>
            <a:pPr algn="l"/>
            <a:endParaRPr lang="ar-SA" dirty="0">
              <a:latin typeface="Vrinda"/>
            </a:endParaRPr>
          </a:p>
          <a:p>
            <a:pPr algn="l"/>
            <a:endParaRPr lang="en-US" dirty="0" smtClean="0">
              <a:latin typeface="Vrind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76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FV </a:t>
            </a:r>
            <a:r>
              <a:rPr lang="ar-SA" dirty="0"/>
              <a:t>القيمة المستقبلية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8610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31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FV </a:t>
            </a:r>
            <a:r>
              <a:rPr lang="ar-SA" dirty="0"/>
              <a:t>القيمة المستقبلية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 اخر: </a:t>
            </a:r>
            <a:r>
              <a:rPr lang="ar-SA" dirty="0" err="1" smtClean="0"/>
              <a:t>اتيحت</a:t>
            </a:r>
            <a:r>
              <a:rPr lang="ar-SA" dirty="0" smtClean="0"/>
              <a:t> لك فرصه استثماريه بمبلغ 2000 ريال لمدة 4 سنوات بمعدل فائدة 10 </a:t>
            </a:r>
            <a:r>
              <a:rPr lang="ar-SA" dirty="0" smtClean="0">
                <a:latin typeface="Vrinda"/>
              </a:rPr>
              <a:t>% ما هو المبلغ المتجمع لديك في نهاية  السنه الرابعة؟ وما هي مجموع العوائد من هذا الاستثمار؟</a:t>
            </a:r>
          </a:p>
          <a:p>
            <a:pPr algn="l"/>
            <a:r>
              <a:rPr lang="ar-SA" dirty="0"/>
              <a:t> </a:t>
            </a:r>
            <a:r>
              <a:rPr lang="en-US" dirty="0"/>
              <a:t>FV= ?                T= </a:t>
            </a:r>
            <a:r>
              <a:rPr lang="ar-SA" dirty="0" smtClean="0"/>
              <a:t>4 سنوات </a:t>
            </a:r>
            <a:r>
              <a:rPr lang="en-US" dirty="0" smtClean="0"/>
              <a:t>      </a:t>
            </a:r>
            <a:r>
              <a:rPr lang="ar-SA" dirty="0" smtClean="0"/>
              <a:t>  </a:t>
            </a:r>
            <a:r>
              <a:rPr lang="en-US" dirty="0" smtClean="0"/>
              <a:t> R=</a:t>
            </a:r>
            <a:r>
              <a:rPr lang="ar-SA" dirty="0" smtClean="0"/>
              <a:t>10</a:t>
            </a:r>
            <a:r>
              <a:rPr lang="en-US" dirty="0" smtClean="0"/>
              <a:t> </a:t>
            </a:r>
            <a:r>
              <a:rPr lang="ar-SA" dirty="0" smtClean="0">
                <a:latin typeface="Vrinda"/>
              </a:rPr>
              <a:t> %</a:t>
            </a:r>
            <a:r>
              <a:rPr lang="en-US" dirty="0" smtClean="0">
                <a:latin typeface="Vrinda"/>
              </a:rPr>
              <a:t> </a:t>
            </a:r>
            <a:r>
              <a:rPr lang="en-US" dirty="0" smtClean="0"/>
              <a:t>C</a:t>
            </a:r>
            <a:r>
              <a:rPr lang="en-US" dirty="0"/>
              <a:t>= </a:t>
            </a:r>
            <a:r>
              <a:rPr lang="ar-SA" dirty="0" smtClean="0"/>
              <a:t>2000</a:t>
            </a:r>
          </a:p>
          <a:p>
            <a:r>
              <a:rPr lang="en-US" b="1" dirty="0"/>
              <a:t>FV= C </a:t>
            </a:r>
            <a:r>
              <a:rPr lang="en-US" dirty="0"/>
              <a:t>x</a:t>
            </a:r>
            <a:r>
              <a:rPr lang="en-US" b="1" dirty="0"/>
              <a:t> (</a:t>
            </a:r>
            <a:r>
              <a:rPr lang="en-US" b="1" dirty="0" smtClean="0"/>
              <a:t>1+r)</a:t>
            </a:r>
            <a:r>
              <a:rPr lang="en-US" b="1" baseline="30000" dirty="0" smtClean="0"/>
              <a:t>t</a:t>
            </a:r>
            <a:r>
              <a:rPr lang="en-US" dirty="0" smtClean="0">
                <a:latin typeface="Vrinda"/>
              </a:rPr>
              <a:t>=</a:t>
            </a:r>
            <a:r>
              <a:rPr lang="ar-SA" dirty="0">
                <a:latin typeface="Vrinda"/>
              </a:rPr>
              <a:t> </a:t>
            </a:r>
            <a:r>
              <a:rPr lang="en-US" dirty="0">
                <a:latin typeface="Vrinda"/>
              </a:rPr>
              <a:t>=2000</a:t>
            </a:r>
            <a:r>
              <a:rPr lang="en-US" dirty="0"/>
              <a:t>x</a:t>
            </a:r>
            <a:r>
              <a:rPr lang="en-US" b="1" dirty="0"/>
              <a:t> (1+10)</a:t>
            </a:r>
            <a:r>
              <a:rPr lang="en-US" b="1" baseline="30000" dirty="0"/>
              <a:t>4</a:t>
            </a:r>
            <a:r>
              <a:rPr lang="en-US" dirty="0">
                <a:latin typeface="Vrinda"/>
              </a:rPr>
              <a:t> </a:t>
            </a:r>
            <a:r>
              <a:rPr lang="en-US" dirty="0" smtClean="0">
                <a:latin typeface="Vrinda"/>
              </a:rPr>
              <a:t>2000*1.46= </a:t>
            </a:r>
            <a:r>
              <a:rPr lang="ar-SA" dirty="0">
                <a:latin typeface="Vrinda"/>
              </a:rPr>
              <a:t>2928 ريال</a:t>
            </a:r>
            <a:r>
              <a:rPr lang="en-US" dirty="0" smtClean="0">
                <a:latin typeface="Vrinda"/>
              </a:rPr>
              <a:t>                               </a:t>
            </a:r>
            <a:r>
              <a:rPr lang="ar-SA" sz="2800" dirty="0" smtClean="0">
                <a:solidFill>
                  <a:srgbClr val="D9791B"/>
                </a:solidFill>
              </a:rPr>
              <a:t>من </a:t>
            </a:r>
            <a:r>
              <a:rPr lang="ar-SA" sz="2800" dirty="0">
                <a:solidFill>
                  <a:srgbClr val="D9791B"/>
                </a:solidFill>
              </a:rPr>
              <a:t>خلال استخدام الجداول المالية  </a:t>
            </a:r>
            <a:r>
              <a:rPr lang="en-US" sz="2800" dirty="0">
                <a:solidFill>
                  <a:srgbClr val="D9791B"/>
                </a:solidFill>
              </a:rPr>
              <a:t>{1+ </a:t>
            </a:r>
            <a:r>
              <a:rPr lang="ar-SA" sz="2800" dirty="0" smtClean="0">
                <a:solidFill>
                  <a:srgbClr val="D9791B"/>
                </a:solidFill>
              </a:rPr>
              <a:t>10</a:t>
            </a:r>
            <a:r>
              <a:rPr lang="ar-SA" sz="2800" dirty="0" smtClean="0">
                <a:solidFill>
                  <a:srgbClr val="D9791B"/>
                </a:solidFill>
                <a:latin typeface="Vrinda"/>
              </a:rPr>
              <a:t> </a:t>
            </a:r>
            <a:r>
              <a:rPr lang="ar-SA" sz="2800" dirty="0">
                <a:solidFill>
                  <a:srgbClr val="D9791B"/>
                </a:solidFill>
                <a:latin typeface="Vrinda"/>
              </a:rPr>
              <a:t>%</a:t>
            </a:r>
            <a:r>
              <a:rPr lang="en-US" sz="2800" dirty="0" smtClean="0">
                <a:solidFill>
                  <a:srgbClr val="D9791B"/>
                </a:solidFill>
                <a:latin typeface="Vrinda"/>
              </a:rPr>
              <a:t>}^</a:t>
            </a:r>
            <a:r>
              <a:rPr lang="en-US" sz="2800" dirty="0">
                <a:solidFill>
                  <a:srgbClr val="D9791B"/>
                </a:solidFill>
                <a:latin typeface="Vrinda"/>
              </a:rPr>
              <a:t>4</a:t>
            </a:r>
            <a:r>
              <a:rPr lang="ar-SA" sz="2800" dirty="0" smtClean="0">
                <a:solidFill>
                  <a:srgbClr val="D9791B"/>
                </a:solidFill>
              </a:rPr>
              <a:t>يمكن </a:t>
            </a:r>
            <a:r>
              <a:rPr lang="ar-SA" sz="2800" dirty="0">
                <a:solidFill>
                  <a:srgbClr val="D9791B"/>
                </a:solidFill>
              </a:rPr>
              <a:t>استخراج قيمة  </a:t>
            </a:r>
            <a:r>
              <a:rPr lang="ar-SA" sz="2800" dirty="0">
                <a:solidFill>
                  <a:srgbClr val="D9791B"/>
                </a:solidFill>
                <a:latin typeface="Vrinda"/>
              </a:rPr>
              <a:t>بالنظر للجدول رقم 1 عند معدل عائد </a:t>
            </a:r>
            <a:r>
              <a:rPr lang="ar-SA" sz="2800" dirty="0" smtClean="0">
                <a:solidFill>
                  <a:srgbClr val="D9791B"/>
                </a:solidFill>
                <a:latin typeface="Vrinda"/>
              </a:rPr>
              <a:t>10% وعند السنة 4 نجد </a:t>
            </a:r>
            <a:r>
              <a:rPr lang="ar-SA" sz="2800" dirty="0">
                <a:solidFill>
                  <a:srgbClr val="D9791B"/>
                </a:solidFill>
                <a:latin typeface="Vrinda"/>
              </a:rPr>
              <a:t>ان معامل  القيمة </a:t>
            </a:r>
            <a:r>
              <a:rPr lang="ar-SA" sz="2800" dirty="0" smtClean="0">
                <a:solidFill>
                  <a:srgbClr val="D9791B"/>
                </a:solidFill>
                <a:latin typeface="Vrinda"/>
              </a:rPr>
              <a:t>المستقبلية هو 1.46</a:t>
            </a:r>
            <a:r>
              <a:rPr lang="en-US" sz="2800" dirty="0" smtClean="0">
                <a:solidFill>
                  <a:srgbClr val="D9791B"/>
                </a:solidFill>
                <a:latin typeface="Vrinda"/>
              </a:rPr>
              <a:t> </a:t>
            </a:r>
            <a:endParaRPr lang="ar-SA" sz="2800" dirty="0">
              <a:solidFill>
                <a:srgbClr val="D9791B"/>
              </a:solidFill>
              <a:latin typeface="Vrind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361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FV </a:t>
            </a:r>
            <a:r>
              <a:rPr lang="ar-SA" dirty="0"/>
              <a:t>القيمة المستقبلية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3057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00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القيمة المستقبلية لدفعات سنوية متساوية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تشير القيمة المستقبلية لدفعات سنوية متساوية الى سلسله من القيم المالية المتساوية المستحقة في نهاية كل سنة لعدد محدد من السنوات</a:t>
                </a:r>
                <a:endParaRPr lang="ar-SA" dirty="0"/>
              </a:p>
              <a:p>
                <a:r>
                  <a:rPr lang="ar-SA" dirty="0" smtClean="0"/>
                  <a:t>مثال: استثمار مبلغ معين في نهاية كل عام بمعدل فائدة سنوي لمدة عدد من السنوات.</a:t>
                </a:r>
              </a:p>
              <a:p>
                <a:r>
                  <a:rPr lang="ar-SA" sz="2400" dirty="0" smtClean="0">
                    <a:solidFill>
                      <a:srgbClr val="FF0000"/>
                    </a:solidFill>
                  </a:rPr>
                  <a:t>القانون للقيمة المستقبلية لدفعات سنوية متساوية كالتالي:</a:t>
                </a:r>
              </a:p>
              <a:p>
                <a:pPr algn="ctr" rtl="1"/>
                <a:r>
                  <a:rPr lang="en-US" sz="2400" b="1" dirty="0"/>
                  <a:t>FV= C 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/>
                                  </a:rPr>
                                  <m:t>𝒕</m:t>
                                </m:r>
                              </m:sup>
                            </m:sSup>
                            <m:r>
                              <a:rPr lang="en-US" sz="24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>
                                <a:latin typeface="Cambria Math"/>
                              </a:rPr>
                              <m:t>𝒓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/>
              </a:p>
              <a:p>
                <a:pPr algn="l"/>
                <a:endParaRPr lang="ar-SA" dirty="0" smtClean="0"/>
              </a:p>
              <a:p>
                <a:endParaRPr lang="ar-SA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49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المستقبلية لدفعات سنوية متساوية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مثال: اذا كانت شركة المبارك تقوم باستثمار 5000 ريال في نهاية   كل سنة بمعدل عائد سنوي مقداره 4 </a:t>
                </a:r>
                <a:r>
                  <a:rPr lang="ar-SA" dirty="0" smtClean="0">
                    <a:latin typeface="Vrinda"/>
                  </a:rPr>
                  <a:t>%. فما هو المبلغ المتجمع لدى المنشأة بعد 3 سنوات؟</a:t>
                </a:r>
              </a:p>
              <a:p>
                <a:pPr algn="l"/>
                <a:r>
                  <a:rPr lang="ar-SA" dirty="0"/>
                  <a:t> </a:t>
                </a:r>
                <a:r>
                  <a:rPr lang="en-US" dirty="0"/>
                  <a:t>FV= ?                T= </a:t>
                </a:r>
                <a:r>
                  <a:rPr lang="ar-SA" dirty="0" smtClean="0"/>
                  <a:t>3سنوات </a:t>
                </a:r>
                <a:r>
                  <a:rPr lang="en-US" dirty="0" smtClean="0"/>
                  <a:t>      </a:t>
                </a:r>
                <a:r>
                  <a:rPr lang="ar-SA" dirty="0" smtClean="0"/>
                  <a:t>  </a:t>
                </a:r>
                <a:r>
                  <a:rPr lang="en-US" dirty="0" smtClean="0"/>
                  <a:t> R=</a:t>
                </a:r>
                <a:r>
                  <a:rPr lang="ar-SA" dirty="0" smtClean="0"/>
                  <a:t>4</a:t>
                </a:r>
                <a:r>
                  <a:rPr lang="en-US" dirty="0" smtClean="0"/>
                  <a:t> </a:t>
                </a:r>
                <a:r>
                  <a:rPr lang="ar-SA" dirty="0" smtClean="0">
                    <a:latin typeface="Vrinda"/>
                  </a:rPr>
                  <a:t> </a:t>
                </a:r>
                <a:r>
                  <a:rPr lang="ar-SA" dirty="0">
                    <a:latin typeface="Vrinda"/>
                  </a:rPr>
                  <a:t>%</a:t>
                </a:r>
                <a:r>
                  <a:rPr lang="en-US" dirty="0">
                    <a:latin typeface="Vrinda"/>
                  </a:rPr>
                  <a:t> </a:t>
                </a:r>
                <a:r>
                  <a:rPr lang="en-US" dirty="0"/>
                  <a:t>C= </a:t>
                </a:r>
                <a:r>
                  <a:rPr lang="ar-SA" dirty="0" smtClean="0"/>
                  <a:t>5000</a:t>
                </a:r>
                <a:endParaRPr lang="ar-SA" dirty="0"/>
              </a:p>
              <a:p>
                <a:pPr algn="ctr" rtl="1"/>
                <a:r>
                  <a:rPr lang="en-US" b="1" dirty="0"/>
                  <a:t>FV= C 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/>
                                  </a:rPr>
                                  <m:t>𝒕</m:t>
                                </m:r>
                              </m:sup>
                            </m:sSup>
                            <m:r>
                              <a:rPr lang="en-US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𝒓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algn="l"/>
                <a:r>
                  <a:rPr lang="en-US" dirty="0" smtClean="0"/>
                  <a:t>= </a:t>
                </a:r>
                <a:r>
                  <a:rPr lang="en-US" dirty="0"/>
                  <a:t>5000 * </a:t>
                </a:r>
                <a:r>
                  <a:rPr lang="en-US" dirty="0" smtClean="0"/>
                  <a:t>{(1</a:t>
                </a:r>
                <a:r>
                  <a:rPr lang="en-US" dirty="0"/>
                  <a:t>+</a:t>
                </a:r>
                <a:r>
                  <a:rPr lang="ar-SA" dirty="0"/>
                  <a:t> 4</a:t>
                </a:r>
                <a:r>
                  <a:rPr lang="ar-SA" dirty="0">
                    <a:latin typeface="Vrinda"/>
                  </a:rPr>
                  <a:t> </a:t>
                </a:r>
                <a:r>
                  <a:rPr lang="ar-SA" dirty="0" smtClean="0">
                    <a:latin typeface="Vrinda"/>
                  </a:rPr>
                  <a:t>%</a:t>
                </a:r>
                <a:r>
                  <a:rPr lang="en-US" dirty="0" smtClean="0">
                    <a:latin typeface="Vrinda"/>
                  </a:rPr>
                  <a:t>)^3- 1/ </a:t>
                </a:r>
                <a:r>
                  <a:rPr lang="ar-SA" dirty="0" smtClean="0"/>
                  <a:t> </a:t>
                </a:r>
                <a:r>
                  <a:rPr lang="ar-SA" dirty="0"/>
                  <a:t>4</a:t>
                </a:r>
                <a:r>
                  <a:rPr lang="en-US" dirty="0"/>
                  <a:t> </a:t>
                </a:r>
                <a:r>
                  <a:rPr lang="ar-SA" dirty="0" smtClean="0">
                    <a:latin typeface="Vrinda"/>
                  </a:rPr>
                  <a:t> %</a:t>
                </a:r>
                <a:r>
                  <a:rPr lang="en-US" dirty="0" smtClean="0">
                    <a:latin typeface="Vrinda"/>
                  </a:rPr>
                  <a:t>} = 15608 </a:t>
                </a:r>
                <a:r>
                  <a:rPr lang="ar-SA" dirty="0" smtClean="0">
                    <a:latin typeface="Vrinda"/>
                  </a:rPr>
                  <a:t>ريال</a:t>
                </a:r>
                <a:endParaRPr lang="ar-SA" dirty="0"/>
              </a:p>
              <a:p>
                <a:pPr algn="l"/>
                <a:endParaRPr lang="en-US" dirty="0"/>
              </a:p>
              <a:p>
                <a:pPr algn="l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210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المستقبلية لدفعات سنوية متساوية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D9791B"/>
                </a:solidFill>
              </a:rPr>
              <a:t>يمكن استخراج قيمة  </a:t>
            </a:r>
          </a:p>
          <a:p>
            <a:r>
              <a:rPr lang="en-US" dirty="0" smtClean="0">
                <a:solidFill>
                  <a:srgbClr val="D9791B"/>
                </a:solidFill>
              </a:rPr>
              <a:t>{(1</a:t>
            </a:r>
            <a:r>
              <a:rPr lang="en-US" dirty="0">
                <a:solidFill>
                  <a:srgbClr val="D9791B"/>
                </a:solidFill>
              </a:rPr>
              <a:t>+ 4</a:t>
            </a:r>
            <a:r>
              <a:rPr lang="ar-SA" dirty="0" smtClean="0">
                <a:solidFill>
                  <a:srgbClr val="D9791B"/>
                </a:solidFill>
                <a:latin typeface="Vrinda"/>
              </a:rPr>
              <a:t>%</a:t>
            </a:r>
            <a:r>
              <a:rPr lang="en-US" dirty="0" smtClean="0">
                <a:solidFill>
                  <a:srgbClr val="D9791B"/>
                </a:solidFill>
                <a:latin typeface="Vrinda"/>
              </a:rPr>
              <a:t>)^</a:t>
            </a:r>
            <a:r>
              <a:rPr lang="en-US" dirty="0">
                <a:solidFill>
                  <a:srgbClr val="D9791B"/>
                </a:solidFill>
                <a:latin typeface="Vrinda"/>
              </a:rPr>
              <a:t>3-1/4</a:t>
            </a:r>
            <a:r>
              <a:rPr lang="ar-SA" dirty="0">
                <a:solidFill>
                  <a:srgbClr val="D9791B"/>
                </a:solidFill>
                <a:latin typeface="Vrinda"/>
              </a:rPr>
              <a:t> %</a:t>
            </a:r>
            <a:r>
              <a:rPr lang="en-US" dirty="0" smtClean="0">
                <a:solidFill>
                  <a:srgbClr val="D9791B"/>
                </a:solidFill>
                <a:latin typeface="Vrinda"/>
              </a:rPr>
              <a:t>}</a:t>
            </a:r>
          </a:p>
          <a:p>
            <a:r>
              <a:rPr lang="ar-SA" dirty="0" smtClean="0">
                <a:solidFill>
                  <a:srgbClr val="D9791B"/>
                </a:solidFill>
              </a:rPr>
              <a:t>من خلال استخدام الجداول المالية  </a:t>
            </a:r>
            <a:r>
              <a:rPr lang="ar-SA" dirty="0" smtClean="0">
                <a:solidFill>
                  <a:srgbClr val="D9791B"/>
                </a:solidFill>
                <a:latin typeface="Vrinda"/>
              </a:rPr>
              <a:t>بالنظر للجدول رقم 2 عند معدل عائد 4% وعند السنة 3 نجد ان معامل  القيمة المستقبلية هو 3.122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647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المستقبلية لدفعات سنوية متساوية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8686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350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القيمة المستقبلية لمبالغ مختلفة من السنوات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في هذه الحالة تقوم المنشأة باستثمار سلسله مختلفة من التدفقات النقدية. </a:t>
            </a:r>
          </a:p>
          <a:p>
            <a:r>
              <a:rPr lang="ar-SA" dirty="0" smtClean="0">
                <a:solidFill>
                  <a:srgbClr val="002060"/>
                </a:solidFill>
              </a:rPr>
              <a:t>مثال: تستثمر المنشأة في السنة الاولى 1000 ريال</a:t>
            </a:r>
          </a:p>
          <a:p>
            <a:r>
              <a:rPr lang="ar-SA" dirty="0">
                <a:solidFill>
                  <a:srgbClr val="002060"/>
                </a:solidFill>
              </a:rPr>
              <a:t>  </a:t>
            </a:r>
            <a:r>
              <a:rPr lang="ar-SA" dirty="0" smtClean="0">
                <a:solidFill>
                  <a:srgbClr val="002060"/>
                </a:solidFill>
              </a:rPr>
              <a:t>                      في السنة الثانية 2000 ريال</a:t>
            </a:r>
          </a:p>
          <a:p>
            <a:r>
              <a:rPr lang="ar-SA" dirty="0" smtClean="0">
                <a:solidFill>
                  <a:srgbClr val="002060"/>
                </a:solidFill>
              </a:rPr>
              <a:t>                        في السنة الثالثة 3000 ريال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ar-SA" dirty="0" smtClean="0">
                <a:solidFill>
                  <a:srgbClr val="002060"/>
                </a:solidFill>
              </a:rPr>
              <a:t>عند معدل فأئده محدد </a:t>
            </a:r>
            <a:endParaRPr lang="en-US" dirty="0" smtClean="0">
              <a:solidFill>
                <a:srgbClr val="002060"/>
              </a:solidFill>
            </a:endParaRPr>
          </a:p>
          <a:p>
            <a:pPr algn="ctr"/>
            <a:r>
              <a:rPr lang="en-US" b="1" dirty="0"/>
              <a:t>FV= C </a:t>
            </a:r>
            <a:r>
              <a:rPr lang="en-US" dirty="0"/>
              <a:t>x</a:t>
            </a:r>
            <a:r>
              <a:rPr lang="en-US" b="1" dirty="0"/>
              <a:t> (1+r)</a:t>
            </a:r>
            <a:r>
              <a:rPr lang="en-US" b="1" baseline="30000" dirty="0"/>
              <a:t>t</a:t>
            </a:r>
            <a:endParaRPr lang="en-US" dirty="0"/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27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المستقبلية لمبالغ مختلفة من السنوات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مثال: قامت شركة السلام باستثمار 200 , 400 , 600 ريال في وديعة استثمارية تجري في نهاية كل عام وذلك لمدة 3 سنوات. ما هو المبلغ المتجمع للمنشأة في نهاية العام الثالث علما بان معدل الفائدة </a:t>
            </a:r>
            <a:r>
              <a:rPr lang="ar-SA" dirty="0">
                <a:latin typeface="Vrinda"/>
              </a:rPr>
              <a:t>% </a:t>
            </a:r>
            <a:r>
              <a:rPr lang="ar-SA" dirty="0" smtClean="0"/>
              <a:t>10؟ 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FV= 200* {1+10</a:t>
            </a:r>
            <a:r>
              <a:rPr lang="ar-SA" dirty="0">
                <a:solidFill>
                  <a:srgbClr val="002060"/>
                </a:solidFill>
                <a:latin typeface="Vrinda"/>
              </a:rPr>
              <a:t> % </a:t>
            </a:r>
            <a:r>
              <a:rPr lang="en-US" dirty="0" smtClean="0">
                <a:solidFill>
                  <a:srgbClr val="002060"/>
                </a:solidFill>
                <a:latin typeface="Vrinda"/>
              </a:rPr>
              <a:t>}^2= 242</a:t>
            </a:r>
            <a:r>
              <a:rPr lang="ar-SA" dirty="0" smtClean="0">
                <a:solidFill>
                  <a:srgbClr val="002060"/>
                </a:solidFill>
                <a:latin typeface="Vrinda"/>
              </a:rPr>
              <a:t>ريال </a:t>
            </a:r>
            <a:endParaRPr lang="en-US" dirty="0" smtClean="0">
              <a:solidFill>
                <a:srgbClr val="002060"/>
              </a:solidFill>
              <a:latin typeface="Vrinda"/>
            </a:endParaRPr>
          </a:p>
          <a:p>
            <a:pPr algn="l"/>
            <a:r>
              <a:rPr lang="en-US" dirty="0">
                <a:solidFill>
                  <a:srgbClr val="002060"/>
                </a:solidFill>
              </a:rPr>
              <a:t>FV= </a:t>
            </a:r>
            <a:r>
              <a:rPr lang="en-US" dirty="0" smtClean="0">
                <a:solidFill>
                  <a:srgbClr val="002060"/>
                </a:solidFill>
              </a:rPr>
              <a:t>400* </a:t>
            </a:r>
            <a:r>
              <a:rPr lang="en-US" dirty="0">
                <a:solidFill>
                  <a:srgbClr val="002060"/>
                </a:solidFill>
              </a:rPr>
              <a:t>{1+10</a:t>
            </a:r>
            <a:r>
              <a:rPr lang="ar-SA" dirty="0">
                <a:solidFill>
                  <a:srgbClr val="002060"/>
                </a:solidFill>
                <a:latin typeface="Vrinda"/>
              </a:rPr>
              <a:t> % </a:t>
            </a:r>
            <a:r>
              <a:rPr lang="en-US" dirty="0" smtClean="0">
                <a:solidFill>
                  <a:srgbClr val="002060"/>
                </a:solidFill>
                <a:latin typeface="Vrinda"/>
              </a:rPr>
              <a:t>}^1= 440</a:t>
            </a:r>
            <a:r>
              <a:rPr lang="ar-SA" dirty="0" smtClean="0">
                <a:solidFill>
                  <a:srgbClr val="002060"/>
                </a:solidFill>
                <a:latin typeface="Vrinda"/>
              </a:rPr>
              <a:t>  ريال </a:t>
            </a:r>
            <a:endParaRPr lang="en-US" dirty="0" smtClean="0">
              <a:solidFill>
                <a:srgbClr val="002060"/>
              </a:solidFill>
              <a:latin typeface="Vrinda"/>
            </a:endParaRPr>
          </a:p>
          <a:p>
            <a:pPr algn="l"/>
            <a:r>
              <a:rPr lang="en-US" dirty="0">
                <a:solidFill>
                  <a:srgbClr val="002060"/>
                </a:solidFill>
              </a:rPr>
              <a:t>FV= </a:t>
            </a:r>
            <a:r>
              <a:rPr lang="en-US" dirty="0" smtClean="0">
                <a:solidFill>
                  <a:srgbClr val="002060"/>
                </a:solidFill>
              </a:rPr>
              <a:t>600* </a:t>
            </a:r>
            <a:r>
              <a:rPr lang="en-US" dirty="0">
                <a:solidFill>
                  <a:srgbClr val="002060"/>
                </a:solidFill>
              </a:rPr>
              <a:t>{1+10</a:t>
            </a:r>
            <a:r>
              <a:rPr lang="ar-SA" dirty="0">
                <a:solidFill>
                  <a:srgbClr val="002060"/>
                </a:solidFill>
                <a:latin typeface="Vrinda"/>
              </a:rPr>
              <a:t> % </a:t>
            </a:r>
            <a:r>
              <a:rPr lang="en-US" dirty="0" smtClean="0">
                <a:solidFill>
                  <a:srgbClr val="002060"/>
                </a:solidFill>
                <a:latin typeface="Vrinda"/>
              </a:rPr>
              <a:t>}^0= 600</a:t>
            </a:r>
            <a:r>
              <a:rPr lang="ar-SA" dirty="0" smtClean="0">
                <a:solidFill>
                  <a:srgbClr val="002060"/>
                </a:solidFill>
                <a:latin typeface="Vrinda"/>
              </a:rPr>
              <a:t> ريال </a:t>
            </a:r>
            <a:endParaRPr lang="en-US" dirty="0" smtClean="0">
              <a:solidFill>
                <a:srgbClr val="002060"/>
              </a:solidFill>
              <a:latin typeface="Vrinda"/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Vrinda"/>
              </a:rPr>
              <a:t> </a:t>
            </a:r>
            <a:r>
              <a:rPr lang="ar-SA" sz="2400" dirty="0" smtClean="0">
                <a:solidFill>
                  <a:srgbClr val="002060"/>
                </a:solidFill>
                <a:latin typeface="Vrinda"/>
              </a:rPr>
              <a:t>المبلع المتجمع في نهاية السنة الثالثة هو = 242 + 440 + 600 </a:t>
            </a:r>
            <a:r>
              <a:rPr lang="ar-SA" sz="2400" dirty="0" smtClean="0">
                <a:solidFill>
                  <a:srgbClr val="FF0000"/>
                </a:solidFill>
                <a:latin typeface="Vrinda"/>
              </a:rPr>
              <a:t>= 1282 ريال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396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المستقبلية لمبالغ مختلفة من السنوات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991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363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القيمة المستقبلية في حالة دفع الفائدة اكثر من مره في العام 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في حال ان الفائدة تدفع اكثر من مره واحده في السنه يتم استخدام المعادلة التالية:</a:t>
                </a:r>
              </a:p>
              <a:p>
                <a:pPr algn="l"/>
                <a:endParaRPr lang="en-US" b="1" dirty="0" smtClean="0"/>
              </a:p>
              <a:p>
                <a:pPr algn="l"/>
                <a:r>
                  <a:rPr lang="en-US" b="1" dirty="0" smtClean="0"/>
                  <a:t>FV</a:t>
                </a:r>
                <a:r>
                  <a:rPr lang="en-US" b="1" dirty="0"/>
                  <a:t>= C 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1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    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 </m:t>
                                </m:r>
                              </m:e>
                              <m:sup/>
                            </m:sSup>
                          </m:num>
                          <m:den>
                            <m:r>
                              <a:rPr lang="en-US" b="1" i="1" smtClean="0">
                                <a:latin typeface="Cambria Math"/>
                              </a:rPr>
                              <m:t>𝒎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algn="l"/>
                <a:endParaRPr lang="en-US" dirty="0" smtClean="0"/>
              </a:p>
              <a:p>
                <a:pPr algn="l"/>
                <a:r>
                  <a:rPr lang="en-US" dirty="0" smtClean="0">
                    <a:solidFill>
                      <a:srgbClr val="0070C0"/>
                    </a:solidFill>
                  </a:rPr>
                  <a:t>N= </a:t>
                </a:r>
                <a:r>
                  <a:rPr lang="ar-SA" dirty="0" smtClean="0">
                    <a:solidFill>
                      <a:srgbClr val="0070C0"/>
                    </a:solidFill>
                  </a:rPr>
                  <a:t>عدد السنوات</a:t>
                </a:r>
              </a:p>
              <a:p>
                <a:pPr algn="l"/>
                <a:r>
                  <a:rPr lang="en-US" dirty="0" smtClean="0">
                    <a:solidFill>
                      <a:srgbClr val="0070C0"/>
                    </a:solidFill>
                  </a:rPr>
                  <a:t>M= </a:t>
                </a:r>
                <a:r>
                  <a:rPr lang="ar-SA" dirty="0" smtClean="0">
                    <a:solidFill>
                      <a:srgbClr val="0070C0"/>
                    </a:solidFill>
                  </a:rPr>
                  <a:t>عدد مرات دفع الفائدة في السنة</a:t>
                </a:r>
              </a:p>
              <a:p>
                <a:pPr algn="l"/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9" t="-1752" r="-1640" b="-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403600"/>
            <a:ext cx="990599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970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/>
              <a:t>القيمة المستقبلية في حالة دفع الفائدة اكثر من مره في العام 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مثال: قامت شركة المراعي باستثمار مبلغ 2000 ريال لمدة سنتين بمعدل فائدة </a:t>
                </a:r>
                <a:r>
                  <a:rPr lang="ar-SA" dirty="0">
                    <a:solidFill>
                      <a:schemeClr val="accent1">
                        <a:lumMod val="50000"/>
                      </a:schemeClr>
                    </a:solidFill>
                    <a:latin typeface="Vrinda"/>
                  </a:rPr>
                  <a:t>%</a:t>
                </a:r>
                <a:r>
                  <a:rPr lang="ar-SA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ar-SA" dirty="0" smtClean="0"/>
                  <a:t>10 علما بان الفائدة تدفع مرتين في العام فما هو المبلغ المتجمع في نهاية السنة الثانية؟</a:t>
                </a:r>
              </a:p>
              <a:p>
                <a:pPr algn="l"/>
                <a:r>
                  <a:rPr lang="ar-SA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FV=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?        </a:t>
                </a:r>
                <a:r>
                  <a:rPr lang="en-US" dirty="0">
                    <a:solidFill>
                      <a:srgbClr val="00B0F0"/>
                    </a:solidFill>
                  </a:rPr>
                  <a:t>T=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  2 سنوات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  m= 2  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 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R=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10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</a:t>
                </a:r>
                <a:r>
                  <a:rPr lang="ar-SA" dirty="0" smtClean="0">
                    <a:solidFill>
                      <a:srgbClr val="00B0F0"/>
                    </a:solidFill>
                    <a:latin typeface="Vrinda"/>
                  </a:rPr>
                  <a:t> </a:t>
                </a:r>
                <a:r>
                  <a:rPr lang="ar-SA" dirty="0">
                    <a:solidFill>
                      <a:srgbClr val="00B0F0"/>
                    </a:solidFill>
                    <a:latin typeface="Vrinda"/>
                  </a:rPr>
                  <a:t>%</a:t>
                </a:r>
                <a:r>
                  <a:rPr lang="en-US" dirty="0">
                    <a:solidFill>
                      <a:srgbClr val="00B0F0"/>
                    </a:solidFill>
                    <a:latin typeface="Vrinda"/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C=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2000</a:t>
                </a:r>
                <a:endParaRPr lang="ar-SA" dirty="0">
                  <a:solidFill>
                    <a:srgbClr val="00B0F0"/>
                  </a:solidFill>
                </a:endParaRPr>
              </a:p>
              <a:p>
                <a:pPr algn="l"/>
                <a:r>
                  <a:rPr lang="en-US" b="1" dirty="0"/>
                  <a:t>FV= C 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  <m:r>
                          <a:rPr lang="en-US" b="1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    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𝒓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 </m:t>
                                </m:r>
                              </m:e>
                              <m:sup/>
                            </m:sSup>
                          </m:num>
                          <m:den>
                            <m:r>
                              <a:rPr lang="en-US" b="1" i="1">
                                <a:latin typeface="Cambria Math"/>
                              </a:rPr>
                              <m:t>𝒎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algn="l"/>
                <a:r>
                  <a:rPr lang="ar-SA" dirty="0" smtClean="0"/>
                  <a:t>    </a:t>
                </a:r>
                <a:r>
                  <a:rPr lang="en-US" dirty="0" smtClean="0"/>
                  <a:t>= 2000 * {1+ 4</a:t>
                </a:r>
                <a:r>
                  <a:rPr lang="ar-SA" dirty="0">
                    <a:latin typeface="Vrinda"/>
                  </a:rPr>
                  <a:t> </a:t>
                </a:r>
                <a:r>
                  <a:rPr lang="ar-SA" dirty="0" smtClean="0">
                    <a:latin typeface="Vrinda"/>
                  </a:rPr>
                  <a:t>%</a:t>
                </a:r>
                <a:r>
                  <a:rPr lang="en-US" dirty="0" smtClean="0">
                    <a:latin typeface="Vrinda"/>
                  </a:rPr>
                  <a:t>/ 2}^2*2 = 2164 </a:t>
                </a:r>
                <a:r>
                  <a:rPr lang="ar-SA" dirty="0" smtClean="0">
                    <a:latin typeface="Vrinda"/>
                  </a:rPr>
                  <a:t>ريال</a:t>
                </a:r>
              </a:p>
              <a:p>
                <a:pPr algn="l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962400"/>
            <a:ext cx="990599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55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424</TotalTime>
  <Words>647</Words>
  <Application>Microsoft Office PowerPoint</Application>
  <PresentationFormat>A4 Paper (210x297 mm)‎</PresentationFormat>
  <Paragraphs>100</Paragraphs>
  <Slides>23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فورم+لكلي..</vt:lpstr>
      <vt:lpstr>الشريحة 1</vt:lpstr>
      <vt:lpstr>المحاضرة الثانية</vt:lpstr>
      <vt:lpstr>مفهوم القيمة الزمنية للنقود</vt:lpstr>
      <vt:lpstr>القيمة الزمنية للنقود</vt:lpstr>
      <vt:lpstr>FV القيمة المستقبلية   </vt:lpstr>
      <vt:lpstr>FV القيمة المستقبلية </vt:lpstr>
      <vt:lpstr>FV القيمة المستقبلية </vt:lpstr>
      <vt:lpstr>FV القيمة المستقبلية </vt:lpstr>
      <vt:lpstr>FV القيمة المستقبلية </vt:lpstr>
      <vt:lpstr>FV القيمة المستقبلية </vt:lpstr>
      <vt:lpstr>القيمة المستقبلية لدفعات سنوية متساوية </vt:lpstr>
      <vt:lpstr>الشريحة 12</vt:lpstr>
      <vt:lpstr>القيمة المستقبلية لدفعات سنوية متساوية </vt:lpstr>
      <vt:lpstr>الشريحة 14</vt:lpstr>
      <vt:lpstr>القيمة المستقبلية لدفعات سنوية متساوية </vt:lpstr>
      <vt:lpstr>القيمة المستقبلية لدفعات سنوية متساوية </vt:lpstr>
      <vt:lpstr>القيمة المستقبلية لمبالغ مختلفة من السنوات</vt:lpstr>
      <vt:lpstr>القيمة المستقبلية لمبالغ مختلفة من السنوات</vt:lpstr>
      <vt:lpstr>الشريحة 19</vt:lpstr>
      <vt:lpstr>القيمة المستقبلية لمبالغ مختلفة من السنوات</vt:lpstr>
      <vt:lpstr>القيمة المستقبلية في حالة دفع الفائدة اكثر من مره في العام </vt:lpstr>
      <vt:lpstr>القيمة المستقبلية في حالة دفع الفائدة اكثر من مره في العام 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kfu</cp:lastModifiedBy>
  <cp:revision>50</cp:revision>
  <dcterms:created xsi:type="dcterms:W3CDTF">2014-02-22T14:38:10Z</dcterms:created>
  <dcterms:modified xsi:type="dcterms:W3CDTF">2014-02-26T08:11:57Z</dcterms:modified>
</cp:coreProperties>
</file>