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38" r:id="rId3"/>
    <p:sldId id="339" r:id="rId4"/>
    <p:sldId id="341" r:id="rId5"/>
    <p:sldId id="343" r:id="rId6"/>
    <p:sldId id="344" r:id="rId7"/>
    <p:sldId id="345" r:id="rId8"/>
    <p:sldId id="347" r:id="rId9"/>
    <p:sldId id="34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13E36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540" autoAdjust="0"/>
    <p:restoredTop sz="94664" autoAdjust="0"/>
  </p:normalViewPr>
  <p:slideViewPr>
    <p:cSldViewPr>
      <p:cViewPr>
        <p:scale>
          <a:sx n="66" d="100"/>
          <a:sy n="66" d="100"/>
        </p:scale>
        <p:origin x="-1716" y="-22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القيمة الزمنية للنقود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8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القيمة الحالية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القيمة الحالية هي عكس القيمة المستقبلية حيث تسعى الى خصم التدفقات النقدية وارجاعها الى الحاضر. </a:t>
            </a:r>
          </a:p>
          <a:p>
            <a:r>
              <a:rPr lang="ar-SA" dirty="0">
                <a:solidFill>
                  <a:srgbClr val="D9791B"/>
                </a:solidFill>
              </a:rPr>
              <a:t>مثال: </a:t>
            </a:r>
            <a:r>
              <a:rPr lang="ar-SA" dirty="0" smtClean="0">
                <a:solidFill>
                  <a:srgbClr val="D9791B"/>
                </a:solidFill>
              </a:rPr>
              <a:t>مشروع يدر مبلغ </a:t>
            </a:r>
            <a:r>
              <a:rPr lang="ar-SA" dirty="0">
                <a:solidFill>
                  <a:srgbClr val="D9791B"/>
                </a:solidFill>
              </a:rPr>
              <a:t>معين </a:t>
            </a:r>
            <a:r>
              <a:rPr lang="ar-SA" dirty="0" smtClean="0">
                <a:solidFill>
                  <a:srgbClr val="D9791B"/>
                </a:solidFill>
              </a:rPr>
              <a:t>بعد عدد </a:t>
            </a:r>
            <a:r>
              <a:rPr lang="ar-SA" dirty="0">
                <a:solidFill>
                  <a:srgbClr val="D9791B"/>
                </a:solidFill>
              </a:rPr>
              <a:t>من </a:t>
            </a:r>
            <a:r>
              <a:rPr lang="ar-SA" dirty="0" smtClean="0">
                <a:solidFill>
                  <a:srgbClr val="D9791B"/>
                </a:solidFill>
              </a:rPr>
              <a:t>السنوات من الان </a:t>
            </a:r>
            <a:r>
              <a:rPr lang="ar-SA" dirty="0">
                <a:solidFill>
                  <a:srgbClr val="D9791B"/>
                </a:solidFill>
              </a:rPr>
              <a:t>بمعدل فائدة محدده</a:t>
            </a:r>
          </a:p>
          <a:p>
            <a:r>
              <a:rPr lang="ar-SA" dirty="0" smtClean="0"/>
              <a:t>التدفق النقدي المستقبلي من المشروع 4000 </a:t>
            </a:r>
            <a:r>
              <a:rPr lang="ar-SA" dirty="0"/>
              <a:t>ريال</a:t>
            </a:r>
          </a:p>
          <a:p>
            <a:r>
              <a:rPr lang="ar-SA" dirty="0"/>
              <a:t>لمدة 3 سنوات</a:t>
            </a:r>
          </a:p>
          <a:p>
            <a:r>
              <a:rPr lang="ar-SA" dirty="0"/>
              <a:t>معدل الفائدة 8</a:t>
            </a:r>
            <a:r>
              <a:rPr lang="ar-SA" dirty="0">
                <a:latin typeface="Vrinda"/>
              </a:rPr>
              <a:t>%</a:t>
            </a:r>
            <a:endParaRPr lang="ar-SA" dirty="0"/>
          </a:p>
          <a:p>
            <a:r>
              <a:rPr lang="ar-SA" dirty="0"/>
              <a:t>المطلوب القيمة </a:t>
            </a:r>
            <a:r>
              <a:rPr lang="ar-SA" dirty="0" smtClean="0"/>
              <a:t>الحالية من </a:t>
            </a:r>
            <a:r>
              <a:rPr lang="ar-SA" dirty="0"/>
              <a:t>هذا الاستثمار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73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ar-SA" dirty="0" smtClean="0"/>
              <a:t>القيمة الحالية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يمكن حل المثال السابق باستخدام المعادلة التالية: </a:t>
                </a:r>
              </a:p>
              <a:p>
                <a:pPr algn="ctr"/>
                <a:r>
                  <a:rPr lang="en-US" b="1" dirty="0"/>
                  <a:t>PV = C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𝐫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𝐭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PV= </a:t>
                </a:r>
                <a:r>
                  <a:rPr lang="ar-SA" dirty="0" smtClean="0"/>
                  <a:t>القيمة الحالية</a:t>
                </a:r>
              </a:p>
              <a:p>
                <a:r>
                  <a:rPr lang="en-US" dirty="0" smtClean="0"/>
                  <a:t>C= </a:t>
                </a:r>
                <a:r>
                  <a:rPr lang="ar-SA" dirty="0" smtClean="0"/>
                  <a:t>التدفق النقدي المستقبلي من الاستثمار</a:t>
                </a:r>
              </a:p>
              <a:p>
                <a:r>
                  <a:rPr lang="en-US" dirty="0" smtClean="0"/>
                  <a:t>R= </a:t>
                </a:r>
                <a:r>
                  <a:rPr lang="ar-SA" dirty="0" smtClean="0"/>
                  <a:t>معدل الفائدة على الاستثمار</a:t>
                </a:r>
              </a:p>
              <a:p>
                <a:r>
                  <a:rPr lang="en-US" dirty="0" smtClean="0"/>
                  <a:t>T= </a:t>
                </a:r>
                <a:r>
                  <a:rPr lang="ar-SA" dirty="0" smtClean="0"/>
                  <a:t>عدد السنوات </a:t>
                </a:r>
                <a:r>
                  <a:rPr lang="en-US" dirty="0" smtClean="0"/>
                  <a:t> </a:t>
                </a:r>
                <a:endParaRPr lang="ar-SA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07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ar-SA" dirty="0" smtClean="0"/>
              <a:t>القيمة الحالية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/>
                <a:r>
                  <a:rPr lang="ar-SA" dirty="0" smtClean="0"/>
                  <a:t>    </a:t>
                </a:r>
                <a:r>
                  <a:rPr lang="en-US" dirty="0"/>
                  <a:t>P</a:t>
                </a:r>
                <a:r>
                  <a:rPr lang="en-US" dirty="0" smtClean="0"/>
                  <a:t>V= ?                T= 3</a:t>
                </a:r>
                <a:r>
                  <a:rPr lang="ar-SA" dirty="0" smtClean="0"/>
                  <a:t>سنوات </a:t>
                </a:r>
                <a:r>
                  <a:rPr lang="en-US" dirty="0" smtClean="0"/>
                  <a:t>      </a:t>
                </a:r>
                <a:r>
                  <a:rPr lang="ar-SA" dirty="0" smtClean="0"/>
                  <a:t>  </a:t>
                </a:r>
                <a:r>
                  <a:rPr lang="en-US" dirty="0" smtClean="0"/>
                  <a:t> </a:t>
                </a:r>
                <a:r>
                  <a:rPr lang="en-US" dirty="0"/>
                  <a:t>R= 8</a:t>
                </a:r>
                <a:r>
                  <a:rPr lang="ar-SA" dirty="0">
                    <a:latin typeface="Vrinda"/>
                  </a:rPr>
                  <a:t> </a:t>
                </a:r>
                <a:r>
                  <a:rPr lang="ar-SA" dirty="0" smtClean="0">
                    <a:latin typeface="Vrinda"/>
                  </a:rPr>
                  <a:t>%</a:t>
                </a:r>
                <a:r>
                  <a:rPr lang="en-US" dirty="0" smtClean="0">
                    <a:latin typeface="Vrinda"/>
                  </a:rPr>
                  <a:t> </a:t>
                </a:r>
                <a:r>
                  <a:rPr lang="en-US" dirty="0" smtClean="0"/>
                  <a:t>C= 4000</a:t>
                </a:r>
              </a:p>
              <a:p>
                <a:pPr algn="l"/>
                <a:r>
                  <a:rPr lang="en-US" b="1" dirty="0"/>
                  <a:t>PV = </a:t>
                </a:r>
                <a:r>
                  <a:rPr lang="en-US" b="1" dirty="0" smtClean="0"/>
                  <a:t>4000x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𝟖</m:t>
                                </m:r>
                                <m:r>
                                  <m:rPr>
                                    <m:nor/>
                                  </m:rPr>
                                  <a:rPr lang="ar-SA" dirty="0">
                                    <a:latin typeface="Vrinda"/>
                                  </a:rPr>
                                  <m:t>%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  = 4000 * 0.79 = 3175 </a:t>
                </a:r>
                <a:r>
                  <a:rPr lang="ar-SA" dirty="0" smtClean="0"/>
                  <a:t>ريال </a:t>
                </a:r>
                <a:endParaRPr lang="en-US" dirty="0" smtClean="0"/>
              </a:p>
              <a:p>
                <a:pPr algn="l"/>
                <a:r>
                  <a:rPr lang="ar-SA" sz="2800" dirty="0" smtClean="0">
                    <a:solidFill>
                      <a:srgbClr val="D9791B"/>
                    </a:solidFill>
                  </a:rPr>
                  <a:t>  من </a:t>
                </a:r>
                <a:r>
                  <a:rPr lang="ar-SA" sz="2800" dirty="0">
                    <a:solidFill>
                      <a:srgbClr val="D9791B"/>
                    </a:solidFill>
                  </a:rPr>
                  <a:t>خلال استخدام الجداول المالية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8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800" b="1" i="1">
                                    <a:latin typeface="Cambria Math"/>
                                  </a:rPr>
                                  <m:t>𝟖</m:t>
                                </m:r>
                                <m:r>
                                  <m:rPr>
                                    <m:nor/>
                                  </m:rPr>
                                  <a:rPr lang="ar-SA" sz="2800" dirty="0">
                                    <a:latin typeface="Vrinda"/>
                                  </a:rPr>
                                  <m:t>%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US" sz="2800" b="1" i="1">
                        <a:latin typeface="Cambria Math"/>
                      </a:rPr>
                      <m:t> </m:t>
                    </m:r>
                  </m:oMath>
                </a14:m>
                <a:r>
                  <a:rPr lang="ar-SA" sz="2800" dirty="0">
                    <a:solidFill>
                      <a:srgbClr val="D9791B"/>
                    </a:solidFill>
                  </a:rPr>
                  <a:t>يمكن استخراج قيمة </a:t>
                </a:r>
                <a:r>
                  <a:rPr lang="ar-SA" sz="2800" dirty="0" smtClean="0">
                    <a:solidFill>
                      <a:srgbClr val="D9791B"/>
                    </a:solidFill>
                  </a:rPr>
                  <a:t> </a:t>
                </a:r>
                <a:r>
                  <a:rPr lang="ar-SA" sz="2800" dirty="0" smtClean="0">
                    <a:solidFill>
                      <a:srgbClr val="D9791B"/>
                    </a:solidFill>
                    <a:latin typeface="Vrinda"/>
                  </a:rPr>
                  <a:t>للجدول بالنظر للجدول رقم 3عند معدل عائد 8 % وعند السنة 3 نجد ان معامل  القيمة الحالية هو 0.79</a:t>
                </a:r>
              </a:p>
              <a:p>
                <a:pPr algn="l"/>
                <a:endParaRPr lang="ar-SA" dirty="0" smtClean="0">
                  <a:latin typeface="Vrinda"/>
                </a:endParaRPr>
              </a:p>
              <a:p>
                <a:pPr algn="l"/>
                <a:endParaRPr lang="ar-SA" dirty="0">
                  <a:latin typeface="Vrinda"/>
                </a:endParaRPr>
              </a:p>
              <a:p>
                <a:pPr algn="l"/>
                <a:endParaRPr lang="en-US" dirty="0" smtClean="0">
                  <a:latin typeface="Vrinda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2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1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PV </a:t>
            </a:r>
            <a:r>
              <a:rPr lang="ar-SA" dirty="0"/>
              <a:t>القيمة الحالية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6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80771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49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PV </a:t>
            </a:r>
            <a:r>
              <a:rPr lang="ar-SA" dirty="0"/>
              <a:t>القيمة الحالية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مثال اخر: اقدمت شركة الروابي الى الدخول في مشروع استثماري يدر عليها عائد 1500 ريال بعد 4 سنوات من الان علما بان       .  فما هي القيمة الحالية لهذا المبلغ؟</a:t>
                </a:r>
                <a14:m>
                  <m:oMath xmlns:m="http://schemas.openxmlformats.org/officeDocument/2006/math">
                    <m:r>
                      <a:rPr lang="ar-SA" b="0" i="0" dirty="0" smtClean="0">
                        <a:latin typeface="Cambria Math"/>
                      </a:rPr>
                      <m:t>7</m:t>
                    </m:r>
                    <m:r>
                      <m:rPr>
                        <m:nor/>
                      </m:rPr>
                      <a:rPr lang="ar-SA" dirty="0">
                        <a:latin typeface="Vrinda"/>
                      </a:rPr>
                      <m:t>%</m:t>
                    </m:r>
                    <m:r>
                      <a:rPr lang="ar-SA" i="1" dirty="0">
                        <a:latin typeface="Cambria Math"/>
                      </a:rPr>
                      <m:t> </m:t>
                    </m:r>
                  </m:oMath>
                </a14:m>
                <a:r>
                  <a:rPr lang="ar-SA" dirty="0"/>
                  <a:t>معدل </a:t>
                </a:r>
                <a:r>
                  <a:rPr lang="ar-SA" dirty="0" smtClean="0"/>
                  <a:t>الخصم</a:t>
                </a:r>
                <a:endParaRPr lang="en-US" dirty="0"/>
              </a:p>
              <a:p>
                <a:pPr algn="l"/>
                <a:r>
                  <a:rPr lang="ar-SA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PV= ?                T=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4سنوات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    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R=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7</a:t>
                </a:r>
                <a:r>
                  <a:rPr lang="ar-SA" dirty="0" smtClean="0">
                    <a:solidFill>
                      <a:srgbClr val="00B0F0"/>
                    </a:solidFill>
                    <a:latin typeface="Vrinda"/>
                  </a:rPr>
                  <a:t>%</a:t>
                </a:r>
                <a:r>
                  <a:rPr lang="en-US" dirty="0" smtClean="0">
                    <a:solidFill>
                      <a:srgbClr val="00B0F0"/>
                    </a:solidFill>
                    <a:latin typeface="Vrinda"/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C=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1500</a:t>
                </a:r>
                <a:endParaRPr lang="ar-SA" dirty="0">
                  <a:solidFill>
                    <a:srgbClr val="00B0F0"/>
                  </a:solidFill>
                </a:endParaRPr>
              </a:p>
              <a:p>
                <a:pPr algn="ctr"/>
                <a:r>
                  <a:rPr lang="en-US" b="1" dirty="0" smtClean="0">
                    <a:solidFill>
                      <a:srgbClr val="7030A0"/>
                    </a:solidFill>
                  </a:rPr>
                  <a:t>PV = C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𝐫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𝐭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algn="l"/>
                <a:r>
                  <a:rPr lang="ar-SA" dirty="0" smtClean="0"/>
                  <a:t>  </a:t>
                </a:r>
                <a:r>
                  <a:rPr lang="en-US" dirty="0" smtClean="0"/>
                  <a:t>  </a:t>
                </a:r>
                <a:r>
                  <a:rPr lang="en-US" b="1" dirty="0" smtClean="0"/>
                  <a:t>= 1500x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nor/>
                                  </m:rPr>
                                  <a:rPr lang="ar-SA" dirty="0">
                                    <a:latin typeface="Vrinda"/>
                                  </a:rPr>
                                  <m:t>%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𝟔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= 1500 * </a:t>
                </a:r>
                <a:r>
                  <a:rPr lang="ar-SA" dirty="0" smtClean="0"/>
                  <a:t>0.76 </a:t>
                </a:r>
                <a:r>
                  <a:rPr lang="en-US" dirty="0"/>
                  <a:t> </a:t>
                </a:r>
                <a:r>
                  <a:rPr lang="en-US" dirty="0" smtClean="0"/>
                  <a:t>= 1144 </a:t>
                </a:r>
                <a:r>
                  <a:rPr lang="ar-SA" dirty="0" smtClean="0"/>
                  <a:t>ريال </a:t>
                </a:r>
                <a:endParaRPr lang="en-US" dirty="0"/>
              </a:p>
              <a:p>
                <a:pPr algn="l"/>
                <a:endParaRPr lang="ar-SA" dirty="0"/>
              </a:p>
              <a:p>
                <a:endParaRPr lang="ar-SA" dirty="0" smtClean="0"/>
              </a:p>
              <a:p>
                <a:endParaRPr lang="ar-SA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PV </a:t>
            </a:r>
            <a:r>
              <a:rPr lang="ar-SA" dirty="0"/>
              <a:t>القيمة الحالية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>
                    <a:solidFill>
                      <a:srgbClr val="D9791B"/>
                    </a:solidFill>
                  </a:rPr>
                  <a:t> من </a:t>
                </a:r>
                <a:r>
                  <a:rPr lang="ar-SA" dirty="0">
                    <a:solidFill>
                      <a:srgbClr val="D9791B"/>
                    </a:solidFill>
                  </a:rPr>
                  <a:t>خلال استخدام الجداول المالية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ar-SA" b="1" i="1" smtClean="0">
                                    <a:latin typeface="Cambria Math"/>
                                  </a:rPr>
                                  <m:t>𝟕</m:t>
                                </m:r>
                                <m:r>
                                  <m:rPr>
                                    <m:nor/>
                                  </m:rPr>
                                  <a:rPr lang="ar-SA" dirty="0">
                                    <a:latin typeface="Vrinda"/>
                                  </a:rPr>
                                  <m:t>%</m:t>
                                </m:r>
                              </m:e>
                            </m:d>
                          </m:e>
                          <m:sup>
                            <m:r>
                              <a:rPr lang="ar-SA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b="1" i="1">
                        <a:latin typeface="Cambria Math"/>
                      </a:rPr>
                      <m:t> </m:t>
                    </m:r>
                  </m:oMath>
                </a14:m>
                <a:r>
                  <a:rPr lang="ar-SA" dirty="0">
                    <a:solidFill>
                      <a:srgbClr val="D9791B"/>
                    </a:solidFill>
                  </a:rPr>
                  <a:t>يمكن استخراج قيمة 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بالنظر للجدول رقم 4عند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معدل عائد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7%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وعند السنة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4 نجد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ان معامل  القيمة الحالية هو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0.76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47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7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PV </a:t>
            </a:r>
            <a:r>
              <a:rPr lang="ar-SA" dirty="0"/>
              <a:t>القيمة الحالية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9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8839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14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1727</TotalTime>
  <Words>335</Words>
  <Application>Microsoft Office PowerPoint</Application>
  <PresentationFormat>A4 Paper (210x297 mm)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فورم+لكلي..</vt:lpstr>
      <vt:lpstr>PowerPoint Presentation</vt:lpstr>
      <vt:lpstr>المحاضرة الثالثة</vt:lpstr>
      <vt:lpstr>القيمة الحالية </vt:lpstr>
      <vt:lpstr>PV القيمة الحالية</vt:lpstr>
      <vt:lpstr>PV القيمة الحالية</vt:lpstr>
      <vt:lpstr>PV القيمة الحالية</vt:lpstr>
      <vt:lpstr>PV القيمة الحالية</vt:lpstr>
      <vt:lpstr>PV القيمة الحالية</vt:lpstr>
      <vt:lpstr>PV القيمة الحالية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IBM</cp:lastModifiedBy>
  <cp:revision>50</cp:revision>
  <dcterms:created xsi:type="dcterms:W3CDTF">2014-02-22T14:38:10Z</dcterms:created>
  <dcterms:modified xsi:type="dcterms:W3CDTF">2016-01-04T15:00:59Z</dcterms:modified>
</cp:coreProperties>
</file>