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9" r:id="rId2"/>
    <p:sldId id="350" r:id="rId3"/>
    <p:sldId id="351" r:id="rId4"/>
    <p:sldId id="352" r:id="rId5"/>
    <p:sldId id="354" r:id="rId6"/>
    <p:sldId id="355" r:id="rId7"/>
    <p:sldId id="356" r:id="rId8"/>
    <p:sldId id="357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91B"/>
    <a:srgbClr val="013E36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540" autoAdjust="0"/>
    <p:restoredTop sz="94664" autoAdjust="0"/>
  </p:normalViewPr>
  <p:slideViewPr>
    <p:cSldViewPr>
      <p:cViewPr varScale="1">
        <p:scale>
          <a:sx n="72" d="100"/>
          <a:sy n="72" d="100"/>
        </p:scale>
        <p:origin x="-1518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1/4/2016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القيمة الحالية لدفعات سنوية متساوية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تشير القيمة الحالية لدفعات سنوية متساوية الى سلسله من التدفقات النقدية التي يمكن الحصول عليها كل عام لعدد معين من السنوات. </a:t>
                </a:r>
                <a:endParaRPr lang="ar-SA" dirty="0"/>
              </a:p>
              <a:p>
                <a:r>
                  <a:rPr lang="ar-SA" dirty="0" smtClean="0"/>
                  <a:t>مثال: الدخول في استثمار يدر على الشركة عوائد ثابته في نهاية كل سنة لمدة معينه من السنوات بمعدل فأئده محدد.</a:t>
                </a:r>
              </a:p>
              <a:p>
                <a:r>
                  <a:rPr lang="ar-SA" sz="2400" dirty="0" smtClean="0">
                    <a:solidFill>
                      <a:srgbClr val="FF0000"/>
                    </a:solidFill>
                  </a:rPr>
                  <a:t>القانون للقيمة الحالية لدفعات سنوية متساوية كالتالي:</a:t>
                </a:r>
              </a:p>
              <a:p>
                <a:pPr algn="ctr" rtl="1"/>
                <a:r>
                  <a:rPr lang="en-US" sz="2400" b="1" dirty="0"/>
                  <a:t>PV= C 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𝟏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2400" b="1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𝟏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𝐫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𝐭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num>
                          <m:den>
                            <m:r>
                              <a:rPr lang="en-US" sz="2400" b="1" i="1">
                                <a:latin typeface="Cambria Math"/>
                              </a:rPr>
                              <m:t>𝐫</m:t>
                            </m:r>
                          </m:den>
                        </m:f>
                      </m:e>
                    </m:d>
                  </m:oMath>
                </a14:m>
                <a:endParaRPr lang="ar-SA" dirty="0" smtClean="0"/>
              </a:p>
              <a:p>
                <a:endParaRPr lang="ar-SA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230"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1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الحالية لدفعات سنوية متساوية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مثال: اذا كان استثمار شركة </a:t>
                </a:r>
                <a:r>
                  <a:rPr lang="ar-SA" dirty="0" err="1"/>
                  <a:t>العفالق</a:t>
                </a:r>
                <a:r>
                  <a:rPr lang="ar-SA" dirty="0"/>
                  <a:t> يدر عليها تدفقا نقديا مقداره 1000 ريال سنويا لمدة 3 سنوات وكان معدل الخصم{الفائدة}      فما هي القيمة الحالية للتدفقات من هذا المشروع؟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ar-SA" dirty="0">
                        <a:latin typeface="Vrinda"/>
                      </a:rPr>
                      <m:t>%</m:t>
                    </m:r>
                  </m:oMath>
                </a14:m>
                <a:r>
                  <a:rPr lang="ar-SA" dirty="0"/>
                  <a:t>10</a:t>
                </a:r>
                <a:endParaRPr lang="en-US" dirty="0"/>
              </a:p>
              <a:p>
                <a:pPr algn="l"/>
                <a:r>
                  <a:rPr lang="ar-SA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PV= ?                T=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3سنوات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    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 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R=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10</a:t>
                </a:r>
                <a:r>
                  <a:rPr lang="ar-SA" dirty="0" smtClean="0">
                    <a:solidFill>
                      <a:srgbClr val="00B0F0"/>
                    </a:solidFill>
                    <a:latin typeface="Vrinda"/>
                  </a:rPr>
                  <a:t>%</a:t>
                </a:r>
                <a:r>
                  <a:rPr lang="en-US" dirty="0" smtClean="0">
                    <a:solidFill>
                      <a:srgbClr val="00B0F0"/>
                    </a:solidFill>
                    <a:latin typeface="Vrinda"/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C= </a:t>
                </a:r>
                <a:r>
                  <a:rPr lang="ar-SA" dirty="0" smtClean="0">
                    <a:solidFill>
                      <a:srgbClr val="00B0F0"/>
                    </a:solidFill>
                  </a:rPr>
                  <a:t>1000</a:t>
                </a:r>
                <a:endParaRPr lang="ar-SA" dirty="0">
                  <a:solidFill>
                    <a:srgbClr val="00B0F0"/>
                  </a:solidFill>
                </a:endParaRPr>
              </a:p>
              <a:p>
                <a:pPr algn="ctr"/>
                <a:r>
                  <a:rPr lang="en-US" sz="2400" b="1" dirty="0"/>
                  <a:t>PV= C </a:t>
                </a:r>
                <a:r>
                  <a:rPr lang="en-US" sz="2400" b="1" dirty="0" smtClean="0"/>
                  <a:t>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𝟏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2400" b="1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𝟏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𝐫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𝐭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num>
                          <m:den>
                            <m:r>
                              <a:rPr lang="en-US" sz="2400" b="1" i="1">
                                <a:latin typeface="Cambria Math"/>
                              </a:rPr>
                              <m:t>𝐫</m:t>
                            </m:r>
                          </m:den>
                        </m:f>
                      </m:e>
                    </m:d>
                  </m:oMath>
                </a14:m>
                <a:endParaRPr lang="ar-SA" sz="2400" dirty="0"/>
              </a:p>
              <a:p>
                <a:pPr algn="l"/>
                <a:r>
                  <a:rPr lang="en-US" sz="2800" dirty="0" smtClean="0"/>
                  <a:t>= 1000 </a:t>
                </a:r>
                <a:r>
                  <a:rPr lang="en-US" sz="2800" b="1" dirty="0"/>
                  <a:t>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𝟏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2400" b="1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𝟏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2400" b="1" i="1" smtClean="0">
                                            <a:latin typeface="Cambria Math"/>
                                          </a:rPr>
                                          <m:t>𝟏𝟎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400" b="1" i="1" smtClean="0"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num>
                          <m:den>
                            <m:r>
                              <a:rPr lang="en-US" sz="2400" b="1" i="1" smtClean="0">
                                <a:latin typeface="Cambria Math"/>
                              </a:rPr>
                              <m:t>𝟏𝟎</m:t>
                            </m:r>
                            <m:r>
                              <m:rPr>
                                <m:nor/>
                              </m:rPr>
                              <a:rPr lang="ar-SA" sz="2800" dirty="0">
                                <a:latin typeface="Vrinda"/>
                              </a:rPr>
                              <m:t>%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 smtClean="0"/>
                  <a:t> = 1000 * 2.48 = 2487 </a:t>
                </a:r>
                <a:r>
                  <a:rPr lang="ar-SA" sz="2800" dirty="0" smtClean="0"/>
                  <a:t>ريال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1752" r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54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الحالية لدفعات سنوية متساوية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12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82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الحالية لدفعات سنوية متساوية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>
                    <a:solidFill>
                      <a:srgbClr val="D9791B"/>
                    </a:solidFill>
                  </a:rPr>
                  <a:t> من خلال استخدام الجداول المالية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𝟏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2400" b="1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(</m:t>
                                        </m:r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𝟏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𝟏𝟎</m:t>
                                        </m:r>
                                        <m:r>
                                          <a:rPr lang="en-US" sz="2400" b="1">
                                            <a:latin typeface="Cambria Math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400" b="1" i="1"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num>
                          <m:den>
                            <m:r>
                              <a:rPr lang="en-US" sz="2400" b="1" i="1">
                                <a:latin typeface="Cambria Math"/>
                              </a:rPr>
                              <m:t>𝟏𝟎</m:t>
                            </m:r>
                            <m:r>
                              <m:rPr>
                                <m:nor/>
                              </m:rPr>
                              <a:rPr lang="ar-SA" sz="2800" dirty="0">
                                <a:latin typeface="Vrinda"/>
                              </a:rPr>
                              <m:t>%</m:t>
                            </m:r>
                          </m:den>
                        </m:f>
                      </m:e>
                    </m:d>
                  </m:oMath>
                </a14:m>
                <a:r>
                  <a:rPr lang="ar-SA" dirty="0">
                    <a:solidFill>
                      <a:srgbClr val="D9791B"/>
                    </a:solidFill>
                  </a:rPr>
                  <a:t>يمكن </a:t>
                </a:r>
                <a:r>
                  <a:rPr lang="ar-SA" dirty="0" smtClean="0">
                    <a:solidFill>
                      <a:srgbClr val="D9791B"/>
                    </a:solidFill>
                  </a:rPr>
                  <a:t>استخراج قيمة 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بالنظر للجدول رقم 4عند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معدل عائد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10%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وعند السنة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3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نجد ان معامل  القيمة الحالية هو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2.48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80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القيمة الحالية لمبالغ مختلفة من السنوات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في هذه الحالة تدر على المنشأة سلسله مختلفة من التدفقات النقدية المستقبلية. </a:t>
                </a:r>
              </a:p>
              <a:p>
                <a:r>
                  <a:rPr lang="ar-SA" dirty="0" smtClean="0">
                    <a:solidFill>
                      <a:srgbClr val="002060"/>
                    </a:solidFill>
                  </a:rPr>
                  <a:t>مثال: تدر على المنشأة في السنة الاولى 1000 ريال</a:t>
                </a:r>
              </a:p>
              <a:p>
                <a:r>
                  <a:rPr lang="ar-SA" dirty="0">
                    <a:solidFill>
                      <a:srgbClr val="002060"/>
                    </a:solidFill>
                  </a:rPr>
                  <a:t>  </a:t>
                </a:r>
                <a:r>
                  <a:rPr lang="ar-SA" dirty="0" smtClean="0">
                    <a:solidFill>
                      <a:srgbClr val="002060"/>
                    </a:solidFill>
                  </a:rPr>
                  <a:t>                      في السنة الثانية 2000 ريال</a:t>
                </a:r>
              </a:p>
              <a:p>
                <a:r>
                  <a:rPr lang="ar-SA" dirty="0" smtClean="0">
                    <a:solidFill>
                      <a:srgbClr val="002060"/>
                    </a:solidFill>
                  </a:rPr>
                  <a:t>                        في السنة الثالثة 3000 ريال</a:t>
                </a:r>
                <a:endParaRPr lang="ar-SA" dirty="0">
                  <a:solidFill>
                    <a:srgbClr val="002060"/>
                  </a:solidFill>
                </a:endParaRPr>
              </a:p>
              <a:p>
                <a:r>
                  <a:rPr lang="ar-SA" dirty="0" smtClean="0">
                    <a:solidFill>
                      <a:srgbClr val="002060"/>
                    </a:solidFill>
                  </a:rPr>
                  <a:t>عند معدل فأئده محدد </a:t>
                </a:r>
                <a:endParaRPr lang="en-US" dirty="0" smtClean="0">
                  <a:solidFill>
                    <a:srgbClr val="002060"/>
                  </a:solidFill>
                </a:endParaRPr>
              </a:p>
              <a:p>
                <a:pPr algn="ctr"/>
                <a:r>
                  <a:rPr lang="en-US" b="1" dirty="0"/>
                  <a:t>PV = C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𝒕</m:t>
                            </m:r>
                          </m:sup>
                        </m:sSup>
                      </m:den>
                    </m:f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6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الحالية لمبالغ مختلفة من السنوات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 smtClean="0"/>
                  <a:t>مثال: اذا كانت التدفقات النقدية المتوقعة من المشروع خلال سنوات حياته الانتاجية والبالغة 3 سنوات على النحو المبين في الجدول التالي</a:t>
                </a:r>
              </a:p>
              <a:p>
                <a:endParaRPr lang="ar-SA" dirty="0"/>
              </a:p>
              <a:p>
                <a:endParaRPr lang="ar-SA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ar-SA" dirty="0">
                        <a:latin typeface="Vrinda"/>
                      </a:rPr>
                      <m:t>%</m:t>
                    </m:r>
                  </m:oMath>
                </a14:m>
                <a:r>
                  <a:rPr lang="ar-SA" dirty="0" smtClean="0"/>
                  <a:t>فما هي القيمة الحالية لهذا المشروع اذا كان معدل الفائدة 10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73" t="-1752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15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425534"/>
              </p:ext>
            </p:extLst>
          </p:nvPr>
        </p:nvGraphicFramePr>
        <p:xfrm>
          <a:off x="1905000" y="3276600"/>
          <a:ext cx="6604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914400"/>
                <a:gridCol w="1066800"/>
                <a:gridCol w="13462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السنة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التدفق النقدي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3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الحالية لمبالغ مختلفة من السنوات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/>
                <a:r>
                  <a:rPr lang="ar-SA" dirty="0" smtClean="0">
                    <a:solidFill>
                      <a:srgbClr val="00B0F0"/>
                    </a:solidFill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PV= ?         T= </a:t>
                </a:r>
                <a:r>
                  <a:rPr lang="ar-SA" dirty="0">
                    <a:solidFill>
                      <a:srgbClr val="00B0F0"/>
                    </a:solidFill>
                  </a:rPr>
                  <a:t>3سنوات </a:t>
                </a:r>
                <a:r>
                  <a:rPr lang="en-US" dirty="0">
                    <a:solidFill>
                      <a:srgbClr val="00B0F0"/>
                    </a:solidFill>
                  </a:rPr>
                  <a:t>      </a:t>
                </a:r>
                <a:r>
                  <a:rPr lang="ar-SA" dirty="0">
                    <a:solidFill>
                      <a:srgbClr val="00B0F0"/>
                    </a:solidFill>
                  </a:rPr>
                  <a:t>  </a:t>
                </a:r>
                <a:r>
                  <a:rPr lang="en-US" dirty="0">
                    <a:solidFill>
                      <a:srgbClr val="00B0F0"/>
                    </a:solidFill>
                  </a:rPr>
                  <a:t> R= </a:t>
                </a:r>
                <a:r>
                  <a:rPr lang="ar-SA" dirty="0">
                    <a:solidFill>
                      <a:srgbClr val="00B0F0"/>
                    </a:solidFill>
                  </a:rPr>
                  <a:t>10</a:t>
                </a:r>
                <a:r>
                  <a:rPr lang="ar-SA" dirty="0">
                    <a:solidFill>
                      <a:srgbClr val="00B0F0"/>
                    </a:solidFill>
                    <a:latin typeface="Vrinda"/>
                  </a:rPr>
                  <a:t>%</a:t>
                </a:r>
                <a:r>
                  <a:rPr lang="en-US" dirty="0">
                    <a:solidFill>
                      <a:srgbClr val="00B0F0"/>
                    </a:solidFill>
                    <a:latin typeface="Vrinda"/>
                  </a:rPr>
                  <a:t> </a:t>
                </a:r>
                <a:r>
                  <a:rPr lang="en-US" dirty="0">
                    <a:solidFill>
                      <a:srgbClr val="00B0F0"/>
                    </a:solidFill>
                  </a:rPr>
                  <a:t>C= </a:t>
                </a:r>
                <a:r>
                  <a:rPr lang="ar-SA" dirty="0">
                    <a:solidFill>
                      <a:srgbClr val="00B0F0"/>
                    </a:solidFill>
                  </a:rPr>
                  <a:t>90, 75, 60</a:t>
                </a:r>
                <a:endParaRPr lang="en-US" dirty="0"/>
              </a:p>
              <a:p>
                <a:pPr algn="ctr"/>
                <a:r>
                  <a:rPr lang="en-US" b="1" dirty="0"/>
                  <a:t>PV = C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/>
                              </a:rPr>
                              <m:t>𝒕</m:t>
                            </m:r>
                          </m:sup>
                        </m:sSup>
                      </m:den>
                    </m:f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  <a:p>
                <a:pPr algn="l"/>
                <a:r>
                  <a:rPr lang="en-US" sz="2800" b="1" dirty="0"/>
                  <a:t>= </a:t>
                </a:r>
                <a:r>
                  <a:rPr lang="en-US" sz="2800" b="1" dirty="0" smtClean="0"/>
                  <a:t>90</a:t>
                </a:r>
                <a:r>
                  <a:rPr lang="ar-SA" sz="2800" b="1" dirty="0" smtClean="0"/>
                  <a:t> </a:t>
                </a:r>
                <a:r>
                  <a:rPr lang="en-US" sz="2800" b="1" dirty="0" smtClean="0"/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2800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800" b="1" i="1" smtClean="0">
                                    <a:latin typeface="Cambria Math"/>
                                  </a:rPr>
                                  <m:t>𝟏𝟎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= 90 * 0.90 = 81.81 </a:t>
                </a:r>
                <a:r>
                  <a:rPr lang="ar-SA" sz="2800" dirty="0" smtClean="0"/>
                  <a:t>ريال </a:t>
                </a:r>
              </a:p>
              <a:p>
                <a:pPr algn="l"/>
                <a:r>
                  <a:rPr lang="ar-SA" sz="2800" dirty="0" smtClean="0"/>
                  <a:t> 75=</a:t>
                </a:r>
                <a:r>
                  <a:rPr lang="en-US" sz="2800" b="1" dirty="0"/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2800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800" b="1" i="1">
                                    <a:latin typeface="Cambria Math"/>
                                  </a:rPr>
                                  <m:t>𝟏𝟎</m:t>
                                </m:r>
                              </m:e>
                            </m:d>
                          </m:e>
                          <m:sup>
                            <m:r>
                              <a:rPr lang="ar-SA" sz="28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ar-SA" sz="2800" dirty="0" smtClean="0"/>
                  <a:t> = </a:t>
                </a:r>
                <a:r>
                  <a:rPr lang="en-US" sz="2800" dirty="0" smtClean="0"/>
                  <a:t> 75 * 0.826 = 61.98 </a:t>
                </a:r>
                <a:r>
                  <a:rPr lang="ar-SA" sz="2800" dirty="0" smtClean="0"/>
                  <a:t>ريال </a:t>
                </a:r>
                <a:endParaRPr lang="en-US" sz="2800" dirty="0" smtClean="0"/>
              </a:p>
              <a:p>
                <a:pPr algn="l"/>
                <a:r>
                  <a:rPr lang="en-US" sz="2800" dirty="0" smtClean="0"/>
                  <a:t>= 60 </a:t>
                </a:r>
                <a:r>
                  <a:rPr lang="en-US" sz="2800" b="1" dirty="0"/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2800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800" b="1" i="1">
                                    <a:latin typeface="Cambria Math"/>
                                  </a:rPr>
                                  <m:t>𝟏𝟎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1" i="1" smtClean="0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= 60 * 0.75 = 45 </a:t>
                </a:r>
                <a:r>
                  <a:rPr lang="ar-SA" sz="2800" dirty="0" smtClean="0"/>
                  <a:t>ريال </a:t>
                </a:r>
              </a:p>
              <a:p>
                <a:pPr algn="l"/>
                <a:r>
                  <a:rPr lang="ar-SA" sz="2800" dirty="0" smtClean="0"/>
                  <a:t>مجموع القيمة الحالية </a:t>
                </a:r>
                <a:r>
                  <a:rPr lang="en-US" sz="2800" dirty="0" smtClean="0"/>
                  <a:t>= 81.81 + 61.98 + 45 = 188 </a:t>
                </a:r>
                <a:r>
                  <a:rPr lang="ar-SA" sz="2800" dirty="0" smtClean="0"/>
                  <a:t>ريال </a:t>
                </a:r>
                <a:endParaRPr lang="en-US" sz="2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77" t="-2426" b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1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القيمة الحالية لمبالغ مختلفة من السنوات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dirty="0">
                    <a:solidFill>
                      <a:srgbClr val="D9791B"/>
                    </a:solidFill>
                  </a:rPr>
                  <a:t> من خلال استخدام الجداول المالية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1" i="1">
                                <a:latin typeface="Cambria Math"/>
                              </a:rPr>
                              <m:t>𝒕</m:t>
                            </m:r>
                          </m:sup>
                        </m:sSup>
                      </m:den>
                    </m:f>
                  </m:oMath>
                </a14:m>
                <a:r>
                  <a:rPr lang="ar-SA" dirty="0">
                    <a:solidFill>
                      <a:srgbClr val="D9791B"/>
                    </a:solidFill>
                  </a:rPr>
                  <a:t>يمكن استخراج </a:t>
                </a:r>
                <a:r>
                  <a:rPr lang="ar-SA" dirty="0" smtClean="0">
                    <a:solidFill>
                      <a:srgbClr val="D9791B"/>
                    </a:solidFill>
                  </a:rPr>
                  <a:t>قيمة </a:t>
                </a:r>
                <a:endParaRPr lang="ar-SA" dirty="0">
                  <a:solidFill>
                    <a:srgbClr val="D9791B"/>
                  </a:solidFill>
                  <a:latin typeface="Vrinda"/>
                </a:endParaRPr>
              </a:p>
              <a:p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بالنظر للجدول رقم 3 عند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معدل عائد 10% وعند السنة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1,2,3 </a:t>
                </a:r>
                <a:r>
                  <a:rPr lang="ar-SA" dirty="0">
                    <a:solidFill>
                      <a:srgbClr val="D9791B"/>
                    </a:solidFill>
                    <a:latin typeface="Vrinda"/>
                  </a:rPr>
                  <a:t>نجد ان معامل  القيمة الحالية </a:t>
                </a:r>
                <a:r>
                  <a:rPr lang="ar-SA" dirty="0" smtClean="0">
                    <a:solidFill>
                      <a:srgbClr val="D9791B"/>
                    </a:solidFill>
                    <a:latin typeface="Vrinda"/>
                  </a:rPr>
                  <a:t>هو 0.90, 0.826, 0.75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2871" t="-2156" r="-1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+لكلي..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فورم+لكلي..</Template>
  <TotalTime>1727</TotalTime>
  <Words>488</Words>
  <Application>Microsoft Office PowerPoint</Application>
  <PresentationFormat>A4 Paper (210x297 mm)</PresentationFormat>
  <Paragraphs>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فورم+لكلي..</vt:lpstr>
      <vt:lpstr>القيمة الحالية لدفعات سنوية متساوية </vt:lpstr>
      <vt:lpstr>القيمة الحالية لدفعات سنوية متساوية </vt:lpstr>
      <vt:lpstr>القيمة الحالية لدفعات سنوية متساوية </vt:lpstr>
      <vt:lpstr>القيمة الحالية لدفعات سنوية متساوية </vt:lpstr>
      <vt:lpstr>القيمة الحالية لمبالغ مختلفة من السنوات</vt:lpstr>
      <vt:lpstr>القيمة الحالية لمبالغ مختلفة من السنوات</vt:lpstr>
      <vt:lpstr>القيمة الحالية لمبالغ مختلفة من السنوات</vt:lpstr>
      <vt:lpstr>القيمة الحالية لمبالغ مختلفة من السنوات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Abdulltif Abdulrhman Almulhem</dc:creator>
  <cp:lastModifiedBy>IBM</cp:lastModifiedBy>
  <cp:revision>50</cp:revision>
  <dcterms:created xsi:type="dcterms:W3CDTF">2014-02-22T14:38:10Z</dcterms:created>
  <dcterms:modified xsi:type="dcterms:W3CDTF">2016-01-04T15:02:03Z</dcterms:modified>
</cp:coreProperties>
</file>