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310" r:id="rId3"/>
    <p:sldId id="311" r:id="rId4"/>
    <p:sldId id="315" r:id="rId5"/>
    <p:sldId id="316" r:id="rId6"/>
    <p:sldId id="314" r:id="rId7"/>
    <p:sldId id="317" r:id="rId8"/>
    <p:sldId id="318" r:id="rId9"/>
    <p:sldId id="319" r:id="rId10"/>
    <p:sldId id="320" r:id="rId11"/>
    <p:sldId id="321" r:id="rId12"/>
    <p:sldId id="322" r:id="rId13"/>
    <p:sldId id="323" r:id="rId14"/>
    <p:sldId id="324" r:id="rId15"/>
    <p:sldId id="325" r:id="rId16"/>
    <p:sldId id="326" r:id="rId17"/>
    <p:sldId id="327"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D9791B"/>
    <a:srgbClr val="AB1A25"/>
    <a:srgbClr val="00263A"/>
    <a:srgbClr val="FF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4" autoAdjust="0"/>
  </p:normalViewPr>
  <p:slideViewPr>
    <p:cSldViewPr>
      <p:cViewPr>
        <p:scale>
          <a:sx n="125" d="100"/>
          <a:sy n="125" d="100"/>
        </p:scale>
        <p:origin x="-864" y="-7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216128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C00000"/>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الادارة المالية (1)</a:t>
            </a:r>
          </a:p>
          <a:p>
            <a:pPr algn="ctr" rtl="0"/>
            <a:endParaRPr lang="en-US" sz="2800" b="1" dirty="0" smtClean="0">
              <a:solidFill>
                <a:srgbClr val="7F7F7F"/>
              </a:solidFill>
              <a:latin typeface="Calibri" pitchFamily="34" charset="0"/>
              <a:cs typeface="Times New Roman" pitchFamily="18" charset="0"/>
            </a:endParaRPr>
          </a:p>
          <a:p>
            <a:pPr algn="ctr"/>
            <a:r>
              <a:rPr lang="ar-SA" sz="3700" b="1" dirty="0">
                <a:solidFill>
                  <a:srgbClr val="AB1A25"/>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أ/ عبداللطيف الملحم </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الرابعة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تحليل القوائم المالية</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r>
              <a:rPr lang="ar-SA" dirty="0" smtClean="0"/>
              <a:t>- يتعلق التحليل المالي بتقويم الموقف المالي للمنشأه في الماضي </a:t>
            </a:r>
          </a:p>
          <a:p>
            <a:r>
              <a:rPr lang="ar-SA" dirty="0" smtClean="0"/>
              <a:t>   والحاضر والمستقبل. </a:t>
            </a:r>
          </a:p>
          <a:p>
            <a:r>
              <a:rPr lang="ar-SA" dirty="0" smtClean="0"/>
              <a:t>- تحديد نقاط الضعف وبالتالي علاجها وتفادي حدوثها في المستقبل.</a:t>
            </a:r>
          </a:p>
          <a:p>
            <a:pPr>
              <a:buFontTx/>
              <a:buChar char="-"/>
            </a:pPr>
            <a:r>
              <a:rPr lang="ar-SA" dirty="0" smtClean="0"/>
              <a:t>تحديد نقاط القوة وبالتالي تدعيم هذة النقاط والمساعده على استغلال الفرص المتاحة بدرجة عالية.</a:t>
            </a:r>
          </a:p>
          <a:p>
            <a:endParaRPr lang="ar-SA" dirty="0"/>
          </a:p>
        </p:txBody>
      </p:sp>
      <p:sp>
        <p:nvSpPr>
          <p:cNvPr id="2" name="Title 1"/>
          <p:cNvSpPr>
            <a:spLocks noGrp="1"/>
          </p:cNvSpPr>
          <p:nvPr>
            <p:ph type="title"/>
          </p:nvPr>
        </p:nvSpPr>
        <p:spPr/>
        <p:txBody>
          <a:bodyPr/>
          <a:lstStyle/>
          <a:p>
            <a:r>
              <a:rPr lang="ar-SA" dirty="0" smtClean="0"/>
              <a:t>التحليل المالي</a:t>
            </a:r>
            <a:endParaRPr lang="en-US"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Tree>
    <p:extLst>
      <p:ext uri="{BB962C8B-B14F-4D97-AF65-F5344CB8AC3E}">
        <p14:creationId xmlns:p14="http://schemas.microsoft.com/office/powerpoint/2010/main" val="2535520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التحليل المالي</a:t>
            </a:r>
            <a:endParaRPr lang="ar-SA" dirty="0"/>
          </a:p>
        </p:txBody>
      </p:sp>
      <p:sp>
        <p:nvSpPr>
          <p:cNvPr id="3" name="Content Placeholder 2"/>
          <p:cNvSpPr>
            <a:spLocks noGrp="1"/>
          </p:cNvSpPr>
          <p:nvPr>
            <p:ph idx="1"/>
          </p:nvPr>
        </p:nvSpPr>
        <p:spPr/>
        <p:txBody>
          <a:bodyPr/>
          <a:lstStyle/>
          <a:p>
            <a:r>
              <a:rPr lang="ar-SA" sz="2800" dirty="0" smtClean="0"/>
              <a:t>الهدف الاساسي من عملية التحليل المالي هو الكشف عن المشاكل المالية والتشغيلية الخاصة بالمنشأة. بعد ذلك لابد من التعرف على اسباب هذه المشاكل وكيفية علاجها. </a:t>
            </a:r>
          </a:p>
          <a:p>
            <a:r>
              <a:rPr lang="ar-SA" sz="2800" dirty="0" smtClean="0">
                <a:solidFill>
                  <a:srgbClr val="002060"/>
                </a:solidFill>
              </a:rPr>
              <a:t>مثال توضيحي:</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graphicFrame>
        <p:nvGraphicFramePr>
          <p:cNvPr id="5" name="Table 4"/>
          <p:cNvGraphicFramePr>
            <a:graphicFrameLocks noGrp="1"/>
          </p:cNvGraphicFramePr>
          <p:nvPr/>
        </p:nvGraphicFramePr>
        <p:xfrm>
          <a:off x="685800" y="3124200"/>
          <a:ext cx="6603999" cy="2748280"/>
        </p:xfrm>
        <a:graphic>
          <a:graphicData uri="http://schemas.openxmlformats.org/drawingml/2006/table">
            <a:tbl>
              <a:tblPr rtl="1" firstRow="1" bandRow="1">
                <a:tableStyleId>{5C22544A-7EE6-4342-B048-85BDC9FD1C3A}</a:tableStyleId>
              </a:tblPr>
              <a:tblGrid>
                <a:gridCol w="2201333"/>
                <a:gridCol w="2201333"/>
                <a:gridCol w="2201333"/>
              </a:tblGrid>
              <a:tr h="370840">
                <a:tc>
                  <a:txBody>
                    <a:bodyPr/>
                    <a:lstStyle/>
                    <a:p>
                      <a:pPr rtl="1"/>
                      <a:r>
                        <a:rPr lang="ar-SA" dirty="0" smtClean="0"/>
                        <a:t>المشكلة </a:t>
                      </a:r>
                      <a:endParaRPr lang="ar-SA" dirty="0"/>
                    </a:p>
                  </a:txBody>
                  <a:tcPr/>
                </a:tc>
                <a:tc>
                  <a:txBody>
                    <a:bodyPr/>
                    <a:lstStyle/>
                    <a:p>
                      <a:pPr rtl="1"/>
                      <a:r>
                        <a:rPr lang="ar-SA" dirty="0" smtClean="0"/>
                        <a:t>الاسباب</a:t>
                      </a:r>
                      <a:endParaRPr lang="ar-SA" dirty="0"/>
                    </a:p>
                  </a:txBody>
                  <a:tcPr/>
                </a:tc>
                <a:tc>
                  <a:txBody>
                    <a:bodyPr/>
                    <a:lstStyle/>
                    <a:p>
                      <a:pPr rtl="1"/>
                      <a:r>
                        <a:rPr lang="ar-SA" dirty="0" smtClean="0"/>
                        <a:t>الحل</a:t>
                      </a:r>
                      <a:endParaRPr lang="ar-SA" dirty="0"/>
                    </a:p>
                  </a:txBody>
                  <a:tcPr/>
                </a:tc>
              </a:tr>
              <a:tr h="370840">
                <a:tc>
                  <a:txBody>
                    <a:bodyPr/>
                    <a:lstStyle/>
                    <a:p>
                      <a:pPr rtl="1"/>
                      <a:r>
                        <a:rPr lang="ar-SA" dirty="0" smtClean="0"/>
                        <a:t>سيولة متدنية</a:t>
                      </a:r>
                      <a:endParaRPr lang="ar-SA" dirty="0"/>
                    </a:p>
                  </a:txBody>
                  <a:tcPr/>
                </a:tc>
                <a:tc>
                  <a:txBody>
                    <a:bodyPr/>
                    <a:lstStyle/>
                    <a:p>
                      <a:pPr rtl="1"/>
                      <a:r>
                        <a:rPr lang="ar-SA" dirty="0" smtClean="0"/>
                        <a:t>ذمم مدينه عالية</a:t>
                      </a:r>
                    </a:p>
                    <a:p>
                      <a:pPr rtl="1"/>
                      <a:r>
                        <a:rPr lang="ar-SA" dirty="0" smtClean="0"/>
                        <a:t>مستوى</a:t>
                      </a:r>
                      <a:r>
                        <a:rPr lang="ar-SA" baseline="0" dirty="0" smtClean="0"/>
                        <a:t> عال من المخزون</a:t>
                      </a:r>
                    </a:p>
                    <a:p>
                      <a:pPr rtl="1"/>
                      <a:r>
                        <a:rPr lang="ar-SA" baseline="0" dirty="0" smtClean="0"/>
                        <a:t>خصوم متداولة عالية</a:t>
                      </a:r>
                      <a:endParaRPr lang="ar-SA" dirty="0"/>
                    </a:p>
                  </a:txBody>
                  <a:tcPr/>
                </a:tc>
                <a:tc>
                  <a:txBody>
                    <a:bodyPr/>
                    <a:lstStyle/>
                    <a:p>
                      <a:pPr rtl="1"/>
                      <a:r>
                        <a:rPr lang="ar-SA" dirty="0" smtClean="0"/>
                        <a:t>اتباع</a:t>
                      </a:r>
                      <a:r>
                        <a:rPr lang="ar-SA" baseline="0" dirty="0" smtClean="0"/>
                        <a:t> سياسة ائتمانية متشددة</a:t>
                      </a:r>
                    </a:p>
                    <a:p>
                      <a:pPr rtl="1"/>
                      <a:r>
                        <a:rPr lang="ar-SA" baseline="0" dirty="0" smtClean="0"/>
                        <a:t>تحسين ادارة المخزون</a:t>
                      </a:r>
                    </a:p>
                    <a:p>
                      <a:pPr rtl="1"/>
                      <a:r>
                        <a:rPr lang="ar-SA" baseline="0" dirty="0" smtClean="0"/>
                        <a:t>تسديد جزء من الديون</a:t>
                      </a:r>
                      <a:endParaRPr lang="ar-SA" dirty="0"/>
                    </a:p>
                  </a:txBody>
                  <a:tcPr/>
                </a:tc>
              </a:tr>
              <a:tr h="370840">
                <a:tc>
                  <a:txBody>
                    <a:bodyPr/>
                    <a:lstStyle/>
                    <a:p>
                      <a:pPr rtl="1"/>
                      <a:r>
                        <a:rPr lang="ar-SA" dirty="0" smtClean="0"/>
                        <a:t>ربحية متدنية</a:t>
                      </a:r>
                      <a:endParaRPr lang="ar-SA" dirty="0"/>
                    </a:p>
                  </a:txBody>
                  <a:tcPr/>
                </a:tc>
                <a:tc>
                  <a:txBody>
                    <a:bodyPr/>
                    <a:lstStyle/>
                    <a:p>
                      <a:pPr rtl="1"/>
                      <a:r>
                        <a:rPr lang="ar-SA" dirty="0" smtClean="0"/>
                        <a:t>تكاليف</a:t>
                      </a:r>
                      <a:r>
                        <a:rPr lang="ar-SA" baseline="0" dirty="0" smtClean="0"/>
                        <a:t> الانتاج عالية</a:t>
                      </a:r>
                    </a:p>
                    <a:p>
                      <a:pPr rtl="1"/>
                      <a:endParaRPr lang="ar-SA" dirty="0" smtClean="0"/>
                    </a:p>
                    <a:p>
                      <a:pPr rtl="1"/>
                      <a:r>
                        <a:rPr lang="ar-SA" dirty="0" smtClean="0"/>
                        <a:t>مبيعات قليلة</a:t>
                      </a:r>
                    </a:p>
                    <a:p>
                      <a:pPr rtl="1"/>
                      <a:r>
                        <a:rPr lang="ar-SA" dirty="0" smtClean="0"/>
                        <a:t>فوائد عالية</a:t>
                      </a:r>
                      <a:endParaRPr lang="ar-SA" dirty="0"/>
                    </a:p>
                  </a:txBody>
                  <a:tcPr/>
                </a:tc>
                <a:tc>
                  <a:txBody>
                    <a:bodyPr/>
                    <a:lstStyle/>
                    <a:p>
                      <a:pPr rtl="1"/>
                      <a:r>
                        <a:rPr lang="ar-SA" dirty="0" smtClean="0"/>
                        <a:t>استخدام الطرق</a:t>
                      </a:r>
                      <a:r>
                        <a:rPr lang="ar-SA" baseline="0" dirty="0" smtClean="0"/>
                        <a:t> المناسبة لخفض تكاليف الانتاج</a:t>
                      </a:r>
                    </a:p>
                    <a:p>
                      <a:pPr rtl="1"/>
                      <a:r>
                        <a:rPr lang="ar-SA" baseline="0" dirty="0" smtClean="0"/>
                        <a:t>تحسين جودة المنتج</a:t>
                      </a:r>
                    </a:p>
                    <a:p>
                      <a:pPr rtl="1"/>
                      <a:r>
                        <a:rPr lang="ar-SA" baseline="0" dirty="0" smtClean="0"/>
                        <a:t>البحث عن مصادر تمويل اقل تكلفة</a:t>
                      </a:r>
                      <a:endParaRPr lang="ar-SA" dirty="0"/>
                    </a:p>
                  </a:txBody>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التحليل المالي</a:t>
            </a:r>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3" name="Content Placeholder 2"/>
          <p:cNvSpPr>
            <a:spLocks noGrp="1"/>
          </p:cNvSpPr>
          <p:nvPr>
            <p:ph idx="1"/>
          </p:nvPr>
        </p:nvSpPr>
        <p:spPr/>
        <p:txBody>
          <a:bodyPr/>
          <a:lstStyle/>
          <a:p>
            <a:r>
              <a:rPr lang="ar-SA" dirty="0" smtClean="0"/>
              <a:t>يعتبر اسلوب النسب المالية من اكثر الادوات استخداما في التحليل المالي.</a:t>
            </a:r>
          </a:p>
          <a:p>
            <a:pPr>
              <a:buFont typeface="Arial" pitchFamily="34" charset="0"/>
              <a:buChar char="•"/>
            </a:pPr>
            <a:r>
              <a:rPr lang="ar-SA" dirty="0" smtClean="0">
                <a:solidFill>
                  <a:srgbClr val="002060"/>
                </a:solidFill>
              </a:rPr>
              <a:t>استخدامات النسب المالي:</a:t>
            </a:r>
          </a:p>
          <a:p>
            <a:pPr>
              <a:buFontTx/>
              <a:buChar char="-"/>
            </a:pPr>
            <a:r>
              <a:rPr lang="ar-SA" dirty="0" smtClean="0"/>
              <a:t>مقارنة عدة منشأت تنتمي الى قطاع واحد ( صناعي, زراعي,..)</a:t>
            </a:r>
          </a:p>
          <a:p>
            <a:pPr>
              <a:buFontTx/>
              <a:buChar char="-"/>
            </a:pPr>
            <a:r>
              <a:rPr lang="ar-SA" dirty="0" smtClean="0"/>
              <a:t>مقارنة الصناعات المختلفة </a:t>
            </a:r>
          </a:p>
          <a:p>
            <a:r>
              <a:rPr lang="ar-SA" dirty="0" smtClean="0"/>
              <a:t>- دراسة اداء المنشأة خلال فترات زمنية مختلفة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التحليل المالي</a:t>
            </a:r>
            <a:endParaRPr lang="en-US" dirty="0"/>
          </a:p>
        </p:txBody>
      </p:sp>
      <p:sp>
        <p:nvSpPr>
          <p:cNvPr id="3" name="Content Placeholder 2"/>
          <p:cNvSpPr>
            <a:spLocks noGrp="1"/>
          </p:cNvSpPr>
          <p:nvPr>
            <p:ph idx="1"/>
          </p:nvPr>
        </p:nvSpPr>
        <p:spPr/>
        <p:txBody>
          <a:bodyPr/>
          <a:lstStyle/>
          <a:p>
            <a:r>
              <a:rPr lang="ar-SA" dirty="0" smtClean="0">
                <a:solidFill>
                  <a:srgbClr val="002060"/>
                </a:solidFill>
              </a:rPr>
              <a:t>المستفيدون من التحليل المالي:</a:t>
            </a:r>
          </a:p>
          <a:p>
            <a:pPr>
              <a:buFontTx/>
              <a:buChar char="-"/>
            </a:pPr>
            <a:r>
              <a:rPr lang="ar-SA" dirty="0" smtClean="0"/>
              <a:t>اصحاب الديون قصيرة الاجل: هذه المجموعة يهمهم مقدرة المنشأه على الوفاء بالالتزامات قصيرة الاجل حيث تركز على مدى توفر السيولة لدى المنشأة.</a:t>
            </a:r>
          </a:p>
          <a:p>
            <a:pPr>
              <a:buFontTx/>
              <a:buChar char="-"/>
            </a:pPr>
            <a:r>
              <a:rPr lang="ar-SA" dirty="0" smtClean="0"/>
              <a:t>اصحاب الديون طويلة الاجل: هذه المجموعة يهمهم مقدرة المنشأه على دفع اقساط القروض بالاضافة الى الفوائد. بالتالي لابد من توفر سيولة وربحية للمنشأة </a:t>
            </a:r>
          </a:p>
          <a:p>
            <a:pPr>
              <a:buFontTx/>
              <a:buChar char="-"/>
            </a:pPr>
            <a:endParaRPr lang="ar-SA" dirty="0" smtClean="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3759512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التحليل المالي</a:t>
            </a:r>
            <a:endParaRPr lang="ar-SA" dirty="0"/>
          </a:p>
        </p:txBody>
      </p:sp>
      <p:sp>
        <p:nvSpPr>
          <p:cNvPr id="3" name="Content Placeholder 2"/>
          <p:cNvSpPr>
            <a:spLocks noGrp="1"/>
          </p:cNvSpPr>
          <p:nvPr>
            <p:ph idx="1"/>
          </p:nvPr>
        </p:nvSpPr>
        <p:spPr/>
        <p:txBody>
          <a:bodyPr/>
          <a:lstStyle/>
          <a:p>
            <a:pPr>
              <a:buFontTx/>
              <a:buChar char="-"/>
            </a:pPr>
            <a:r>
              <a:rPr lang="ar-SA" dirty="0" smtClean="0"/>
              <a:t>حملة الاسهم: بالاضافة الى سيولة وربحية المنشأة هذه المجموعة يهمهم سياسة الاستثمار والتشغيل التي تتخذها ادارة المنشأة. حيث ان سياسة الاستثمار والتشغيل التي تتخذها ادارة المنشأة تأثر على سعر السهم في سوق الاوراق المالية. </a:t>
            </a:r>
          </a:p>
          <a:p>
            <a:pPr>
              <a:buFontTx/>
              <a:buChar char="-"/>
            </a:pPr>
            <a:r>
              <a:rPr lang="ar-SA" dirty="0" smtClean="0"/>
              <a:t>ادارة المنشأة: ادارة المنشأة يهمهم ( السيولة, الربحية, سياسة الاستثمار والتشغيل) بالتالي التعرف على المشاكل وتحسين الاداء.</a:t>
            </a:r>
          </a:p>
          <a:p>
            <a:r>
              <a:rPr lang="ar-SA" dirty="0" smtClean="0"/>
              <a:t>- الدولة والمجتمع: تستفيد الدولة والمجتمع من التحليل المالي لانه في حالة استمرار المنشأة زيادة الدخل القومي وتحسين لفرص العمل.</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التحليل المالي</a:t>
            </a:r>
            <a:endParaRPr lang="ar-SA" dirty="0"/>
          </a:p>
        </p:txBody>
      </p:sp>
      <p:sp>
        <p:nvSpPr>
          <p:cNvPr id="3" name="Content Placeholder 2"/>
          <p:cNvSpPr>
            <a:spLocks noGrp="1"/>
          </p:cNvSpPr>
          <p:nvPr>
            <p:ph idx="1"/>
          </p:nvPr>
        </p:nvSpPr>
        <p:spPr/>
        <p:txBody>
          <a:bodyPr/>
          <a:lstStyle/>
          <a:p>
            <a:r>
              <a:rPr lang="ar-SA" dirty="0" smtClean="0">
                <a:solidFill>
                  <a:srgbClr val="002060"/>
                </a:solidFill>
              </a:rPr>
              <a:t>اهم معايير المقارنة بالنسبة للنسب المالية:</a:t>
            </a:r>
          </a:p>
          <a:p>
            <a:pPr>
              <a:buFontTx/>
              <a:buChar char="-"/>
            </a:pPr>
            <a:r>
              <a:rPr lang="ar-SA" dirty="0" smtClean="0"/>
              <a:t>متوسط الصناعه: مقارنة النسبة الخاصه بالمنشأه بمتوسط النسب الخاصة بالمنشأت الاخرى في نفس القطاع او الصناعة.</a:t>
            </a:r>
          </a:p>
          <a:p>
            <a:pPr>
              <a:buFontTx/>
              <a:buChar char="-"/>
            </a:pPr>
            <a:r>
              <a:rPr lang="ar-SA" dirty="0" smtClean="0"/>
              <a:t>شركة مشابهة: مقارنة النسبة الخاصه بالمنشأه مع منشأة اخرى مشابعة من حيث طبيعة النشاط. </a:t>
            </a:r>
          </a:p>
          <a:p>
            <a:pPr>
              <a:buFontTx/>
              <a:buChar char="-"/>
            </a:pPr>
            <a:r>
              <a:rPr lang="ar-SA" dirty="0" smtClean="0"/>
              <a:t>سنوات سابقة: مقارنة النسبة الخاصه بالمنشأه في فترة زمنية معينة بسنوات سابقة لمعرفة مدى تحسن او تدهور الاداء</a:t>
            </a: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التحليل المالي</a:t>
            </a:r>
            <a:endParaRPr lang="ar-SA" dirty="0"/>
          </a:p>
        </p:txBody>
      </p:sp>
      <p:sp>
        <p:nvSpPr>
          <p:cNvPr id="3" name="Content Placeholder 2"/>
          <p:cNvSpPr>
            <a:spLocks noGrp="1"/>
          </p:cNvSpPr>
          <p:nvPr>
            <p:ph idx="1"/>
          </p:nvPr>
        </p:nvSpPr>
        <p:spPr/>
        <p:txBody>
          <a:bodyPr/>
          <a:lstStyle/>
          <a:p>
            <a:r>
              <a:rPr lang="ar-SA" dirty="0" smtClean="0"/>
              <a:t>- توقعات المستقيل: مقارنة نسب المنشأة مع نسب يتم توقعها في المستقبل </a:t>
            </a:r>
          </a:p>
          <a:p>
            <a:r>
              <a:rPr lang="ar-SA" dirty="0" smtClean="0">
                <a:solidFill>
                  <a:schemeClr val="accent3">
                    <a:lumMod val="50000"/>
                  </a:schemeClr>
                </a:solidFill>
              </a:rPr>
              <a:t>ملاحظة: يمكن استخدام اكثر من معيار للمقارنة من المعايير المذكورة. </a:t>
            </a:r>
          </a:p>
          <a:p>
            <a:r>
              <a:rPr lang="ar-SA" dirty="0" smtClean="0">
                <a:solidFill>
                  <a:schemeClr val="accent3">
                    <a:lumMod val="50000"/>
                  </a:schemeClr>
                </a:solidFill>
              </a:rPr>
              <a:t>مثال: بالاضافة الى مقارنة نسب المنشأة مع نسب الصناعه يمكن المقارنة مع فترات زمنية سابقة في نفس الوقت. </a:t>
            </a:r>
          </a:p>
          <a:p>
            <a:endParaRPr lang="ar-SA" dirty="0">
              <a:solidFill>
                <a:schemeClr val="accent3">
                  <a:lumMod val="50000"/>
                </a:schemeClr>
              </a:solidFill>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التحليل المالي</a:t>
            </a:r>
            <a:endParaRPr lang="ar-SA" dirty="0"/>
          </a:p>
        </p:txBody>
      </p:sp>
      <p:sp>
        <p:nvSpPr>
          <p:cNvPr id="3" name="Content Placeholder 2"/>
          <p:cNvSpPr>
            <a:spLocks noGrp="1"/>
          </p:cNvSpPr>
          <p:nvPr>
            <p:ph idx="1"/>
          </p:nvPr>
        </p:nvSpPr>
        <p:spPr/>
        <p:txBody>
          <a:bodyPr/>
          <a:lstStyle/>
          <a:p>
            <a:r>
              <a:rPr lang="ar-SA" dirty="0" smtClean="0">
                <a:solidFill>
                  <a:srgbClr val="FF0000"/>
                </a:solidFill>
              </a:rPr>
              <a:t>تصنيف النسب المالية:</a:t>
            </a:r>
          </a:p>
          <a:p>
            <a:r>
              <a:rPr lang="ar-SA" dirty="0" smtClean="0"/>
              <a:t>1- نسب السيولة: </a:t>
            </a:r>
          </a:p>
          <a:p>
            <a:r>
              <a:rPr lang="ar-SA" dirty="0" smtClean="0">
                <a:solidFill>
                  <a:srgbClr val="002060"/>
                </a:solidFill>
              </a:rPr>
              <a:t>نسبة التداول, نسبة التداول السريعة, نسبة النقدية</a:t>
            </a:r>
          </a:p>
          <a:p>
            <a:r>
              <a:rPr lang="ar-SA" dirty="0" smtClean="0"/>
              <a:t>2- نسب النشاط: </a:t>
            </a:r>
          </a:p>
          <a:p>
            <a:r>
              <a:rPr lang="ar-SA" dirty="0" smtClean="0">
                <a:solidFill>
                  <a:srgbClr val="002060"/>
                </a:solidFill>
              </a:rPr>
              <a:t>معدل دوران الاصول المتداولة, معدل دوران الذمم المدينة, متوسط فترة التحصيل, معدل دوران المخزون, معدل دوران الاصول الثابتة, معدل دوران مجموع الاصول </a:t>
            </a:r>
            <a:endParaRPr lang="ar-SA" dirty="0">
              <a:solidFill>
                <a:srgbClr val="002060"/>
              </a:solidFill>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التحليل المالي</a:t>
            </a:r>
            <a:endParaRPr lang="ar-SA" dirty="0"/>
          </a:p>
        </p:txBody>
      </p:sp>
      <p:sp>
        <p:nvSpPr>
          <p:cNvPr id="3" name="Content Placeholder 2"/>
          <p:cNvSpPr>
            <a:spLocks noGrp="1"/>
          </p:cNvSpPr>
          <p:nvPr>
            <p:ph idx="1"/>
          </p:nvPr>
        </p:nvSpPr>
        <p:spPr/>
        <p:txBody>
          <a:bodyPr/>
          <a:lstStyle/>
          <a:p>
            <a:r>
              <a:rPr lang="ar-SA" dirty="0" smtClean="0"/>
              <a:t>3- نسب المديونية او الاقتراض: </a:t>
            </a:r>
          </a:p>
          <a:p>
            <a:r>
              <a:rPr lang="ar-SA" dirty="0" smtClean="0"/>
              <a:t>نسبة مجموع الديون الى مجموع الاصول, نسبة الديون الى حقوق الملكية, نسبة الديون طويلة الاجل, عدد مرات تغطية الفوائد.</a:t>
            </a:r>
          </a:p>
          <a:p>
            <a:r>
              <a:rPr lang="ar-SA" dirty="0" smtClean="0"/>
              <a:t>4- نسب الربحية: </a:t>
            </a:r>
          </a:p>
          <a:p>
            <a:r>
              <a:rPr lang="ar-SA" dirty="0" smtClean="0"/>
              <a:t>هامش مجمل الربح, هامش ربح العمليات, هامش صافي الربح, العائد على الاستثمار, العائد على حقوق الملكية.</a:t>
            </a:r>
          </a:p>
          <a:p>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التحليل المالي</a:t>
            </a:r>
            <a:endParaRPr lang="ar-SA"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7" name="Content Placeholder 6"/>
          <p:cNvSpPr>
            <a:spLocks noGrp="1"/>
          </p:cNvSpPr>
          <p:nvPr>
            <p:ph idx="1"/>
          </p:nvPr>
        </p:nvSpPr>
        <p:spPr/>
        <p:txBody>
          <a:bodyPr/>
          <a:lstStyle/>
          <a:p>
            <a:r>
              <a:rPr lang="ar-SA" dirty="0" smtClean="0"/>
              <a:t>5- نسب الاسهم: </a:t>
            </a:r>
          </a:p>
          <a:p>
            <a:r>
              <a:rPr lang="ar-SA" smtClean="0"/>
              <a:t>نصيب السهم من الارباح المحققة, نسبة سعر السهم الى نصيب السهم من الارباح المحققة (المضاعف), نسبة نصيب السهم من الارباح المحققة الى سعر السهم, الارباح الموزعة بالسهم, معدل توزيع الارباح.</a:t>
            </a:r>
            <a:endParaRPr lang="ar-SA"/>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التحليل المالي</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pic>
        <p:nvPicPr>
          <p:cNvPr id="102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9934" y="1600201"/>
            <a:ext cx="8798866"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9824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التحليل المالي</a:t>
            </a:r>
            <a:endParaRPr lang="en-US" dirty="0"/>
          </a:p>
        </p:txBody>
      </p:sp>
      <p:sp>
        <p:nvSpPr>
          <p:cNvPr id="3" name="Content Placeholder 2"/>
          <p:cNvSpPr>
            <a:spLocks noGrp="1"/>
          </p:cNvSpPr>
          <p:nvPr>
            <p:ph idx="1"/>
          </p:nvPr>
        </p:nvSpPr>
        <p:spPr/>
        <p:txBody>
          <a:bodyPr/>
          <a:lstStyle/>
          <a:p>
            <a:r>
              <a:rPr lang="ar-SA" dirty="0" smtClean="0"/>
              <a:t>قائمة الدخل </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033097512"/>
              </p:ext>
            </p:extLst>
          </p:nvPr>
        </p:nvGraphicFramePr>
        <p:xfrm>
          <a:off x="2362200" y="2209800"/>
          <a:ext cx="6604000" cy="2966720"/>
        </p:xfrm>
        <a:graphic>
          <a:graphicData uri="http://schemas.openxmlformats.org/drawingml/2006/table">
            <a:tbl>
              <a:tblPr firstRow="1" bandRow="1">
                <a:tableStyleId>{5C22544A-7EE6-4342-B048-85BDC9FD1C3A}</a:tableStyleId>
              </a:tblPr>
              <a:tblGrid>
                <a:gridCol w="3302000"/>
                <a:gridCol w="3302000"/>
              </a:tblGrid>
              <a:tr h="370840">
                <a:tc>
                  <a:txBody>
                    <a:bodyPr/>
                    <a:lstStyle/>
                    <a:p>
                      <a:r>
                        <a:rPr lang="ar-SA" dirty="0" smtClean="0"/>
                        <a:t>القيمة</a:t>
                      </a:r>
                      <a:endParaRPr lang="en-US" dirty="0"/>
                    </a:p>
                  </a:txBody>
                  <a:tcPr/>
                </a:tc>
                <a:tc>
                  <a:txBody>
                    <a:bodyPr/>
                    <a:lstStyle/>
                    <a:p>
                      <a:r>
                        <a:rPr lang="ar-SA" dirty="0" smtClean="0"/>
                        <a:t>البيان</a:t>
                      </a:r>
                      <a:endParaRPr lang="en-US" dirty="0"/>
                    </a:p>
                  </a:txBody>
                  <a:tcPr/>
                </a:tc>
              </a:tr>
              <a:tr h="370840">
                <a:tc>
                  <a:txBody>
                    <a:bodyPr/>
                    <a:lstStyle/>
                    <a:p>
                      <a:endParaRPr lang="en-US" dirty="0"/>
                    </a:p>
                  </a:txBody>
                  <a:tcPr/>
                </a:tc>
                <a:tc>
                  <a:txBody>
                    <a:bodyPr/>
                    <a:lstStyle/>
                    <a:p>
                      <a:r>
                        <a:rPr lang="ar-SA" dirty="0" smtClean="0"/>
                        <a:t>المبيعات</a:t>
                      </a:r>
                    </a:p>
                  </a:txBody>
                  <a:tcPr/>
                </a:tc>
              </a:tr>
              <a:tr h="370840">
                <a:tc>
                  <a:txBody>
                    <a:bodyPr/>
                    <a:lstStyle/>
                    <a:p>
                      <a:endParaRPr lang="en-US"/>
                    </a:p>
                  </a:txBody>
                  <a:tcPr/>
                </a:tc>
                <a:tc>
                  <a:txBody>
                    <a:bodyPr/>
                    <a:lstStyle/>
                    <a:p>
                      <a:r>
                        <a:rPr lang="ar-SA" dirty="0" smtClean="0"/>
                        <a:t>- تكلفة البضاعة المباعة</a:t>
                      </a:r>
                      <a:endParaRPr lang="en-US" dirty="0"/>
                    </a:p>
                  </a:txBody>
                  <a:tcPr/>
                </a:tc>
              </a:tr>
              <a:tr h="370840">
                <a:tc>
                  <a:txBody>
                    <a:bodyPr/>
                    <a:lstStyle/>
                    <a:p>
                      <a:endParaRPr lang="en-US" dirty="0"/>
                    </a:p>
                  </a:txBody>
                  <a:tcPr/>
                </a:tc>
                <a:tc>
                  <a:txBody>
                    <a:bodyPr/>
                    <a:lstStyle/>
                    <a:p>
                      <a:r>
                        <a:rPr lang="ar-SA" dirty="0" smtClean="0"/>
                        <a:t>مجمل الربح</a:t>
                      </a:r>
                      <a:endParaRPr lang="en-US" dirty="0"/>
                    </a:p>
                  </a:txBody>
                  <a:tcPr/>
                </a:tc>
              </a:tr>
              <a:tr h="370840">
                <a:tc>
                  <a:txBody>
                    <a:bodyPr/>
                    <a:lstStyle/>
                    <a:p>
                      <a:endParaRPr lang="en-US"/>
                    </a:p>
                  </a:txBody>
                  <a:tcPr/>
                </a:tc>
                <a:tc>
                  <a:txBody>
                    <a:bodyPr/>
                    <a:lstStyle/>
                    <a:p>
                      <a:r>
                        <a:rPr lang="ar-SA" dirty="0" smtClean="0"/>
                        <a:t>- مصاريف ادارية</a:t>
                      </a:r>
                      <a:endParaRPr lang="en-US" dirty="0"/>
                    </a:p>
                  </a:txBody>
                  <a:tcPr/>
                </a:tc>
              </a:tr>
              <a:tr h="370840">
                <a:tc>
                  <a:txBody>
                    <a:bodyPr/>
                    <a:lstStyle/>
                    <a:p>
                      <a:endParaRPr lang="en-US"/>
                    </a:p>
                  </a:txBody>
                  <a:tcPr/>
                </a:tc>
                <a:tc>
                  <a:txBody>
                    <a:bodyPr/>
                    <a:lstStyle/>
                    <a:p>
                      <a:r>
                        <a:rPr lang="ar-SA" dirty="0" smtClean="0"/>
                        <a:t>- الاهلاك</a:t>
                      </a:r>
                      <a:endParaRPr lang="en-US" dirty="0"/>
                    </a:p>
                  </a:txBody>
                  <a:tcPr/>
                </a:tc>
              </a:tr>
              <a:tr h="370840">
                <a:tc>
                  <a:txBody>
                    <a:bodyPr/>
                    <a:lstStyle/>
                    <a:p>
                      <a:endParaRPr lang="en-US"/>
                    </a:p>
                  </a:txBody>
                  <a:tcPr/>
                </a:tc>
                <a:tc>
                  <a:txBody>
                    <a:bodyPr/>
                    <a:lstStyle/>
                    <a:p>
                      <a:r>
                        <a:rPr lang="ar-SA" dirty="0" smtClean="0"/>
                        <a:t>- الايجار</a:t>
                      </a:r>
                      <a:endParaRPr lang="en-US" dirty="0"/>
                    </a:p>
                  </a:txBody>
                  <a:tcPr/>
                </a:tc>
              </a:tr>
              <a:tr h="370840">
                <a:tc>
                  <a:txBody>
                    <a:bodyPr/>
                    <a:lstStyle/>
                    <a:p>
                      <a:endParaRPr lang="en-US"/>
                    </a:p>
                  </a:txBody>
                  <a:tcPr/>
                </a:tc>
                <a:tc>
                  <a:txBody>
                    <a:bodyPr/>
                    <a:lstStyle/>
                    <a:p>
                      <a:r>
                        <a:rPr lang="ar-SA" dirty="0" smtClean="0"/>
                        <a:t>ربح العمليات والتشغيل</a:t>
                      </a:r>
                    </a:p>
                  </a:txBody>
                  <a:tcPr/>
                </a:tc>
              </a:tr>
            </a:tbl>
          </a:graphicData>
        </a:graphic>
      </p:graphicFrame>
    </p:spTree>
    <p:extLst>
      <p:ext uri="{BB962C8B-B14F-4D97-AF65-F5344CB8AC3E}">
        <p14:creationId xmlns:p14="http://schemas.microsoft.com/office/powerpoint/2010/main" val="3025383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التحليل المالي</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781081561"/>
              </p:ext>
            </p:extLst>
          </p:nvPr>
        </p:nvGraphicFramePr>
        <p:xfrm>
          <a:off x="495300" y="1600200"/>
          <a:ext cx="8915400" cy="2966720"/>
        </p:xfrm>
        <a:graphic>
          <a:graphicData uri="http://schemas.openxmlformats.org/drawingml/2006/table">
            <a:tbl>
              <a:tblPr firstRow="1" bandRow="1">
                <a:tableStyleId>{5C22544A-7EE6-4342-B048-85BDC9FD1C3A}</a:tableStyleId>
              </a:tblPr>
              <a:tblGrid>
                <a:gridCol w="4457700"/>
                <a:gridCol w="4457700"/>
              </a:tblGrid>
              <a:tr h="370840">
                <a:tc>
                  <a:txBody>
                    <a:bodyPr/>
                    <a:lstStyle/>
                    <a:p>
                      <a:endParaRPr lang="en-US" dirty="0"/>
                    </a:p>
                  </a:txBody>
                  <a:tcPr/>
                </a:tc>
                <a:tc>
                  <a:txBody>
                    <a:bodyPr/>
                    <a:lstStyle/>
                    <a:p>
                      <a:endParaRPr lang="en-US" dirty="0"/>
                    </a:p>
                  </a:txBody>
                  <a:tcPr/>
                </a:tc>
              </a:tr>
              <a:tr h="370840">
                <a:tc>
                  <a:txBody>
                    <a:bodyPr/>
                    <a:lstStyle/>
                    <a:p>
                      <a:endParaRPr lang="en-US"/>
                    </a:p>
                  </a:txBody>
                  <a:tcPr/>
                </a:tc>
                <a:tc>
                  <a:txBody>
                    <a:bodyPr/>
                    <a:lstStyle/>
                    <a:p>
                      <a:r>
                        <a:rPr lang="ar-SA" dirty="0" smtClean="0"/>
                        <a:t>الربح قبل الفوائد والضرائب</a:t>
                      </a:r>
                      <a:endParaRPr lang="en-US" dirty="0"/>
                    </a:p>
                  </a:txBody>
                  <a:tcPr/>
                </a:tc>
              </a:tr>
              <a:tr h="370840">
                <a:tc>
                  <a:txBody>
                    <a:bodyPr/>
                    <a:lstStyle/>
                    <a:p>
                      <a:endParaRPr lang="en-US"/>
                    </a:p>
                  </a:txBody>
                  <a:tcPr/>
                </a:tc>
                <a:tc>
                  <a:txBody>
                    <a:bodyPr/>
                    <a:lstStyle/>
                    <a:p>
                      <a:r>
                        <a:rPr lang="ar-SA" dirty="0" smtClean="0"/>
                        <a:t>-</a:t>
                      </a:r>
                      <a:r>
                        <a:rPr lang="ar-SA" baseline="0" dirty="0" smtClean="0"/>
                        <a:t> الفوائد</a:t>
                      </a:r>
                      <a:endParaRPr lang="en-US" dirty="0"/>
                    </a:p>
                  </a:txBody>
                  <a:tcPr/>
                </a:tc>
              </a:tr>
              <a:tr h="370840">
                <a:tc>
                  <a:txBody>
                    <a:bodyPr/>
                    <a:lstStyle/>
                    <a:p>
                      <a:endParaRPr lang="en-US"/>
                    </a:p>
                  </a:txBody>
                  <a:tcPr/>
                </a:tc>
                <a:tc>
                  <a:txBody>
                    <a:bodyPr/>
                    <a:lstStyle/>
                    <a:p>
                      <a:r>
                        <a:rPr lang="ar-SA" dirty="0" smtClean="0"/>
                        <a:t>الربح قبل الضرائب</a:t>
                      </a:r>
                      <a:endParaRPr lang="en-US" dirty="0"/>
                    </a:p>
                  </a:txBody>
                  <a:tcPr/>
                </a:tc>
              </a:tr>
              <a:tr h="370840">
                <a:tc>
                  <a:txBody>
                    <a:bodyPr/>
                    <a:lstStyle/>
                    <a:p>
                      <a:endParaRPr lang="en-US"/>
                    </a:p>
                  </a:txBody>
                  <a:tcPr/>
                </a:tc>
                <a:tc>
                  <a:txBody>
                    <a:bodyPr/>
                    <a:lstStyle/>
                    <a:p>
                      <a:r>
                        <a:rPr lang="ar-SA" dirty="0" smtClean="0"/>
                        <a:t>- الضرائب 40</a:t>
                      </a:r>
                      <a:r>
                        <a:rPr lang="ar-SA" baseline="0" dirty="0" smtClean="0"/>
                        <a:t> بالمائة</a:t>
                      </a:r>
                      <a:endParaRPr lang="en-US" dirty="0"/>
                    </a:p>
                  </a:txBody>
                  <a:tcPr/>
                </a:tc>
              </a:tr>
              <a:tr h="370840">
                <a:tc>
                  <a:txBody>
                    <a:bodyPr/>
                    <a:lstStyle/>
                    <a:p>
                      <a:endParaRPr lang="en-US"/>
                    </a:p>
                  </a:txBody>
                  <a:tcPr/>
                </a:tc>
                <a:tc>
                  <a:txBody>
                    <a:bodyPr/>
                    <a:lstStyle/>
                    <a:p>
                      <a:r>
                        <a:rPr lang="ar-SA" dirty="0" smtClean="0"/>
                        <a:t>الربح بعد الضرائب</a:t>
                      </a:r>
                      <a:endParaRPr lang="en-US" dirty="0"/>
                    </a:p>
                  </a:txBody>
                  <a:tcPr/>
                </a:tc>
              </a:tr>
              <a:tr h="370840">
                <a:tc>
                  <a:txBody>
                    <a:bodyPr/>
                    <a:lstStyle/>
                    <a:p>
                      <a:endParaRPr lang="en-US"/>
                    </a:p>
                  </a:txBody>
                  <a:tcPr/>
                </a:tc>
                <a:tc>
                  <a:txBody>
                    <a:bodyPr/>
                    <a:lstStyle/>
                    <a:p>
                      <a:r>
                        <a:rPr lang="ar-SA" dirty="0" smtClean="0"/>
                        <a:t>-</a:t>
                      </a:r>
                      <a:r>
                        <a:rPr lang="ar-SA" baseline="0" dirty="0" smtClean="0"/>
                        <a:t> ارباح الاسهم الممتازة</a:t>
                      </a:r>
                      <a:endParaRPr lang="en-US" dirty="0"/>
                    </a:p>
                  </a:txBody>
                  <a:tcPr/>
                </a:tc>
              </a:tr>
              <a:tr h="370840">
                <a:tc>
                  <a:txBody>
                    <a:bodyPr/>
                    <a:lstStyle/>
                    <a:p>
                      <a:endParaRPr lang="en-US"/>
                    </a:p>
                  </a:txBody>
                  <a:tcPr/>
                </a:tc>
                <a:tc>
                  <a:txBody>
                    <a:bodyPr/>
                    <a:lstStyle/>
                    <a:p>
                      <a:r>
                        <a:rPr lang="ar-SA" dirty="0" smtClean="0"/>
                        <a:t>صافي الربح</a:t>
                      </a:r>
                      <a:endParaRPr lang="en-US" dirty="0"/>
                    </a:p>
                  </a:txBody>
                  <a:tcPr/>
                </a:tc>
              </a:tr>
            </a:tbl>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81984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t>قائمة المركز المالي لشركة الروابي</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5800" y="1600201"/>
            <a:ext cx="89154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8279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a:t>قائمة </a:t>
            </a:r>
            <a:r>
              <a:rPr lang="ar-SA" dirty="0" smtClean="0"/>
              <a:t>الدخل لشركة </a:t>
            </a:r>
            <a:r>
              <a:rPr lang="ar-SA" dirty="0"/>
              <a:t>الروابي</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1600201"/>
            <a:ext cx="8839199"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7544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877</TotalTime>
  <Words>668</Words>
  <Application>Microsoft Office PowerPoint</Application>
  <PresentationFormat>A4 Paper (210x297 mm)</PresentationFormat>
  <Paragraphs>116</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فورم لكلية ادارة الاعمال</vt:lpstr>
      <vt:lpstr>PowerPoint Presentation</vt:lpstr>
      <vt:lpstr>المحاضرة الرابعة</vt:lpstr>
      <vt:lpstr>التحليل المالي</vt:lpstr>
      <vt:lpstr>التحليل المالي</vt:lpstr>
      <vt:lpstr>التحليل المالي</vt:lpstr>
      <vt:lpstr>التحليل المالي</vt:lpstr>
      <vt:lpstr>التحليل المالي</vt:lpstr>
      <vt:lpstr>التحليل المالي</vt:lpstr>
      <vt:lpstr>التحليل المالي</vt:lpstr>
      <vt:lpstr>التحليل المالي</vt:lpstr>
      <vt:lpstr>التحليل المالي</vt:lpstr>
      <vt:lpstr>التحليل المالي</vt:lpstr>
      <vt:lpstr>التحليل المالي</vt:lpstr>
      <vt:lpstr>التحليل المالي</vt:lpstr>
      <vt:lpstr>التحليل المالي</vt:lpstr>
      <vt:lpstr>قائمة المركز المالي لشركة الروابي</vt:lpstr>
      <vt:lpstr>قائمة الدخل لشركة الروابي</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Abdulltif Abdulrhman Almulhem</cp:lastModifiedBy>
  <cp:revision>18</cp:revision>
  <dcterms:created xsi:type="dcterms:W3CDTF">2014-02-28T22:02:57Z</dcterms:created>
  <dcterms:modified xsi:type="dcterms:W3CDTF">2014-03-02T17:14:08Z</dcterms:modified>
</cp:coreProperties>
</file>