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10" r:id="rId3"/>
    <p:sldId id="311" r:id="rId4"/>
    <p:sldId id="314" r:id="rId5"/>
    <p:sldId id="315" r:id="rId6"/>
    <p:sldId id="316" r:id="rId7"/>
    <p:sldId id="317" r:id="rId8"/>
    <p:sldId id="318" r:id="rId9"/>
    <p:sldId id="319" r:id="rId10"/>
    <p:sldId id="327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  <p:sldId id="338" r:id="rId29"/>
    <p:sldId id="339" r:id="rId30"/>
    <p:sldId id="340" r:id="rId31"/>
    <p:sldId id="341" r:id="rId32"/>
    <p:sldId id="266" r:id="rId3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13E36"/>
    <a:srgbClr val="D9791B"/>
    <a:srgbClr val="AB1A25"/>
    <a:srgbClr val="00263A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>
        <p:scale>
          <a:sx n="125" d="100"/>
          <a:sy n="125" d="100"/>
        </p:scale>
        <p:origin x="-864" y="-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الادارة المالية 1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عبداللطيف الملحم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الخامسة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تحليل القوائم المالية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قائمة المركز المالي لشركة الروابي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38" y="1540424"/>
            <a:ext cx="8913124" cy="418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قائمة الدخل لشركة الروابي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65" y="1845230"/>
            <a:ext cx="8833870" cy="4035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التحليل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اولا نسب </a:t>
            </a:r>
            <a:r>
              <a:rPr lang="ar-SA" dirty="0" smtClean="0"/>
              <a:t>السيولة: تعكس مقدرة المنشأة على الوفاء بالتزاماتها قصيرة الاجل. </a:t>
            </a:r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r>
              <a:rPr lang="ar-SA" sz="2800" dirty="0" smtClean="0"/>
              <a:t>أي ان الشركة تستطيع تغطية الخصوم المتداولة من الاصول المتداولة مرتين وربع في السنه </a:t>
            </a:r>
            <a:endParaRPr lang="ar-S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2819399"/>
            <a:ext cx="8491537" cy="167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370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1"/>
            <a:ext cx="89154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153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53" y="1600200"/>
            <a:ext cx="8841747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8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/>
              <a:t>أي ان الشركة تستطيع تغطية الخصوم المتداولة من </a:t>
            </a:r>
            <a:r>
              <a:rPr lang="ar-SA" sz="2800" dirty="0" smtClean="0"/>
              <a:t>الاصول المتداولة دون المخزون مرة واحده وثلت خلال السنة.</a:t>
            </a:r>
          </a:p>
          <a:p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2514600"/>
            <a:ext cx="86106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5028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قائمة المركز المالي لشركة الروابي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38" y="1769025"/>
            <a:ext cx="8913124" cy="386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0946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معلومات اضافية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مخزون اول المدة 62000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39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قائمة الدخل لشركة الروابي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65" y="1845230"/>
            <a:ext cx="8833870" cy="3793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8482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التحليل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ثانيا نسب النشاط: تعكس مقدرة المنشأة على استخدام واستغلال مواردها المتاحة من اجل توليد المبيعات.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4- معدل دوران الاصول المتداولة= المبيعات / مجموع الاصول المتداولة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                                       = 495000 / 163000 = 3.03 مرة</a:t>
            </a:r>
          </a:p>
          <a:p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3657600"/>
            <a:ext cx="814387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7382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هذا يعني كل ريال مستثمر في الاصول المتداولة يحقق مبيعات </a:t>
            </a:r>
            <a:r>
              <a:rPr lang="ar-SA" sz="2800" dirty="0" err="1" smtClean="0"/>
              <a:t>بيقيمة</a:t>
            </a:r>
            <a:r>
              <a:rPr lang="ar-SA" sz="2800" dirty="0" smtClean="0"/>
              <a:t> 3.03 ريال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2514600"/>
            <a:ext cx="8715375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7179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752600"/>
            <a:ext cx="8915400" cy="3886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399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3100"/>
            <a:ext cx="8915400" cy="4111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6337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33234"/>
            <a:ext cx="8915400" cy="3929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3721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88011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6819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524000"/>
            <a:ext cx="8915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9089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>
                <a:solidFill>
                  <a:srgbClr val="FF0000"/>
                </a:solidFill>
              </a:rPr>
              <a:t>8- معدل دوران الاصول الثابتة: المبيعات / الاصول الثابتة</a:t>
            </a:r>
          </a:p>
          <a:p>
            <a:endParaRPr lang="ar-SA" sz="2800" dirty="0" smtClean="0"/>
          </a:p>
          <a:p>
            <a:endParaRPr lang="ar-SA" sz="2800" dirty="0"/>
          </a:p>
          <a:p>
            <a:endParaRPr lang="ar-SA" sz="2800" dirty="0" smtClean="0"/>
          </a:p>
          <a:p>
            <a:endParaRPr lang="ar-SA" sz="2800" dirty="0"/>
          </a:p>
          <a:p>
            <a:endParaRPr lang="ar-SA" sz="2800" dirty="0" smtClean="0"/>
          </a:p>
          <a:p>
            <a:endParaRPr lang="ar-SA" sz="2400" dirty="0" smtClean="0"/>
          </a:p>
          <a:p>
            <a:endParaRPr lang="ar-SA" sz="2400" dirty="0"/>
          </a:p>
          <a:p>
            <a:r>
              <a:rPr lang="ar-SA" sz="2400" dirty="0" smtClean="0"/>
              <a:t>هذا </a:t>
            </a:r>
            <a:r>
              <a:rPr lang="ar-SA" sz="2400" dirty="0"/>
              <a:t>يعني </a:t>
            </a:r>
            <a:r>
              <a:rPr lang="ar-SA" sz="2400" dirty="0" smtClean="0"/>
              <a:t>ان كل </a:t>
            </a:r>
            <a:r>
              <a:rPr lang="ar-SA" sz="2400" dirty="0"/>
              <a:t>ريال مستثمر في الاصول </a:t>
            </a:r>
            <a:r>
              <a:rPr lang="ar-SA" sz="2400" dirty="0" smtClean="0"/>
              <a:t>الثابتة يحقق </a:t>
            </a:r>
            <a:r>
              <a:rPr lang="ar-SA" sz="2400" dirty="0"/>
              <a:t>مبيعات </a:t>
            </a:r>
            <a:r>
              <a:rPr lang="ar-SA" sz="2400" dirty="0" smtClean="0"/>
              <a:t>بقيمة 1.62 ريال</a:t>
            </a:r>
            <a:endParaRPr lang="ar-SA" sz="2400" dirty="0"/>
          </a:p>
          <a:p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2209800"/>
            <a:ext cx="829627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2971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>
                <a:solidFill>
                  <a:srgbClr val="FF0000"/>
                </a:solidFill>
              </a:rPr>
              <a:t>10- معدل دوران مجموع الاصول = المبيعات/ مجموع الاصول</a:t>
            </a:r>
          </a:p>
          <a:p>
            <a:r>
              <a:rPr lang="ar-SA" sz="2800" dirty="0" smtClean="0">
                <a:solidFill>
                  <a:srgbClr val="FF0000"/>
                </a:solidFill>
              </a:rPr>
              <a:t>                                         =469000/495000 = 1.055 مرة</a:t>
            </a:r>
          </a:p>
          <a:p>
            <a:endParaRPr lang="ar-SA" dirty="0" smtClean="0">
              <a:solidFill>
                <a:srgbClr val="FF0000"/>
              </a:solidFill>
            </a:endParaRPr>
          </a:p>
          <a:p>
            <a:endParaRPr lang="ar-SA" dirty="0">
              <a:solidFill>
                <a:srgbClr val="FF0000"/>
              </a:solidFill>
            </a:endParaRPr>
          </a:p>
          <a:p>
            <a:endParaRPr lang="ar-SA" dirty="0" smtClean="0">
              <a:solidFill>
                <a:srgbClr val="FF0000"/>
              </a:solidFill>
            </a:endParaRPr>
          </a:p>
          <a:p>
            <a:r>
              <a:rPr lang="ar-SA" sz="2800" dirty="0" smtClean="0">
                <a:solidFill>
                  <a:srgbClr val="002060"/>
                </a:solidFill>
              </a:rPr>
              <a:t>هذا يعني ان كل ريال مستثمر في اصول الشركة يحقق مبيعات بقيمة 1.055 ريال. نلاحظ ان النسبة متدنية مقارنتا بمتوسط الصناعة مما يعكس ضعف المنشأة في ادارة مجموع الاصول{المتداولة والثابتة}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781373"/>
              </p:ext>
            </p:extLst>
          </p:nvPr>
        </p:nvGraphicFramePr>
        <p:xfrm>
          <a:off x="1981200" y="2819400"/>
          <a:ext cx="6604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معدل دوران مجموع الاصول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متوسط الصناعة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الشركة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1.055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9186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قائمة المركز المالي لشركة الروابي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19" y="1600201"/>
            <a:ext cx="9105281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562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قائمة </a:t>
            </a:r>
            <a:r>
              <a:rPr lang="ar-SA" dirty="0" smtClean="0"/>
              <a:t>الدخل لشركة </a:t>
            </a:r>
            <a:r>
              <a:rPr lang="ar-SA" dirty="0"/>
              <a:t>الروابي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1"/>
            <a:ext cx="8534400" cy="4190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0099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التحليل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ثالثا نسب المديونية او الاقتراض: تقيس درجة اعتماد المنشأة على الديون {قصيرة الاجل و طويلة الاجل } في تمويل استثماراتها وكذلك قدرة المنشأة على الوفاء بالتزاماتها الناتجة من استخدام الديون {فوائد واقساط القروض}</a:t>
            </a:r>
          </a:p>
          <a:p>
            <a:r>
              <a:rPr lang="ar-SA" sz="2800" dirty="0" smtClean="0"/>
              <a:t>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3276600"/>
            <a:ext cx="80581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241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28345"/>
            <a:ext cx="9220200" cy="4086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1020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91" y="1600200"/>
            <a:ext cx="8773109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2352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767628"/>
            <a:ext cx="8915400" cy="3947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02960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38256"/>
            <a:ext cx="8915400" cy="4152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78707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34" y="1600200"/>
            <a:ext cx="8808331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1562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17" y="1600200"/>
            <a:ext cx="8643566" cy="4190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31393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38146"/>
            <a:ext cx="8915400" cy="4076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07715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التحليل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46" y="1600200"/>
            <a:ext cx="8423507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84374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+لكلي..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فورم+لكلي..</Template>
  <TotalTime>976</TotalTime>
  <Words>352</Words>
  <Application>Microsoft Office PowerPoint</Application>
  <PresentationFormat>A4 Paper (210x297 mm)</PresentationFormat>
  <Paragraphs>108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فورم+لكلي..</vt:lpstr>
      <vt:lpstr>PowerPoint Presentation</vt:lpstr>
      <vt:lpstr>المحاضرة الخامسة</vt:lpstr>
      <vt:lpstr>قائمة المركز المالي لشركة الروابي</vt:lpstr>
      <vt:lpstr>قائمة الدخل لشركة الروابي</vt:lpstr>
      <vt:lpstr>التحليل المالي</vt:lpstr>
      <vt:lpstr>التحليل المالي</vt:lpstr>
      <vt:lpstr>التحليل المالي</vt:lpstr>
      <vt:lpstr>التحليل المالي</vt:lpstr>
      <vt:lpstr>قائمة المركز المالي لشركة الروابي</vt:lpstr>
      <vt:lpstr>معلومات اضافية </vt:lpstr>
      <vt:lpstr>قائمة الدخل لشركة الروابي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قائمة المركز المالي لشركة الروابي</vt:lpstr>
      <vt:lpstr>قائمة الدخل لشركة الروابي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التحليل المالي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Abdulltif Abdulrhman Almulhem</dc:creator>
  <cp:lastModifiedBy>Abdulltif Abdulrhman Almulhem</cp:lastModifiedBy>
  <cp:revision>10</cp:revision>
  <dcterms:created xsi:type="dcterms:W3CDTF">2014-03-02T17:15:53Z</dcterms:created>
  <dcterms:modified xsi:type="dcterms:W3CDTF">2014-03-03T09:32:35Z</dcterms:modified>
</cp:coreProperties>
</file>