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10" r:id="rId3"/>
    <p:sldId id="323" r:id="rId4"/>
    <p:sldId id="324" r:id="rId5"/>
    <p:sldId id="311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5" r:id="rId16"/>
    <p:sldId id="343" r:id="rId17"/>
    <p:sldId id="326" r:id="rId18"/>
    <p:sldId id="327" r:id="rId19"/>
    <p:sldId id="328" r:id="rId20"/>
    <p:sldId id="329" r:id="rId21"/>
    <p:sldId id="335" r:id="rId22"/>
    <p:sldId id="334" r:id="rId23"/>
    <p:sldId id="336" r:id="rId24"/>
    <p:sldId id="337" r:id="rId25"/>
    <p:sldId id="338" r:id="rId26"/>
    <p:sldId id="339" r:id="rId27"/>
    <p:sldId id="340" r:id="rId28"/>
    <p:sldId id="341" r:id="rId29"/>
    <p:sldId id="342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987" autoAdjust="0"/>
    <p:restoredTop sz="94629" autoAdjust="0"/>
  </p:normalViewPr>
  <p:slideViewPr>
    <p:cSldViewPr>
      <p:cViewPr>
        <p:scale>
          <a:sx n="100" d="100"/>
          <a:sy n="100" d="100"/>
        </p:scale>
        <p:origin x="-864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المالية 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عبداللطيف الملحم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السادسة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التحليل المالي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8997"/>
            <a:ext cx="9182100" cy="4106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32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686799" cy="4114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62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sz="2800" dirty="0" smtClean="0"/>
              <a:t>نسب الربحية: تقيس مدى قدرة وفعالية المنشأة على استغلال الموارد المتاحة لديها من اجل توليد الارباح.</a:t>
            </a: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2286000"/>
            <a:ext cx="85629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1"/>
            <a:ext cx="8915400" cy="396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2060"/>
                </a:solidFill>
              </a:rPr>
              <a:t>اسباب تدني هذه النسبة:</a:t>
            </a:r>
          </a:p>
          <a:p>
            <a:r>
              <a:rPr lang="ar-SA" dirty="0" smtClean="0"/>
              <a:t>ارتفاع تكلفة المنتج (تكلفة البضاعة المباعة)</a:t>
            </a:r>
          </a:p>
          <a:p>
            <a:r>
              <a:rPr lang="ar-SA" dirty="0" smtClean="0">
                <a:solidFill>
                  <a:srgbClr val="002060"/>
                </a:solidFill>
              </a:rPr>
              <a:t>العلاج:</a:t>
            </a:r>
          </a:p>
          <a:p>
            <a:r>
              <a:rPr lang="ar-SA" dirty="0" smtClean="0"/>
              <a:t>الرقابة على التكاليف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</a:t>
            </a:r>
            <a:r>
              <a:rPr lang="ar-SA" dirty="0" smtClean="0"/>
              <a:t>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63369"/>
            <a:ext cx="8915400" cy="397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16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هامش صافي الربح للمنشأة اعلى من متوسط الصناعة حيث ان كل ريال مبيعات يحقق ارباحا صافية مقداها 0.11 ريال.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865853"/>
              </p:ext>
            </p:extLst>
          </p:nvPr>
        </p:nvGraphicFramePr>
        <p:xfrm>
          <a:off x="1752600" y="1828800"/>
          <a:ext cx="6604000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متوسط</a:t>
                      </a:r>
                      <a:r>
                        <a:rPr lang="ar-SA" sz="2000" baseline="0" dirty="0" smtClean="0"/>
                        <a:t> الصناعة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الشركة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 smtClean="0"/>
                        <a:t>11%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2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1"/>
            <a:ext cx="8915400" cy="39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43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524001"/>
            <a:ext cx="8915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32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0201"/>
            <a:ext cx="8915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2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36" y="1600201"/>
            <a:ext cx="8900528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42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524000"/>
            <a:ext cx="8915400" cy="433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40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23" y="1600200"/>
            <a:ext cx="8687553" cy="4317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2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عدد الاسهم العادية المصدرة 6000 سهم بقيمة اسمية 10 ريال. حيث قامت المنشأة بتوزيع 20,000 ريال على حملة الاسهم. كما ان سعر السهم السوقي الان 20 ريال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2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0"/>
            <a:ext cx="8915400" cy="4122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69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0"/>
            <a:ext cx="8915400" cy="348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06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38" y="1371600"/>
            <a:ext cx="8719524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55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0"/>
            <a:ext cx="8915400" cy="421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86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0"/>
            <a:ext cx="8915400" cy="4002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707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447800"/>
            <a:ext cx="9448800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26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ملخص النسب المالية (مراجعة)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 </a:t>
            </a:r>
            <a:r>
              <a:rPr lang="ar-SA" u="sng" dirty="0" smtClean="0"/>
              <a:t>أولاً </a:t>
            </a:r>
            <a:r>
              <a:rPr lang="ar-SA" u="sng" dirty="0"/>
              <a:t>: نسب السيولة : </a:t>
            </a:r>
            <a:endParaRPr lang="en-US" dirty="0"/>
          </a:p>
          <a:p>
            <a:r>
              <a:rPr lang="ar-SA" dirty="0"/>
              <a:t>تقيس نسب السيولة مدى قدرة المنشأة على الوفاء بالتزاماتها قصيرة </a:t>
            </a:r>
            <a:r>
              <a:rPr lang="ar-SA" dirty="0" smtClean="0"/>
              <a:t>الأجل </a:t>
            </a:r>
            <a:r>
              <a:rPr lang="ar-SA" dirty="0"/>
              <a:t>ومن أهم هذه النسب </a:t>
            </a:r>
            <a:r>
              <a:rPr lang="ar-SA" dirty="0" smtClean="0"/>
              <a:t>: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5068962"/>
                  </p:ext>
                </p:extLst>
              </p:nvPr>
            </p:nvGraphicFramePr>
            <p:xfrm>
              <a:off x="2057400" y="3352800"/>
              <a:ext cx="6783070" cy="234353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88895"/>
                    <a:gridCol w="2250440"/>
                    <a:gridCol w="1687830"/>
                    <a:gridCol w="255905"/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عدد مرات تغطية الأصول المتداولة للخصوم المتداولة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الأصول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الخصوم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التداول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أيضاً عدد مرات تغطية الأصول المتداولة للخصوم المتداولة حيث تعتبر أكثر دقة لقياس السيولة من نسبة التداول لعدم دخول المخزون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المخزون</m:t>
                                    </m:r>
                                    <m: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−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الأصول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الخصوم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التداول السريع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أيضاً عدد مرات تغطية الأصول المتداولة للخصوم المتداولة حيث تحتوي على أكثر عناصر الأصول المتداولة القابلة للتسييل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المؤقتة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الإستثمارات</m:t>
                                    </m:r>
                                    <m: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+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النقدية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المتداولة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الخصوم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النقدية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1495068962"/>
                  </p:ext>
                </p:extLst>
              </p:nvPr>
            </p:nvGraphicFramePr>
            <p:xfrm>
              <a:off x="2057400" y="3352800"/>
              <a:ext cx="6783070" cy="234353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88895"/>
                    <a:gridCol w="2250440"/>
                    <a:gridCol w="1687830"/>
                    <a:gridCol w="255905"/>
                  </a:tblGrid>
                  <a:tr h="28041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عدد مرات تغطية الأصول المتداولة للخصوم المتداولة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176" t="-45133" r="-86721" b="-2070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التداول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أيضاً عدد مرات تغطية الأصول المتداولة للخصوم المتداولة حيث تعتبر أكثر دقة لقياس السيولة من نسبة التداول لعدم دخول المخزون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176" t="-146429" r="-86721" b="-1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التداول السريع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تعكس أيضاً عدد مرات تغطية الأصول المتداولة للخصوم المتداولة حيث تحتوي على أكثر عناصر الأصول المتداولة القابلة للتسييل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176" t="-244248" r="-86721" b="-79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النقدية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3440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 </a:t>
            </a:r>
            <a:r>
              <a:rPr lang="ar-SA" sz="2800" u="sng" dirty="0" smtClean="0"/>
              <a:t>ثانياً </a:t>
            </a:r>
            <a:r>
              <a:rPr lang="ar-SA" sz="2800" u="sng" dirty="0"/>
              <a:t>: نسب النشاط :</a:t>
            </a:r>
            <a:endParaRPr lang="en-US" sz="2800" dirty="0"/>
          </a:p>
          <a:p>
            <a:pPr rtl="1"/>
            <a:r>
              <a:rPr lang="ar-SA" sz="2800" dirty="0"/>
              <a:t>تقيس نسب النشاط مدى قدرة المنشأة على استخدام الموارد المتاحة لديها من أجل توليد المبيعات ومن أهم هذه النسب : 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65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70" y="1600200"/>
            <a:ext cx="715005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60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/>
              <a:t>ثالثاً : نسب المديونية أو الاقتراض :</a:t>
            </a:r>
            <a:endParaRPr lang="en-US" dirty="0"/>
          </a:p>
          <a:p>
            <a:r>
              <a:rPr lang="ar-SA" dirty="0"/>
              <a:t>تقيس نسب المديونية درجة اعتماد المنشأة على الديون في تمويل استثماراتها وكذلك قدرة المنشأة على الوفاء بالتزاماتها قصيرة الأصل الناتجة من استخدام الديون كالفوائد وأقساط الديون ومن </a:t>
            </a:r>
            <a:r>
              <a:rPr lang="ar-SA" dirty="0" smtClean="0"/>
              <a:t>أهم </a:t>
            </a:r>
            <a:r>
              <a:rPr lang="ar-SA" dirty="0"/>
              <a:t>هذه النسب </a:t>
            </a:r>
            <a:r>
              <a:rPr lang="ar-SA" dirty="0" smtClean="0"/>
              <a:t>:</a:t>
            </a:r>
          </a:p>
          <a:p>
            <a:endParaRPr lang="ar-SA" dirty="0" smtClean="0"/>
          </a:p>
          <a:p>
            <a:r>
              <a:rPr lang="ar-SA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5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44630601"/>
                  </p:ext>
                </p:extLst>
              </p:nvPr>
            </p:nvGraphicFramePr>
            <p:xfrm>
              <a:off x="838199" y="1600200"/>
              <a:ext cx="8458200" cy="38933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228242"/>
                    <a:gridCol w="2806203"/>
                    <a:gridCol w="2104652"/>
                    <a:gridCol w="319103"/>
                  </a:tblGrid>
                  <a:tr h="33482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82113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مدى استخدام المنشأة للديون لتمويل أصولها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الديون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الأصول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257425" algn="l"/>
                            </a:tabLs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مجموع الديون إلى مجموع الأصول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82113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نسبة الأموال المقترضة إلى أموال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الديون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الملكية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حقوق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مجموع الديون إلى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93181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نسبة الديون طويلة الأجل إلى مجموع هيكل رأس مال الشركة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الأجل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طويلة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الديون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المال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رأس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هيكل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 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800">
                              <a:effectLst/>
                              <a:latin typeface="Calibri"/>
                              <a:ea typeface="Times New Roman"/>
                              <a:cs typeface="Times New Roman"/>
                            </a:rPr>
                            <a:t>* هيكل رأس المال = الديون طويلة الأجل +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55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الديون طويلة الأجل إلى هيكل رأس المال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823033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قدرة الشركة على تسديد الفوائد المرتبطة بالاقتراض سواء قصيرة أو طويلة الأجل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والضرائب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الفوائد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قبل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الأرباح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السنوية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الفوائد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عدد مرات تغطية الفوائد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4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244630601"/>
                  </p:ext>
                </p:extLst>
              </p:nvPr>
            </p:nvGraphicFramePr>
            <p:xfrm>
              <a:off x="838199" y="1600200"/>
              <a:ext cx="8458200" cy="38933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228242"/>
                    <a:gridCol w="2806203"/>
                    <a:gridCol w="2104652"/>
                    <a:gridCol w="319103"/>
                  </a:tblGrid>
                  <a:tr h="33482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82113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مدى استخدام المنشأة للديون لتمويل أصولها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217" t="-42537" r="-86522" b="-335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257425" algn="l"/>
                            </a:tabLs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مجموع الديون إلى مجموع الأصول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82113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نسبة الأموال المقترضة إلى أموال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217" t="-141481" r="-86522" b="-2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مجموع الديون إلى حقوق الملكية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93181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نسبة الديون طويلة الأجل إلى مجموع هيكل رأس مال الشركة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217" t="-182123" r="-86522" b="-759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55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نسبة الديون طويلة الأجل إلى هيكل رأس المال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3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823033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قدرة الشركة على تسديد الفوائد المرتبطة بالاقتراض سواء قصيرة أو طويلة الأجل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5217" t="-374074" r="-86522" b="-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عدد مرات تغطية الفوائد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4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0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u="sng" dirty="0"/>
              <a:t>رابعاً : نسب الربحية :</a:t>
            </a:r>
            <a:endParaRPr lang="en-US" sz="2800" dirty="0"/>
          </a:p>
          <a:p>
            <a:r>
              <a:rPr lang="ar-SA" sz="2800" dirty="0"/>
              <a:t>تقيس نسب الربحية مدى فعالية المنشأة في استغلال الموارد المتاحة </a:t>
            </a:r>
            <a:r>
              <a:rPr lang="ar-SA" sz="2800" dirty="0" smtClean="0"/>
              <a:t>لتوليد الارباح.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7414187"/>
                  </p:ext>
                </p:extLst>
              </p:nvPr>
            </p:nvGraphicFramePr>
            <p:xfrm>
              <a:off x="304800" y="2994531"/>
              <a:ext cx="9067800" cy="30344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409126"/>
                    <a:gridCol w="3085700"/>
                    <a:gridCol w="2230873"/>
                    <a:gridCol w="342101"/>
                  </a:tblGrid>
                  <a:tr h="25350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23142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قدرة الشركة في الرقابة على التكاليف المرتبطة بالمبيعات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الربح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مجمل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المبيعات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هامش مجمل الربح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23142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صافي الربح الذي تحققه المنشأة عن كل ريال مبيعات بعد خصم المصاريف المتعلقة بالإنتاج و البيع و الفوائد والضرائب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الضريبة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بعد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الربح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المبيعات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هامش صافي الربح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21706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يوضح صافي العائد على استثمارات المنشأة        ( ربحية كافة الاستثمارات قصيرة وطويلة الأجل )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الضريبة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بعد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الربح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الأصول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مجموع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معدل العائد على الاستثمار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3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21706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العائد الذي يحققه الملاك على اموالهم المستثمرة في المنشأة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الضريبة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بعد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الربح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الملكية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حقوق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معدل العائد على حقوق الملكية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4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4107414187"/>
                  </p:ext>
                </p:extLst>
              </p:nvPr>
            </p:nvGraphicFramePr>
            <p:xfrm>
              <a:off x="304800" y="2994531"/>
              <a:ext cx="9067800" cy="30344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409126"/>
                    <a:gridCol w="3085700"/>
                    <a:gridCol w="2230873"/>
                    <a:gridCol w="342101"/>
                  </a:tblGrid>
                  <a:tr h="271272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89293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تقيس قدرة الشركة في الرقابة على التكاليف المرتبطة بالمبيعات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0256" t="-43363" r="-83235" b="-3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هامش مجمل الربح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89293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صافي الربح الذي تحققه المنشأة عن كل ريال مبيعات بعد خصم المصاريف المتعلقة بالإنتاج و البيع و الفوائد والضرائب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0256" t="-143363" r="-83235" b="-2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هامش صافي الربح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يوضح صافي العائد على استثمارات المنشأة        ( ربحية كافة الاستثمارات قصيرة وطويلة الأجل )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0256" t="-243363" r="-83235" b="-1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معدل العائد على الاستثمار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3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687705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العائد الذي يحققه الملاك على اموالهم المستثمرة في المنشأة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10256" t="-343363" r="-83235" b="-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معدل العائد على حقوق الملكية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4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9765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ملخص النسب المالية (مراجعة)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u="sng" dirty="0"/>
              <a:t>خامساً : نسب الأسهم ( السوق ) :</a:t>
            </a:r>
            <a:endParaRPr lang="en-US" dirty="0"/>
          </a:p>
          <a:p>
            <a:pPr rtl="1"/>
            <a:r>
              <a:rPr lang="ar-SA" dirty="0"/>
              <a:t>تسعى هذه النسب إلى توفير المعلومات المتعلقة بإيرادات المنشأة وتأثيرها على سعر السهم ومن أهم هذه النسب : </a:t>
            </a:r>
            <a:endParaRPr lang="ar-SA" dirty="0" smtClean="0"/>
          </a:p>
          <a:p>
            <a:pPr rt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2322893"/>
                  </p:ext>
                </p:extLst>
              </p:nvPr>
            </p:nvGraphicFramePr>
            <p:xfrm>
              <a:off x="990600" y="3186081"/>
              <a:ext cx="8077201" cy="276124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984526"/>
                    <a:gridCol w="2822710"/>
                    <a:gridCol w="1965236"/>
                    <a:gridCol w="304729"/>
                  </a:tblGrid>
                  <a:tr h="27562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02929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الأرباح الموجودة في الشركة والتي يمكن توزيعها على المساهمين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300" i="1" smtClean="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300" b="0" i="1" smtClean="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صافي</m:t>
                                    </m:r>
                                    <m:r>
                                      <a:rPr lang="ar-SA" sz="1300" b="0" i="1" smtClean="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300" b="0" i="1" smtClean="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الربح</m:t>
                                    </m:r>
                                  </m:num>
                                  <m:den>
                                    <m:r>
                                      <a:rPr lang="ar-SA" sz="13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الأسهم</m:t>
                                    </m:r>
                                    <m:r>
                                      <a:rPr lang="ar-SA" sz="13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3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عدد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نصيب السهم من الأرباح المحققة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110249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هذه النسبة تربط بين نصيب السهم من الارباح المحققة  مع نشاط السهم في السوق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السوقي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السهم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سعر</m:t>
                                    </m:r>
                                  </m:num>
                                  <m:den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للسهم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المحققة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6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الأرباح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نسبة سعر السهم إلى نصيب السهم من الأرباح المحققة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( المضاعف )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762150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هي عبارة عن نصيب السهم من الارباح التي توزعها الشركة على المساهمين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الموزعة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الأرباح</m:t>
                                    </m:r>
                                  </m:num>
                                  <m:den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المصدرة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العادية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الأسهم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 </m:t>
                                    </m:r>
                                    <m:r>
                                      <a:rPr lang="ar-SA" sz="1800">
                                        <a:effectLst/>
                                        <a:latin typeface="Cambria Math"/>
                                        <a:ea typeface="Calibri"/>
                                        <a:cs typeface="Arial"/>
                                      </a:rPr>
                                      <m:t>عدد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الأرباح الموزعة للسهم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262322893"/>
                  </p:ext>
                </p:extLst>
              </p:nvPr>
            </p:nvGraphicFramePr>
            <p:xfrm>
              <a:off x="990600" y="3186081"/>
              <a:ext cx="8077201" cy="276124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984526"/>
                    <a:gridCol w="2822710"/>
                    <a:gridCol w="1965236"/>
                    <a:gridCol w="304729"/>
                  </a:tblGrid>
                  <a:tr h="28041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 dirty="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الشرح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القانون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اسم  النسبة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PT Bold Heading"/>
                            </a:rPr>
                            <a:t>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6A6A6"/>
                        </a:solidFill>
                      </a:tcPr>
                    </a:tc>
                  </a:tr>
                  <a:tr h="602929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توضح الأرباح الموجودة في الشركة والتي يمكن توزيعها على المساهمين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6048" t="-52525" r="-80346" b="-3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نصيب السهم من الأرباح المحققة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1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F2F2"/>
                        </a:solidFill>
                      </a:tcPr>
                    </a:tc>
                  </a:tr>
                  <a:tr h="1102497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هذه النسبة تربط بين نصيب السهم من الارباح المحققة  مع نشاط السهم في السوق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6048" t="-83425" r="-80346" b="-701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نسبة سعر السهم إلى نصيب السهم من الأرباح المحققة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( المضاعف )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2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775399"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20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هي عبارة عن نصيب السهم من الارباح التي توزعها الشركة على المساهمين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6048" t="-261417" r="-803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ar-SA" sz="160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الأرباح الموزعة للسهم</a:t>
                          </a:r>
                          <a:endParaRPr lang="en-US" sz="11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/>
                              <a:ea typeface="Calibri"/>
                              <a:cs typeface="Arial"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4190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200</TotalTime>
  <Words>702</Words>
  <Application>Microsoft Office PowerPoint</Application>
  <PresentationFormat>A4 Paper (210x297 mm)</PresentationFormat>
  <Paragraphs>170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فورم+لكلي..</vt:lpstr>
      <vt:lpstr>PowerPoint Presentation</vt:lpstr>
      <vt:lpstr>المحاضرة السادسة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ملخص النسب المالية (مراجعة)</vt:lpstr>
      <vt:lpstr>ملخص النسب المالية (مراجعة)</vt:lpstr>
      <vt:lpstr>ملخص النسب المالية (مراجعة)</vt:lpstr>
      <vt:lpstr>ملخص النسب المالية (مراجعة)</vt:lpstr>
      <vt:lpstr>ملخص النسب المالية (مراجعة)</vt:lpstr>
      <vt:lpstr>ملخص النسب المالية (مراجعة)</vt:lpstr>
      <vt:lpstr>ملخص النسب المالية (مراجعة)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IBM</cp:lastModifiedBy>
  <cp:revision>20</cp:revision>
  <dcterms:created xsi:type="dcterms:W3CDTF">2014-03-10T12:12:14Z</dcterms:created>
  <dcterms:modified xsi:type="dcterms:W3CDTF">2014-05-17T11:55:32Z</dcterms:modified>
</cp:coreProperties>
</file>