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10" r:id="rId3"/>
    <p:sldId id="311" r:id="rId4"/>
    <p:sldId id="315" r:id="rId5"/>
    <p:sldId id="316" r:id="rId6"/>
    <p:sldId id="314" r:id="rId7"/>
    <p:sldId id="317" r:id="rId8"/>
    <p:sldId id="318" r:id="rId9"/>
    <p:sldId id="334" r:id="rId10"/>
    <p:sldId id="323" r:id="rId11"/>
    <p:sldId id="324" r:id="rId12"/>
    <p:sldId id="329" r:id="rId13"/>
    <p:sldId id="328" r:id="rId14"/>
    <p:sldId id="331" r:id="rId15"/>
    <p:sldId id="332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FF3300"/>
    <a:srgbClr val="D9791B"/>
    <a:srgbClr val="AB1A25"/>
    <a:srgbClr val="00263A"/>
    <a:srgbClr val="0099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4" autoAdjust="0"/>
  </p:normalViewPr>
  <p:slideViewPr>
    <p:cSldViewPr>
      <p:cViewPr varScale="1">
        <p:scale>
          <a:sx n="113" d="100"/>
          <a:sy n="113" d="100"/>
        </p:scale>
        <p:origin x="-1170" y="-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3/12/2014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الادارة المالية</a:t>
            </a:r>
          </a:p>
          <a:p>
            <a:pPr algn="ctr" rtl="0"/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 عبداللطيف الملحم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السابعة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التخطيط المالي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>
                <a:solidFill>
                  <a:srgbClr val="002060"/>
                </a:solidFill>
              </a:rPr>
              <a:t>يجب ان يبدأ التخطيط المالي بالتالي:</a:t>
            </a:r>
          </a:p>
          <a:p>
            <a:r>
              <a:rPr lang="ar-SA" dirty="0" smtClean="0"/>
              <a:t>- تحديد الهدف</a:t>
            </a:r>
          </a:p>
          <a:p>
            <a:r>
              <a:rPr lang="ar-SA" dirty="0" smtClean="0"/>
              <a:t>- التنبؤ بالمتغيرات والتي تساعد في الكشف عن الصعوبات والتعامل معها بشكل مبكر</a:t>
            </a:r>
          </a:p>
          <a:p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التخطيط المالي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التخطيط المالي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2060"/>
                </a:solidFill>
              </a:rPr>
              <a:t>يتأثر مستوى الاحتياجات المالية للمنشأة بثلاث عوامل رئيسية:</a:t>
            </a:r>
          </a:p>
          <a:p>
            <a:r>
              <a:rPr lang="ar-SA" dirty="0" smtClean="0"/>
              <a:t>1- الموسمية في المبيعات: </a:t>
            </a:r>
            <a:r>
              <a:rPr lang="ar-SA" dirty="0" smtClean="0">
                <a:solidFill>
                  <a:schemeClr val="accent3">
                    <a:lumMod val="50000"/>
                  </a:schemeClr>
                </a:solidFill>
              </a:rPr>
              <a:t>اجهزة التكييف في فصل الصيف</a:t>
            </a:r>
          </a:p>
          <a:p>
            <a:r>
              <a:rPr lang="ar-SA" dirty="0" smtClean="0"/>
              <a:t>2- طبيعة الدورة التجارية: </a:t>
            </a:r>
            <a:r>
              <a:rPr lang="ar-SA" dirty="0" smtClean="0">
                <a:solidFill>
                  <a:schemeClr val="accent3">
                    <a:lumMod val="50000"/>
                  </a:schemeClr>
                </a:solidFill>
              </a:rPr>
              <a:t>رواج/ ازدهار بالتالي ارتفاع المبيعات او ركود/ كساد بالتالي انخفاض المبيعات</a:t>
            </a:r>
          </a:p>
          <a:p>
            <a:r>
              <a:rPr lang="ar-SA" dirty="0" smtClean="0"/>
              <a:t>3- معدل النمو لدى المنشأة: </a:t>
            </a:r>
            <a:r>
              <a:rPr lang="ar-SA" dirty="0" smtClean="0">
                <a:solidFill>
                  <a:schemeClr val="accent3">
                    <a:lumMod val="50000"/>
                  </a:schemeClr>
                </a:solidFill>
              </a:rPr>
              <a:t>نسبة نمو عالية بالتالي حاجة الى اموال اضافية</a:t>
            </a:r>
          </a:p>
          <a:p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7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التخطيط المالي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ادوار عملية التخطيط المالي للمنشأة: </a:t>
            </a:r>
          </a:p>
          <a:p>
            <a:r>
              <a:rPr lang="ar-SA" dirty="0" smtClean="0"/>
              <a:t>1- فحص التداخلات والعلاقات المتشابكة بين قرارات الاستثمار والتمويل وسياسة توزيع الارباح وادارة راس مال العامل </a:t>
            </a:r>
          </a:p>
          <a:p>
            <a:r>
              <a:rPr lang="ar-SA" dirty="0" smtClean="0"/>
              <a:t>2- مساعدة المنشأة في فحص وتقييم الخيارات الاستثمارية المتاحة</a:t>
            </a:r>
          </a:p>
          <a:p>
            <a:r>
              <a:rPr lang="ar-SA" dirty="0" smtClean="0"/>
              <a:t>3- تفادي المخاطر</a:t>
            </a:r>
          </a:p>
          <a:p>
            <a:r>
              <a:rPr lang="ar-SA" dirty="0" smtClean="0"/>
              <a:t>4- خلق نوع من المرونة والتجانس بين اهداف المنشأة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81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التخطيط المالي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2060"/>
                </a:solidFill>
              </a:rPr>
              <a:t>ماهي اهم النماذج المستخدمة في التخطيط المالي:</a:t>
            </a:r>
          </a:p>
          <a:p>
            <a:r>
              <a:rPr lang="ar-SA" dirty="0" smtClean="0"/>
              <a:t>أ- نموذج النسب المئوية من المبيعات</a:t>
            </a:r>
          </a:p>
          <a:p>
            <a:r>
              <a:rPr lang="ar-SA" dirty="0" smtClean="0"/>
              <a:t>ب- تحليل الانحدار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التخطيط المالي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2060"/>
                </a:solidFill>
              </a:rPr>
              <a:t>اولا: اسوب النسب المئوية من المبيعات:</a:t>
            </a:r>
          </a:p>
          <a:p>
            <a:r>
              <a:rPr lang="ar-SA" dirty="0" smtClean="0"/>
              <a:t>- المبيعات هي الاساس الذي يبنى علية عملية التنبؤ بالاحتياجات المالية</a:t>
            </a:r>
          </a:p>
          <a:p>
            <a:r>
              <a:rPr lang="ar-SA" dirty="0" smtClean="0"/>
              <a:t>- هناك علاقة قوية بين المبيعات وبنود الاصول والخصوم في الميزانية</a:t>
            </a:r>
          </a:p>
          <a:p>
            <a:r>
              <a:rPr lang="ar-SA" dirty="0" smtClean="0"/>
              <a:t>- عن طريق المبيعات يمكننا تحديد ما يجب ان تكون علية بنود المركز المالي للمنشأة مستقبلا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39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التخطيط المالي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- بعض البنود تتغير بشكل مباشر مع بعض بنود الميزانية (النقدية, الذمم المدينة, والمخزون)</a:t>
            </a:r>
          </a:p>
          <a:p>
            <a:r>
              <a:rPr lang="ar-SA" dirty="0" smtClean="0"/>
              <a:t>- القروض قصيرة الاجل, القروض طويلة الاجل, والاسهم العادية والممتازة لا يتأثرون بالتغير في المبيعات (تمويل خارجي)</a:t>
            </a:r>
          </a:p>
          <a:p>
            <a:r>
              <a:rPr lang="ar-SA" dirty="0" smtClean="0"/>
              <a:t>- الاصول الثابتة لا تتأثر بالمبيعات في المدى القصير بينما في المدى الطويل تتأثر بتغير المبيعات</a:t>
            </a:r>
          </a:p>
          <a:p>
            <a:r>
              <a:rPr lang="ar-SA" dirty="0" smtClean="0"/>
              <a:t>- الحسابات الدائنة المستحقات من اجور وضرائب تتأثر بشكل مبشر بالمبيعات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62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الية حساب الارباح المحتجزة</a:t>
            </a:r>
            <a:r>
              <a:rPr lang="ar-SA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فيما </a:t>
            </a:r>
            <a:r>
              <a:rPr lang="ar-SA" dirty="0"/>
              <a:t>يتعلق بالأرباح المحتجزة فانه بناء على سياسة توزيع الارباح </a:t>
            </a:r>
            <a:r>
              <a:rPr lang="ar-SA" dirty="0" smtClean="0"/>
              <a:t>التي </a:t>
            </a:r>
            <a:r>
              <a:rPr lang="ar-SA" dirty="0"/>
              <a:t>تنتهجها المنشأة يمكن تحديد قيمتها للسنة </a:t>
            </a:r>
            <a:r>
              <a:rPr lang="ar-SA" dirty="0" smtClean="0"/>
              <a:t>القادمة:</a:t>
            </a:r>
          </a:p>
          <a:p>
            <a:r>
              <a:rPr lang="ar-SA" dirty="0">
                <a:solidFill>
                  <a:srgbClr val="FF0000"/>
                </a:solidFill>
              </a:rPr>
              <a:t>مثال: اذا كانت المبيعات المتوقعة 100,000 ريال وان هامش صافي الربح 8% ومعدل </a:t>
            </a:r>
            <a:r>
              <a:rPr lang="ar-SA" dirty="0" smtClean="0">
                <a:solidFill>
                  <a:srgbClr val="FF0000"/>
                </a:solidFill>
              </a:rPr>
              <a:t>الارباح المحتجزة 40%</a:t>
            </a:r>
          </a:p>
          <a:p>
            <a:r>
              <a:rPr lang="ar-SA" dirty="0" smtClean="0">
                <a:solidFill>
                  <a:srgbClr val="7030A0"/>
                </a:solidFill>
              </a:rPr>
              <a:t>يمكن استخدام القانون التالي:</a:t>
            </a:r>
          </a:p>
          <a:p>
            <a:r>
              <a:rPr lang="ar-SA" dirty="0" smtClean="0"/>
              <a:t>الارباح المحتجزة= المبيعات المتوقعة * هامش صافي الربح * معدل احتجاز الارباح </a:t>
            </a:r>
          </a:p>
          <a:p>
            <a:r>
              <a:rPr lang="ar-SA" dirty="0" smtClean="0"/>
              <a:t>= 100,000 * 8% * 40% = 3200 ريال  </a:t>
            </a:r>
            <a:endParaRPr lang="ar-SA" dirty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272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التخطيط </a:t>
            </a:r>
            <a:r>
              <a:rPr lang="ar-SA" dirty="0" smtClean="0"/>
              <a:t>المالي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>
                <a:solidFill>
                  <a:srgbClr val="002060"/>
                </a:solidFill>
              </a:rPr>
              <a:t>مثال على طريقة النسب المئوية من المبيعات:</a:t>
            </a:r>
          </a:p>
          <a:p>
            <a:r>
              <a:rPr lang="ar-SA" sz="2800" dirty="0" smtClean="0">
                <a:solidFill>
                  <a:srgbClr val="FF3300"/>
                </a:solidFill>
              </a:rPr>
              <a:t>الميزانية العمومية لشركة ناصر لعام 2008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304421"/>
              </p:ext>
            </p:extLst>
          </p:nvPr>
        </p:nvGraphicFramePr>
        <p:xfrm>
          <a:off x="1295400" y="2819401"/>
          <a:ext cx="8178800" cy="2927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4700"/>
                <a:gridCol w="2044700"/>
                <a:gridCol w="2044700"/>
                <a:gridCol w="2044700"/>
              </a:tblGrid>
              <a:tr h="306811"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القيمة</a:t>
                      </a:r>
                      <a:r>
                        <a:rPr lang="ar-SA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الخصوم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القيمة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الاصول</a:t>
                      </a:r>
                      <a:endParaRPr lang="en-US" dirty="0"/>
                    </a:p>
                  </a:txBody>
                  <a:tcPr/>
                </a:tc>
              </a:tr>
              <a:tr h="306811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150,000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ذمم دائنة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50,000</a:t>
                      </a:r>
                      <a:r>
                        <a:rPr lang="ar-SA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النقدية</a:t>
                      </a:r>
                      <a:endParaRPr lang="en-US" dirty="0"/>
                    </a:p>
                  </a:txBody>
                  <a:tcPr/>
                </a:tc>
              </a:tr>
              <a:tr h="306811"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50,000</a:t>
                      </a:r>
                      <a:r>
                        <a:rPr lang="ar-SA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متأخرات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150,000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ذمم مدينة</a:t>
                      </a:r>
                      <a:endParaRPr lang="en-US" dirty="0"/>
                    </a:p>
                  </a:txBody>
                  <a:tcPr/>
                </a:tc>
              </a:tr>
              <a:tr h="306811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200,000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م الخصوم المتداولة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200,000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مخزون</a:t>
                      </a:r>
                      <a:endParaRPr lang="en-US" dirty="0"/>
                    </a:p>
                  </a:txBody>
                  <a:tcPr/>
                </a:tc>
              </a:tr>
              <a:tr h="306811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200,000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ديون طويلة الاجل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400,000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م</a:t>
                      </a:r>
                      <a:r>
                        <a:rPr lang="ar-SA" baseline="0" dirty="0" smtClean="0"/>
                        <a:t> الاصول المتداولة</a:t>
                      </a:r>
                      <a:endParaRPr lang="en-US" dirty="0"/>
                    </a:p>
                  </a:txBody>
                  <a:tcPr/>
                </a:tc>
              </a:tr>
              <a:tr h="306811"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250,000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اسهم عادية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400,000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م الاصول الثابتة</a:t>
                      </a:r>
                      <a:endParaRPr lang="en-US" dirty="0"/>
                    </a:p>
                  </a:txBody>
                  <a:tcPr/>
                </a:tc>
              </a:tr>
              <a:tr h="306811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150,000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ارباح محتجزة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</a:tr>
              <a:tr h="366922"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800,000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م الخصوم وحقوق الملكية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800,000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مجموع الاصول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83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التخطيط المالي </a:t>
            </a:r>
            <a:r>
              <a:rPr lang="ar-SA" dirty="0" smtClean="0"/>
              <a:t>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بلغت مبيعات الشركة مليون ريال في عام 2013 وحققت ربحا صافيا مقداره 8%  على المبيعات. تتبع المنشأة سياسة توزيع 50% من ارباحها على المساهمين ويتوقع ان تزيد مبيعات الشركة في عام 2014 بنسبة 15% عن مبيعات2013. علما بان المنشأة تعمل حاليا بكامل طاقتها الانتاجية</a:t>
            </a:r>
          </a:p>
          <a:p>
            <a:r>
              <a:rPr lang="ar-SA" sz="2800" dirty="0" smtClean="0">
                <a:solidFill>
                  <a:srgbClr val="FF3300"/>
                </a:solidFill>
              </a:rPr>
              <a:t>المطلوب</a:t>
            </a:r>
            <a:r>
              <a:rPr lang="ar-SA" sz="2800" dirty="0" smtClean="0">
                <a:solidFill>
                  <a:srgbClr val="FF3300"/>
                </a:solidFill>
              </a:rPr>
              <a:t>: تحديد البنود التي تتغير بشكل مباشر مع التغير في المبيعات </a:t>
            </a:r>
          </a:p>
          <a:p>
            <a:r>
              <a:rPr lang="ar-SA" sz="2800" dirty="0" smtClean="0">
                <a:solidFill>
                  <a:srgbClr val="FF3300"/>
                </a:solidFill>
              </a:rPr>
              <a:t>           تحديد </a:t>
            </a:r>
            <a:r>
              <a:rPr lang="ar-SA" sz="2800" dirty="0" smtClean="0">
                <a:solidFill>
                  <a:srgbClr val="FF3300"/>
                </a:solidFill>
              </a:rPr>
              <a:t>الاحتياجات المالية الكلية </a:t>
            </a:r>
            <a:r>
              <a:rPr lang="ar-SA" sz="2800" dirty="0" smtClean="0">
                <a:solidFill>
                  <a:srgbClr val="FF3300"/>
                </a:solidFill>
              </a:rPr>
              <a:t>للشركة </a:t>
            </a:r>
            <a:endParaRPr lang="ar-SA" sz="2800" dirty="0" smtClean="0">
              <a:solidFill>
                <a:srgbClr val="FF3300"/>
              </a:solidFill>
            </a:endParaRPr>
          </a:p>
          <a:p>
            <a:r>
              <a:rPr lang="ar-SA" sz="2800" dirty="0" smtClean="0">
                <a:solidFill>
                  <a:srgbClr val="FF3300"/>
                </a:solidFill>
              </a:rPr>
              <a:t>           تحديد </a:t>
            </a:r>
            <a:r>
              <a:rPr lang="ar-SA" sz="2800" dirty="0">
                <a:solidFill>
                  <a:srgbClr val="FF3300"/>
                </a:solidFill>
              </a:rPr>
              <a:t>الاحتياجات المالية </a:t>
            </a:r>
            <a:r>
              <a:rPr lang="ar-SA" sz="2800" dirty="0" smtClean="0">
                <a:solidFill>
                  <a:srgbClr val="FF3300"/>
                </a:solidFill>
              </a:rPr>
              <a:t>الخارجية للشركة</a:t>
            </a:r>
            <a:endParaRPr lang="ar-SA" sz="2800" dirty="0">
              <a:solidFill>
                <a:srgbClr val="FF3300"/>
              </a:solidFill>
            </a:endParaRPr>
          </a:p>
          <a:p>
            <a:r>
              <a:rPr lang="ar-SA" dirty="0" smtClean="0"/>
              <a:t>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10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التخطيط المالي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>
                <a:solidFill>
                  <a:srgbClr val="FF0000"/>
                </a:solidFill>
              </a:rPr>
              <a:t>المطلوب الاول:</a:t>
            </a:r>
            <a:endParaRPr lang="ar-SA" sz="2800" dirty="0" smtClean="0">
              <a:solidFill>
                <a:srgbClr val="FF0000"/>
              </a:solidFill>
            </a:endParaRPr>
          </a:p>
          <a:p>
            <a:r>
              <a:rPr lang="ar-SA" sz="2800" dirty="0" smtClean="0"/>
              <a:t>يجب </a:t>
            </a:r>
            <a:r>
              <a:rPr lang="ar-SA" sz="2800" dirty="0"/>
              <a:t>تحديد البنود التي تتغير مباشرة مع التغير في المبيعات والبنود التي لا تتغير مع التغير في المبيعات </a:t>
            </a:r>
          </a:p>
          <a:p>
            <a:r>
              <a:rPr lang="ar-SA" sz="2800" dirty="0" smtClean="0"/>
              <a:t>(النقدية</a:t>
            </a:r>
            <a:r>
              <a:rPr lang="ar-SA" sz="2800" dirty="0"/>
              <a:t>, ذمم مدينة, المخزون, اصول ثابتة, ذمم دائنة, </a:t>
            </a:r>
            <a:r>
              <a:rPr lang="ar-SA" sz="2800" dirty="0" smtClean="0"/>
              <a:t>متأخرات, ارباح محتجزة)        تتغير </a:t>
            </a:r>
            <a:r>
              <a:rPr lang="ar-SA" sz="2800" dirty="0"/>
              <a:t>مع تغير </a:t>
            </a:r>
            <a:r>
              <a:rPr lang="ar-SA" sz="2800" dirty="0" smtClean="0"/>
              <a:t>المبيعات</a:t>
            </a:r>
          </a:p>
          <a:p>
            <a:r>
              <a:rPr lang="ar-SA" dirty="0" smtClean="0"/>
              <a:t>(ديون طويلة الاجل, اسهم عادية)      لا تتغير مع تغير المبيعات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Left Arrow 4"/>
          <p:cNvSpPr/>
          <p:nvPr/>
        </p:nvSpPr>
        <p:spPr>
          <a:xfrm flipV="1">
            <a:off x="4495800" y="4191000"/>
            <a:ext cx="533400" cy="304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633787"/>
            <a:ext cx="554038" cy="32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9039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التخطيط المالي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-المبيعات </a:t>
            </a:r>
            <a:r>
              <a:rPr lang="ar-SA" sz="2800" dirty="0"/>
              <a:t>المتوقعة لسنة </a:t>
            </a:r>
            <a:r>
              <a:rPr lang="ar-SA" sz="2800" dirty="0" smtClean="0"/>
              <a:t>2014=1,000,000 </a:t>
            </a:r>
            <a:r>
              <a:rPr lang="ar-SA" sz="2800" dirty="0"/>
              <a:t>* 15% </a:t>
            </a:r>
            <a:r>
              <a:rPr lang="ar-SA" sz="2800" dirty="0" smtClean="0"/>
              <a:t>=1150,000 </a:t>
            </a:r>
            <a:r>
              <a:rPr lang="ar-SA" sz="2800" dirty="0" smtClean="0"/>
              <a:t>ريال</a:t>
            </a:r>
            <a:endParaRPr lang="ar-SA" sz="2800" dirty="0" smtClean="0"/>
          </a:p>
          <a:p>
            <a:r>
              <a:rPr lang="ar-SA" sz="2800" dirty="0" smtClean="0"/>
              <a:t>-الزيادة في المبيعات عن السنة السابقة = 150,000 ريال </a:t>
            </a:r>
          </a:p>
          <a:p>
            <a:r>
              <a:rPr lang="ar-SA" sz="2800" dirty="0" smtClean="0"/>
              <a:t>- نقوم باستخراج الارباح المحتجزة باستخدام المعادلة التالية:</a:t>
            </a:r>
          </a:p>
          <a:p>
            <a:r>
              <a:rPr lang="ar-SA" sz="2800" dirty="0" smtClean="0"/>
              <a:t>الارباح </a:t>
            </a:r>
            <a:r>
              <a:rPr lang="ar-SA" sz="2800" dirty="0" smtClean="0"/>
              <a:t>المحتجزة= هامش صافي الربح*معدل احتجاز الارباح*المبيعات  المتوقعة                                                                       </a:t>
            </a:r>
            <a:endParaRPr lang="en-US" sz="2800" dirty="0"/>
          </a:p>
          <a:p>
            <a:r>
              <a:rPr lang="ar-SA" sz="2800" dirty="0" smtClean="0"/>
              <a:t>8% * 50% * 1,150,000</a:t>
            </a:r>
            <a:r>
              <a:rPr lang="ar-SA" sz="2800" dirty="0"/>
              <a:t> = </a:t>
            </a:r>
            <a:r>
              <a:rPr lang="ar-SA" sz="2800" dirty="0" smtClean="0"/>
              <a:t>46,000 ريال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944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التخطيط المالي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sz="2800" dirty="0" smtClean="0">
                    <a:solidFill>
                      <a:srgbClr val="FF0000"/>
                    </a:solidFill>
                  </a:rPr>
                  <a:t>المطلوب الثاني</a:t>
                </a:r>
                <a:r>
                  <a:rPr lang="ar-SA" sz="2800" dirty="0" smtClean="0"/>
                  <a:t>: حساب </a:t>
                </a:r>
                <a:r>
                  <a:rPr lang="ar-SA" sz="2800" dirty="0" smtClean="0"/>
                  <a:t>الاحتياجات المالية الكلية عن طريق القانون التالي: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dirty="0"/>
                            <m:t>∑</m:t>
                          </m:r>
                          <m:r>
                            <a:rPr lang="en-US" sz="2800" b="1" i="1" dirty="0">
                              <a:latin typeface="Cambria Math"/>
                            </a:rPr>
                            <m:t>𝑨</m:t>
                          </m:r>
                          <m:r>
                            <a:rPr lang="en-US" sz="2800" b="1" i="1" dirty="0">
                              <a:latin typeface="Cambria Math"/>
                            </a:rPr>
                            <m:t>  </m:t>
                          </m:r>
                        </m:num>
                        <m:den>
                          <m:r>
                            <a:rPr lang="en-US" sz="2000" b="1" i="1">
                              <a:latin typeface="Cambria Math"/>
                            </a:rPr>
                            <m:t>𝑺</m:t>
                          </m:r>
                        </m:den>
                      </m:f>
                      <m:r>
                        <a:rPr lang="en-US" sz="2000" b="1" i="1">
                          <a:latin typeface="Cambria Math"/>
                        </a:rPr>
                        <m:t> ∗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𝑆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 −</m:t>
                      </m:r>
                      <m:f>
                        <m:f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dirty="0"/>
                            <m:t>∑</m:t>
                          </m:r>
                          <m:r>
                            <a:rPr lang="en-US" sz="2800" b="1" i="1" dirty="0">
                              <a:latin typeface="Cambria Math"/>
                            </a:rPr>
                            <m:t>𝑪𝑳</m:t>
                          </m:r>
                          <m:r>
                            <a:rPr lang="en-US" sz="2800" b="1" i="1" dirty="0">
                              <a:latin typeface="Cambria Math"/>
                            </a:rPr>
                            <m:t>  </m:t>
                          </m:r>
                        </m:num>
                        <m:den>
                          <m:r>
                            <a:rPr lang="en-US" sz="2000" b="1" i="1">
                              <a:latin typeface="Cambria Math"/>
                            </a:rPr>
                            <m:t>𝑺</m:t>
                          </m:r>
                        </m:den>
                      </m:f>
                      <m:r>
                        <a:rPr lang="en-US" sz="2000" b="1" i="1">
                          <a:latin typeface="Cambria Math"/>
                        </a:rPr>
                        <m:t> </m:t>
                      </m:r>
                      <m:r>
                        <a:rPr lang="en-US" sz="2000" b="1" i="1">
                          <a:latin typeface="Cambria Math"/>
                        </a:rPr>
                        <m:t>∗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𝑆</m:t>
                      </m:r>
                      <m:r>
                        <a:rPr lang="en-US" sz="2800" i="1"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en-US" sz="2800" dirty="0">
                  <a:ea typeface="Cambria Math"/>
                </a:endParaRPr>
              </a:p>
              <a:p>
                <a:r>
                  <a:rPr lang="ar-SA" sz="2800" dirty="0" smtClean="0"/>
                  <a:t> = </a:t>
                </a:r>
                <a:r>
                  <a:rPr lang="ar-SA" sz="2800" dirty="0"/>
                  <a:t>الاحتياجات المالية </a:t>
                </a:r>
                <a:r>
                  <a:rPr lang="ar-SA" sz="2800" dirty="0" smtClean="0"/>
                  <a:t>الكلية </a:t>
                </a:r>
                <a:r>
                  <a:rPr lang="en-US" sz="2800" dirty="0" smtClean="0"/>
                  <a:t>F</a:t>
                </a:r>
                <a:endParaRPr lang="ar-SA" sz="2800" dirty="0" smtClean="0"/>
              </a:p>
              <a:p>
                <a:r>
                  <a:rPr lang="ar-SA" sz="2800" dirty="0" smtClean="0"/>
                  <a:t>= مجموع نسب الاصول التي تتغير مباشرة مع المبيعات</a:t>
                </a:r>
                <a:r>
                  <a:rPr lang="en-US" sz="2800" dirty="0" smtClean="0"/>
                  <a:t>∑ </a:t>
                </a:r>
                <a:r>
                  <a:rPr lang="en-US" sz="2800" dirty="0"/>
                  <a:t>%</a:t>
                </a:r>
                <a:r>
                  <a:rPr lang="en-US" sz="2800" dirty="0" smtClean="0"/>
                  <a:t>A</a:t>
                </a:r>
                <a:endParaRPr lang="ar-SA" sz="2800" dirty="0" smtClean="0"/>
              </a:p>
              <a:p>
                <a:r>
                  <a:rPr lang="ar-SA" sz="2800" dirty="0" smtClean="0"/>
                  <a:t>= </a:t>
                </a:r>
                <a:r>
                  <a:rPr lang="ar-SA" sz="2800" dirty="0"/>
                  <a:t>مجموع نسب </a:t>
                </a:r>
                <a:r>
                  <a:rPr lang="ar-SA" sz="2800" dirty="0" smtClean="0"/>
                  <a:t>الخصوم التي </a:t>
                </a:r>
                <a:r>
                  <a:rPr lang="ar-SA" sz="2800" dirty="0"/>
                  <a:t>تتغير مباشرة مع المبيعات </a:t>
                </a:r>
                <a:r>
                  <a:rPr lang="en-US" sz="2800" dirty="0" smtClean="0"/>
                  <a:t>∑ </a:t>
                </a:r>
                <a:r>
                  <a:rPr lang="en-US" sz="2800" dirty="0" smtClean="0"/>
                  <a:t>%CL</a:t>
                </a:r>
                <a:endParaRPr lang="ar-SA" sz="2800" dirty="0" smtClean="0"/>
              </a:p>
              <a:p>
                <a:r>
                  <a:rPr lang="ar-SA" sz="2800" dirty="0" smtClean="0">
                    <a:ea typeface="Cambria Math"/>
                  </a:rPr>
                  <a:t> = حجم التغير في المبيعات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𝑆</m:t>
                    </m:r>
                  </m:oMath>
                </a14:m>
                <a:endParaRPr lang="ar-SA" sz="2800" dirty="0" smtClean="0">
                  <a:ea typeface="Cambria Math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1" i="1" dirty="0">
                              <a:latin typeface="Cambria Math"/>
                            </a:rPr>
                            <m:t>𝟖𝟎𝟎</m:t>
                          </m:r>
                          <m:r>
                            <a:rPr lang="en-US" sz="2400" b="1" i="1" dirty="0">
                              <a:latin typeface="Cambria Math"/>
                            </a:rPr>
                            <m:t>,</m:t>
                          </m:r>
                          <m:r>
                            <a:rPr lang="en-US" sz="2400" b="1" i="1" dirty="0">
                              <a:latin typeface="Cambria Math"/>
                            </a:rPr>
                            <m:t>𝟎𝟎𝟎</m:t>
                          </m:r>
                        </m:num>
                        <m:den>
                          <m:r>
                            <a:rPr lang="en-US" sz="1800" b="1" i="1">
                              <a:latin typeface="Cambria Math"/>
                            </a:rPr>
                            <m:t>𝟏𝟎𝟎𝟎</m:t>
                          </m:r>
                          <m:r>
                            <a:rPr lang="en-US" sz="1800" b="1" i="1">
                              <a:latin typeface="Cambria Math"/>
                            </a:rPr>
                            <m:t>,</m:t>
                          </m:r>
                          <m:r>
                            <a:rPr lang="en-US" sz="1800" b="1" i="1">
                              <a:latin typeface="Cambria Math"/>
                            </a:rPr>
                            <m:t>𝟎𝟎𝟎</m:t>
                          </m:r>
                        </m:den>
                      </m:f>
                      <m:r>
                        <a:rPr lang="en-US" sz="1800" b="1" i="1">
                          <a:latin typeface="Cambria Math"/>
                        </a:rPr>
                        <m:t> </m:t>
                      </m:r>
                      <m:r>
                        <a:rPr lang="en-US" sz="1800" b="1" i="1">
                          <a:latin typeface="Cambria Math"/>
                        </a:rPr>
                        <m:t>𝟏𝟓𝟎</m:t>
                      </m:r>
                      <m:r>
                        <a:rPr lang="en-US" sz="1800" b="1" i="1">
                          <a:latin typeface="Cambria Math"/>
                        </a:rPr>
                        <m:t>,</m:t>
                      </m:r>
                      <m:r>
                        <a:rPr lang="en-US" sz="1800" b="1" i="1">
                          <a:latin typeface="Cambria Math"/>
                        </a:rPr>
                        <m:t>𝟎𝟎𝟎</m:t>
                      </m:r>
                      <m:r>
                        <a:rPr lang="en-US" sz="2400" b="1" i="1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US" sz="18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1" i="1" dirty="0">
                              <a:latin typeface="Cambria Math"/>
                            </a:rPr>
                            <m:t>𝟐𝟎𝟎</m:t>
                          </m:r>
                          <m:r>
                            <a:rPr lang="en-US" sz="2400" b="1" i="1" dirty="0">
                              <a:latin typeface="Cambria Math"/>
                            </a:rPr>
                            <m:t>,</m:t>
                          </m:r>
                          <m:r>
                            <a:rPr lang="en-US" sz="2400" b="1" i="1" dirty="0">
                              <a:latin typeface="Cambria Math"/>
                            </a:rPr>
                            <m:t>𝟎𝟎𝟎</m:t>
                          </m:r>
                        </m:num>
                        <m:den>
                          <m:r>
                            <a:rPr lang="en-US" sz="1800" b="1" i="1">
                              <a:latin typeface="Cambria Math"/>
                            </a:rPr>
                            <m:t>𝟏𝟎𝟎𝟎</m:t>
                          </m:r>
                          <m:r>
                            <a:rPr lang="en-US" sz="1800" b="1" i="1">
                              <a:latin typeface="Cambria Math"/>
                            </a:rPr>
                            <m:t>,</m:t>
                          </m:r>
                          <m:r>
                            <a:rPr lang="en-US" sz="1800" b="1" i="1">
                              <a:latin typeface="Cambria Math"/>
                            </a:rPr>
                            <m:t>𝟎𝟎𝟎</m:t>
                          </m:r>
                        </m:den>
                      </m:f>
                      <m:r>
                        <a:rPr lang="en-US" sz="1800" b="1" i="1">
                          <a:latin typeface="Cambria Math"/>
                        </a:rPr>
                        <m:t> ∗</m:t>
                      </m:r>
                      <m:r>
                        <a:rPr lang="en-US" sz="2400" b="1" i="1">
                          <a:latin typeface="Cambria Math"/>
                          <a:ea typeface="Cambria Math"/>
                        </a:rPr>
                        <m:t>𝟏𝟓𝟎</m:t>
                      </m:r>
                      <m:r>
                        <a:rPr lang="en-US" sz="2400" b="1" i="1"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en-US" sz="2400" b="1" i="1">
                          <a:latin typeface="Cambria Math"/>
                          <a:ea typeface="Cambria Math"/>
                        </a:rPr>
                        <m:t>𝟎𝟎𝟎</m:t>
                      </m:r>
                    </m:oMath>
                  </m:oMathPara>
                </a14:m>
                <a:endParaRPr lang="en-US" sz="2400" b="1" dirty="0">
                  <a:ea typeface="Cambria Math"/>
                </a:endParaRPr>
              </a:p>
              <a:p>
                <a:pPr algn="l"/>
                <a:r>
                  <a:rPr lang="en-US" sz="2800" dirty="0" smtClean="0">
                    <a:ea typeface="Cambria Math"/>
                  </a:rPr>
                  <a:t>= 90,000 </a:t>
                </a:r>
                <a:r>
                  <a:rPr lang="ar-SA" sz="2800" dirty="0" smtClean="0">
                    <a:ea typeface="Cambria Math"/>
                  </a:rPr>
                  <a:t>ريال</a:t>
                </a:r>
                <a:endParaRPr lang="ar-SA" sz="2800" dirty="0">
                  <a:ea typeface="Cambria Math"/>
                </a:endParaRPr>
              </a:p>
              <a:p>
                <a:endParaRPr lang="ar-SA" sz="28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367" t="-1348" r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008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التخطيط المالي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>
                <a:solidFill>
                  <a:srgbClr val="FF0000"/>
                </a:solidFill>
              </a:rPr>
              <a:t>المطلوب الثالث</a:t>
            </a:r>
            <a:r>
              <a:rPr lang="ar-SA" sz="2800" dirty="0" smtClean="0"/>
              <a:t>: حساب </a:t>
            </a:r>
            <a:r>
              <a:rPr lang="ar-SA" sz="2800" dirty="0"/>
              <a:t>الاحتياجات المالية </a:t>
            </a:r>
            <a:r>
              <a:rPr lang="ar-SA" sz="2800" dirty="0" smtClean="0"/>
              <a:t>الخارجية عن </a:t>
            </a:r>
            <a:r>
              <a:rPr lang="ar-SA" sz="2800" dirty="0"/>
              <a:t>طريق القانون التالي</a:t>
            </a:r>
            <a:r>
              <a:rPr lang="ar-SA" sz="2800" dirty="0" smtClean="0"/>
              <a:t>:</a:t>
            </a:r>
          </a:p>
          <a:p>
            <a:r>
              <a:rPr lang="ar-SA" sz="2800" dirty="0" smtClean="0"/>
              <a:t>الاحتياجات المالية الخارجية = </a:t>
            </a:r>
            <a:r>
              <a:rPr lang="ar-SA" sz="2800" dirty="0"/>
              <a:t>الاحتياجات المالية </a:t>
            </a:r>
            <a:r>
              <a:rPr lang="ar-SA" sz="2800" dirty="0" smtClean="0"/>
              <a:t>الكلية – الارباح المحتجزة للسنة القادمة</a:t>
            </a:r>
          </a:p>
          <a:p>
            <a:r>
              <a:rPr lang="ar-SA" sz="2800" dirty="0" smtClean="0"/>
              <a:t>90,000 - </a:t>
            </a:r>
            <a:r>
              <a:rPr lang="ar-SA" sz="2800" dirty="0"/>
              <a:t>46,000</a:t>
            </a:r>
            <a:r>
              <a:rPr lang="ar-SA" sz="2800" dirty="0" smtClean="0"/>
              <a:t> = 44,000 ريال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431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+لكلي..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فورم+لكلي..</Template>
  <TotalTime>513</TotalTime>
  <Words>751</Words>
  <Application>Microsoft Office PowerPoint</Application>
  <PresentationFormat>A4 Paper (210x297 mm)</PresentationFormat>
  <Paragraphs>127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فورم+لكلي..</vt:lpstr>
      <vt:lpstr>PowerPoint Presentation</vt:lpstr>
      <vt:lpstr>المحاضرة السابعة</vt:lpstr>
      <vt:lpstr>التخطيط المالي</vt:lpstr>
      <vt:lpstr>التخطيط المالي</vt:lpstr>
      <vt:lpstr>التخطيط المالي</vt:lpstr>
      <vt:lpstr>التخطيط المالي</vt:lpstr>
      <vt:lpstr>التخطيط المالي</vt:lpstr>
      <vt:lpstr>التخطيط المالي</vt:lpstr>
      <vt:lpstr>الية حساب الارباح المحتجزة:</vt:lpstr>
      <vt:lpstr>التخطيط المالي </vt:lpstr>
      <vt:lpstr>التخطيط المالي  </vt:lpstr>
      <vt:lpstr>التخطيط المالي </vt:lpstr>
      <vt:lpstr>التخطيط المالي </vt:lpstr>
      <vt:lpstr>التخطيط المالي </vt:lpstr>
      <vt:lpstr>التخطيط المالي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Abdulltif Abdulrhman Almulhem</dc:creator>
  <cp:lastModifiedBy>Abdulltif Abdulrhman Almulhem</cp:lastModifiedBy>
  <cp:revision>30</cp:revision>
  <cp:lastPrinted>2014-03-09T05:59:43Z</cp:lastPrinted>
  <dcterms:created xsi:type="dcterms:W3CDTF">2014-03-08T13:15:07Z</dcterms:created>
  <dcterms:modified xsi:type="dcterms:W3CDTF">2014-03-12T06:30:17Z</dcterms:modified>
</cp:coreProperties>
</file>