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10" r:id="rId3"/>
    <p:sldId id="339" r:id="rId4"/>
    <p:sldId id="341" r:id="rId5"/>
    <p:sldId id="343" r:id="rId6"/>
    <p:sldId id="345" r:id="rId7"/>
    <p:sldId id="311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47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98" d="100"/>
          <a:sy n="98" d="100"/>
        </p:scale>
        <p:origin x="108" y="5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عبداللطيف الملحم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en-US" sz="4000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يقصد بالموازنة الرأسمالية: </a:t>
            </a:r>
          </a:p>
          <a:p>
            <a:r>
              <a:rPr lang="ar-SA" sz="2800" dirty="0" smtClean="0">
                <a:solidFill>
                  <a:srgbClr val="002060"/>
                </a:solidFill>
              </a:rPr>
              <a:t>الموازنة: </a:t>
            </a:r>
            <a:r>
              <a:rPr lang="ar-SA" sz="2800" dirty="0" smtClean="0"/>
              <a:t>هي الخطة التفصيلية التي تحتوي على التدفقات النقدية الخارجة والداخلة المرتبطة </a:t>
            </a:r>
            <a:r>
              <a:rPr lang="ar-SA" sz="2800" dirty="0" err="1" smtClean="0"/>
              <a:t>بالاصل</a:t>
            </a:r>
            <a:r>
              <a:rPr lang="ar-SA" sz="2800" dirty="0" smtClean="0"/>
              <a:t> الرأسمالي (كالاراضي والمباني والمعدات والالات) ايضا تسمى ابضا بالاصول الايرادية لانها تشكل القوة الايرادية للمنشأة.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اما راسمالية: </a:t>
            </a:r>
            <a:r>
              <a:rPr lang="ar-SA" sz="2800" dirty="0" smtClean="0"/>
              <a:t>تشير الى الاصول الثابتة </a:t>
            </a:r>
          </a:p>
          <a:p>
            <a:r>
              <a:rPr lang="ar-SA" sz="2800" b="1" dirty="0" smtClean="0">
                <a:solidFill>
                  <a:srgbClr val="002060"/>
                </a:solidFill>
              </a:rPr>
              <a:t>فالموازنة الرأسمالية </a:t>
            </a:r>
            <a:r>
              <a:rPr lang="ar-SA" sz="2800" dirty="0" smtClean="0"/>
              <a:t>هي عملية تقويم واختيار مشروعات الاستثمار طويلة الاجل التي تهدف الى تعظيم قيمة المنشأة وبالتالي تعظيم ثروة الملاك.</a:t>
            </a:r>
            <a:endParaRPr lang="ar-SA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en-US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6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بما اننا نتحدث عن استثمارات رأسمالية طويلة الاجل اذا:</a:t>
            </a:r>
          </a:p>
          <a:p>
            <a:pPr>
              <a:buFontTx/>
              <a:buChar char="-"/>
            </a:pPr>
            <a:r>
              <a:rPr lang="ar-SA" dirty="0" smtClean="0"/>
              <a:t>- العائد من هذه الاستثمارات يأتي في المدى الطويل </a:t>
            </a:r>
          </a:p>
          <a:p>
            <a:pPr>
              <a:buFontTx/>
              <a:buChar char="-"/>
            </a:pPr>
            <a:r>
              <a:rPr lang="ar-SA" dirty="0" smtClean="0"/>
              <a:t>- المبالغ التي تدخل من الاستثمارات في هذه الاصول تكون كبيرة, بالتالي الاستثمار في هذه الاصول محفوف بالمخاطر ويتطلب من المنشأة اخذ كافة الاجراءات والخطوات اللازمة لنجاح مشروعات الاستثمار.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خطوات اعداد الموازنة الرأسمالية:</a:t>
            </a:r>
          </a:p>
          <a:p>
            <a:pPr>
              <a:buFontTx/>
              <a:buChar char="-"/>
            </a:pPr>
            <a:r>
              <a:rPr lang="ar-SA" sz="2800" dirty="0" smtClean="0"/>
              <a:t>تحديد حاجة المنشأة للدخول في المشروع الاستثماري</a:t>
            </a:r>
          </a:p>
          <a:p>
            <a:pPr>
              <a:buFontTx/>
              <a:buChar char="-"/>
            </a:pPr>
            <a:r>
              <a:rPr lang="ar-SA" sz="2800" dirty="0" smtClean="0"/>
              <a:t>حصر الفرص الاستثمارية وتجميع المعلومات الخاصة بها</a:t>
            </a:r>
          </a:p>
          <a:p>
            <a:pPr>
              <a:buFontTx/>
              <a:buChar char="-"/>
            </a:pPr>
            <a:r>
              <a:rPr lang="ar-SA" sz="2800" dirty="0" smtClean="0"/>
              <a:t>تحديد التدفقات النقدية من المشروعات</a:t>
            </a:r>
          </a:p>
          <a:p>
            <a:pPr>
              <a:buFontTx/>
              <a:buChar char="-"/>
            </a:pPr>
            <a:r>
              <a:rPr lang="ar-SA" sz="2800" dirty="0" smtClean="0"/>
              <a:t>تحديد المعيار المتبع للحكم على المشروعات</a:t>
            </a:r>
          </a:p>
          <a:p>
            <a:pPr>
              <a:buFontTx/>
              <a:buChar char="-"/>
            </a:pPr>
            <a:r>
              <a:rPr lang="ar-SA" sz="2800" dirty="0" smtClean="0"/>
              <a:t>اختيار المشروع الاستثماري الافضل</a:t>
            </a:r>
          </a:p>
          <a:p>
            <a:pPr>
              <a:buFontTx/>
              <a:buChar char="-"/>
            </a:pPr>
            <a:r>
              <a:rPr lang="ar-SA" sz="2800" dirty="0" smtClean="0"/>
              <a:t>تحديد مصادر تمويل المشروع</a:t>
            </a:r>
          </a:p>
          <a:p>
            <a:pPr>
              <a:buFontTx/>
              <a:buChar char="-"/>
            </a:pPr>
            <a:r>
              <a:rPr lang="ar-SA" sz="2800" dirty="0" smtClean="0"/>
              <a:t>تنفيذ المشروع </a:t>
            </a:r>
          </a:p>
          <a:p>
            <a:pPr>
              <a:buFontTx/>
              <a:buChar char="-"/>
            </a:pPr>
            <a:r>
              <a:rPr lang="ar-SA" sz="2800" dirty="0" smtClean="0"/>
              <a:t>المتابعة والرقابة على المشروع</a:t>
            </a: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74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>على من يقع عاتق اعداد الموازنة الرأسمالية:</a:t>
            </a:r>
          </a:p>
          <a:p>
            <a:r>
              <a:rPr lang="ar-SA" dirty="0" smtClean="0"/>
              <a:t>ان القرارات الخاصة بالموازنة الرأسمالية لا تقع جميعها على عاتق الادارة المالية بل تشارك الاقسام الاخرى في ذلك مثل قسم البحوث والتسويق والانتاج.</a:t>
            </a:r>
          </a:p>
          <a:p>
            <a:r>
              <a:rPr lang="ar-SA" dirty="0" smtClean="0"/>
              <a:t>فالادارة المالية تشارك من خلال ايجاد مصادر التمويل المناسب للمشروع واختيار المشروع الاستثماري الانسب للمنشأة.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87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19769"/>
            <a:ext cx="8915400" cy="4429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</a:t>
            </a:r>
            <a:r>
              <a:rPr lang="ar-SA" dirty="0" smtClean="0"/>
              <a:t>وتقدير التدفقات </a:t>
            </a:r>
            <a:r>
              <a:rPr lang="ar-SA" dirty="0"/>
              <a:t>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الاختلاف بين الربح المحاسبي والربح النقدي: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362200"/>
            <a:ext cx="83248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نلاحظ من الجدول السابق (الفرق بين الربح المحاسبي والتدفق النقدي) هو استخدام الاهلاك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2666999"/>
            <a:ext cx="8562975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72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34" y="1600200"/>
            <a:ext cx="873833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76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1"/>
            <a:ext cx="8915400" cy="373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82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0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686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مكونات التدفقات النقدية: </a:t>
            </a:r>
          </a:p>
          <a:p>
            <a:r>
              <a:rPr lang="ar-SA" dirty="0" smtClean="0"/>
              <a:t>1- التدفقات النقدية المبدئية: تتعلق بشراء الاصل وترحيله وتجهيزه, ايضا الزيادة المطلوبة في رأس المال العامل, مصاريف تدريب العاملين, التدفقات النقدية بعد الضريبة من جراء بيع الاصول القديمة.</a:t>
            </a:r>
          </a:p>
          <a:p>
            <a:r>
              <a:rPr lang="ar-SA" dirty="0" smtClean="0"/>
              <a:t>2- التدفقات النقدية الاضافية خلال حياة المشروع: تدفقات اضافية ناتجة من زيادة في الايرادات النقدية, المصروفات الادارية كالمواد الخام, مصاريف ادارية </a:t>
            </a:r>
            <a:r>
              <a:rPr lang="ar-SA" dirty="0" err="1" smtClean="0"/>
              <a:t>وبيعية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44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3- التدفقات النقدية في نهاية حياة المشروع: صافي قيمة الخردة, التكاليف النقدية الناتجة من تصفية المشروع (ازالة المباني او ترحيل الآلات), ايضا استرداد رأٍس المال العامل الذي تم تخصيصه في بداية حياة المشروع.</a:t>
            </a:r>
          </a:p>
          <a:p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63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37" y="1600200"/>
            <a:ext cx="8682326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479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54472"/>
            <a:ext cx="8915400" cy="4060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77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22084"/>
            <a:ext cx="8915400" cy="409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0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اذا يمكن القول ان الشركة التي لديها اهلاك من شانه ان يحقق تدفقات نقدية اعلى من الشركة التي ليس لديها مخصص اهلاك </a:t>
            </a:r>
          </a:p>
          <a:p>
            <a:r>
              <a:rPr lang="ar-SA" dirty="0" smtClean="0"/>
              <a:t>حيث ان الاهلاك يعمل على تقليل الدخل الخاضع للضريبة وبعد ذلك زيادة مخصص الاهلاك بعد اخذ الضريبة والذي ينتج عنة تدفقات نقدية عالية.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2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8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153</TotalTime>
  <Words>506</Words>
  <Application>Microsoft Office PowerPoint</Application>
  <PresentationFormat>A4 Paper (210x297 mm)</PresentationFormat>
  <Paragraphs>75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فورم+لكلي..</vt:lpstr>
      <vt:lpstr>PowerPoint Presentation</vt:lpstr>
      <vt:lpstr>المحاضرة الثامنة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Bassim Ali Yoseif Alsabbgh</cp:lastModifiedBy>
  <cp:revision>16</cp:revision>
  <dcterms:created xsi:type="dcterms:W3CDTF">2014-03-15T17:15:15Z</dcterms:created>
  <dcterms:modified xsi:type="dcterms:W3CDTF">2014-03-19T07:06:39Z</dcterms:modified>
</cp:coreProperties>
</file>