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310" r:id="rId3"/>
    <p:sldId id="311" r:id="rId4"/>
    <p:sldId id="315" r:id="rId5"/>
    <p:sldId id="316" r:id="rId6"/>
    <p:sldId id="314" r:id="rId7"/>
    <p:sldId id="317" r:id="rId8"/>
    <p:sldId id="318" r:id="rId9"/>
    <p:sldId id="319" r:id="rId10"/>
    <p:sldId id="320" r:id="rId11"/>
    <p:sldId id="321"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13E36"/>
    <a:srgbClr val="D9791B"/>
    <a:srgbClr val="AB1A25"/>
    <a:srgbClr val="00263A"/>
    <a:srgbClr val="0099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368" autoAdjust="0"/>
    <p:restoredTop sz="94664" autoAdjust="0"/>
  </p:normalViewPr>
  <p:slideViewPr>
    <p:cSldViewPr>
      <p:cViewPr>
        <p:scale>
          <a:sx n="79" d="100"/>
          <a:sy n="79" d="100"/>
        </p:scale>
        <p:origin x="-1266" y="-3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1/4/2016</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الادارة المالية 1</a:t>
            </a:r>
          </a:p>
          <a:p>
            <a:pPr algn="ctr"/>
            <a:r>
              <a:rPr lang="ar-SA" sz="3700" b="1" dirty="0"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a:solidFill>
                  <a:srgbClr val="7F7F7F"/>
                </a:solidFill>
                <a:latin typeface="Calibri" pitchFamily="34" charset="0"/>
                <a:cs typeface="Times New Roman" pitchFamily="18" charset="0"/>
              </a:rPr>
              <a:t>أ</a:t>
            </a:r>
            <a:r>
              <a:rPr lang="ar-SA" sz="2800" b="1" dirty="0" smtClean="0">
                <a:solidFill>
                  <a:srgbClr val="7F7F7F"/>
                </a:solidFill>
                <a:latin typeface="Calibri" pitchFamily="34" charset="0"/>
                <a:cs typeface="Times New Roman" pitchFamily="18" charset="0"/>
              </a:rPr>
              <a:t>/ عبداللطيف الملحم</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العاشرة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تقييم المشروعات الاستثمارية </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endParaRPr lang="en-US" dirty="0" smtClean="0"/>
          </a:p>
          <a:p>
            <a:r>
              <a:rPr lang="ar-SA" dirty="0" smtClean="0"/>
              <a:t>تفيد عملية تقييم المشروعات الاستثمارية في المقارنة بين المشاريع المختلفة وبالتالي اختيار المشروع الامثل </a:t>
            </a:r>
            <a:endParaRPr lang="ar-SA" dirty="0"/>
          </a:p>
        </p:txBody>
      </p:sp>
      <p:sp>
        <p:nvSpPr>
          <p:cNvPr id="2" name="Title 1"/>
          <p:cNvSpPr>
            <a:spLocks noGrp="1"/>
          </p:cNvSpPr>
          <p:nvPr>
            <p:ph type="title"/>
          </p:nvPr>
        </p:nvSpPr>
        <p:spPr/>
        <p:txBody>
          <a:bodyPr/>
          <a:lstStyle/>
          <a:p>
            <a:r>
              <a:rPr lang="ar-SA" dirty="0" smtClean="0"/>
              <a:t>تقييم المشروعات الاستثمارية </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3" name="Content Placeholder 2"/>
          <p:cNvSpPr>
            <a:spLocks noGrp="1"/>
          </p:cNvSpPr>
          <p:nvPr>
            <p:ph idx="1"/>
          </p:nvPr>
        </p:nvSpPr>
        <p:spPr/>
        <p:txBody>
          <a:bodyPr/>
          <a:lstStyle/>
          <a:p>
            <a:r>
              <a:rPr lang="ar-SA" dirty="0" smtClean="0">
                <a:solidFill>
                  <a:srgbClr val="002060"/>
                </a:solidFill>
              </a:rPr>
              <a:t>طرق تقييم المشروعات الاستثمارية:</a:t>
            </a:r>
          </a:p>
          <a:p>
            <a:r>
              <a:rPr lang="ar-SA" dirty="0" smtClean="0"/>
              <a:t>1- الطرق التقليدية: سميت بذلك لأنها تتجاهل القيمة الزمنية للنقود بالتالي تعامل التدفقات النقدية على متساوية</a:t>
            </a:r>
          </a:p>
          <a:p>
            <a:r>
              <a:rPr lang="ar-SA" dirty="0" smtClean="0"/>
              <a:t>أ- متوسط العائد على الاستثمار</a:t>
            </a:r>
          </a:p>
          <a:p>
            <a:r>
              <a:rPr lang="ar-SA" dirty="0" smtClean="0"/>
              <a:t>ب- طريقة فترة الاسترداد</a:t>
            </a:r>
          </a:p>
          <a:p>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67533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3" name="Content Placeholder 2"/>
          <p:cNvSpPr>
            <a:spLocks noGrp="1"/>
          </p:cNvSpPr>
          <p:nvPr>
            <p:ph idx="1"/>
          </p:nvPr>
        </p:nvSpPr>
        <p:spPr/>
        <p:txBody>
          <a:bodyPr/>
          <a:lstStyle/>
          <a:p>
            <a:r>
              <a:rPr lang="ar-SA" dirty="0" smtClean="0"/>
              <a:t>2- طرق خصم التدفقات النقدية: سميت بذلك لأنها تأخذ بمبدأ القيمة الزمنية للنقود </a:t>
            </a:r>
          </a:p>
          <a:p>
            <a:r>
              <a:rPr lang="ar-SA" dirty="0" smtClean="0"/>
              <a:t>أ- طريقة صافي القيمة الحالية</a:t>
            </a:r>
          </a:p>
          <a:p>
            <a:r>
              <a:rPr lang="ar-SA" dirty="0" smtClean="0"/>
              <a:t>ب- طريقة فترة الاسترداد المخصومة</a:t>
            </a:r>
          </a:p>
          <a:p>
            <a:r>
              <a:rPr lang="ar-SA" dirty="0" smtClean="0"/>
              <a:t>ج- طريقة مؤشر (دليل) الربحية</a:t>
            </a:r>
          </a:p>
          <a:p>
            <a:r>
              <a:rPr lang="ar-SA" dirty="0" smtClean="0"/>
              <a:t>د- طريقة معدل العائد الداخلي</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extLst>
      <p:ext uri="{BB962C8B-B14F-4D97-AF65-F5344CB8AC3E}">
        <p14:creationId xmlns:p14="http://schemas.microsoft.com/office/powerpoint/2010/main" val="1984540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3" name="Content Placeholder 2"/>
          <p:cNvSpPr>
            <a:spLocks noGrp="1"/>
          </p:cNvSpPr>
          <p:nvPr>
            <p:ph idx="1"/>
          </p:nvPr>
        </p:nvSpPr>
        <p:spPr/>
        <p:txBody>
          <a:bodyPr/>
          <a:lstStyle/>
          <a:p>
            <a:r>
              <a:rPr lang="ar-SA" dirty="0" smtClean="0">
                <a:solidFill>
                  <a:srgbClr val="FF3300"/>
                </a:solidFill>
              </a:rPr>
              <a:t>اولا طريقة صافي القيمة الحالية</a:t>
            </a:r>
            <a:r>
              <a:rPr lang="ar-SA" dirty="0" smtClean="0"/>
              <a:t>: تأخذ في الحسبان القيمة الزمنية للنقود</a:t>
            </a:r>
          </a:p>
          <a:p>
            <a:r>
              <a:rPr lang="ar-SA" dirty="0" smtClean="0"/>
              <a:t>- تعبر عن الزيادة التي يضيفها المشروع الى القيمة الكلية للاستثمار</a:t>
            </a:r>
          </a:p>
          <a:p>
            <a:r>
              <a:rPr lang="ar-SA" dirty="0" smtClean="0"/>
              <a:t>كما في القانون التالي:</a:t>
            </a:r>
          </a:p>
          <a:p>
            <a:pPr algn="l"/>
            <a:r>
              <a:rPr lang="en-US" dirty="0" smtClean="0">
                <a:solidFill>
                  <a:srgbClr val="FF3300"/>
                </a:solidFill>
              </a:rPr>
              <a:t>NPV= </a:t>
            </a:r>
            <a:r>
              <a:rPr lang="en-US" dirty="0" err="1" smtClean="0">
                <a:solidFill>
                  <a:srgbClr val="FF3300"/>
                </a:solidFill>
              </a:rPr>
              <a:t>Pv</a:t>
            </a:r>
            <a:r>
              <a:rPr lang="en-US" dirty="0" smtClean="0">
                <a:solidFill>
                  <a:srgbClr val="FF3300"/>
                </a:solidFill>
              </a:rPr>
              <a:t>(CF) – </a:t>
            </a:r>
            <a:r>
              <a:rPr lang="en-US" dirty="0" err="1" smtClean="0">
                <a:solidFill>
                  <a:srgbClr val="FF3300"/>
                </a:solidFill>
              </a:rPr>
              <a:t>Pv</a:t>
            </a:r>
            <a:r>
              <a:rPr lang="en-US" dirty="0" smtClean="0">
                <a:solidFill>
                  <a:srgbClr val="FF3300"/>
                </a:solidFill>
              </a:rPr>
              <a:t>(k) </a:t>
            </a:r>
          </a:p>
          <a:p>
            <a:pPr algn="l"/>
            <a:r>
              <a:rPr lang="en-US" dirty="0" smtClean="0"/>
              <a:t>NPV: </a:t>
            </a:r>
            <a:r>
              <a:rPr lang="ar-SA" dirty="0" smtClean="0"/>
              <a:t>صافي القيمة الحالية</a:t>
            </a:r>
          </a:p>
          <a:p>
            <a:pPr algn="l"/>
            <a:r>
              <a:rPr lang="en-US" dirty="0" err="1" smtClean="0"/>
              <a:t>Pv</a:t>
            </a:r>
            <a:r>
              <a:rPr lang="en-US" dirty="0" smtClean="0"/>
              <a:t>(CF)</a:t>
            </a:r>
            <a:r>
              <a:rPr lang="ar-SA" dirty="0" smtClean="0"/>
              <a:t>    مجموع القيمة الحالية للتدفقات النقدية السنوية:</a:t>
            </a:r>
          </a:p>
          <a:p>
            <a:pPr algn="l"/>
            <a:r>
              <a:rPr lang="en-US" dirty="0" err="1"/>
              <a:t>Pv</a:t>
            </a:r>
            <a:r>
              <a:rPr lang="en-US" dirty="0"/>
              <a:t>(k</a:t>
            </a:r>
            <a:r>
              <a:rPr lang="en-US" dirty="0" smtClean="0"/>
              <a:t>)</a:t>
            </a:r>
            <a:r>
              <a:rPr lang="ar-SA" dirty="0" smtClean="0"/>
              <a:t> مجموع القيم الحالية لتكلفة الاستثمار:</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3759512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3" name="Content Placeholder 2"/>
          <p:cNvSpPr>
            <a:spLocks noGrp="1"/>
          </p:cNvSpPr>
          <p:nvPr>
            <p:ph idx="1"/>
          </p:nvPr>
        </p:nvSpPr>
        <p:spPr/>
        <p:txBody>
          <a:bodyPr/>
          <a:lstStyle/>
          <a:p>
            <a:r>
              <a:rPr lang="ar-SA" sz="2800" dirty="0" smtClean="0"/>
              <a:t>تفكر الشركة السعودية في الدخول في مشروع استثماري, علما بان تكلفة المشروع 30,000 ريال وان التدفقات النقدية للمشروع في السنة الاولى 10,000 ريال وللسنة الثانية 12,000 ريال. اذا علمت ان معدل الخصم 12%, </a:t>
            </a:r>
            <a:r>
              <a:rPr lang="ar-SA" sz="2800" dirty="0" smtClean="0">
                <a:solidFill>
                  <a:srgbClr val="FF3300"/>
                </a:solidFill>
              </a:rPr>
              <a:t>احسب صافي القيمة الحالية للمشروع</a:t>
            </a:r>
            <a:r>
              <a:rPr lang="ar-SA" sz="2800" dirty="0" smtClean="0"/>
              <a:t>؟</a:t>
            </a:r>
          </a:p>
          <a:p>
            <a:pPr algn="l"/>
            <a:r>
              <a:rPr lang="en-US" sz="2800" dirty="0">
                <a:solidFill>
                  <a:srgbClr val="FF3300"/>
                </a:solidFill>
              </a:rPr>
              <a:t>NPV= </a:t>
            </a:r>
            <a:r>
              <a:rPr lang="en-US" sz="2800" dirty="0" err="1">
                <a:solidFill>
                  <a:srgbClr val="FF3300"/>
                </a:solidFill>
              </a:rPr>
              <a:t>Pv</a:t>
            </a:r>
            <a:r>
              <a:rPr lang="en-US" sz="2800" dirty="0">
                <a:solidFill>
                  <a:srgbClr val="FF3300"/>
                </a:solidFill>
              </a:rPr>
              <a:t>(CF) – </a:t>
            </a:r>
            <a:r>
              <a:rPr lang="en-US" sz="2800" dirty="0" err="1">
                <a:solidFill>
                  <a:srgbClr val="FF3300"/>
                </a:solidFill>
              </a:rPr>
              <a:t>Pv</a:t>
            </a:r>
            <a:r>
              <a:rPr lang="en-US" sz="2800" dirty="0">
                <a:solidFill>
                  <a:srgbClr val="FF3300"/>
                </a:solidFill>
              </a:rPr>
              <a:t>(k) </a:t>
            </a:r>
            <a:r>
              <a:rPr lang="ar-SA" sz="2800" dirty="0" smtClean="0">
                <a:solidFill>
                  <a:srgbClr val="FF3300"/>
                </a:solidFill>
              </a:rPr>
              <a:t> </a:t>
            </a:r>
          </a:p>
          <a:p>
            <a:r>
              <a:rPr lang="ar-SA" sz="2800" dirty="0" smtClean="0"/>
              <a:t>1/ نقوم باستخراج القيم الحالية للتدفقات النقدية السنوية للمشروع:</a:t>
            </a:r>
          </a:p>
          <a:p>
            <a:r>
              <a:rPr lang="ar-SA" sz="2800" dirty="0" smtClean="0">
                <a:solidFill>
                  <a:schemeClr val="accent6">
                    <a:lumMod val="10000"/>
                  </a:schemeClr>
                </a:solidFill>
              </a:rPr>
              <a:t>بما ان التدفقات النقدية غير متساوية 10,000 و 12,000 ريال اذا يجب اللجوء الى الجدول المالي رقم (3)</a:t>
            </a:r>
          </a:p>
          <a:p>
            <a:r>
              <a:rPr lang="ar-SA" sz="2800" dirty="0" smtClean="0">
                <a:solidFill>
                  <a:srgbClr val="7030A0"/>
                </a:solidFill>
              </a:rPr>
              <a:t>نلجأ الى الجدول المالي رقم (4) اذا كانت التدفقات النقدية متساوية </a:t>
            </a:r>
            <a:endParaRPr lang="en-US" sz="2800" dirty="0">
              <a:solidFill>
                <a:srgbClr val="7030A0"/>
              </a:solidFill>
            </a:endParaRPr>
          </a:p>
          <a:p>
            <a:pPr algn="l"/>
            <a:r>
              <a:rPr lang="ar-SA" sz="2800" dirty="0" smtClean="0"/>
              <a:t>  </a:t>
            </a:r>
            <a:endParaRPr lang="en-US"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1164213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3" name="Content Placeholder 2"/>
          <p:cNvSpPr>
            <a:spLocks noGrp="1"/>
          </p:cNvSpPr>
          <p:nvPr>
            <p:ph idx="1"/>
          </p:nvPr>
        </p:nvSpPr>
        <p:spPr/>
        <p:txBody>
          <a:bodyPr/>
          <a:lstStyle/>
          <a:p>
            <a:r>
              <a:rPr lang="ar-SA" sz="2800" dirty="0" smtClean="0"/>
              <a:t>بالذهاب الى الجدول المالي رقم (3) عند السنة الاولى وعند معدل خصم 12% نجد ان معامل القيمة الحالية هو 0.8929 </a:t>
            </a:r>
          </a:p>
          <a:p>
            <a:r>
              <a:rPr lang="ar-SA" sz="2800" dirty="0" smtClean="0"/>
              <a:t>بالتالي (10,000 * 0.8929) = 8929 ريال </a:t>
            </a:r>
          </a:p>
          <a:p>
            <a:r>
              <a:rPr lang="ar-SA" sz="2800" dirty="0" smtClean="0"/>
              <a:t>ايضا </a:t>
            </a:r>
            <a:r>
              <a:rPr lang="ar-SA" sz="2800" dirty="0"/>
              <a:t>بالذهاب الى الجدول المالي رقم (3) عند السنة </a:t>
            </a:r>
            <a:r>
              <a:rPr lang="ar-SA" sz="2800" dirty="0" smtClean="0"/>
              <a:t>الثانية وعند </a:t>
            </a:r>
            <a:r>
              <a:rPr lang="ar-SA" sz="2800" dirty="0"/>
              <a:t>معدل خصم 12% نجد ان معامل القيمة الحالية هو </a:t>
            </a:r>
            <a:r>
              <a:rPr lang="ar-SA" sz="2800" dirty="0" smtClean="0"/>
              <a:t>0.7972</a:t>
            </a:r>
            <a:endParaRPr lang="ar-SA" sz="2800" dirty="0"/>
          </a:p>
          <a:p>
            <a:r>
              <a:rPr lang="ar-SA" sz="2800" dirty="0" smtClean="0"/>
              <a:t>بالتالي ( 12,000 * 0.7972) = 9566 ريال  </a:t>
            </a:r>
            <a:endParaRPr lang="ar-SA" sz="2800" dirty="0"/>
          </a:p>
          <a:p>
            <a:r>
              <a:rPr lang="ar-SA" sz="2400" dirty="0" smtClean="0"/>
              <a:t>اذا مجموع القيم الحالية للتدفقات النقدية السنوية للمشروع = 8929+9566= 18495 </a:t>
            </a:r>
            <a:r>
              <a:rPr lang="ar-SA" sz="1600" dirty="0" smtClean="0"/>
              <a:t>ريال </a:t>
            </a:r>
          </a:p>
          <a:p>
            <a:pPr algn="l"/>
            <a:r>
              <a:rPr lang="en-US" sz="2800" dirty="0"/>
              <a:t>NPV= </a:t>
            </a:r>
            <a:r>
              <a:rPr lang="en-US" sz="2800" dirty="0" err="1"/>
              <a:t>Pv</a:t>
            </a:r>
            <a:r>
              <a:rPr lang="en-US" sz="2800" dirty="0"/>
              <a:t>(CF) – </a:t>
            </a:r>
            <a:r>
              <a:rPr lang="en-US" sz="2800" dirty="0" err="1"/>
              <a:t>Pv</a:t>
            </a:r>
            <a:r>
              <a:rPr lang="en-US" sz="2800" dirty="0"/>
              <a:t>(k) </a:t>
            </a:r>
          </a:p>
          <a:p>
            <a:pPr algn="l"/>
            <a:r>
              <a:rPr lang="ar-SA" sz="2800" dirty="0" smtClean="0"/>
              <a:t>      </a:t>
            </a:r>
            <a:r>
              <a:rPr lang="en-US" sz="2800" dirty="0" smtClean="0"/>
              <a:t>= 18495 – 30,000 = -11505 </a:t>
            </a:r>
            <a:endParaRPr lang="en-US"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extLst>
      <p:ext uri="{BB962C8B-B14F-4D97-AF65-F5344CB8AC3E}">
        <p14:creationId xmlns:p14="http://schemas.microsoft.com/office/powerpoint/2010/main" val="1109998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8839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3967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8305799"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1171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تقييم المشروعات الاستثمارية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5300" y="1524001"/>
            <a:ext cx="8915400" cy="4114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8753982"/>
      </p:ext>
    </p:extLst>
  </p:cSld>
  <p:clrMapOvr>
    <a:masterClrMapping/>
  </p:clrMapOvr>
</p:sld>
</file>

<file path=ppt/theme/theme1.xml><?xml version="1.0" encoding="utf-8"?>
<a:theme xmlns:a="http://schemas.openxmlformats.org/drawingml/2006/main" name="فورم+لكلي..">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فورم+لكلي..</Template>
  <TotalTime>159</TotalTime>
  <Words>390</Words>
  <Application>Microsoft Office PowerPoint</Application>
  <PresentationFormat>A4 Paper (210x297 mm)</PresentationFormat>
  <Paragraphs>62</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فورم+لكلي..</vt:lpstr>
      <vt:lpstr>PowerPoint Presentation</vt:lpstr>
      <vt:lpstr>المحاضرة العاشرة</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lpstr>تقييم المشروعات الاستثمارية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Abdulltif Abdulrhman Almulhem</dc:creator>
  <cp:lastModifiedBy>IBM</cp:lastModifiedBy>
  <cp:revision>13</cp:revision>
  <dcterms:created xsi:type="dcterms:W3CDTF">2014-03-31T07:19:48Z</dcterms:created>
  <dcterms:modified xsi:type="dcterms:W3CDTF">2016-01-04T15:05:37Z</dcterms:modified>
</cp:coreProperties>
</file>