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22" r:id="rId2"/>
    <p:sldId id="323" r:id="rId3"/>
    <p:sldId id="324" r:id="rId4"/>
    <p:sldId id="325" r:id="rId5"/>
    <p:sldId id="326" r:id="rId6"/>
    <p:sldId id="327" r:id="rId7"/>
    <p:sldId id="328"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13E36"/>
    <a:srgbClr val="D9791B"/>
    <a:srgbClr val="AB1A25"/>
    <a:srgbClr val="00263A"/>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368" autoAdjust="0"/>
    <p:restoredTop sz="94664" autoAdjust="0"/>
  </p:normalViewPr>
  <p:slideViewPr>
    <p:cSldViewPr>
      <p:cViewPr>
        <p:scale>
          <a:sx n="79" d="100"/>
          <a:sy n="79" d="100"/>
        </p:scale>
        <p:origin x="-1266" y="-3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dirty="0" smtClean="0">
                <a:solidFill>
                  <a:srgbClr val="FF0000"/>
                </a:solidFill>
              </a:rPr>
              <a:t>ثانيا طريقة مؤشر (دليل) الربحية: </a:t>
            </a:r>
            <a:r>
              <a:rPr lang="ar-SA" dirty="0" smtClean="0"/>
              <a:t>هو مؤشر نسبي لربحية المشروع بحيث يتم قسمة القيم الحالية للتدفقات النقدية على القيمة الحالية لتكلفة الاستثمار.</a:t>
            </a:r>
          </a:p>
          <a:p>
            <a:pPr algn="l"/>
            <a:r>
              <a:rPr lang="en-US" dirty="0" smtClean="0">
                <a:solidFill>
                  <a:srgbClr val="FF0000"/>
                </a:solidFill>
              </a:rPr>
              <a:t>PI= </a:t>
            </a:r>
            <a:r>
              <a:rPr lang="en-US" dirty="0" err="1" smtClean="0">
                <a:solidFill>
                  <a:srgbClr val="FF0000"/>
                </a:solidFill>
              </a:rPr>
              <a:t>Pv</a:t>
            </a:r>
            <a:r>
              <a:rPr lang="en-US" dirty="0" smtClean="0">
                <a:solidFill>
                  <a:srgbClr val="FF0000"/>
                </a:solidFill>
              </a:rPr>
              <a:t>(CF)/ </a:t>
            </a:r>
            <a:r>
              <a:rPr lang="en-US" dirty="0" err="1" smtClean="0">
                <a:solidFill>
                  <a:srgbClr val="FF0000"/>
                </a:solidFill>
              </a:rPr>
              <a:t>Pv</a:t>
            </a:r>
            <a:r>
              <a:rPr lang="en-US" dirty="0" smtClean="0">
                <a:solidFill>
                  <a:srgbClr val="FF0000"/>
                </a:solidFill>
              </a:rPr>
              <a:t>(K)</a:t>
            </a:r>
          </a:p>
          <a:p>
            <a:pPr algn="l"/>
            <a:r>
              <a:rPr lang="en-US" dirty="0" smtClean="0"/>
              <a:t>PI: </a:t>
            </a:r>
            <a:r>
              <a:rPr lang="ar-SA" dirty="0" smtClean="0"/>
              <a:t>مؤشر الربحية</a:t>
            </a:r>
            <a:endParaRPr lang="ar-SA" dirty="0"/>
          </a:p>
          <a:p>
            <a:pPr algn="l"/>
            <a:r>
              <a:rPr lang="en-US" dirty="0" err="1"/>
              <a:t>Pv</a:t>
            </a:r>
            <a:r>
              <a:rPr lang="en-US" dirty="0"/>
              <a:t>(CF)</a:t>
            </a:r>
            <a:r>
              <a:rPr lang="ar-SA" dirty="0"/>
              <a:t>    مجموع القيمة الحالية للتدفقات النقدية السنوية:</a:t>
            </a:r>
          </a:p>
          <a:p>
            <a:pPr algn="l"/>
            <a:r>
              <a:rPr lang="en-US" dirty="0" err="1"/>
              <a:t>Pv</a:t>
            </a:r>
            <a:r>
              <a:rPr lang="en-US" dirty="0"/>
              <a:t>(k)</a:t>
            </a:r>
            <a:r>
              <a:rPr lang="ar-SA" dirty="0"/>
              <a:t> مجموع القيم الحالية لتكلفة الاستثمار:</a:t>
            </a:r>
            <a:endParaRPr lang="en-US" dirty="0"/>
          </a:p>
          <a:p>
            <a:pPr algn="l"/>
            <a:endParaRPr lang="en-US" dirty="0" smtClean="0"/>
          </a:p>
          <a:p>
            <a:pPr algn="l"/>
            <a:endParaRPr lang="en-US" dirty="0" smtClean="0"/>
          </a:p>
          <a:p>
            <a:pPr algn="l"/>
            <a:endParaRPr lang="ar-SA"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extLst>
      <p:ext uri="{BB962C8B-B14F-4D97-AF65-F5344CB8AC3E}">
        <p14:creationId xmlns:p14="http://schemas.microsoft.com/office/powerpoint/2010/main" val="264144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sz="2800" dirty="0"/>
              <a:t>تفكر الشركة السعودية في الدخول في مشروع استثماري, علما بان تكلفة المشروع 30,000 ريال وان التدفقات النقدية للمشروع في السنة الاولى 10,000 ريال وللسنة الثانية 12,000 ريال. اذا علمت ان معدل الخصم 12%, احسب </a:t>
            </a:r>
            <a:r>
              <a:rPr lang="ar-SA" sz="2800" dirty="0" smtClean="0"/>
              <a:t>طريقة مؤشر (دليل) الربحية؟</a:t>
            </a:r>
            <a:endParaRPr lang="ar-SA" sz="2800" dirty="0"/>
          </a:p>
          <a:p>
            <a:pPr algn="l"/>
            <a:r>
              <a:rPr lang="en-US" dirty="0"/>
              <a:t>PI= </a:t>
            </a:r>
            <a:r>
              <a:rPr lang="en-US" dirty="0" err="1"/>
              <a:t>Pv</a:t>
            </a:r>
            <a:r>
              <a:rPr lang="en-US" dirty="0"/>
              <a:t>(CF)/ </a:t>
            </a:r>
            <a:r>
              <a:rPr lang="en-US" dirty="0" err="1"/>
              <a:t>Pv</a:t>
            </a:r>
            <a:r>
              <a:rPr lang="en-US" dirty="0"/>
              <a:t>(K)</a:t>
            </a:r>
          </a:p>
          <a:p>
            <a:r>
              <a:rPr lang="ar-SA" dirty="0"/>
              <a:t>1/ نقوم باستخراج القيم الحالية للتدفقات النقدية السنوية للمشروع:</a:t>
            </a:r>
          </a:p>
          <a:p>
            <a:r>
              <a:rPr lang="ar-SA" dirty="0">
                <a:solidFill>
                  <a:schemeClr val="accent6">
                    <a:lumMod val="10000"/>
                  </a:schemeClr>
                </a:solidFill>
              </a:rPr>
              <a:t>بما ان التدفقات النقدية غير </a:t>
            </a:r>
            <a:r>
              <a:rPr lang="ar-SA" dirty="0" smtClean="0">
                <a:solidFill>
                  <a:schemeClr val="accent6">
                    <a:lumMod val="10000"/>
                  </a:schemeClr>
                </a:solidFill>
              </a:rPr>
              <a:t>متساوية </a:t>
            </a:r>
            <a:r>
              <a:rPr lang="ar-SA" dirty="0">
                <a:solidFill>
                  <a:schemeClr val="accent6">
                    <a:lumMod val="10000"/>
                  </a:schemeClr>
                </a:solidFill>
              </a:rPr>
              <a:t>10,000 و 12,000 ريال اذا يجب اللجوء الى الجدول المالي رقم (3)</a:t>
            </a:r>
          </a:p>
          <a:p>
            <a:r>
              <a:rPr lang="ar-SA" dirty="0" smtClean="0">
                <a:solidFill>
                  <a:srgbClr val="00B0F0"/>
                </a:solidFill>
              </a:rPr>
              <a:t>نلجأ </a:t>
            </a:r>
            <a:r>
              <a:rPr lang="ar-SA" dirty="0">
                <a:solidFill>
                  <a:srgbClr val="00B0F0"/>
                </a:solidFill>
              </a:rPr>
              <a:t>الى الجدول المالي رقم (4) اذا كانت التدفقات النقدية متساوية </a:t>
            </a:r>
            <a:endParaRPr lang="en-US" dirty="0">
              <a:solidFill>
                <a:srgbClr val="00B0F0"/>
              </a:solidFill>
            </a:endParaRPr>
          </a:p>
          <a:p>
            <a:pPr algn="l"/>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434421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sz="2800" dirty="0"/>
              <a:t>بالذهاب الى الجدول المالي رقم (3) عند السنة الاولى وعند معدل خصم 12% نجد ان معامل القيمة الحالية هو 0.8929 </a:t>
            </a:r>
          </a:p>
          <a:p>
            <a:r>
              <a:rPr lang="ar-SA" sz="2800" dirty="0"/>
              <a:t>بالتالي (10,000 * 0.8929) = 8929 ريال </a:t>
            </a:r>
          </a:p>
          <a:p>
            <a:r>
              <a:rPr lang="ar-SA" sz="2800" dirty="0"/>
              <a:t>ايضا بالذهاب الى الجدول المالي رقم (3) عند السنة الثانية وعند معدل خصم 12% نجد ان معامل القيمة الحالية هو 0.7972</a:t>
            </a:r>
          </a:p>
          <a:p>
            <a:r>
              <a:rPr lang="ar-SA" sz="2800" dirty="0"/>
              <a:t>بالتالي ( 12,000 * 0.7972) = 9566 ريال  </a:t>
            </a:r>
          </a:p>
          <a:p>
            <a:r>
              <a:rPr lang="ar-SA" sz="2400" dirty="0"/>
              <a:t>اذا مجموع القيم الحالية للتدفقات النقدية السنوية للمشروع = 8929+9566= 18495 </a:t>
            </a:r>
            <a:r>
              <a:rPr lang="ar-SA" sz="1600" dirty="0"/>
              <a:t>ريال </a:t>
            </a:r>
          </a:p>
          <a:p>
            <a:pPr algn="l"/>
            <a:r>
              <a:rPr lang="en-US" sz="2800" dirty="0">
                <a:solidFill>
                  <a:srgbClr val="FF0000"/>
                </a:solidFill>
              </a:rPr>
              <a:t>PI= </a:t>
            </a:r>
            <a:r>
              <a:rPr lang="en-US" sz="2800" dirty="0" err="1">
                <a:solidFill>
                  <a:srgbClr val="FF0000"/>
                </a:solidFill>
              </a:rPr>
              <a:t>Pv</a:t>
            </a:r>
            <a:r>
              <a:rPr lang="en-US" sz="2800" dirty="0">
                <a:solidFill>
                  <a:srgbClr val="FF0000"/>
                </a:solidFill>
              </a:rPr>
              <a:t>(CF)/ </a:t>
            </a:r>
            <a:r>
              <a:rPr lang="en-US" sz="2800" dirty="0" err="1">
                <a:solidFill>
                  <a:srgbClr val="FF0000"/>
                </a:solidFill>
              </a:rPr>
              <a:t>Pv</a:t>
            </a:r>
            <a:r>
              <a:rPr lang="en-US" sz="2800" dirty="0">
                <a:solidFill>
                  <a:srgbClr val="FF0000"/>
                </a:solidFill>
              </a:rPr>
              <a:t>(K)</a:t>
            </a:r>
          </a:p>
          <a:p>
            <a:pPr algn="l"/>
            <a:r>
              <a:rPr lang="ar-SA" sz="2800" dirty="0"/>
              <a:t> </a:t>
            </a:r>
            <a:r>
              <a:rPr lang="ar-SA" sz="2800" dirty="0" smtClean="0"/>
              <a:t> </a:t>
            </a:r>
            <a:r>
              <a:rPr lang="en-US" sz="2800" dirty="0"/>
              <a:t> </a:t>
            </a:r>
            <a:r>
              <a:rPr lang="en-US" sz="2800" dirty="0" smtClean="0"/>
              <a:t>= </a:t>
            </a:r>
            <a:r>
              <a:rPr lang="ar-SA" sz="2800" dirty="0" smtClean="0"/>
              <a:t>18495</a:t>
            </a:r>
            <a:r>
              <a:rPr lang="en-US" sz="2800" dirty="0" smtClean="0"/>
              <a:t>/ 30,000 = 0.61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279390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017" y="1601369"/>
            <a:ext cx="8839966"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429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1264" y="1601369"/>
            <a:ext cx="8303472"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28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5300" y="1600200"/>
            <a:ext cx="8915400" cy="403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2859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5300" y="1600200"/>
            <a:ext cx="8915400" cy="419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885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لكلي..">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فورم+لكلي..</Template>
  <TotalTime>159</TotalTime>
  <Words>269</Words>
  <Application>Microsoft Office PowerPoint</Application>
  <PresentationFormat>A4 Paper (210x297 mm)</PresentationFormat>
  <Paragraphs>34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فورم+لكلي..</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Abdulltif Abdulrhman Almulhem</dc:creator>
  <cp:lastModifiedBy>IBM</cp:lastModifiedBy>
  <cp:revision>14</cp:revision>
  <dcterms:created xsi:type="dcterms:W3CDTF">2014-03-31T07:19:48Z</dcterms:created>
  <dcterms:modified xsi:type="dcterms:W3CDTF">2016-01-04T15:05:50Z</dcterms:modified>
</cp:coreProperties>
</file>