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10" r:id="rId3"/>
    <p:sldId id="311" r:id="rId4"/>
    <p:sldId id="314" r:id="rId5"/>
    <p:sldId id="315" r:id="rId6"/>
    <p:sldId id="316" r:id="rId7"/>
    <p:sldId id="317" r:id="rId8"/>
    <p:sldId id="318" r:id="rId9"/>
    <p:sldId id="319" r:id="rId10"/>
    <p:sldId id="320" r:id="rId11"/>
    <p:sldId id="321" r:id="rId12"/>
    <p:sldId id="322" r:id="rId13"/>
    <p:sldId id="323" r:id="rId14"/>
    <p:sldId id="324" r:id="rId15"/>
    <p:sldId id="325"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4" autoAdjust="0"/>
  </p:normalViewPr>
  <p:slideViewPr>
    <p:cSldViewPr>
      <p:cViewPr varScale="1">
        <p:scale>
          <a:sx n="78" d="100"/>
          <a:sy n="78" d="100"/>
        </p:scale>
        <p:origin x="-726" y="-8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4/6/2014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 xmlns:p14="http://schemas.microsoft.com/office/powerpoint/2010/main"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C00000"/>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الادارة المالية (1)</a:t>
            </a:r>
          </a:p>
          <a:p>
            <a:pPr algn="ctr"/>
            <a:r>
              <a:rPr lang="ar-SA" sz="3700" b="1" dirty="0"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أ/ عبداللطيف الملحم </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الحادي عشر</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تقييم المشروعات الاستثمارية</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تقييم المشروعات الاستثمارية </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pic>
        <p:nvPicPr>
          <p:cNvPr id="1026" name="Picture 2"/>
          <p:cNvPicPr>
            <a:picLocks noGrp="1" noChangeAspect="1" noChangeArrowheads="1"/>
          </p:cNvPicPr>
          <p:nvPr>
            <p:ph idx="1"/>
          </p:nvPr>
        </p:nvPicPr>
        <p:blipFill>
          <a:blip r:embed="rId3"/>
          <a:srcRect/>
          <a:stretch>
            <a:fillRect/>
          </a:stretch>
        </p:blipFill>
        <p:spPr bwMode="auto">
          <a:xfrm>
            <a:off x="847725" y="1600201"/>
            <a:ext cx="8286750" cy="3848894"/>
          </a:xfrm>
          <a:prstGeom prst="rect">
            <a:avLst/>
          </a:prstGeom>
          <a:noFill/>
          <a:ln w="9525">
            <a:noFill/>
            <a:miter lim="800000"/>
            <a:headEnd/>
            <a:tailEnd/>
          </a:ln>
          <a:effectLst/>
        </p:spPr>
      </p:pic>
    </p:spTree>
    <p:extLst>
      <p:ext uri="{BB962C8B-B14F-4D97-AF65-F5344CB8AC3E}">
        <p14:creationId xmlns="" xmlns:p14="http://schemas.microsoft.com/office/powerpoint/2010/main" val="2535520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تقييم المشروعات الاستثمارية </a:t>
            </a:r>
            <a:endParaRPr lang="en-US" dirty="0"/>
          </a:p>
        </p:txBody>
      </p:sp>
      <p:sp>
        <p:nvSpPr>
          <p:cNvPr id="3" name="Content Placeholder 2"/>
          <p:cNvSpPr>
            <a:spLocks noGrp="1"/>
          </p:cNvSpPr>
          <p:nvPr>
            <p:ph idx="1"/>
          </p:nvPr>
        </p:nvSpPr>
        <p:spPr/>
        <p:txBody>
          <a:bodyPr/>
          <a:lstStyle/>
          <a:p>
            <a:r>
              <a:rPr lang="ar-SA" dirty="0" smtClean="0"/>
              <a:t>يمكن حل الامثلة الخاصة بمعد العائد الداخلي عن طريق اسلوبين   1/التجربة والخطأ</a:t>
            </a:r>
          </a:p>
          <a:p>
            <a:r>
              <a:rPr lang="ar-SA" dirty="0" smtClean="0"/>
              <a:t>   2/ طريقة الاستكمال  </a:t>
            </a:r>
          </a:p>
          <a:p>
            <a:r>
              <a:rPr lang="ar-SA" dirty="0" smtClean="0"/>
              <a:t>هنا لايجاد قيمة معدل العائد الداخلي لابد من حساب صافي قيمة حالية سالبة للمشروع عند معدل خصم معين وايضا نقوم بحساب صافي قيمة سالبة للمشروع عند معدل خصم معين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 xmlns:p14="http://schemas.microsoft.com/office/powerpoint/2010/main" val="3759512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تقييم المشروعات الاستثمارية </a:t>
            </a: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pic>
        <p:nvPicPr>
          <p:cNvPr id="2050" name="Picture 2"/>
          <p:cNvPicPr>
            <a:picLocks noGrp="1" noChangeAspect="1" noChangeArrowheads="1"/>
          </p:cNvPicPr>
          <p:nvPr>
            <p:ph idx="1"/>
          </p:nvPr>
        </p:nvPicPr>
        <p:blipFill>
          <a:blip r:embed="rId2"/>
          <a:srcRect/>
          <a:stretch>
            <a:fillRect/>
          </a:stretch>
        </p:blipFill>
        <p:spPr bwMode="auto">
          <a:xfrm>
            <a:off x="1185862" y="1676400"/>
            <a:ext cx="7534275" cy="4167981"/>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تقييم المشروعات الاستثمارية </a:t>
            </a:r>
            <a:endParaRPr lang="ar-SA" dirty="0"/>
          </a:p>
        </p:txBody>
      </p:sp>
      <p:sp>
        <p:nvSpPr>
          <p:cNvPr id="3" name="Content Placeholder 2"/>
          <p:cNvSpPr>
            <a:spLocks noGrp="1"/>
          </p:cNvSpPr>
          <p:nvPr>
            <p:ph idx="1"/>
          </p:nvPr>
        </p:nvSpPr>
        <p:spPr/>
        <p:txBody>
          <a:bodyPr/>
          <a:lstStyle/>
          <a:p>
            <a:r>
              <a:rPr lang="ar-SA" sz="2800" dirty="0" smtClean="0"/>
              <a:t>مثال:تفكر الشركة السعودية في الدخول في مشروع استثماري, علما بان تكلفة المشروع 21,000 ريال وان التدفقات النقدية للمشروع في السنة الاولى 8,000 ريال وللسنة الثانية 8,000 ريال. اذا علمت ان معدل الخصم 12%, احسب طريقة معدل العائد الداخلي للمشروع؟</a:t>
            </a:r>
          </a:p>
          <a:p>
            <a:r>
              <a:rPr lang="ar-SA" sz="2800" dirty="0" smtClean="0"/>
              <a:t>1/ نقوم باستخراج القيم الحالية للتدفقات النقدية السنوية للمشروع عند معدل خصم 12%</a:t>
            </a:r>
          </a:p>
          <a:p>
            <a:r>
              <a:rPr lang="ar-SA" sz="2800" dirty="0" smtClean="0">
                <a:solidFill>
                  <a:schemeClr val="accent6">
                    <a:lumMod val="10000"/>
                  </a:schemeClr>
                </a:solidFill>
              </a:rPr>
              <a:t>بما ان التدفقات النقدية متساوية 8,000 و 8,000 ريال اذا يجب اللجوء الى الجدول المالي رقم (4)</a:t>
            </a:r>
          </a:p>
          <a:p>
            <a:r>
              <a:rPr lang="ar-SA" sz="2800" dirty="0" smtClean="0">
                <a:solidFill>
                  <a:srgbClr val="00B0F0"/>
                </a:solidFill>
              </a:rPr>
              <a:t>نلجأ الى الجدول المالي رقم (3) اذا كانت التدفقات النقدية غير متساوية </a:t>
            </a:r>
            <a:endParaRPr lang="en-US" sz="2800" dirty="0" smtClean="0">
              <a:solidFill>
                <a:srgbClr val="00B0F0"/>
              </a:solidFill>
            </a:endParaRPr>
          </a:p>
          <a:p>
            <a:endParaRPr lang="ar-SA" sz="2800" dirty="0" smtClean="0"/>
          </a:p>
          <a:p>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تقييم المشروعات الاستثمارية </a:t>
            </a:r>
            <a:endParaRPr lang="ar-SA" dirty="0"/>
          </a:p>
        </p:txBody>
      </p:sp>
      <p:sp>
        <p:nvSpPr>
          <p:cNvPr id="3" name="Content Placeholder 2"/>
          <p:cNvSpPr>
            <a:spLocks noGrp="1"/>
          </p:cNvSpPr>
          <p:nvPr>
            <p:ph idx="1"/>
          </p:nvPr>
        </p:nvSpPr>
        <p:spPr/>
        <p:txBody>
          <a:bodyPr/>
          <a:lstStyle/>
          <a:p>
            <a:r>
              <a:rPr lang="ar-SA" sz="2800" dirty="0" smtClean="0"/>
              <a:t>بالذهاب الى الجدول المالي رقم (4) عند السنة الاولى وعند معدل خصم 12% نجد ان معامل القيمة الحالية هو 0.8929</a:t>
            </a:r>
          </a:p>
          <a:p>
            <a:r>
              <a:rPr lang="ar-SA" sz="2800" dirty="0" smtClean="0"/>
              <a:t>بالتالي (8,000 * 0.8929) = 7143ريال </a:t>
            </a:r>
          </a:p>
          <a:p>
            <a:r>
              <a:rPr lang="ar-SA" sz="2800" dirty="0" smtClean="0"/>
              <a:t>ايضا بالذهاب الى الجدول المالي رقم (4) عند السنة الثانية وعند معدل خصم 12% نجد ان معامل القيمة الحالية هو 1.6901</a:t>
            </a:r>
          </a:p>
          <a:p>
            <a:r>
              <a:rPr lang="ar-SA" sz="2800" dirty="0" smtClean="0"/>
              <a:t>بالتالي ( 8,000 * 1.6901) = 13520ريال  </a:t>
            </a:r>
          </a:p>
          <a:p>
            <a:r>
              <a:rPr lang="ar-SA" sz="2400" dirty="0" smtClean="0"/>
              <a:t>اذا مجموع القيم الحالية للتدفقات النقدية السنوية للمشروع = 7143+13520= </a:t>
            </a:r>
            <a:r>
              <a:rPr lang="ar-SA" sz="2000" dirty="0" smtClean="0"/>
              <a:t>20663</a:t>
            </a:r>
            <a:endParaRPr lang="ar-SA" sz="1600" dirty="0" smtClean="0"/>
          </a:p>
          <a:p>
            <a:endParaRPr lang="ar-SA"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تقييم المشروعات الاستثمارية </a:t>
            </a:r>
            <a:endParaRPr lang="ar-SA" dirty="0"/>
          </a:p>
        </p:txBody>
      </p:sp>
      <p:sp>
        <p:nvSpPr>
          <p:cNvPr id="3" name="Content Placeholder 2"/>
          <p:cNvSpPr>
            <a:spLocks noGrp="1"/>
          </p:cNvSpPr>
          <p:nvPr>
            <p:ph idx="1"/>
          </p:nvPr>
        </p:nvSpPr>
        <p:spPr/>
        <p:txBody>
          <a:bodyPr/>
          <a:lstStyle/>
          <a:p>
            <a:r>
              <a:rPr lang="ar-SA" dirty="0" smtClean="0"/>
              <a:t>2/ استخراج القيمة الحالية للمشروع (قيمة سالبة)</a:t>
            </a:r>
            <a:endParaRPr lang="en-US" dirty="0" smtClean="0"/>
          </a:p>
          <a:p>
            <a:pPr algn="l"/>
            <a:r>
              <a:rPr lang="en-US" dirty="0" smtClean="0">
                <a:solidFill>
                  <a:srgbClr val="FF0000"/>
                </a:solidFill>
              </a:rPr>
              <a:t>NPV= </a:t>
            </a:r>
            <a:r>
              <a:rPr lang="en-US" dirty="0" err="1" smtClean="0">
                <a:solidFill>
                  <a:srgbClr val="FF0000"/>
                </a:solidFill>
              </a:rPr>
              <a:t>Pv</a:t>
            </a:r>
            <a:r>
              <a:rPr lang="en-US" dirty="0" smtClean="0">
                <a:solidFill>
                  <a:srgbClr val="FF0000"/>
                </a:solidFill>
              </a:rPr>
              <a:t>(CF)- </a:t>
            </a:r>
            <a:r>
              <a:rPr lang="en-US" dirty="0" err="1" smtClean="0">
                <a:solidFill>
                  <a:srgbClr val="FF0000"/>
                </a:solidFill>
              </a:rPr>
              <a:t>Pv</a:t>
            </a:r>
            <a:r>
              <a:rPr lang="en-US" dirty="0" smtClean="0">
                <a:solidFill>
                  <a:srgbClr val="FF0000"/>
                </a:solidFill>
              </a:rPr>
              <a:t>(K)</a:t>
            </a:r>
          </a:p>
          <a:p>
            <a:pPr algn="l"/>
            <a:r>
              <a:rPr lang="en-US" dirty="0" smtClean="0"/>
              <a:t>        = 20663– 21000= - 337</a:t>
            </a:r>
          </a:p>
          <a:p>
            <a:r>
              <a:rPr lang="ar-SA" dirty="0" smtClean="0"/>
              <a:t>الان يجب استخراج صافي قيمة حالية موجبة للمشروع</a:t>
            </a:r>
          </a:p>
          <a:p>
            <a:r>
              <a:rPr lang="ar-SA" dirty="0" smtClean="0"/>
              <a:t>كلما تما اختيار معدل خصم قريب من 1% كلما حصلنا على صافي قيمة حالية موجبة </a:t>
            </a:r>
          </a:p>
          <a:p>
            <a:r>
              <a:rPr lang="ar-SA" dirty="0" smtClean="0"/>
              <a:t>كلما تما اختيار معدل خصم بعيد من 1% كلما حصلنا على صافي قيمة حالية سالبة</a:t>
            </a:r>
          </a:p>
          <a:p>
            <a:endParaRPr lang="ar-SA" dirty="0" smtClean="0"/>
          </a:p>
          <a:p>
            <a:endParaRPr lang="ar-SA" dirty="0" smtClean="0"/>
          </a:p>
          <a:p>
            <a:endParaRPr lang="en-US" dirty="0" smtClean="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تقييم المشروعات الاستثمارية </a:t>
            </a:r>
            <a:endParaRPr lang="ar-SA" dirty="0"/>
          </a:p>
        </p:txBody>
      </p:sp>
      <p:sp>
        <p:nvSpPr>
          <p:cNvPr id="3" name="Content Placeholder 2"/>
          <p:cNvSpPr>
            <a:spLocks noGrp="1"/>
          </p:cNvSpPr>
          <p:nvPr>
            <p:ph idx="1"/>
          </p:nvPr>
        </p:nvSpPr>
        <p:spPr/>
        <p:txBody>
          <a:bodyPr/>
          <a:lstStyle/>
          <a:p>
            <a:r>
              <a:rPr lang="ar-SA" sz="2800" dirty="0" smtClean="0"/>
              <a:t>نقوم باختيار معدل خصم عند 2% </a:t>
            </a:r>
          </a:p>
          <a:p>
            <a:r>
              <a:rPr lang="ar-SA" sz="2800" dirty="0" smtClean="0"/>
              <a:t>1/ نقوم باستخراج القيم الحالية للتدفقات النقدية السنوية للمشروع عند معدل خصم 2%</a:t>
            </a:r>
          </a:p>
          <a:p>
            <a:r>
              <a:rPr lang="ar-SA" sz="2800" dirty="0" smtClean="0">
                <a:solidFill>
                  <a:schemeClr val="accent6">
                    <a:lumMod val="10000"/>
                  </a:schemeClr>
                </a:solidFill>
              </a:rPr>
              <a:t>بما ان التدفقات النقدية متساوية 8,000 و 8,000 ريال اذا يجب اللجوء الى الجدول المالي رقم (4)</a:t>
            </a:r>
          </a:p>
          <a:p>
            <a:r>
              <a:rPr lang="ar-SA" sz="2800" dirty="0" smtClean="0">
                <a:solidFill>
                  <a:srgbClr val="00B0F0"/>
                </a:solidFill>
              </a:rPr>
              <a:t>نلجأ الى الجدول المالي رقم (3) اذا كانت التدفقات النقدية غير متساوية </a:t>
            </a:r>
            <a:endParaRPr lang="en-US" sz="2800" dirty="0" smtClean="0">
              <a:solidFill>
                <a:srgbClr val="00B0F0"/>
              </a:solidFill>
            </a:endParaRPr>
          </a:p>
          <a:p>
            <a:endParaRPr lang="ar-SA"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تقييم المشروعات الاستثمارية </a:t>
            </a:r>
            <a:endParaRPr lang="ar-SA" dirty="0"/>
          </a:p>
        </p:txBody>
      </p:sp>
      <p:sp>
        <p:nvSpPr>
          <p:cNvPr id="3" name="Content Placeholder 2"/>
          <p:cNvSpPr>
            <a:spLocks noGrp="1"/>
          </p:cNvSpPr>
          <p:nvPr>
            <p:ph idx="1"/>
          </p:nvPr>
        </p:nvSpPr>
        <p:spPr/>
        <p:txBody>
          <a:bodyPr/>
          <a:lstStyle/>
          <a:p>
            <a:r>
              <a:rPr lang="ar-SA" sz="2800" dirty="0" smtClean="0"/>
              <a:t>بالذهاب الى الجدول المالي رقم (4) عند السنة الاولى وعند معدل خصم 2% نجد ان معامل القيمة الحالية هو 0.9804</a:t>
            </a:r>
          </a:p>
          <a:p>
            <a:r>
              <a:rPr lang="ar-SA" sz="2800" dirty="0" smtClean="0"/>
              <a:t>بالتالي (8,000 * 0.9804) = 7843ريال </a:t>
            </a:r>
          </a:p>
          <a:p>
            <a:r>
              <a:rPr lang="ar-SA" sz="2800" dirty="0" smtClean="0"/>
              <a:t>ايضا بالذهاب الى الجدول المالي رقم (4) عند السنة الثانية وعند معدل خصم 2% نجد ان معامل القيمة الحالية هو 1.9416</a:t>
            </a:r>
          </a:p>
          <a:p>
            <a:r>
              <a:rPr lang="ar-SA" sz="2800" dirty="0" smtClean="0"/>
              <a:t>بالتالي ( 8,000 * 1.9416) = 15532</a:t>
            </a:r>
          </a:p>
          <a:p>
            <a:r>
              <a:rPr lang="ar-SA" sz="2400" dirty="0" smtClean="0"/>
              <a:t>اذا مجموع القيم الحالية للتدفقات النقدية السنوية للمشروع = 7273+13884= </a:t>
            </a:r>
            <a:r>
              <a:rPr lang="ar-SA" sz="2000" dirty="0" smtClean="0"/>
              <a:t>21157</a:t>
            </a:r>
            <a:r>
              <a:rPr lang="ar-SA" sz="1400" dirty="0" smtClean="0"/>
              <a:t>ريال </a:t>
            </a:r>
            <a:endParaRPr lang="ar-SA" sz="1600" dirty="0" smtClean="0"/>
          </a:p>
          <a:p>
            <a:endParaRPr lang="ar-SA" sz="2800" dirty="0" smtClean="0"/>
          </a:p>
          <a:p>
            <a:endParaRPr lang="ar-SA"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تقييم المشروعات الاستثمارية </a:t>
            </a:r>
            <a:endParaRPr lang="ar-SA" dirty="0"/>
          </a:p>
        </p:txBody>
      </p:sp>
      <p:sp>
        <p:nvSpPr>
          <p:cNvPr id="3" name="Content Placeholder 2"/>
          <p:cNvSpPr>
            <a:spLocks noGrp="1"/>
          </p:cNvSpPr>
          <p:nvPr>
            <p:ph idx="1"/>
          </p:nvPr>
        </p:nvSpPr>
        <p:spPr/>
        <p:txBody>
          <a:bodyPr/>
          <a:lstStyle/>
          <a:p>
            <a:r>
              <a:rPr lang="ar-SA" dirty="0" smtClean="0"/>
              <a:t>2/ استخراج القيمة الحالية للمشروع (قيمة موجبة)</a:t>
            </a:r>
            <a:endParaRPr lang="en-US" dirty="0" smtClean="0"/>
          </a:p>
          <a:p>
            <a:pPr algn="l"/>
            <a:r>
              <a:rPr lang="en-US" dirty="0" smtClean="0">
                <a:solidFill>
                  <a:srgbClr val="FF0000"/>
                </a:solidFill>
              </a:rPr>
              <a:t>NPV= </a:t>
            </a:r>
            <a:r>
              <a:rPr lang="en-US" dirty="0" err="1" smtClean="0">
                <a:solidFill>
                  <a:srgbClr val="FF0000"/>
                </a:solidFill>
              </a:rPr>
              <a:t>Pv</a:t>
            </a:r>
            <a:r>
              <a:rPr lang="en-US" dirty="0" smtClean="0">
                <a:solidFill>
                  <a:srgbClr val="FF0000"/>
                </a:solidFill>
              </a:rPr>
              <a:t>(CF)- </a:t>
            </a:r>
            <a:r>
              <a:rPr lang="en-US" dirty="0" err="1" smtClean="0">
                <a:solidFill>
                  <a:srgbClr val="FF0000"/>
                </a:solidFill>
              </a:rPr>
              <a:t>Pv</a:t>
            </a:r>
            <a:r>
              <a:rPr lang="en-US" dirty="0" smtClean="0">
                <a:solidFill>
                  <a:srgbClr val="FF0000"/>
                </a:solidFill>
              </a:rPr>
              <a:t>(K)</a:t>
            </a:r>
          </a:p>
          <a:p>
            <a:pPr algn="l"/>
            <a:r>
              <a:rPr lang="en-US" dirty="0" smtClean="0"/>
              <a:t>        = 21157– 21000= 157</a:t>
            </a:r>
          </a:p>
          <a:p>
            <a:r>
              <a:rPr lang="ar-SA" dirty="0" smtClean="0"/>
              <a:t>بعد الحصول على صافي قيمة حالية سالبة (</a:t>
            </a:r>
            <a:r>
              <a:rPr lang="en-US" dirty="0" smtClean="0"/>
              <a:t>- 337</a:t>
            </a:r>
            <a:r>
              <a:rPr lang="ar-SA" dirty="0" smtClean="0"/>
              <a:t>) عند معدل خصم 12% وايضا صافي قيمة موجبة (</a:t>
            </a:r>
            <a:r>
              <a:rPr lang="en-US" dirty="0" smtClean="0"/>
              <a:t>157</a:t>
            </a:r>
            <a:r>
              <a:rPr lang="ar-SA" dirty="0" smtClean="0"/>
              <a:t>) عند معدل خصم 2% نقوم بتطبيق قانون معدل العائد الداخلي</a:t>
            </a:r>
          </a:p>
          <a:p>
            <a:pPr algn="l"/>
            <a:endParaRPr lang="en-US" dirty="0" smtClean="0"/>
          </a:p>
          <a:p>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تقييم المشروعات الاستثمارية </a:t>
            </a: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pic>
        <p:nvPicPr>
          <p:cNvPr id="5" name="Picture 2"/>
          <p:cNvPicPr>
            <a:picLocks noGrp="1" noChangeAspect="1" noChangeArrowheads="1"/>
          </p:cNvPicPr>
          <p:nvPr>
            <p:ph idx="1"/>
          </p:nvPr>
        </p:nvPicPr>
        <p:blipFill>
          <a:blip r:embed="rId2"/>
          <a:srcRect/>
          <a:stretch>
            <a:fillRect/>
          </a:stretch>
        </p:blipFill>
        <p:spPr bwMode="auto">
          <a:xfrm>
            <a:off x="1185862" y="1881981"/>
            <a:ext cx="7534275" cy="396240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تقييم المشروعات الاستثمارية </a:t>
            </a:r>
            <a:endParaRPr lang="ar-SA" dirty="0"/>
          </a:p>
        </p:txBody>
      </p:sp>
      <p:sp>
        <p:nvSpPr>
          <p:cNvPr id="3" name="Content Placeholder 2"/>
          <p:cNvSpPr>
            <a:spLocks noGrp="1"/>
          </p:cNvSpPr>
          <p:nvPr>
            <p:ph idx="1"/>
          </p:nvPr>
        </p:nvSpPr>
        <p:spPr/>
        <p:txBody>
          <a:bodyPr/>
          <a:lstStyle/>
          <a:p>
            <a:r>
              <a:rPr lang="ar-SA" b="1" dirty="0" smtClean="0"/>
              <a:t>معدل الخصم الاصغر + </a:t>
            </a:r>
            <a:r>
              <a:rPr lang="en-US" b="1" dirty="0" smtClean="0"/>
              <a:t>}</a:t>
            </a:r>
            <a:r>
              <a:rPr lang="ar-SA" b="1" dirty="0" smtClean="0"/>
              <a:t>( معدل الخصم الاكبر – معدل الخصم الاصغر) * </a:t>
            </a:r>
            <a:r>
              <a:rPr lang="en-US" b="1" dirty="0" smtClean="0"/>
              <a:t>NPV 1</a:t>
            </a:r>
            <a:r>
              <a:rPr lang="ar-SA" b="1" dirty="0" smtClean="0"/>
              <a:t>الخاص بالمعدل الاصفر</a:t>
            </a:r>
            <a:r>
              <a:rPr lang="en-US" b="1" dirty="0" smtClean="0"/>
              <a:t>{</a:t>
            </a:r>
            <a:r>
              <a:rPr lang="ar-SA" b="1" dirty="0" smtClean="0"/>
              <a:t>/ </a:t>
            </a:r>
            <a:r>
              <a:rPr lang="en-US" b="1" dirty="0" smtClean="0"/>
              <a:t>NPV1) </a:t>
            </a:r>
            <a:r>
              <a:rPr lang="ar-SA" b="1" dirty="0" smtClean="0"/>
              <a:t>الخاصة بالمعدل الاصغر - </a:t>
            </a:r>
            <a:r>
              <a:rPr lang="en-US" b="1" dirty="0" smtClean="0"/>
              <a:t>NPV2</a:t>
            </a:r>
            <a:r>
              <a:rPr lang="ar-SA" b="1" dirty="0" smtClean="0"/>
              <a:t>الخاص بالمعدل الاكبر) </a:t>
            </a:r>
            <a:r>
              <a:rPr lang="en-US" b="1" dirty="0" smtClean="0"/>
              <a:t> </a:t>
            </a:r>
            <a:endParaRPr lang="ar-SA" dirty="0" smtClean="0"/>
          </a:p>
          <a:p>
            <a:r>
              <a:rPr lang="ar-SA" b="1" dirty="0" smtClean="0"/>
              <a:t>2% + </a:t>
            </a:r>
            <a:r>
              <a:rPr lang="en-US" b="1" dirty="0" smtClean="0"/>
              <a:t>}</a:t>
            </a:r>
            <a:r>
              <a:rPr lang="ar-SA" b="1" dirty="0" smtClean="0"/>
              <a:t>( 12% - 2%</a:t>
            </a:r>
            <a:r>
              <a:rPr lang="en-US" b="1" dirty="0" smtClean="0"/>
              <a:t>= ( </a:t>
            </a:r>
            <a:r>
              <a:rPr lang="en-US" dirty="0" smtClean="0"/>
              <a:t>- 337</a:t>
            </a:r>
            <a:r>
              <a:rPr lang="en-US" b="1" dirty="0" smtClean="0"/>
              <a:t> - </a:t>
            </a:r>
            <a:r>
              <a:rPr lang="en-US" dirty="0" smtClean="0"/>
              <a:t>157</a:t>
            </a:r>
            <a:r>
              <a:rPr lang="en-US" b="1" dirty="0" smtClean="0"/>
              <a:t> ) / {</a:t>
            </a:r>
            <a:r>
              <a:rPr lang="en-US" dirty="0" smtClean="0"/>
              <a:t>157 </a:t>
            </a:r>
            <a:r>
              <a:rPr lang="en-US" b="1" dirty="0" smtClean="0"/>
              <a:t>* (</a:t>
            </a:r>
            <a:r>
              <a:rPr lang="ar-SA" b="1" smtClean="0"/>
              <a:t> 5%</a:t>
            </a:r>
            <a:endParaRPr lang="ar-SA" b="1" dirty="0" smtClean="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تقييم المشروعات الاستثمارية </a:t>
            </a: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1166812" y="1676400"/>
            <a:ext cx="7977188" cy="3996531"/>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تقييم المشروعات الاستثمارية </a:t>
            </a: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pic>
        <p:nvPicPr>
          <p:cNvPr id="2050" name="Picture 2"/>
          <p:cNvPicPr>
            <a:picLocks noGrp="1" noChangeAspect="1" noChangeArrowheads="1"/>
          </p:cNvPicPr>
          <p:nvPr>
            <p:ph idx="1"/>
          </p:nvPr>
        </p:nvPicPr>
        <p:blipFill>
          <a:blip r:embed="rId2"/>
          <a:srcRect/>
          <a:stretch>
            <a:fillRect/>
          </a:stretch>
        </p:blipFill>
        <p:spPr bwMode="auto">
          <a:xfrm>
            <a:off x="942974" y="1676400"/>
            <a:ext cx="8353425" cy="3962399"/>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1)">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 (1)</Template>
  <TotalTime>670</TotalTime>
  <Words>607</Words>
  <Application>Microsoft Office PowerPoint</Application>
  <PresentationFormat>A4 Paper (210x297 mm)</PresentationFormat>
  <Paragraphs>75</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فورم لكلية ادارة الاعمال (1)</vt:lpstr>
      <vt:lpstr>Slide 1</vt:lpstr>
      <vt:lpstr>المحاضرة الحادي عشر</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hp</cp:lastModifiedBy>
  <cp:revision>20</cp:revision>
  <dcterms:created xsi:type="dcterms:W3CDTF">2014-04-06T18:42:38Z</dcterms:created>
  <dcterms:modified xsi:type="dcterms:W3CDTF">2014-04-07T05:54:44Z</dcterms:modified>
</cp:coreProperties>
</file>