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311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13" d="100"/>
          <a:sy n="113" d="100"/>
        </p:scale>
        <p:origin x="-117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المالية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(1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)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عبداللطيف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الملحم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ادارة النقدية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النقدية هي احدى عناصر الاصول المتداولة في قائمة المركز المالي للمنشآت حيث ان المنشأة تستفيد من عنصر النقدية في دفع الالتزامات التي تتحملها المنشاة للغير </a:t>
            </a:r>
          </a:p>
          <a:p>
            <a:endParaRPr lang="ar-SA" dirty="0" smtClean="0"/>
          </a:p>
          <a:p>
            <a:r>
              <a:rPr lang="ar-SA" dirty="0" smtClean="0"/>
              <a:t>من اهم بنود </a:t>
            </a:r>
            <a:r>
              <a:rPr lang="ar-SA" dirty="0" err="1" smtClean="0"/>
              <a:t>النقدية: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1- النقد </a:t>
            </a:r>
          </a:p>
          <a:p>
            <a:r>
              <a:rPr lang="ar-SA" dirty="0" smtClean="0"/>
              <a:t>2- الاستثمارات المالية المؤقتة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ادارة </a:t>
            </a:r>
            <a:r>
              <a:rPr lang="ar-SA" dirty="0" smtClean="0"/>
              <a:t>النقدية والاستثمارات المؤقتة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اهم العوامل التي يجب اخذها بالاعتبار عند ادارة </a:t>
            </a:r>
            <a:r>
              <a:rPr lang="ar-SA" dirty="0" err="1" smtClean="0"/>
              <a:t>النقدية: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1- تحديد الحجم الامثل للنقدية</a:t>
            </a:r>
          </a:p>
          <a:p>
            <a:r>
              <a:rPr lang="ar-SA" dirty="0" smtClean="0"/>
              <a:t>2- توقيت الحصول على النقدية </a:t>
            </a:r>
          </a:p>
          <a:p>
            <a:r>
              <a:rPr lang="ar-SA" dirty="0" smtClean="0"/>
              <a:t>3- المدة التي يغطي فيها احتياجات </a:t>
            </a:r>
            <a:r>
              <a:rPr lang="ar-SA" dirty="0" err="1" smtClean="0"/>
              <a:t>المنشأه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دوافع </a:t>
            </a:r>
            <a:r>
              <a:rPr lang="ar-SA" dirty="0" err="1" smtClean="0"/>
              <a:t>واسباب</a:t>
            </a:r>
            <a:r>
              <a:rPr lang="ar-SA" dirty="0" smtClean="0"/>
              <a:t> الاحتفاظ </a:t>
            </a:r>
            <a:r>
              <a:rPr lang="ar-SA" dirty="0" err="1" smtClean="0"/>
              <a:t>بالنقدية: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1- دوافع اتمام </a:t>
            </a:r>
            <a:r>
              <a:rPr lang="ar-SA" dirty="0" err="1" smtClean="0"/>
              <a:t>المعاملات: </a:t>
            </a:r>
            <a:r>
              <a:rPr lang="ar-SA" dirty="0" smtClean="0"/>
              <a:t>(المعاملات اليومية المتمثلة في شراء المواد الخام ودفع الاجور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2- دوافع </a:t>
            </a:r>
            <a:r>
              <a:rPr lang="ar-SA" dirty="0" err="1" smtClean="0"/>
              <a:t>الطوارى: </a:t>
            </a:r>
            <a:r>
              <a:rPr lang="ar-SA" dirty="0" smtClean="0"/>
              <a:t>( تقوم المنشأة </a:t>
            </a:r>
            <a:r>
              <a:rPr lang="ar-SA" dirty="0" err="1" smtClean="0"/>
              <a:t>لاخذ</a:t>
            </a:r>
            <a:r>
              <a:rPr lang="ar-SA" dirty="0" smtClean="0"/>
              <a:t> الحيطة والحذر باحتفاظ بالنقدية كمخزون امان لمقابلات الالتزامات الطارئة على المنشأة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3- دوافع </a:t>
            </a:r>
            <a:r>
              <a:rPr lang="ar-SA" dirty="0" err="1" smtClean="0"/>
              <a:t>المضاربة: </a:t>
            </a:r>
            <a:r>
              <a:rPr lang="ar-SA" dirty="0" smtClean="0"/>
              <a:t>(الاستفادة من الخصم </a:t>
            </a:r>
            <a:r>
              <a:rPr lang="ar-SA" dirty="0" err="1" smtClean="0"/>
              <a:t>النقدي </a:t>
            </a:r>
            <a:r>
              <a:rPr lang="ar-SA" dirty="0" smtClean="0"/>
              <a:t>– الاستفادة من تقلبات اسعار الاوراق المالية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الحجم الامثل للرصيد </a:t>
            </a:r>
            <a:r>
              <a:rPr lang="ar-SA" dirty="0" err="1" smtClean="0"/>
              <a:t>النقدي:</a:t>
            </a:r>
            <a:endParaRPr lang="ar-SA" dirty="0" smtClean="0"/>
          </a:p>
          <a:p>
            <a:r>
              <a:rPr lang="ar-SA" dirty="0" smtClean="0"/>
              <a:t>1- اسلوب النسب </a:t>
            </a:r>
            <a:r>
              <a:rPr lang="ar-SA" dirty="0" err="1" smtClean="0"/>
              <a:t>المالية: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2- نموذج الكمية الاقتصادية للطلب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نموذج الكمية الاقتصادية للطلب</a:t>
            </a:r>
          </a:p>
          <a:p>
            <a:r>
              <a:rPr lang="ar-SA" sz="2800" dirty="0" smtClean="0"/>
              <a:t>يقوم هذا النموذج على مجموعة من الافتراضات </a:t>
            </a:r>
            <a:r>
              <a:rPr lang="ar-SA" sz="2800" dirty="0" err="1" smtClean="0"/>
              <a:t>ومنها:</a:t>
            </a:r>
            <a:r>
              <a:rPr lang="ar-SA" sz="2800" dirty="0" smtClean="0"/>
              <a:t> </a:t>
            </a:r>
          </a:p>
          <a:p>
            <a:r>
              <a:rPr lang="ar-SA" sz="2800" dirty="0" smtClean="0"/>
              <a:t>- وجود حالة من التأكد للتدفقات النقدية الداخلة والخارجة</a:t>
            </a:r>
          </a:p>
          <a:p>
            <a:r>
              <a:rPr lang="ar-SA" sz="2800" dirty="0" smtClean="0"/>
              <a:t>- امكانية تحديد الرصيد الامثل للنقدية </a:t>
            </a:r>
          </a:p>
          <a:p>
            <a:r>
              <a:rPr lang="ar-SA" sz="2800" dirty="0" smtClean="0"/>
              <a:t>- وجود نوعان من التكاليف </a:t>
            </a:r>
          </a:p>
          <a:p>
            <a:r>
              <a:rPr lang="ar-SA" sz="2800" dirty="0" smtClean="0"/>
              <a:t>أ- تكلفة الفرصة </a:t>
            </a:r>
            <a:r>
              <a:rPr lang="ar-SA" sz="2800" dirty="0" err="1" smtClean="0"/>
              <a:t>البديلة </a:t>
            </a:r>
            <a:r>
              <a:rPr lang="ar-SA" sz="2800" dirty="0" smtClean="0"/>
              <a:t>( زيادة النقدية عن الحد المطلوب</a:t>
            </a:r>
            <a:r>
              <a:rPr lang="ar-SA" sz="2800" dirty="0" err="1" smtClean="0"/>
              <a:t>)</a:t>
            </a:r>
            <a:endParaRPr lang="ar-SA" sz="2800" dirty="0" smtClean="0"/>
          </a:p>
          <a:p>
            <a:r>
              <a:rPr lang="ar-SA" sz="2800" dirty="0" smtClean="0"/>
              <a:t>ب- تكاليف </a:t>
            </a:r>
            <a:r>
              <a:rPr lang="ar-SA" sz="2800" dirty="0" err="1" smtClean="0"/>
              <a:t>الصفقة </a:t>
            </a:r>
            <a:r>
              <a:rPr lang="ar-SA" sz="2800" dirty="0" smtClean="0"/>
              <a:t>(انخفاض النقدية عن الحد </a:t>
            </a:r>
            <a:r>
              <a:rPr lang="ar-SA" sz="2800" dirty="0" err="1" smtClean="0"/>
              <a:t>المطلوب )</a:t>
            </a:r>
            <a:endParaRPr lang="en-US" sz="2800" dirty="0" smtClean="0"/>
          </a:p>
          <a:p>
            <a:r>
              <a:rPr lang="ar-SA" sz="2800" b="1" u="sng" dirty="0" smtClean="0"/>
              <a:t>اذا المطلوب هو: </a:t>
            </a:r>
            <a:r>
              <a:rPr lang="ar-SA" sz="2800" dirty="0" smtClean="0"/>
              <a:t> الرصيد النقدي الذي يصبح عنده مجموع التكاليف عند الحد </a:t>
            </a:r>
            <a:r>
              <a:rPr lang="ar-SA" sz="2800" dirty="0" err="1" smtClean="0"/>
              <a:t>الادنى.</a:t>
            </a:r>
            <a:r>
              <a:rPr lang="ar-SA" sz="2800" dirty="0" smtClean="0"/>
              <a:t> </a:t>
            </a:r>
          </a:p>
          <a:p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ar-SA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dirty="0" smtClean="0"/>
              <a:t>D:</a:t>
            </a:r>
            <a:r>
              <a:rPr lang="ar-SA" sz="2800" dirty="0" smtClean="0"/>
              <a:t> الطلب الكلي على النقدية </a:t>
            </a:r>
            <a:endParaRPr lang="en-US" sz="2800" dirty="0" smtClean="0"/>
          </a:p>
          <a:p>
            <a:pPr algn="l"/>
            <a:r>
              <a:rPr lang="en-US" sz="2800" dirty="0" smtClean="0"/>
              <a:t>Q:</a:t>
            </a:r>
            <a:r>
              <a:rPr lang="ar-SA" sz="2800" dirty="0" smtClean="0"/>
              <a:t> كمية(مستوى) الرصيد النقدي </a:t>
            </a:r>
            <a:r>
              <a:rPr lang="en-US" sz="2800" dirty="0" smtClean="0"/>
              <a:t>Q= √2*O*D/H</a:t>
            </a:r>
          </a:p>
          <a:p>
            <a:pPr algn="l"/>
            <a:r>
              <a:rPr lang="en-US" sz="2800" dirty="0" smtClean="0"/>
              <a:t>N:</a:t>
            </a:r>
            <a:r>
              <a:rPr lang="ar-SA" sz="2800" dirty="0" smtClean="0"/>
              <a:t> عدد التحويلات</a:t>
            </a:r>
            <a:r>
              <a:rPr lang="en-US" sz="2800" dirty="0" smtClean="0"/>
              <a:t>N=(D/Q)</a:t>
            </a:r>
          </a:p>
          <a:p>
            <a:pPr algn="l"/>
            <a:r>
              <a:rPr lang="en-US" sz="2800" dirty="0" smtClean="0"/>
              <a:t>O: </a:t>
            </a:r>
            <a:r>
              <a:rPr lang="ar-SA" sz="2800" dirty="0" smtClean="0"/>
              <a:t>التكاليف الثابتة للصفقة</a:t>
            </a:r>
          </a:p>
          <a:p>
            <a:pPr algn="l"/>
            <a:r>
              <a:rPr lang="en-US" sz="2800" dirty="0" smtClean="0"/>
              <a:t>H: </a:t>
            </a:r>
            <a:r>
              <a:rPr lang="ar-SA" sz="2800" dirty="0" smtClean="0"/>
              <a:t>معدل العائد على الاوراق المالية</a:t>
            </a:r>
          </a:p>
          <a:p>
            <a:pPr algn="l"/>
            <a:r>
              <a:rPr lang="en-US" sz="2800" dirty="0" smtClean="0"/>
              <a:t>A:</a:t>
            </a:r>
            <a:r>
              <a:rPr lang="ar-SA" sz="2800" dirty="0" smtClean="0"/>
              <a:t>متوسط الرصيد النقدي </a:t>
            </a:r>
            <a:r>
              <a:rPr lang="en-US" sz="2800" dirty="0" smtClean="0"/>
              <a:t> A=(Q/2)</a:t>
            </a:r>
          </a:p>
          <a:p>
            <a:pPr algn="l"/>
            <a:r>
              <a:rPr lang="ar-SA" sz="2800" dirty="0" smtClean="0"/>
              <a:t>تكلفة الفرصة البديلة</a:t>
            </a:r>
            <a:r>
              <a:rPr lang="en-US" sz="2800" dirty="0" smtClean="0"/>
              <a:t>= (H*Q)/2 </a:t>
            </a:r>
          </a:p>
          <a:p>
            <a:pPr algn="l"/>
            <a:endParaRPr lang="ar-SA" sz="280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مثال </a:t>
            </a:r>
            <a:r>
              <a:rPr lang="ar-SA" sz="2800" dirty="0" err="1" smtClean="0"/>
              <a:t>للتطبيق:</a:t>
            </a:r>
            <a:r>
              <a:rPr lang="ar-SA" sz="2800" dirty="0" smtClean="0"/>
              <a:t> </a:t>
            </a:r>
          </a:p>
          <a:p>
            <a:r>
              <a:rPr lang="ar-SA" sz="2800" dirty="0" smtClean="0"/>
              <a:t>تبلغ الاحتياجات النقدية السنوية الكلية لشركة الموسى 200,000 ريال وتكلفة تحويل الاوراق المالية الى نقدية 4 ريال للصفقة الواحدة ومعدل العائد السنوي على الاوراق المالية 10% فما هو مستوى الرصيد النقدي </a:t>
            </a:r>
            <a:r>
              <a:rPr lang="ar-SA" sz="2800" dirty="0" err="1" smtClean="0"/>
              <a:t>للمنشأة؟</a:t>
            </a:r>
            <a:r>
              <a:rPr lang="ar-SA" sz="2800" dirty="0" smtClean="0"/>
              <a:t> وما هو عدد التحويلات التي تجريها المنشأة خلال </a:t>
            </a:r>
            <a:r>
              <a:rPr lang="ar-SA" sz="2800" dirty="0" err="1" smtClean="0"/>
              <a:t>السنة؟</a:t>
            </a:r>
            <a:r>
              <a:rPr lang="ar-SA" sz="2800" dirty="0" smtClean="0"/>
              <a:t> وما هو تكلفة الفرصة </a:t>
            </a:r>
            <a:r>
              <a:rPr lang="ar-SA" sz="2800" dirty="0" err="1" smtClean="0"/>
              <a:t>البديلة؟</a:t>
            </a:r>
            <a:endParaRPr lang="ar-SA" sz="2800" dirty="0" smtClean="0"/>
          </a:p>
          <a:p>
            <a:pPr algn="l"/>
            <a:r>
              <a:rPr lang="en-US" sz="2800" dirty="0" smtClean="0"/>
              <a:t>Q= √2*O*/H                                           </a:t>
            </a:r>
            <a:r>
              <a:rPr lang="ar-SA" sz="2800" dirty="0" smtClean="0"/>
              <a:t>اولا: مستوى الرصيد النقدي</a:t>
            </a:r>
            <a:r>
              <a:rPr lang="en-US" sz="2800" dirty="0" smtClean="0"/>
              <a:t> </a:t>
            </a:r>
            <a:endParaRPr lang="ar-SA" sz="2800" dirty="0" smtClean="0"/>
          </a:p>
          <a:p>
            <a:pPr algn="l"/>
            <a:r>
              <a:rPr lang="en-US" sz="2800" dirty="0" smtClean="0"/>
              <a:t>Q= √2*</a:t>
            </a:r>
            <a:r>
              <a:rPr lang="ar-SA" sz="2800" dirty="0" smtClean="0"/>
              <a:t>4</a:t>
            </a:r>
            <a:r>
              <a:rPr lang="en-US" sz="2800" dirty="0" smtClean="0"/>
              <a:t>*</a:t>
            </a:r>
            <a:r>
              <a:rPr lang="ar-SA" sz="2800" dirty="0" smtClean="0"/>
              <a:t>200,000</a:t>
            </a:r>
            <a:r>
              <a:rPr lang="en-US" sz="2800" dirty="0" smtClean="0"/>
              <a:t>/</a:t>
            </a:r>
            <a:r>
              <a:rPr lang="ar-SA" sz="2800" dirty="0" smtClean="0"/>
              <a:t>4000 ريال= </a:t>
            </a:r>
            <a:r>
              <a:rPr lang="ar-SA" sz="2800" dirty="0" err="1" smtClean="0"/>
              <a:t>10%</a:t>
            </a:r>
            <a:endParaRPr lang="ar-SA" sz="2800" dirty="0" smtClean="0"/>
          </a:p>
          <a:p>
            <a:r>
              <a:rPr lang="en-US" sz="2800" dirty="0" smtClean="0"/>
              <a:t>N=D/Q N=200,000/4000 = 50 </a:t>
            </a:r>
            <a:r>
              <a:rPr lang="ar-SA" sz="2800" dirty="0" smtClean="0"/>
              <a:t>ثانيا: عدد التحويلات                                                                  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r-SA" dirty="0" smtClean="0"/>
              <a:t>تكلفة الفرصة البديلة </a:t>
            </a:r>
            <a:r>
              <a:rPr lang="en-US" dirty="0" smtClean="0"/>
              <a:t>= (H*Q)/2 </a:t>
            </a:r>
          </a:p>
          <a:p>
            <a:pPr algn="l"/>
            <a:r>
              <a:rPr lang="ar-SA" dirty="0" smtClean="0"/>
              <a:t> </a:t>
            </a:r>
            <a:r>
              <a:rPr lang="en-US" dirty="0" smtClean="0"/>
              <a:t>                            = (10%* 4000)/2</a:t>
            </a:r>
          </a:p>
          <a:p>
            <a:pPr algn="l"/>
            <a:r>
              <a:rPr lang="en-US" dirty="0" smtClean="0"/>
              <a:t>                             = 200 (</a:t>
            </a:r>
            <a:r>
              <a:rPr lang="ar-SA" dirty="0" smtClean="0"/>
              <a:t>(الاحتفاظ بالنقدية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النقدية والاستثمارات المؤقتة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الاستثمارات المؤقتة: </a:t>
            </a:r>
          </a:p>
          <a:p>
            <a:r>
              <a:rPr lang="ar-SA" sz="2800" dirty="0" smtClean="0"/>
              <a:t>تلجأ المنشاة الى الاستثمار في الاوراق المالية لعدة اسباب:</a:t>
            </a:r>
          </a:p>
          <a:p>
            <a:r>
              <a:rPr lang="ar-SA" sz="2800" dirty="0" smtClean="0"/>
              <a:t>1- سريعة </a:t>
            </a:r>
            <a:r>
              <a:rPr lang="ar-SA" sz="2800" dirty="0" err="1" smtClean="0"/>
              <a:t>التسسيل</a:t>
            </a:r>
            <a:r>
              <a:rPr lang="ar-SA" sz="2800" dirty="0" smtClean="0"/>
              <a:t> (يمكن تحويلها الى سيولة بسرعة)</a:t>
            </a:r>
          </a:p>
          <a:p>
            <a:r>
              <a:rPr lang="ar-SA" sz="2800" dirty="0" smtClean="0"/>
              <a:t>2- مخزون امان للمنشأة </a:t>
            </a:r>
          </a:p>
          <a:p>
            <a:r>
              <a:rPr lang="ar-SA" sz="2800" dirty="0" smtClean="0"/>
              <a:t>انواع الاوراق المالية المؤقتة: </a:t>
            </a:r>
          </a:p>
          <a:p>
            <a:r>
              <a:rPr lang="ar-SA" sz="2800" dirty="0" smtClean="0"/>
              <a:t>- </a:t>
            </a:r>
            <a:r>
              <a:rPr lang="ar-SA" sz="2800" dirty="0" err="1" smtClean="0"/>
              <a:t>اذونات</a:t>
            </a:r>
            <a:r>
              <a:rPr lang="ar-SA" sz="2800" dirty="0" smtClean="0"/>
              <a:t> </a:t>
            </a:r>
            <a:r>
              <a:rPr lang="ar-SA" sz="2800" dirty="0" err="1" smtClean="0"/>
              <a:t>الخزينة         </a:t>
            </a:r>
            <a:r>
              <a:rPr lang="ar-SA" sz="2800" dirty="0" smtClean="0"/>
              <a:t>- الاوراق التجارية</a:t>
            </a:r>
          </a:p>
          <a:p>
            <a:pPr marL="514350" indent="-514350"/>
            <a:r>
              <a:rPr lang="ar-SA" sz="2800" dirty="0" smtClean="0"/>
              <a:t>- الشيكات                 - اتفاقيات اعادة الشراء </a:t>
            </a:r>
          </a:p>
          <a:p>
            <a:pPr marL="514350" indent="-514350"/>
            <a:r>
              <a:rPr lang="ar-SA" sz="2800" dirty="0" smtClean="0"/>
              <a:t>- شهادات الايداع المصرفية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123</TotalTime>
  <Words>493</Words>
  <Application>Microsoft Office PowerPoint</Application>
  <PresentationFormat>A4 Paper (210x297 mm)</PresentationFormat>
  <Paragraphs>80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فورم لكلية ادارة الاعمال</vt:lpstr>
      <vt:lpstr>PowerPoint Presentation</vt:lpstr>
      <vt:lpstr>المحاضرة الثالثة عشر</vt:lpstr>
      <vt:lpstr>ادارة النقدية والاستثمارات المؤقتة  </vt:lpstr>
      <vt:lpstr>ادارة النقدية والاستثمارات المؤقتة </vt:lpstr>
      <vt:lpstr>ادارة النقدية والاستثمارات المؤقتة </vt:lpstr>
      <vt:lpstr>ادارة النقدية والاستثمارات المؤقتة </vt:lpstr>
      <vt:lpstr>ادارة النقدية والاستثمارات المؤقتة </vt:lpstr>
      <vt:lpstr>ادارة النقدية والاستثمارات المؤقتة </vt:lpstr>
      <vt:lpstr>ادارة النقدية والاستثمارات المؤقتة </vt:lpstr>
      <vt:lpstr>ادارة النقدية والاستثمارات المؤقتة </vt:lpstr>
      <vt:lpstr>ادارة النقدية والاستثمارات المؤقتة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Abdulltif Abdulrhman Almulhem</cp:lastModifiedBy>
  <cp:revision>17</cp:revision>
  <dcterms:created xsi:type="dcterms:W3CDTF">2014-04-08T19:26:01Z</dcterms:created>
  <dcterms:modified xsi:type="dcterms:W3CDTF">2014-04-09T06:39:16Z</dcterms:modified>
</cp:coreProperties>
</file>