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10" r:id="rId3"/>
    <p:sldId id="311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5" r:id="rId13"/>
    <p:sldId id="326" r:id="rId14"/>
    <p:sldId id="327" r:id="rId15"/>
    <p:sldId id="328" r:id="rId16"/>
    <p:sldId id="329" r:id="rId17"/>
    <p:sldId id="324" r:id="rId18"/>
    <p:sldId id="322" r:id="rId19"/>
    <p:sldId id="323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113" d="100"/>
          <a:sy n="113" d="100"/>
        </p:scale>
        <p:origin x="-1170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الادارة المالية 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عبداللطيف الملحم 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عامة 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0" rtl="1">
              <a:spcBef>
                <a:spcPts val="0"/>
              </a:spcBef>
              <a:spcAft>
                <a:spcPts val="0"/>
              </a:spcAft>
              <a:tabLst>
                <a:tab pos="360045" algn="l"/>
              </a:tabLst>
            </a:pPr>
            <a:r>
              <a:rPr lang="ar-SA" sz="2800" dirty="0">
                <a:latin typeface="Times New Roman"/>
                <a:ea typeface="Times New Roman"/>
              </a:rPr>
              <a:t>تفكر شركة اليوسف في الدخول في مشروع يتطلب منها شراء أله بمبلغ </a:t>
            </a:r>
            <a:r>
              <a:rPr lang="ar-SA" sz="2800" dirty="0" smtClean="0">
                <a:latin typeface="Times New Roman"/>
                <a:ea typeface="Times New Roman"/>
              </a:rPr>
              <a:t>20,000 ريال</a:t>
            </a:r>
            <a:r>
              <a:rPr lang="ar-SA" sz="2800" dirty="0">
                <a:latin typeface="Times New Roman"/>
                <a:ea typeface="Times New Roman"/>
              </a:rPr>
              <a:t>. بالإضافة الى </a:t>
            </a:r>
            <a:r>
              <a:rPr lang="ar-SA" sz="2800" dirty="0" smtClean="0">
                <a:latin typeface="Times New Roman"/>
                <a:ea typeface="Times New Roman"/>
              </a:rPr>
              <a:t>2000 ريال </a:t>
            </a:r>
            <a:r>
              <a:rPr lang="ar-SA" sz="2800" dirty="0">
                <a:latin typeface="Times New Roman"/>
                <a:ea typeface="Times New Roman"/>
              </a:rPr>
              <a:t>لتركيب الاله. كما تحتاج الاله لرأس مال عامل لتجهيز الاله بمبلغ 1000 ريال. كما تقدر الحياه الاقتصادية لهذه الاله ب 5 سنوات حيث تصبح قيمتها الدفترية صفر. يمكن بيعها في نهاية حياتها الاستثمارية بمبلغ 1000 ريال</a:t>
            </a:r>
            <a:r>
              <a:rPr lang="ar-SA" sz="2800" dirty="0" smtClean="0">
                <a:latin typeface="Times New Roman"/>
                <a:ea typeface="Times New Roman"/>
              </a:rPr>
              <a:t>.</a:t>
            </a:r>
          </a:p>
          <a:p>
            <a:pPr marL="0" rtl="1">
              <a:spcBef>
                <a:spcPts val="0"/>
              </a:spcBef>
              <a:spcAft>
                <a:spcPts val="0"/>
              </a:spcAft>
              <a:tabLst>
                <a:tab pos="360045" algn="l"/>
              </a:tabLst>
            </a:pPr>
            <a:r>
              <a:rPr lang="ar-SA" sz="2800" dirty="0" smtClean="0">
                <a:latin typeface="Times New Roman"/>
                <a:ea typeface="Times New Roman"/>
              </a:rPr>
              <a:t>المطلوب حساب التالي:</a:t>
            </a:r>
          </a:p>
          <a:p>
            <a:pPr marL="171450" indent="-514350" rtl="1">
              <a:spcBef>
                <a:spcPts val="0"/>
              </a:spcBef>
              <a:spcAft>
                <a:spcPts val="0"/>
              </a:spcAft>
              <a:buAutoNum type="arabic1Minus"/>
              <a:tabLst>
                <a:tab pos="360045" algn="l"/>
              </a:tabLst>
            </a:pPr>
            <a:r>
              <a:rPr lang="ar-SA" sz="2800" dirty="0" smtClean="0">
                <a:latin typeface="Times New Roman"/>
                <a:ea typeface="Times New Roman"/>
              </a:rPr>
              <a:t>التدفقات النقدية المبدئية للمشروع</a:t>
            </a:r>
          </a:p>
          <a:p>
            <a:pPr marL="114300" indent="-457200" rtl="1">
              <a:spcBef>
                <a:spcPts val="0"/>
              </a:spcBef>
              <a:spcAft>
                <a:spcPts val="0"/>
              </a:spcAft>
              <a:buAutoNum type="arabic1Minus"/>
              <a:tabLst>
                <a:tab pos="360045" algn="l"/>
              </a:tabLst>
            </a:pPr>
            <a:r>
              <a:rPr lang="ar-SA" sz="2800" dirty="0">
                <a:latin typeface="Times New Roman"/>
                <a:ea typeface="Times New Roman"/>
              </a:rPr>
              <a:t> </a:t>
            </a:r>
            <a:r>
              <a:rPr lang="ar-SA" sz="2800" dirty="0" smtClean="0">
                <a:latin typeface="Times New Roman"/>
                <a:ea typeface="Times New Roman"/>
              </a:rPr>
              <a:t>التدفقات النقدية الاضافية السنوية </a:t>
            </a:r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الموازنة الرأسمالية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المطلوب الاول: </a:t>
            </a:r>
            <a:r>
              <a:rPr lang="ar-SA" dirty="0">
                <a:latin typeface="Times New Roman"/>
                <a:ea typeface="Times New Roman"/>
              </a:rPr>
              <a:t>التدفقات النقدية المبدئية للمشروع</a:t>
            </a:r>
          </a:p>
          <a:p>
            <a:r>
              <a:rPr lang="ar-SA" dirty="0" smtClean="0"/>
              <a:t>- تكلفة الاستثمار { تكلفة شرا الماكينة}         20,000</a:t>
            </a:r>
          </a:p>
          <a:p>
            <a:r>
              <a:rPr lang="ar-SA" dirty="0" smtClean="0"/>
              <a:t>- تكلفة التركيب والتجهيز                            2000 </a:t>
            </a:r>
          </a:p>
          <a:p>
            <a:r>
              <a:rPr lang="ar-SA" dirty="0" smtClean="0"/>
              <a:t>- متطلبات رأس المال العامل                         1000</a:t>
            </a:r>
          </a:p>
          <a:p>
            <a:r>
              <a:rPr lang="ar-SA" dirty="0" smtClean="0"/>
              <a:t>مجموع التدفقات النقدية المبدئية = 23000 ريال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المطلوب الثاني </a:t>
            </a:r>
            <a:r>
              <a:rPr lang="ar-SA" sz="2800" dirty="0">
                <a:latin typeface="Times New Roman"/>
                <a:ea typeface="Times New Roman"/>
              </a:rPr>
              <a:t>التدفقات النقدية الاضافية </a:t>
            </a:r>
            <a:r>
              <a:rPr lang="ar-SA" sz="2800" dirty="0" smtClean="0">
                <a:latin typeface="Times New Roman"/>
                <a:ea typeface="Times New Roman"/>
              </a:rPr>
              <a:t>السنوية</a:t>
            </a:r>
          </a:p>
          <a:p>
            <a:r>
              <a:rPr lang="ar-SA" sz="2800" dirty="0" smtClean="0">
                <a:latin typeface="Times New Roman"/>
                <a:ea typeface="Times New Roman"/>
              </a:rPr>
              <a:t>1/ حساب الاهلاك السنوي = {تكلفة الاستثمار- قيمة الخردة}/ عدد السنوات</a:t>
            </a:r>
          </a:p>
          <a:p>
            <a:r>
              <a:rPr lang="ar-SA" sz="2800" dirty="0">
                <a:latin typeface="Times New Roman"/>
                <a:ea typeface="Times New Roman"/>
              </a:rPr>
              <a:t> </a:t>
            </a:r>
            <a:r>
              <a:rPr lang="ar-SA" sz="2800" dirty="0" smtClean="0">
                <a:latin typeface="Times New Roman"/>
                <a:ea typeface="Times New Roman"/>
              </a:rPr>
              <a:t>                              =  { 22,000 – 1000 } / 5 = 4200 ريال</a:t>
            </a:r>
          </a:p>
          <a:p>
            <a:endParaRPr lang="ar-SA" sz="2800" dirty="0">
              <a:latin typeface="Times New Roman"/>
              <a:ea typeface="Times New Roman"/>
            </a:endParaRPr>
          </a:p>
          <a:p>
            <a:r>
              <a:rPr lang="ar-SA" sz="2800" dirty="0" smtClean="0">
                <a:latin typeface="Times New Roman"/>
                <a:ea typeface="Times New Roman"/>
              </a:rPr>
              <a:t>بما </a:t>
            </a:r>
            <a:r>
              <a:rPr lang="ar-SA" sz="2800" dirty="0" err="1" smtClean="0">
                <a:latin typeface="Times New Roman"/>
                <a:ea typeface="Times New Roman"/>
              </a:rPr>
              <a:t>انة</a:t>
            </a:r>
            <a:r>
              <a:rPr lang="ar-SA" sz="2800" dirty="0" smtClean="0">
                <a:latin typeface="Times New Roman"/>
                <a:ea typeface="Times New Roman"/>
              </a:rPr>
              <a:t> لم يذكر لدي في السؤال أي طريقة يجب اتباعها في حساب الاهلاك{ طريقة الاهلاك الثابت او الاهلاك المتناقص} فأننا سوف نعبر عن 4200 ريال بالتدفقات النقدية الاضافية السنوية </a:t>
            </a:r>
          </a:p>
          <a:p>
            <a:endParaRPr lang="ar-SA" sz="2800" dirty="0">
              <a:latin typeface="Times New Roman"/>
              <a:ea typeface="Times New Roman"/>
            </a:endParaRPr>
          </a:p>
          <a:p>
            <a:endParaRPr lang="ar-SA" sz="2800" dirty="0" smtClean="0">
              <a:latin typeface="Times New Roman"/>
              <a:ea typeface="Times New Roman"/>
            </a:endParaRPr>
          </a:p>
          <a:p>
            <a:endParaRPr lang="ar-SA" sz="2800" dirty="0">
              <a:latin typeface="Times New Roman"/>
              <a:ea typeface="Times New Roman"/>
            </a:endParaRPr>
          </a:p>
          <a:p>
            <a:endParaRPr lang="ar-SA" sz="2800" dirty="0" smtClean="0">
              <a:latin typeface="Times New Roman"/>
              <a:ea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74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التقييم المالي للمشروعات الاستثمارية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تفكر الشركة الالمانية في الدخول في مشروع استثماري في ظل المعلومات التالية</a:t>
            </a:r>
          </a:p>
          <a:p>
            <a:endParaRPr lang="ar-SA" sz="2400" dirty="0"/>
          </a:p>
          <a:p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944050"/>
              </p:ext>
            </p:extLst>
          </p:nvPr>
        </p:nvGraphicFramePr>
        <p:xfrm>
          <a:off x="2743200" y="2286000"/>
          <a:ext cx="6604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التدفقات النقدية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البيان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تكلفة</a:t>
                      </a:r>
                      <a:r>
                        <a:rPr lang="ar-SA" baseline="0" dirty="0" smtClean="0"/>
                        <a:t> المشروع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8500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السنة الاولى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8500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السنة الثانية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9000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السنة الثالثة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9000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السنة الرابعة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14</a:t>
                      </a:r>
                      <a:r>
                        <a:rPr lang="ar-SA" baseline="0" dirty="0" smtClean="0"/>
                        <a:t> بالمائة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علما بان معدل الخصم هو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11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التقييم المالي للمشروعات الاستثمارية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المطلوب: حساب صافي القيمة الحالية</a:t>
            </a:r>
          </a:p>
          <a:p>
            <a:r>
              <a:rPr lang="ar-SA" sz="2800" dirty="0"/>
              <a:t> </a:t>
            </a:r>
            <a:r>
              <a:rPr lang="ar-SA" sz="2800" dirty="0" smtClean="0"/>
              <a:t>          </a:t>
            </a:r>
            <a:r>
              <a:rPr lang="ar-SA" sz="2800" dirty="0"/>
              <a:t> حساب معدل دليل الربحية</a:t>
            </a:r>
            <a:endParaRPr lang="ar-SA" sz="2800" dirty="0" smtClean="0"/>
          </a:p>
          <a:p>
            <a:r>
              <a:rPr lang="ar-SA" sz="2800" dirty="0"/>
              <a:t> </a:t>
            </a:r>
            <a:r>
              <a:rPr lang="ar-SA" sz="2800" dirty="0" smtClean="0"/>
              <a:t>          حساب معدل العائد الداخلي </a:t>
            </a:r>
          </a:p>
          <a:p>
            <a:r>
              <a:rPr lang="ar-SA" sz="2800" dirty="0" smtClean="0"/>
              <a:t>اولا صافي القيمة الحالية </a:t>
            </a:r>
          </a:p>
          <a:p>
            <a:pPr algn="l"/>
            <a:r>
              <a:rPr lang="en-US" sz="2800" dirty="0">
                <a:solidFill>
                  <a:srgbClr val="FF3300"/>
                </a:solidFill>
              </a:rPr>
              <a:t>NPV= </a:t>
            </a:r>
            <a:r>
              <a:rPr lang="en-US" sz="2800" dirty="0" err="1">
                <a:solidFill>
                  <a:srgbClr val="FF3300"/>
                </a:solidFill>
              </a:rPr>
              <a:t>Pv</a:t>
            </a:r>
            <a:r>
              <a:rPr lang="en-US" sz="2800" dirty="0">
                <a:solidFill>
                  <a:srgbClr val="FF3300"/>
                </a:solidFill>
              </a:rPr>
              <a:t>(CF) – </a:t>
            </a:r>
            <a:r>
              <a:rPr lang="en-US" sz="2800" dirty="0" err="1">
                <a:solidFill>
                  <a:srgbClr val="FF3300"/>
                </a:solidFill>
              </a:rPr>
              <a:t>Pv</a:t>
            </a:r>
            <a:r>
              <a:rPr lang="en-US" sz="2800" dirty="0">
                <a:solidFill>
                  <a:srgbClr val="FF3300"/>
                </a:solidFill>
              </a:rPr>
              <a:t>(k) </a:t>
            </a:r>
          </a:p>
          <a:p>
            <a:pPr algn="l"/>
            <a:r>
              <a:rPr lang="en-US" sz="2800" dirty="0"/>
              <a:t>NPV: </a:t>
            </a:r>
            <a:r>
              <a:rPr lang="ar-SA" sz="2800" dirty="0"/>
              <a:t>صافي القيمة الحالية</a:t>
            </a:r>
          </a:p>
          <a:p>
            <a:pPr algn="l"/>
            <a:r>
              <a:rPr lang="en-US" sz="2800" dirty="0" err="1"/>
              <a:t>Pv</a:t>
            </a:r>
            <a:r>
              <a:rPr lang="en-US" sz="2800" dirty="0"/>
              <a:t>(CF)</a:t>
            </a:r>
            <a:r>
              <a:rPr lang="ar-SA" sz="2800" dirty="0"/>
              <a:t>    مجموع القيمة الحالية للتدفقات النقدية السنوية:</a:t>
            </a:r>
          </a:p>
          <a:p>
            <a:pPr algn="l"/>
            <a:r>
              <a:rPr lang="en-US" sz="2800" dirty="0" err="1"/>
              <a:t>Pv</a:t>
            </a:r>
            <a:r>
              <a:rPr lang="en-US" sz="2800" dirty="0"/>
              <a:t>(k)</a:t>
            </a:r>
            <a:r>
              <a:rPr lang="ar-SA" sz="2800" dirty="0"/>
              <a:t> مجموع القيم الحالية لتكلفة الاستثمار: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7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التقييم المالي للمشروعات الاستثمارية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/>
              <a:t>1/ نقوم باستخراج القيم الحالية للتدفقات النقدية السنوية للمشروع:</a:t>
            </a:r>
          </a:p>
          <a:p>
            <a:r>
              <a:rPr lang="ar-SA" sz="2400" dirty="0">
                <a:solidFill>
                  <a:schemeClr val="accent6">
                    <a:lumMod val="10000"/>
                  </a:schemeClr>
                </a:solidFill>
              </a:rPr>
              <a:t>بما ان التدفقات النقدية غير متساوية </a:t>
            </a:r>
            <a:r>
              <a:rPr lang="ar-SA" sz="2400" dirty="0" smtClean="0">
                <a:solidFill>
                  <a:schemeClr val="accent6">
                    <a:lumMod val="10000"/>
                  </a:schemeClr>
                </a:solidFill>
              </a:rPr>
              <a:t>اذا </a:t>
            </a:r>
            <a:r>
              <a:rPr lang="ar-SA" sz="2400" dirty="0">
                <a:solidFill>
                  <a:schemeClr val="accent6">
                    <a:lumMod val="10000"/>
                  </a:schemeClr>
                </a:solidFill>
              </a:rPr>
              <a:t>يجب اللجوء الى الجدول </a:t>
            </a:r>
            <a:r>
              <a:rPr lang="ar-SA" sz="2400" dirty="0" smtClean="0">
                <a:solidFill>
                  <a:schemeClr val="accent6">
                    <a:lumMod val="10000"/>
                  </a:schemeClr>
                </a:solidFill>
              </a:rPr>
              <a:t>المالي </a:t>
            </a:r>
            <a:r>
              <a:rPr lang="ar-SA" sz="2400" dirty="0">
                <a:solidFill>
                  <a:schemeClr val="accent6">
                    <a:lumMod val="10000"/>
                  </a:schemeClr>
                </a:solidFill>
              </a:rPr>
              <a:t>رقم (3</a:t>
            </a:r>
            <a:r>
              <a:rPr lang="ar-SA" sz="2400" dirty="0" smtClean="0">
                <a:solidFill>
                  <a:schemeClr val="accent6">
                    <a:lumMod val="10000"/>
                  </a:schemeClr>
                </a:solidFill>
              </a:rPr>
              <a:t>)</a:t>
            </a:r>
          </a:p>
          <a:p>
            <a:r>
              <a:rPr lang="ar-SA" sz="2400" dirty="0"/>
              <a:t>بالذهاب الى الجدول المالي رقم (3) عند السنة الاولى وعند معدل خصم </a:t>
            </a:r>
            <a:r>
              <a:rPr lang="ar-SA" sz="2400" dirty="0" smtClean="0"/>
              <a:t>14% </a:t>
            </a:r>
            <a:r>
              <a:rPr lang="ar-SA" sz="2400" dirty="0"/>
              <a:t>نجد ان معامل القيمة الحالية هو </a:t>
            </a:r>
            <a:r>
              <a:rPr lang="ar-SA" sz="2400" dirty="0" smtClean="0"/>
              <a:t>0.8772</a:t>
            </a:r>
            <a:endParaRPr lang="ar-SA" sz="2400" dirty="0"/>
          </a:p>
          <a:p>
            <a:r>
              <a:rPr lang="ar-SA" sz="2400" dirty="0"/>
              <a:t>بالتالي </a:t>
            </a:r>
            <a:r>
              <a:rPr lang="ar-SA" sz="2400" dirty="0" smtClean="0"/>
              <a:t>(8500* </a:t>
            </a:r>
            <a:r>
              <a:rPr lang="ar-SA" sz="2400" dirty="0"/>
              <a:t>0.8772</a:t>
            </a:r>
            <a:r>
              <a:rPr lang="ar-SA" sz="2400" dirty="0" smtClean="0"/>
              <a:t>) </a:t>
            </a:r>
            <a:r>
              <a:rPr lang="ar-SA" sz="2400" dirty="0"/>
              <a:t>= </a:t>
            </a:r>
            <a:r>
              <a:rPr lang="ar-SA" sz="2400" dirty="0" smtClean="0">
                <a:solidFill>
                  <a:srgbClr val="FF0000"/>
                </a:solidFill>
              </a:rPr>
              <a:t>7456</a:t>
            </a:r>
            <a:r>
              <a:rPr lang="ar-SA" sz="2400" dirty="0" smtClean="0"/>
              <a:t> ريال </a:t>
            </a:r>
            <a:endParaRPr lang="ar-SA" sz="2400" dirty="0"/>
          </a:p>
          <a:p>
            <a:r>
              <a:rPr lang="ar-SA" sz="2400" dirty="0"/>
              <a:t>ايضا بالذهاب الى الجدول المالي رقم (3) عند السنة الثانية وعند معدل خصم </a:t>
            </a:r>
            <a:r>
              <a:rPr lang="ar-SA" sz="2400" dirty="0" smtClean="0"/>
              <a:t>14% </a:t>
            </a:r>
            <a:r>
              <a:rPr lang="ar-SA" sz="2400" dirty="0"/>
              <a:t>نجد ان معامل القيمة الحالية هو </a:t>
            </a:r>
            <a:r>
              <a:rPr lang="ar-SA" sz="2400" dirty="0" smtClean="0"/>
              <a:t>0.7659</a:t>
            </a:r>
            <a:endParaRPr lang="ar-SA" sz="2400" dirty="0"/>
          </a:p>
          <a:p>
            <a:r>
              <a:rPr lang="ar-SA" sz="2400" dirty="0"/>
              <a:t>بالتالي ( </a:t>
            </a:r>
            <a:r>
              <a:rPr lang="ar-SA" sz="2400" dirty="0" smtClean="0"/>
              <a:t>8500* </a:t>
            </a:r>
            <a:r>
              <a:rPr lang="ar-SA" sz="2400" dirty="0"/>
              <a:t>0.7659</a:t>
            </a:r>
            <a:r>
              <a:rPr lang="ar-SA" sz="2400" dirty="0" smtClean="0"/>
              <a:t>) </a:t>
            </a:r>
            <a:r>
              <a:rPr lang="ar-SA" sz="2400" dirty="0"/>
              <a:t>= </a:t>
            </a:r>
            <a:r>
              <a:rPr lang="ar-SA" sz="2400" dirty="0" smtClean="0">
                <a:solidFill>
                  <a:srgbClr val="FF0000"/>
                </a:solidFill>
              </a:rPr>
              <a:t>6510</a:t>
            </a:r>
            <a:r>
              <a:rPr lang="ar-SA" sz="2400" dirty="0" smtClean="0"/>
              <a:t> ريال  </a:t>
            </a:r>
            <a:endParaRPr lang="ar-SA" sz="2400" dirty="0"/>
          </a:p>
          <a:p>
            <a:endParaRPr lang="ar-SA" sz="2400" dirty="0">
              <a:solidFill>
                <a:schemeClr val="accent6">
                  <a:lumMod val="10000"/>
                </a:schemeClr>
              </a:solidFill>
            </a:endParaRP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96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التقييم المالي للمشروعات الاستثمارية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/>
              <a:t>ايضا بالذهاب الى الجدول المالي رقم (3) عند السنة </a:t>
            </a:r>
            <a:r>
              <a:rPr lang="ar-SA" sz="2400" dirty="0" smtClean="0"/>
              <a:t>الثالثة وعند </a:t>
            </a:r>
            <a:r>
              <a:rPr lang="ar-SA" sz="2400" dirty="0"/>
              <a:t>معدل خصم 14% نجد ان معامل القيمة الحالية هو </a:t>
            </a:r>
            <a:r>
              <a:rPr lang="ar-SA" sz="2400" dirty="0" smtClean="0"/>
              <a:t>0.6750</a:t>
            </a:r>
            <a:endParaRPr lang="ar-SA" sz="2400" dirty="0"/>
          </a:p>
          <a:p>
            <a:r>
              <a:rPr lang="ar-SA" sz="2400" dirty="0"/>
              <a:t>بالتالي ( </a:t>
            </a:r>
            <a:r>
              <a:rPr lang="ar-SA" sz="2400" dirty="0" smtClean="0"/>
              <a:t>9000* </a:t>
            </a:r>
            <a:r>
              <a:rPr lang="ar-SA" sz="2400" dirty="0"/>
              <a:t>0.6750</a:t>
            </a:r>
            <a:r>
              <a:rPr lang="ar-SA" sz="2400" dirty="0" smtClean="0"/>
              <a:t>) </a:t>
            </a:r>
            <a:r>
              <a:rPr lang="ar-SA" sz="2400" dirty="0"/>
              <a:t>= </a:t>
            </a:r>
            <a:r>
              <a:rPr lang="ar-SA" sz="2400" dirty="0" smtClean="0">
                <a:solidFill>
                  <a:srgbClr val="FF0000"/>
                </a:solidFill>
              </a:rPr>
              <a:t>6075</a:t>
            </a:r>
            <a:r>
              <a:rPr lang="ar-SA" sz="2400" dirty="0" smtClean="0"/>
              <a:t> ريال  </a:t>
            </a:r>
            <a:endParaRPr lang="ar-SA" sz="2400" dirty="0"/>
          </a:p>
          <a:p>
            <a:r>
              <a:rPr lang="ar-SA" sz="2400" dirty="0"/>
              <a:t>ايضا بالذهاب الى الجدول المالي رقم (3) عند السنة </a:t>
            </a:r>
            <a:r>
              <a:rPr lang="ar-SA" sz="2400" dirty="0" smtClean="0"/>
              <a:t>الرابعة وعند </a:t>
            </a:r>
            <a:r>
              <a:rPr lang="ar-SA" sz="2400" dirty="0"/>
              <a:t>معدل خصم 14% نجد ان معامل القيمة الحالية هو </a:t>
            </a:r>
            <a:r>
              <a:rPr lang="ar-SA" sz="2400" dirty="0" smtClean="0"/>
              <a:t>0.5921</a:t>
            </a:r>
            <a:endParaRPr lang="ar-SA" sz="2400" dirty="0"/>
          </a:p>
          <a:p>
            <a:r>
              <a:rPr lang="ar-SA" sz="2400" dirty="0"/>
              <a:t>بالتالي ( 9000* 0.5921</a:t>
            </a:r>
            <a:r>
              <a:rPr lang="ar-SA" sz="2400" dirty="0" smtClean="0"/>
              <a:t>) </a:t>
            </a:r>
            <a:r>
              <a:rPr lang="ar-SA" sz="2400" dirty="0"/>
              <a:t>= </a:t>
            </a:r>
            <a:r>
              <a:rPr lang="ar-SA" sz="2400" dirty="0" smtClean="0">
                <a:solidFill>
                  <a:srgbClr val="FF0000"/>
                </a:solidFill>
              </a:rPr>
              <a:t>5328</a:t>
            </a:r>
            <a:r>
              <a:rPr lang="ar-SA" sz="2400" dirty="0" smtClean="0"/>
              <a:t> ريال  </a:t>
            </a:r>
            <a:endParaRPr lang="ar-SA" sz="2400" dirty="0"/>
          </a:p>
          <a:p>
            <a:r>
              <a:rPr lang="ar-SA" sz="2400" dirty="0"/>
              <a:t>اذا مجموع القيم الحالية للتدفقات النقدية السنوية للمشروع = </a:t>
            </a:r>
            <a:r>
              <a:rPr lang="ar-SA" sz="2400" dirty="0">
                <a:solidFill>
                  <a:srgbClr val="FF0000"/>
                </a:solidFill>
              </a:rPr>
              <a:t>7456</a:t>
            </a:r>
            <a:r>
              <a:rPr lang="ar-SA" sz="2400" dirty="0"/>
              <a:t> </a:t>
            </a:r>
            <a:r>
              <a:rPr lang="ar-SA" sz="2400" dirty="0" smtClean="0"/>
              <a:t>+</a:t>
            </a:r>
            <a:r>
              <a:rPr lang="ar-SA" sz="2400" dirty="0">
                <a:solidFill>
                  <a:srgbClr val="FF0000"/>
                </a:solidFill>
              </a:rPr>
              <a:t> 6510</a:t>
            </a:r>
            <a:r>
              <a:rPr lang="ar-SA" sz="2400" dirty="0"/>
              <a:t> </a:t>
            </a:r>
            <a:r>
              <a:rPr lang="ar-SA" sz="2400" dirty="0" smtClean="0"/>
              <a:t>+ </a:t>
            </a:r>
            <a:r>
              <a:rPr lang="ar-SA" sz="2400" dirty="0" smtClean="0">
                <a:solidFill>
                  <a:srgbClr val="FF0000"/>
                </a:solidFill>
              </a:rPr>
              <a:t>6075 </a:t>
            </a:r>
            <a:r>
              <a:rPr lang="ar-SA" sz="2400" dirty="0" smtClean="0"/>
              <a:t>+ </a:t>
            </a:r>
            <a:r>
              <a:rPr lang="ar-SA" sz="2400" dirty="0">
                <a:solidFill>
                  <a:srgbClr val="FF0000"/>
                </a:solidFill>
              </a:rPr>
              <a:t>5328</a:t>
            </a:r>
            <a:r>
              <a:rPr lang="ar-SA" sz="2400" dirty="0" smtClean="0"/>
              <a:t> = 25369 </a:t>
            </a:r>
            <a:r>
              <a:rPr lang="ar-SA" sz="1600" dirty="0" smtClean="0"/>
              <a:t>ريال </a:t>
            </a:r>
            <a:endParaRPr lang="ar-SA" sz="1600" dirty="0"/>
          </a:p>
          <a:p>
            <a:pPr algn="l"/>
            <a:r>
              <a:rPr lang="en-US" sz="2800" dirty="0"/>
              <a:t>NPV= </a:t>
            </a:r>
            <a:r>
              <a:rPr lang="en-US" sz="2800" dirty="0" err="1"/>
              <a:t>Pv</a:t>
            </a:r>
            <a:r>
              <a:rPr lang="en-US" sz="2800" dirty="0"/>
              <a:t>(CF) – </a:t>
            </a:r>
            <a:r>
              <a:rPr lang="en-US" sz="2800" dirty="0" err="1"/>
              <a:t>Pv</a:t>
            </a:r>
            <a:r>
              <a:rPr lang="en-US" sz="2800" dirty="0"/>
              <a:t>(k) </a:t>
            </a:r>
          </a:p>
          <a:p>
            <a:pPr algn="l"/>
            <a:r>
              <a:rPr lang="ar-SA" sz="2800" dirty="0"/>
              <a:t>      </a:t>
            </a:r>
            <a:r>
              <a:rPr lang="en-US" sz="2800" dirty="0"/>
              <a:t>= </a:t>
            </a:r>
            <a:r>
              <a:rPr lang="ar-SA" sz="2800" dirty="0"/>
              <a:t>25369 </a:t>
            </a:r>
            <a:r>
              <a:rPr lang="en-US" sz="2800" dirty="0" smtClean="0"/>
              <a:t>– </a:t>
            </a:r>
            <a:r>
              <a:rPr lang="ar-SA" sz="2800" dirty="0" smtClean="0"/>
              <a:t>40,000</a:t>
            </a:r>
            <a:r>
              <a:rPr lang="en-US" sz="2800" dirty="0" smtClean="0"/>
              <a:t>= -</a:t>
            </a:r>
            <a:r>
              <a:rPr lang="ar-SA" sz="2800" dirty="0" smtClean="0"/>
              <a:t>14631</a:t>
            </a:r>
            <a:endParaRPr lang="en-US" sz="28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84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التقييم المالي للمشروعات الاستثمارية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ثانيا: معدل دليل الربحية</a:t>
            </a:r>
          </a:p>
          <a:p>
            <a:pPr algn="l"/>
            <a:r>
              <a:rPr lang="en-US" sz="2800" dirty="0">
                <a:solidFill>
                  <a:srgbClr val="FF0000"/>
                </a:solidFill>
              </a:rPr>
              <a:t>PI= </a:t>
            </a:r>
            <a:r>
              <a:rPr lang="en-US" sz="2800" dirty="0" err="1">
                <a:solidFill>
                  <a:srgbClr val="FF0000"/>
                </a:solidFill>
              </a:rPr>
              <a:t>Pv</a:t>
            </a:r>
            <a:r>
              <a:rPr lang="en-US" sz="2800" dirty="0">
                <a:solidFill>
                  <a:srgbClr val="FF0000"/>
                </a:solidFill>
              </a:rPr>
              <a:t>(CF)/ </a:t>
            </a:r>
            <a:r>
              <a:rPr lang="en-US" sz="2800" dirty="0" err="1">
                <a:solidFill>
                  <a:srgbClr val="FF0000"/>
                </a:solidFill>
              </a:rPr>
              <a:t>Pv</a:t>
            </a:r>
            <a:r>
              <a:rPr lang="en-US" sz="2800" dirty="0">
                <a:solidFill>
                  <a:srgbClr val="FF0000"/>
                </a:solidFill>
              </a:rPr>
              <a:t>(K)</a:t>
            </a:r>
          </a:p>
          <a:p>
            <a:pPr algn="l"/>
            <a:r>
              <a:rPr lang="en-US" sz="2800" dirty="0"/>
              <a:t>PI: </a:t>
            </a:r>
            <a:r>
              <a:rPr lang="ar-SA" sz="2800" dirty="0"/>
              <a:t>مؤشر الربحية</a:t>
            </a:r>
          </a:p>
          <a:p>
            <a:pPr algn="l"/>
            <a:r>
              <a:rPr lang="en-US" sz="2800" dirty="0" err="1"/>
              <a:t>Pv</a:t>
            </a:r>
            <a:r>
              <a:rPr lang="en-US" sz="2800" dirty="0"/>
              <a:t>(CF)</a:t>
            </a:r>
            <a:r>
              <a:rPr lang="ar-SA" sz="2800" dirty="0"/>
              <a:t>    مجموع القيمة الحالية للتدفقات النقدية السنوية:</a:t>
            </a:r>
          </a:p>
          <a:p>
            <a:pPr algn="l"/>
            <a:r>
              <a:rPr lang="en-US" sz="2800" dirty="0" err="1"/>
              <a:t>Pv</a:t>
            </a:r>
            <a:r>
              <a:rPr lang="en-US" sz="2800" dirty="0"/>
              <a:t>(k)</a:t>
            </a:r>
            <a:r>
              <a:rPr lang="ar-SA" sz="2800" dirty="0"/>
              <a:t> مجموع القيم الحالية لتكلفة الاستثمار:</a:t>
            </a:r>
            <a:endParaRPr lang="en-US" sz="2800" dirty="0"/>
          </a:p>
          <a:p>
            <a:r>
              <a:rPr lang="ar-SA" sz="2800" dirty="0" smtClean="0"/>
              <a:t>تم حساب مجموع القيم الحالية للتدفقات النقدية السنوية في المثال السابق</a:t>
            </a:r>
          </a:p>
          <a:p>
            <a:pPr algn="l"/>
            <a:r>
              <a:rPr lang="en-US" sz="2800" dirty="0"/>
              <a:t>NPV= </a:t>
            </a:r>
            <a:r>
              <a:rPr lang="en-US" sz="2800" dirty="0" err="1"/>
              <a:t>Pv</a:t>
            </a:r>
            <a:r>
              <a:rPr lang="en-US" sz="2800" dirty="0"/>
              <a:t>(CF) </a:t>
            </a:r>
            <a:r>
              <a:rPr lang="ar-SA" sz="2800" dirty="0" smtClean="0"/>
              <a:t>/</a:t>
            </a:r>
            <a:r>
              <a:rPr lang="en-US" sz="2800" dirty="0" err="1" smtClean="0"/>
              <a:t>Pv</a:t>
            </a:r>
            <a:r>
              <a:rPr lang="en-US" sz="2800" dirty="0" smtClean="0"/>
              <a:t>(k</a:t>
            </a:r>
            <a:r>
              <a:rPr lang="en-US" sz="2800" dirty="0"/>
              <a:t>) </a:t>
            </a:r>
          </a:p>
          <a:p>
            <a:pPr algn="l"/>
            <a:r>
              <a:rPr lang="ar-SA" sz="2800" dirty="0"/>
              <a:t>     </a:t>
            </a:r>
            <a:r>
              <a:rPr lang="ar-SA" sz="2800" dirty="0" smtClean="0"/>
              <a:t>0.63 </a:t>
            </a:r>
            <a:r>
              <a:rPr lang="en-US" sz="2800" dirty="0" smtClean="0"/>
              <a:t>=</a:t>
            </a:r>
            <a:r>
              <a:rPr lang="ar-SA" sz="2800" dirty="0" smtClean="0"/>
              <a:t>40,000/ 25369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32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التقييم المالي للمشروعات الاستثمارية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ثالثا معدل العائد الداخلي </a:t>
            </a:r>
          </a:p>
          <a:p>
            <a:r>
              <a:rPr lang="ar-SA" dirty="0" smtClean="0"/>
              <a:t>عند معدل خصم 14% تم الحصول على صافي قيمة حالية سالبة</a:t>
            </a:r>
          </a:p>
          <a:p>
            <a:pPr algn="l"/>
            <a:r>
              <a:rPr lang="en-US" sz="3600" dirty="0" smtClean="0"/>
              <a:t>NPV= </a:t>
            </a:r>
            <a:r>
              <a:rPr lang="en-US" sz="3600" dirty="0" err="1" smtClean="0"/>
              <a:t>Pv</a:t>
            </a:r>
            <a:r>
              <a:rPr lang="en-US" sz="3600" dirty="0" smtClean="0"/>
              <a:t>(CF) – </a:t>
            </a:r>
            <a:r>
              <a:rPr lang="en-US" sz="3600" dirty="0" err="1" smtClean="0"/>
              <a:t>Pv</a:t>
            </a:r>
            <a:r>
              <a:rPr lang="en-US" sz="3600" dirty="0" smtClean="0"/>
              <a:t>(k) </a:t>
            </a:r>
          </a:p>
          <a:p>
            <a:pPr algn="l"/>
            <a:r>
              <a:rPr lang="ar-SA" sz="3600" dirty="0" smtClean="0"/>
              <a:t>      </a:t>
            </a:r>
            <a:r>
              <a:rPr lang="en-US" sz="3600" dirty="0" smtClean="0"/>
              <a:t>= </a:t>
            </a:r>
            <a:r>
              <a:rPr lang="ar-SA" sz="3600" dirty="0" smtClean="0"/>
              <a:t>25369 </a:t>
            </a:r>
            <a:r>
              <a:rPr lang="en-US" sz="3600" dirty="0" smtClean="0"/>
              <a:t>– </a:t>
            </a:r>
            <a:r>
              <a:rPr lang="ar-SA" sz="3600" dirty="0" smtClean="0"/>
              <a:t>40,000</a:t>
            </a:r>
            <a:r>
              <a:rPr lang="en-US" sz="3600" dirty="0" smtClean="0"/>
              <a:t>= -</a:t>
            </a:r>
            <a:r>
              <a:rPr lang="ar-SA" sz="3600" dirty="0" smtClean="0"/>
              <a:t>14631</a:t>
            </a:r>
            <a:endParaRPr lang="en-US" sz="3600" dirty="0" smtClean="0"/>
          </a:p>
          <a:p>
            <a:r>
              <a:rPr lang="ar-SA" dirty="0" smtClean="0"/>
              <a:t>وبالتالي يجب الان البحث عن صافي قيمة حالية موجبة وذلك عند معدل خصم </a:t>
            </a:r>
            <a:r>
              <a:rPr lang="ar-SA" dirty="0" err="1" smtClean="0"/>
              <a:t>ما.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33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التقييم المالي للمشروعات الاستثمارية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كلما تم اختيار معدل خصم قريب من 1% كلما حصلنا على صافي قيمة حالية موجبة </a:t>
            </a:r>
          </a:p>
          <a:p>
            <a:r>
              <a:rPr lang="ar-SA" dirty="0" smtClean="0"/>
              <a:t>كلما تم اختيار معدل خصم بعيد من 1% كلما حصلنا على صافي قيمة حالية سالبة</a:t>
            </a:r>
          </a:p>
          <a:p>
            <a:r>
              <a:rPr lang="ar-SA" dirty="0" smtClean="0"/>
              <a:t>نقوم باختيار معدل خصم عند </a:t>
            </a:r>
            <a:r>
              <a:rPr lang="ar-SA" dirty="0" err="1" smtClean="0"/>
              <a:t>1%</a:t>
            </a:r>
            <a:r>
              <a:rPr lang="ar-SA" dirty="0" smtClean="0"/>
              <a:t> </a:t>
            </a:r>
          </a:p>
          <a:p>
            <a:r>
              <a:rPr lang="ar-SA" dirty="0" smtClean="0"/>
              <a:t>1/ نقوم باستخراج القيم الحالية للتدفقات النقدية السنوية للمشروع عند معدل خصم </a:t>
            </a:r>
            <a:r>
              <a:rPr lang="ar-SA" dirty="0" err="1" smtClean="0"/>
              <a:t>1%</a:t>
            </a:r>
            <a:endParaRPr lang="ar-SA" dirty="0" smtClean="0"/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التقييم المالي للمشروعات الاستثمارية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>
                <a:solidFill>
                  <a:schemeClr val="accent6">
                    <a:lumMod val="10000"/>
                  </a:schemeClr>
                </a:solidFill>
              </a:rPr>
              <a:t>بما ان التدفقات النقدية غير متساوية اذا يجب اللجوء الى الجدول المالي </a:t>
            </a:r>
            <a:r>
              <a:rPr lang="ar-SA" sz="2400" dirty="0" err="1" smtClean="0">
                <a:solidFill>
                  <a:schemeClr val="accent6">
                    <a:lumMod val="10000"/>
                  </a:schemeClr>
                </a:solidFill>
              </a:rPr>
              <a:t>رقم </a:t>
            </a:r>
            <a:r>
              <a:rPr lang="ar-SA" sz="2400" dirty="0" smtClean="0">
                <a:solidFill>
                  <a:schemeClr val="accent6">
                    <a:lumMod val="10000"/>
                  </a:schemeClr>
                </a:solidFill>
              </a:rPr>
              <a:t>(3</a:t>
            </a:r>
            <a:r>
              <a:rPr lang="ar-SA" sz="2400" dirty="0" err="1" smtClean="0">
                <a:solidFill>
                  <a:schemeClr val="accent6">
                    <a:lumMod val="10000"/>
                  </a:schemeClr>
                </a:solidFill>
              </a:rPr>
              <a:t>)</a:t>
            </a:r>
            <a:endParaRPr lang="ar-SA" sz="2400" dirty="0" smtClean="0">
              <a:solidFill>
                <a:schemeClr val="accent6">
                  <a:lumMod val="10000"/>
                </a:schemeClr>
              </a:solidFill>
            </a:endParaRPr>
          </a:p>
          <a:p>
            <a:r>
              <a:rPr lang="ar-SA" sz="2400" dirty="0" smtClean="0"/>
              <a:t>بالذهاب الى الجدول المالي </a:t>
            </a:r>
            <a:r>
              <a:rPr lang="ar-SA" sz="2400" dirty="0" err="1" smtClean="0"/>
              <a:t>رقم </a:t>
            </a:r>
            <a:r>
              <a:rPr lang="ar-SA" sz="2400" dirty="0" smtClean="0"/>
              <a:t>(3) عند السنة الاولى وعند معدل خصم 1% نجد ان معامل القيمة الحالية هو 0.9901</a:t>
            </a:r>
          </a:p>
          <a:p>
            <a:r>
              <a:rPr lang="ar-SA" sz="2400" dirty="0" err="1" smtClean="0"/>
              <a:t>بالتالي </a:t>
            </a:r>
            <a:r>
              <a:rPr lang="ar-SA" sz="2400" dirty="0" smtClean="0"/>
              <a:t>(8500* 0.9901</a:t>
            </a:r>
            <a:r>
              <a:rPr lang="ar-SA" sz="2400" dirty="0" err="1" smtClean="0"/>
              <a:t>) </a:t>
            </a:r>
            <a:r>
              <a:rPr lang="ar-SA" sz="2400" dirty="0" smtClean="0"/>
              <a:t>= </a:t>
            </a:r>
            <a:r>
              <a:rPr lang="ar-SA" sz="2400" dirty="0" err="1" smtClean="0">
                <a:solidFill>
                  <a:srgbClr val="FF0000"/>
                </a:solidFill>
              </a:rPr>
              <a:t>8415</a:t>
            </a:r>
            <a:r>
              <a:rPr lang="ar-SA" sz="2400" dirty="0" err="1" smtClean="0"/>
              <a:t>ريال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ايضا بالذهاب الى الجدول المالي </a:t>
            </a:r>
            <a:r>
              <a:rPr lang="ar-SA" sz="2400" dirty="0" err="1" smtClean="0"/>
              <a:t>رقم </a:t>
            </a:r>
            <a:r>
              <a:rPr lang="ar-SA" sz="2400" dirty="0" smtClean="0"/>
              <a:t>(3) عند السنة الثانية وعند معدل خصم 1% نجد ان معامل القيمة الحالية هو 0.9803</a:t>
            </a:r>
          </a:p>
          <a:p>
            <a:r>
              <a:rPr lang="ar-SA" sz="2400" dirty="0" err="1" smtClean="0"/>
              <a:t>بالتالي </a:t>
            </a:r>
            <a:r>
              <a:rPr lang="ar-SA" sz="2400" dirty="0" smtClean="0"/>
              <a:t>( 8500* 0.9803</a:t>
            </a:r>
            <a:r>
              <a:rPr lang="ar-SA" sz="2400" dirty="0" err="1" smtClean="0"/>
              <a:t>) </a:t>
            </a:r>
            <a:r>
              <a:rPr lang="ar-SA" sz="2400" dirty="0" smtClean="0"/>
              <a:t>= </a:t>
            </a:r>
            <a:r>
              <a:rPr lang="ar-SA" sz="2400" dirty="0" err="1" smtClean="0">
                <a:solidFill>
                  <a:srgbClr val="FF0000"/>
                </a:solidFill>
              </a:rPr>
              <a:t>8332</a:t>
            </a:r>
            <a:r>
              <a:rPr lang="ar-SA" sz="2400" dirty="0" err="1" smtClean="0"/>
              <a:t>ريال</a:t>
            </a:r>
            <a:r>
              <a:rPr lang="ar-SA" sz="2400" dirty="0" smtClean="0"/>
              <a:t>  </a:t>
            </a:r>
          </a:p>
          <a:p>
            <a:r>
              <a:rPr lang="ar-SA" sz="2400" dirty="0" smtClean="0"/>
              <a:t>ايضا بالذهاب الى الجدول المالي </a:t>
            </a:r>
            <a:r>
              <a:rPr lang="ar-SA" sz="2400" dirty="0" err="1" smtClean="0"/>
              <a:t>رقم </a:t>
            </a:r>
            <a:r>
              <a:rPr lang="ar-SA" sz="2400" dirty="0" smtClean="0"/>
              <a:t>(3) عند السنة الثالثة وعند معدل خصم 1% نجد ان معامل القيمة الحالية هو 0.9706</a:t>
            </a:r>
          </a:p>
          <a:p>
            <a:r>
              <a:rPr lang="ar-SA" sz="2400" dirty="0" err="1" smtClean="0"/>
              <a:t>بالتالي </a:t>
            </a:r>
            <a:r>
              <a:rPr lang="ar-SA" sz="2400" dirty="0" smtClean="0"/>
              <a:t>( 9000* 0.9706</a:t>
            </a:r>
            <a:r>
              <a:rPr lang="ar-SA" sz="2400" dirty="0" err="1" smtClean="0"/>
              <a:t>) </a:t>
            </a:r>
            <a:r>
              <a:rPr lang="ar-SA" sz="2400" dirty="0" smtClean="0"/>
              <a:t>= </a:t>
            </a:r>
            <a:r>
              <a:rPr lang="ar-SA" sz="2400" dirty="0" err="1" smtClean="0">
                <a:solidFill>
                  <a:srgbClr val="FF0000"/>
                </a:solidFill>
              </a:rPr>
              <a:t>8735</a:t>
            </a:r>
            <a:r>
              <a:rPr lang="ar-SA" sz="2400" dirty="0" err="1" smtClean="0"/>
              <a:t>ريال</a:t>
            </a:r>
            <a:r>
              <a:rPr lang="ar-SA" sz="2400" dirty="0" smtClean="0"/>
              <a:t>  </a:t>
            </a:r>
          </a:p>
          <a:p>
            <a:endParaRPr lang="en-US" sz="24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ايضا بالذهاب الى الجدول المالي </a:t>
            </a:r>
            <a:r>
              <a:rPr lang="ar-SA" sz="2400" dirty="0" err="1" smtClean="0"/>
              <a:t>رقم </a:t>
            </a:r>
            <a:r>
              <a:rPr lang="ar-SA" sz="2400" dirty="0" smtClean="0"/>
              <a:t>(3) عند السنة الرابعة وعند معدل خصم 1% نجد ان معامل القيمة الحالية هو 0.9610</a:t>
            </a:r>
          </a:p>
          <a:p>
            <a:r>
              <a:rPr lang="ar-SA" sz="2400" dirty="0" err="1" smtClean="0"/>
              <a:t>بالتالي </a:t>
            </a:r>
            <a:r>
              <a:rPr lang="ar-SA" sz="2400" dirty="0" smtClean="0"/>
              <a:t>( 9000* 0.9610</a:t>
            </a:r>
            <a:r>
              <a:rPr lang="ar-SA" sz="2400" dirty="0" err="1" smtClean="0"/>
              <a:t>) </a:t>
            </a:r>
            <a:r>
              <a:rPr lang="ar-SA" sz="2400" dirty="0" smtClean="0"/>
              <a:t>= </a:t>
            </a:r>
            <a:r>
              <a:rPr lang="ar-SA" sz="2400" dirty="0" err="1" smtClean="0">
                <a:solidFill>
                  <a:srgbClr val="FF0000"/>
                </a:solidFill>
              </a:rPr>
              <a:t>8649</a:t>
            </a:r>
            <a:r>
              <a:rPr lang="ar-SA" sz="2400" dirty="0" err="1" smtClean="0"/>
              <a:t>ريال</a:t>
            </a:r>
            <a:r>
              <a:rPr lang="ar-SA" sz="2400" dirty="0" smtClean="0"/>
              <a:t>  </a:t>
            </a:r>
          </a:p>
          <a:p>
            <a:r>
              <a:rPr lang="ar-SA" sz="2400" dirty="0" smtClean="0"/>
              <a:t>اذا مجموع القيم الحالية للتدفقات النقدية السنوية </a:t>
            </a:r>
            <a:r>
              <a:rPr lang="ar-SA" sz="2400" dirty="0" err="1" smtClean="0"/>
              <a:t>للمشروع </a:t>
            </a:r>
            <a:r>
              <a:rPr lang="ar-SA" sz="2400" dirty="0" smtClean="0"/>
              <a:t>= </a:t>
            </a:r>
            <a:r>
              <a:rPr lang="ar-SA" sz="2400" dirty="0" smtClean="0">
                <a:solidFill>
                  <a:srgbClr val="FF0000"/>
                </a:solidFill>
              </a:rPr>
              <a:t>8415</a:t>
            </a:r>
            <a:r>
              <a:rPr lang="ar-SA" sz="2400" dirty="0" smtClean="0"/>
              <a:t>+</a:t>
            </a:r>
            <a:r>
              <a:rPr lang="ar-SA" sz="2400" dirty="0" smtClean="0">
                <a:solidFill>
                  <a:srgbClr val="FF0000"/>
                </a:solidFill>
              </a:rPr>
              <a:t> 8332</a:t>
            </a:r>
            <a:r>
              <a:rPr lang="ar-SA" sz="2400" dirty="0" smtClean="0"/>
              <a:t>+ </a:t>
            </a:r>
            <a:r>
              <a:rPr lang="ar-SA" sz="2400" dirty="0" smtClean="0">
                <a:solidFill>
                  <a:srgbClr val="FF0000"/>
                </a:solidFill>
              </a:rPr>
              <a:t>8735</a:t>
            </a:r>
            <a:r>
              <a:rPr lang="ar-SA" sz="2400" dirty="0" smtClean="0"/>
              <a:t>+ </a:t>
            </a:r>
            <a:r>
              <a:rPr lang="ar-SA" sz="2400" dirty="0" smtClean="0">
                <a:solidFill>
                  <a:srgbClr val="FF0000"/>
                </a:solidFill>
              </a:rPr>
              <a:t>8649</a:t>
            </a:r>
            <a:r>
              <a:rPr lang="ar-SA" sz="2400" dirty="0" smtClean="0"/>
              <a:t>= 34,</a:t>
            </a:r>
            <a:r>
              <a:rPr lang="ar-SA" sz="2400" dirty="0" err="1" smtClean="0"/>
              <a:t>131ريال</a:t>
            </a:r>
            <a:r>
              <a:rPr lang="ar-SA" sz="2400" dirty="0" smtClean="0"/>
              <a:t> </a:t>
            </a:r>
          </a:p>
          <a:p>
            <a:pPr algn="l"/>
            <a:r>
              <a:rPr lang="en-US" sz="2400" dirty="0" smtClean="0"/>
              <a:t>NPV= </a:t>
            </a:r>
            <a:r>
              <a:rPr lang="en-US" sz="2400" dirty="0" err="1" smtClean="0"/>
              <a:t>Pv</a:t>
            </a:r>
            <a:r>
              <a:rPr lang="en-US" sz="2400" dirty="0" smtClean="0"/>
              <a:t>(CF) – </a:t>
            </a:r>
            <a:r>
              <a:rPr lang="en-US" sz="2400" dirty="0" err="1" smtClean="0"/>
              <a:t>Pv</a:t>
            </a:r>
            <a:r>
              <a:rPr lang="en-US" sz="2400" dirty="0" smtClean="0"/>
              <a:t>(k) </a:t>
            </a:r>
          </a:p>
          <a:p>
            <a:pPr algn="l"/>
            <a:r>
              <a:rPr lang="ar-SA" sz="2400" dirty="0" smtClean="0"/>
              <a:t>      </a:t>
            </a:r>
            <a:r>
              <a:rPr lang="en-US" sz="2400" dirty="0" smtClean="0"/>
              <a:t>= </a:t>
            </a:r>
            <a:r>
              <a:rPr lang="ar-SA" sz="2400" dirty="0" smtClean="0"/>
              <a:t>34,131</a:t>
            </a:r>
            <a:r>
              <a:rPr lang="en-US" sz="2400" dirty="0" smtClean="0"/>
              <a:t>– </a:t>
            </a:r>
            <a:r>
              <a:rPr lang="ar-SA" sz="2400" dirty="0" smtClean="0"/>
              <a:t>40,000</a:t>
            </a:r>
            <a:r>
              <a:rPr lang="en-US" sz="2400" dirty="0" smtClean="0"/>
              <a:t>= -</a:t>
            </a:r>
            <a:r>
              <a:rPr lang="ar-SA" sz="2400" dirty="0" smtClean="0"/>
              <a:t>5869 ريال </a:t>
            </a:r>
          </a:p>
          <a:p>
            <a:r>
              <a:rPr lang="ar-SA" sz="2400" dirty="0" smtClean="0"/>
              <a:t>في حالة عدم الحصول صافي قيمة حالية موجبة فانه ايضا يجب استخدام القانون الخاص بمعدل العائد الداخلي </a:t>
            </a:r>
            <a:endParaRPr lang="en-US" sz="2400" dirty="0" smtClean="0"/>
          </a:p>
          <a:p>
            <a:endParaRPr lang="ar-SA" sz="2400" dirty="0" smtClean="0">
              <a:solidFill>
                <a:schemeClr val="accent6">
                  <a:lumMod val="10000"/>
                </a:schemeClr>
              </a:solidFill>
            </a:endParaRPr>
          </a:p>
          <a:p>
            <a:endParaRPr lang="en-US" sz="24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التقييم المالي للمشروعات الاستثمارية 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5862" y="1881981"/>
            <a:ext cx="7534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التقييم المالي للمشروعات الاستثمارية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معدل الخصم </a:t>
            </a:r>
            <a:r>
              <a:rPr lang="ar-SA" dirty="0" err="1" smtClean="0"/>
              <a:t>الاصغر+(</a:t>
            </a:r>
            <a:r>
              <a:rPr lang="ar-SA" dirty="0" smtClean="0"/>
              <a:t>(معدل الخصم </a:t>
            </a:r>
            <a:r>
              <a:rPr lang="ar-SA" dirty="0" err="1" smtClean="0"/>
              <a:t>الاكبر </a:t>
            </a:r>
            <a:r>
              <a:rPr lang="ar-SA" dirty="0" smtClean="0"/>
              <a:t>– معدل الخصم  </a:t>
            </a:r>
            <a:r>
              <a:rPr lang="en-US" dirty="0" smtClean="0"/>
              <a:t> </a:t>
            </a:r>
            <a:r>
              <a:rPr lang="ar-SA" dirty="0" smtClean="0"/>
              <a:t>الخاص </a:t>
            </a:r>
            <a:r>
              <a:rPr lang="en-US" dirty="0" smtClean="0"/>
              <a:t>NPV1 </a:t>
            </a:r>
            <a:r>
              <a:rPr lang="ar-SA" dirty="0" smtClean="0"/>
              <a:t>الخاص بالمعدل الاصغر</a:t>
            </a:r>
            <a:r>
              <a:rPr lang="ar-SA" dirty="0" err="1" smtClean="0"/>
              <a:t>)/ (</a:t>
            </a:r>
            <a:r>
              <a:rPr lang="en-US" dirty="0" smtClean="0"/>
              <a:t>NPV1 </a:t>
            </a:r>
            <a:r>
              <a:rPr lang="ar-SA" dirty="0" smtClean="0"/>
              <a:t>الاصغر</a:t>
            </a:r>
            <a:r>
              <a:rPr lang="ar-SA" dirty="0" err="1" smtClean="0"/>
              <a:t>) *</a:t>
            </a:r>
            <a:r>
              <a:rPr lang="ar-SA" dirty="0" smtClean="0"/>
              <a:t> </a:t>
            </a:r>
          </a:p>
          <a:p>
            <a:r>
              <a:rPr lang="ar-SA" dirty="0" smtClean="0"/>
              <a:t>الخاص بالمعدل الاكبر</a:t>
            </a:r>
            <a:r>
              <a:rPr lang="ar-SA" dirty="0" err="1" smtClean="0"/>
              <a:t>)</a:t>
            </a:r>
            <a:r>
              <a:rPr lang="en-US" dirty="0" smtClean="0"/>
              <a:t>NPV2 </a:t>
            </a:r>
            <a:r>
              <a:rPr lang="ar-SA" dirty="0" smtClean="0"/>
              <a:t>بالمعدل </a:t>
            </a:r>
            <a:r>
              <a:rPr lang="ar-SA" dirty="0" err="1" smtClean="0"/>
              <a:t>الاصغر –</a:t>
            </a:r>
            <a:r>
              <a:rPr lang="ar-SA" dirty="0" smtClean="0"/>
              <a:t> </a:t>
            </a:r>
          </a:p>
          <a:p>
            <a:r>
              <a:rPr lang="ar-SA" dirty="0" err="1" smtClean="0"/>
              <a:t>1% + (</a:t>
            </a:r>
            <a:r>
              <a:rPr lang="ar-SA" dirty="0" smtClean="0"/>
              <a:t>( </a:t>
            </a:r>
            <a:r>
              <a:rPr lang="ar-SA" dirty="0" err="1" smtClean="0"/>
              <a:t>14% </a:t>
            </a:r>
            <a:r>
              <a:rPr lang="ar-SA" dirty="0" smtClean="0"/>
              <a:t>- </a:t>
            </a:r>
            <a:r>
              <a:rPr lang="ar-SA" dirty="0" err="1" smtClean="0"/>
              <a:t>1%) * </a:t>
            </a:r>
            <a:r>
              <a:rPr lang="ar-SA" dirty="0" smtClean="0"/>
              <a:t>- </a:t>
            </a:r>
            <a:r>
              <a:rPr lang="ar-SA" dirty="0" err="1" smtClean="0"/>
              <a:t>5869 ) / </a:t>
            </a:r>
            <a:r>
              <a:rPr lang="ar-SA" dirty="0" smtClean="0"/>
              <a:t>(- </a:t>
            </a:r>
            <a:r>
              <a:rPr lang="ar-SA" dirty="0" err="1" smtClean="0"/>
              <a:t>5869  - </a:t>
            </a:r>
            <a:r>
              <a:rPr lang="ar-SA" dirty="0" smtClean="0"/>
              <a:t>-14631</a:t>
            </a:r>
            <a:r>
              <a:rPr lang="ar-SA" dirty="0" err="1" smtClean="0"/>
              <a:t>)</a:t>
            </a:r>
            <a:endParaRPr lang="ar-SA" dirty="0" smtClean="0"/>
          </a:p>
          <a:p>
            <a:r>
              <a:rPr lang="ar-SA" dirty="0" smtClean="0"/>
              <a:t>= </a:t>
            </a:r>
            <a:r>
              <a:rPr lang="en-US" dirty="0" smtClean="0"/>
              <a:t>-7.70</a:t>
            </a:r>
            <a:r>
              <a:rPr lang="ar-SA" dirty="0" smtClean="0"/>
              <a:t>% 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ادارة النقدية والاستثمارات المؤقتة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D:</a:t>
            </a:r>
            <a:r>
              <a:rPr lang="ar-SA" dirty="0" smtClean="0"/>
              <a:t> الطلب الكلي على النقدية </a:t>
            </a:r>
            <a:endParaRPr lang="en-US" dirty="0" smtClean="0"/>
          </a:p>
          <a:p>
            <a:pPr algn="l"/>
            <a:r>
              <a:rPr lang="en-US" dirty="0" smtClean="0"/>
              <a:t>Q:</a:t>
            </a:r>
            <a:r>
              <a:rPr lang="ar-SA" dirty="0" smtClean="0"/>
              <a:t> كمية(مستوى) الرصيد النقدي </a:t>
            </a:r>
            <a:r>
              <a:rPr lang="en-US" dirty="0" smtClean="0"/>
              <a:t>Q= √2*O*D/H</a:t>
            </a:r>
          </a:p>
          <a:p>
            <a:pPr algn="l"/>
            <a:r>
              <a:rPr lang="en-US" dirty="0" smtClean="0"/>
              <a:t>N:</a:t>
            </a:r>
            <a:r>
              <a:rPr lang="ar-SA" dirty="0" smtClean="0"/>
              <a:t> عدد التحويلات</a:t>
            </a:r>
            <a:r>
              <a:rPr lang="en-US" dirty="0" smtClean="0"/>
              <a:t>N=(D/Q)</a:t>
            </a:r>
          </a:p>
          <a:p>
            <a:pPr algn="l"/>
            <a:r>
              <a:rPr lang="en-US" dirty="0" smtClean="0"/>
              <a:t>O: </a:t>
            </a:r>
            <a:r>
              <a:rPr lang="ar-SA" dirty="0" smtClean="0"/>
              <a:t>التكاليف الثابتة للصفقة</a:t>
            </a:r>
          </a:p>
          <a:p>
            <a:pPr algn="l"/>
            <a:r>
              <a:rPr lang="en-US" dirty="0" smtClean="0"/>
              <a:t>H: </a:t>
            </a:r>
            <a:r>
              <a:rPr lang="ar-SA" dirty="0" smtClean="0"/>
              <a:t>معدل العائد على الاوراق المالية</a:t>
            </a:r>
          </a:p>
          <a:p>
            <a:pPr algn="l"/>
            <a:r>
              <a:rPr lang="en-US" dirty="0" smtClean="0"/>
              <a:t>A:</a:t>
            </a:r>
            <a:r>
              <a:rPr lang="ar-SA" dirty="0" smtClean="0"/>
              <a:t>متوسط الرصيد النقدي </a:t>
            </a:r>
            <a:r>
              <a:rPr lang="en-US" dirty="0" smtClean="0"/>
              <a:t> A=(Q/2)</a:t>
            </a:r>
          </a:p>
          <a:p>
            <a:pPr algn="l"/>
            <a:r>
              <a:rPr lang="ar-SA" dirty="0" smtClean="0"/>
              <a:t>تكلفة الفرصة البديلة</a:t>
            </a:r>
            <a:r>
              <a:rPr lang="en-US" dirty="0" smtClean="0"/>
              <a:t>= (H*Q)/2 </a:t>
            </a:r>
          </a:p>
          <a:p>
            <a:pPr algn="l"/>
            <a:endParaRPr lang="ar-SA" dirty="0" smtClean="0"/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ادارة النقدية والاستثمارات المؤقتة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/>
              <a:t>تبلغ الاحتياجات النقدية الكلية السنوية لشركة الراجحي </a:t>
            </a:r>
            <a:r>
              <a:rPr lang="ar-SA" sz="2800" dirty="0" smtClean="0"/>
              <a:t>100,000ريال </a:t>
            </a:r>
            <a:r>
              <a:rPr lang="ar-SA" sz="2800" dirty="0"/>
              <a:t>وتكلفة تحويل الاوراق المالية الى نقدية </a:t>
            </a:r>
            <a:r>
              <a:rPr lang="ar-SA" sz="2800" dirty="0" smtClean="0"/>
              <a:t>2 ريالات </a:t>
            </a:r>
            <a:r>
              <a:rPr lang="ar-SA" sz="2800" dirty="0"/>
              <a:t>للصفقة الواحدة ومعدل العائد السنوي على الاوراق المالية </a:t>
            </a:r>
            <a:r>
              <a:rPr lang="ar-SA" sz="2800" dirty="0" smtClean="0"/>
              <a:t>5</a:t>
            </a:r>
            <a:r>
              <a:rPr lang="ar-SA" sz="2800" b="1" dirty="0" smtClean="0"/>
              <a:t>% </a:t>
            </a:r>
            <a:endParaRPr lang="en-US" sz="2800" dirty="0"/>
          </a:p>
          <a:p>
            <a:r>
              <a:rPr lang="ar-SA" sz="2800" dirty="0" smtClean="0"/>
              <a:t>المطلوب: </a:t>
            </a:r>
            <a:r>
              <a:rPr lang="ar-SA" sz="2800" b="1" dirty="0"/>
              <a:t>حساب مستوى الرصيد النقدي للمنشأة</a:t>
            </a:r>
            <a:r>
              <a:rPr lang="ar-SA" sz="2800" b="1" dirty="0" smtClean="0"/>
              <a:t>:</a:t>
            </a:r>
          </a:p>
          <a:p>
            <a:r>
              <a:rPr lang="ar-SA" sz="2800" b="1" dirty="0"/>
              <a:t> </a:t>
            </a:r>
            <a:r>
              <a:rPr lang="ar-SA" sz="2800" b="1" dirty="0" smtClean="0"/>
              <a:t>           </a:t>
            </a:r>
            <a:r>
              <a:rPr lang="ar-SA" sz="2800" b="1" dirty="0"/>
              <a:t>حساب عدد التحويلات التي تجريها الشركة خلال العام:</a:t>
            </a:r>
            <a:endParaRPr lang="en-US" sz="2800" dirty="0"/>
          </a:p>
          <a:p>
            <a:r>
              <a:rPr lang="ar-SA" sz="2800" dirty="0" smtClean="0"/>
              <a:t>            </a:t>
            </a:r>
            <a:r>
              <a:rPr lang="ar-SA" sz="2800" b="1" dirty="0"/>
              <a:t>حساب تكلفة الفرصة </a:t>
            </a:r>
            <a:r>
              <a:rPr lang="ar-SA" sz="2800" b="1" dirty="0" smtClean="0"/>
              <a:t>البديلة</a:t>
            </a:r>
          </a:p>
          <a:p>
            <a:r>
              <a:rPr lang="ar-SA" sz="2800" b="1" dirty="0"/>
              <a:t> </a:t>
            </a:r>
            <a:r>
              <a:rPr lang="ar-SA" sz="2800" b="1" dirty="0" smtClean="0"/>
              <a:t>          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53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النقدية والاستثمارات المؤقتة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dirty="0" smtClean="0"/>
              <a:t>Q= √2*O*/H                                           </a:t>
            </a:r>
            <a:r>
              <a:rPr lang="ar-SA" sz="2800" dirty="0" smtClean="0"/>
              <a:t>اولا: مستوى الرصيد النقدي</a:t>
            </a:r>
            <a:r>
              <a:rPr lang="en-US" sz="2800" dirty="0" smtClean="0"/>
              <a:t> </a:t>
            </a:r>
            <a:endParaRPr lang="ar-SA" sz="2800" dirty="0" smtClean="0"/>
          </a:p>
          <a:p>
            <a:pPr algn="l"/>
            <a:r>
              <a:rPr lang="en-US" sz="2800" dirty="0" smtClean="0"/>
              <a:t>Q= √2*</a:t>
            </a:r>
            <a:r>
              <a:rPr lang="ar-SA" sz="2800" dirty="0" smtClean="0"/>
              <a:t>2</a:t>
            </a:r>
            <a:r>
              <a:rPr lang="en-US" sz="2800" dirty="0" smtClean="0"/>
              <a:t>*</a:t>
            </a:r>
            <a:r>
              <a:rPr lang="ar-SA" sz="2800" dirty="0" smtClean="0"/>
              <a:t>100,000</a:t>
            </a:r>
            <a:r>
              <a:rPr lang="en-US" sz="2800" dirty="0" smtClean="0"/>
              <a:t>/</a:t>
            </a:r>
            <a:r>
              <a:rPr lang="ar-SA" sz="2800" dirty="0" smtClean="0"/>
              <a:t>  2,828 ريال= </a:t>
            </a:r>
            <a:r>
              <a:rPr lang="ar-SA" sz="2800" dirty="0" err="1" smtClean="0"/>
              <a:t>5%</a:t>
            </a:r>
            <a:endParaRPr lang="ar-SA" sz="2800" dirty="0" smtClean="0"/>
          </a:p>
          <a:p>
            <a:r>
              <a:rPr lang="en-US" sz="2800" dirty="0" smtClean="0"/>
              <a:t>N=D/Q N=</a:t>
            </a:r>
            <a:r>
              <a:rPr lang="ar-SA" sz="2800" dirty="0" smtClean="0"/>
              <a:t>1</a:t>
            </a:r>
            <a:r>
              <a:rPr lang="en-US" sz="2800" dirty="0" smtClean="0"/>
              <a:t>00,000/</a:t>
            </a:r>
            <a:r>
              <a:rPr lang="ar-SA" sz="2800" dirty="0" smtClean="0"/>
              <a:t> 2,828</a:t>
            </a:r>
            <a:r>
              <a:rPr lang="en-US" sz="2800" dirty="0" smtClean="0"/>
              <a:t> = </a:t>
            </a:r>
            <a:r>
              <a:rPr lang="ar-SA" sz="2800" dirty="0" smtClean="0"/>
              <a:t>ثانيا: عدد التحويلات 35</a:t>
            </a:r>
          </a:p>
          <a:p>
            <a:endParaRPr lang="ar-SA" sz="2800" dirty="0" smtClean="0"/>
          </a:p>
          <a:p>
            <a:pPr algn="l"/>
            <a:r>
              <a:rPr lang="ar-SA" sz="2800" dirty="0" smtClean="0"/>
              <a:t>تكلفة الفرصة البديلة </a:t>
            </a:r>
            <a:r>
              <a:rPr lang="en-US" sz="2800" dirty="0" smtClean="0"/>
              <a:t>= (H*Q)/2 </a:t>
            </a:r>
          </a:p>
          <a:p>
            <a:pPr algn="l"/>
            <a:r>
              <a:rPr lang="ar-SA" sz="2800" dirty="0" smtClean="0"/>
              <a:t> </a:t>
            </a:r>
            <a:r>
              <a:rPr lang="en-US" sz="2800" dirty="0" smtClean="0"/>
              <a:t>                            = (</a:t>
            </a:r>
            <a:r>
              <a:rPr lang="ar-SA" sz="2800" dirty="0" smtClean="0"/>
              <a:t>5</a:t>
            </a:r>
            <a:r>
              <a:rPr lang="en-US" sz="2800" dirty="0" smtClean="0"/>
              <a:t>%* </a:t>
            </a:r>
            <a:r>
              <a:rPr lang="ar-SA" sz="2800" dirty="0" smtClean="0"/>
              <a:t>2828</a:t>
            </a:r>
            <a:r>
              <a:rPr lang="en-US" sz="2800" dirty="0" smtClean="0"/>
              <a:t>)/2</a:t>
            </a:r>
          </a:p>
          <a:p>
            <a:pPr algn="l"/>
            <a:r>
              <a:rPr lang="en-US" sz="2800" dirty="0" smtClean="0"/>
              <a:t>                             = </a:t>
            </a:r>
            <a:r>
              <a:rPr lang="ar-SA" sz="2800" dirty="0" smtClean="0"/>
              <a:t>70.7</a:t>
            </a:r>
            <a:r>
              <a:rPr lang="en-US" sz="2800" dirty="0" smtClean="0"/>
              <a:t>(</a:t>
            </a:r>
            <a:r>
              <a:rPr lang="ar-SA" sz="2800" dirty="0" smtClean="0"/>
              <a:t>(الاحتفاظ بالنقدية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05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+لكلي..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فورم+لكلي..</Template>
  <TotalTime>118</TotalTime>
  <Words>1118</Words>
  <Application>Microsoft Office PowerPoint</Application>
  <PresentationFormat>A4 Paper (210x297 mm)</PresentationFormat>
  <Paragraphs>153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فورم+لكلي..</vt:lpstr>
      <vt:lpstr>PowerPoint Presentation</vt:lpstr>
      <vt:lpstr>المحاضرة الرابعة عشر</vt:lpstr>
      <vt:lpstr>الموازنة الرأسمالية </vt:lpstr>
      <vt:lpstr>الموازنة الرأسمالية </vt:lpstr>
      <vt:lpstr>الموازنة الرأسمالية </vt:lpstr>
      <vt:lpstr>التقييم المالي للمشروعات الاستثمارية </vt:lpstr>
      <vt:lpstr>التقييم المالي للمشروعات الاستثمارية </vt:lpstr>
      <vt:lpstr>التقييم المالي للمشروعات الاستثمارية </vt:lpstr>
      <vt:lpstr>التقييم المالي للمشروعات الاستثمارية </vt:lpstr>
      <vt:lpstr>التقييم المالي للمشروعات الاستثمارية </vt:lpstr>
      <vt:lpstr>التقييم المالي للمشروعات الاستثمارية </vt:lpstr>
      <vt:lpstr>التقييم المالي للمشروعات الاستثمارية </vt:lpstr>
      <vt:lpstr>التقييم المالي للمشروعات الاستثمارية </vt:lpstr>
      <vt:lpstr>PowerPoint Presentation</vt:lpstr>
      <vt:lpstr>التقييم المالي للمشروعات الاستثمارية </vt:lpstr>
      <vt:lpstr>التقييم المالي للمشروعات الاستثمارية </vt:lpstr>
      <vt:lpstr>ادارة النقدية والاستثمارات المؤقتة </vt:lpstr>
      <vt:lpstr>ادارة النقدية والاستثمارات المؤقتة </vt:lpstr>
      <vt:lpstr>ادارة النقدية والاستثمارات المؤقتة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Abdulltif Abdulrhman Almulhem</dc:creator>
  <cp:lastModifiedBy>Abdulltif Abdulrhman Almulhem</cp:lastModifiedBy>
  <cp:revision>30</cp:revision>
  <dcterms:created xsi:type="dcterms:W3CDTF">2014-04-21T06:39:38Z</dcterms:created>
  <dcterms:modified xsi:type="dcterms:W3CDTF">2014-04-22T07:25:14Z</dcterms:modified>
</cp:coreProperties>
</file>