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handoutMasterIdLst>
    <p:handoutMasterId r:id="rId36"/>
  </p:handoutMasterIdLst>
  <p:sldIdLst>
    <p:sldId id="256" r:id="rId2"/>
    <p:sldId id="365" r:id="rId3"/>
    <p:sldId id="366" r:id="rId4"/>
    <p:sldId id="379" r:id="rId5"/>
    <p:sldId id="380" r:id="rId6"/>
    <p:sldId id="381" r:id="rId7"/>
    <p:sldId id="382" r:id="rId8"/>
    <p:sldId id="383" r:id="rId9"/>
    <p:sldId id="384" r:id="rId10"/>
    <p:sldId id="386" r:id="rId11"/>
    <p:sldId id="387" r:id="rId12"/>
    <p:sldId id="388" r:id="rId13"/>
    <p:sldId id="394" r:id="rId14"/>
    <p:sldId id="389" r:id="rId15"/>
    <p:sldId id="403" r:id="rId16"/>
    <p:sldId id="406" r:id="rId17"/>
    <p:sldId id="407" r:id="rId18"/>
    <p:sldId id="408" r:id="rId19"/>
    <p:sldId id="390" r:id="rId20"/>
    <p:sldId id="396" r:id="rId21"/>
    <p:sldId id="395" r:id="rId22"/>
    <p:sldId id="391" r:id="rId23"/>
    <p:sldId id="392" r:id="rId24"/>
    <p:sldId id="393" r:id="rId25"/>
    <p:sldId id="311" r:id="rId26"/>
    <p:sldId id="312" r:id="rId27"/>
    <p:sldId id="313" r:id="rId28"/>
    <p:sldId id="409" r:id="rId29"/>
    <p:sldId id="410" r:id="rId30"/>
    <p:sldId id="376" r:id="rId31"/>
    <p:sldId id="377" r:id="rId32"/>
    <p:sldId id="320" r:id="rId33"/>
    <p:sldId id="266" r:id="rId3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9900"/>
    <a:srgbClr val="FF3300"/>
    <a:srgbClr val="6600FF"/>
    <a:srgbClr val="FF0066"/>
    <a:srgbClr val="000000"/>
    <a:srgbClr val="AD9968"/>
    <a:srgbClr val="3B84A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نمط متوسط 2 - تمييز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17" autoAdjust="0"/>
    <p:restoredTop sz="94629" autoAdjust="0"/>
  </p:normalViewPr>
  <p:slideViewPr>
    <p:cSldViewPr>
      <p:cViewPr>
        <p:scale>
          <a:sx n="75" d="100"/>
          <a:sy n="75" d="100"/>
        </p:scale>
        <p:origin x="-840" y="-72"/>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pPr>
              <a:defRPr/>
            </a:pPr>
            <a:endParaRPr lang="ar-SA"/>
          </a:p>
        </p:txBody>
      </p:sp>
      <p:sp>
        <p:nvSpPr>
          <p:cNvPr id="3" name="عنصر نائب للتاريخ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pPr>
              <a:defRPr/>
            </a:pPr>
            <a:fld id="{0D08F53B-EFDC-4748-9CE6-89A54F061109}" type="datetimeFigureOut">
              <a:rPr lang="ar-SA"/>
              <a:pPr>
                <a:defRPr/>
              </a:pPr>
              <a:t>26/04/1432</a:t>
            </a:fld>
            <a:endParaRPr lang="ar-SA"/>
          </a:p>
        </p:txBody>
      </p:sp>
      <p:sp>
        <p:nvSpPr>
          <p:cNvPr id="4" name="عنصر نائب للتذييل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pPr>
              <a:defRPr/>
            </a:pPr>
            <a:endParaRPr lang="ar-SA"/>
          </a:p>
        </p:txBody>
      </p:sp>
      <p:sp>
        <p:nvSpPr>
          <p:cNvPr id="5" name="عنصر نائب لرقم الشريحة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pPr>
              <a:defRPr/>
            </a:pPr>
            <a:fld id="{18E4678F-54AA-464A-A773-20D8EF74FEE4}" type="slidenum">
              <a:rPr lang="ar-SA"/>
              <a:pPr>
                <a:defRPr/>
              </a:pPr>
              <a:t>‹#›</a:t>
            </a:fld>
            <a:endParaRPr lang="ar-SA"/>
          </a:p>
        </p:txBody>
      </p:sp>
    </p:spTree>
    <p:extLst>
      <p:ext uri="{BB962C8B-B14F-4D97-AF65-F5344CB8AC3E}">
        <p14:creationId xmlns:p14="http://schemas.microsoft.com/office/powerpoint/2010/main" val="397998418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1C082C96-0A07-4AF2-BFC2-D12AA1910776}" type="datetimeFigureOut">
              <a:rPr lang="en-US"/>
              <a:pPr>
                <a:defRPr/>
              </a:pPr>
              <a:t>3/31/2011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D4D1A205-9A29-4B1A-821B-A24E795AC117}" type="slidenum">
              <a:rPr lang="ar-SA"/>
              <a:pPr>
                <a:defRPr/>
              </a:pPr>
              <a:t>‹#›</a:t>
            </a:fld>
            <a:endParaRPr lang="en-US"/>
          </a:p>
        </p:txBody>
      </p:sp>
    </p:spTree>
    <p:extLst>
      <p:ext uri="{BB962C8B-B14F-4D97-AF65-F5344CB8AC3E}">
        <p14:creationId xmlns:p14="http://schemas.microsoft.com/office/powerpoint/2010/main" val="1940817298"/>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عنصر نائب لصورة الشريحة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عنصر نائب للملاحظا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ar-SA" smtClean="0"/>
          </a:p>
        </p:txBody>
      </p:sp>
      <p:sp>
        <p:nvSpPr>
          <p:cNvPr id="41988" name="عنصر نائب لرقم الشريحة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EEA27F64-D74C-44CA-8A84-EEA1C0997A90}" type="slidenum">
              <a:rPr lang="ar-SA" smtClean="0">
                <a:latin typeface="Calibri" pitchFamily="34" charset="0"/>
              </a:rPr>
              <a:pPr eaLnBrk="1" hangingPunct="1"/>
              <a:t>1</a:t>
            </a:fld>
            <a:endParaRPr lang="en-US" smtClean="0">
              <a:latin typeface="Calibri"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عنصر نائب لصورة الشريحة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عنصر نائب للملاحظا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ar-SA" smtClean="0"/>
          </a:p>
        </p:txBody>
      </p:sp>
      <p:sp>
        <p:nvSpPr>
          <p:cNvPr id="43012" name="عنصر نائب لرقم الشريحة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13FBDDDA-FFDC-4F03-9864-A90B11D7E580}" type="slidenum">
              <a:rPr lang="ar-SA" smtClean="0">
                <a:latin typeface="Calibri" pitchFamily="34" charset="0"/>
              </a:rPr>
              <a:pPr eaLnBrk="1" hangingPunct="1"/>
              <a:t>2</a:t>
            </a:fld>
            <a:endParaRPr lang="en-US" smtClean="0">
              <a:latin typeface="Calibri"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p:cNvSpPr>
          <p:nvPr>
            <p:ph type="sldImg"/>
          </p:nvPr>
        </p:nvSpPr>
        <p:spPr>
          <a:ln/>
        </p:spPr>
      </p:sp>
      <p:sp>
        <p:nvSpPr>
          <p:cNvPr id="18434" name="Notes Placeholder 2"/>
          <p:cNvSpPr>
            <a:spLocks noGrp="1"/>
          </p:cNvSpPr>
          <p:nvPr>
            <p:ph type="body" idx="1"/>
          </p:nvPr>
        </p:nvSpPr>
        <p:spPr>
          <a:noFill/>
          <a:ln/>
        </p:spPr>
        <p:txBody>
          <a:bodyPr/>
          <a:lstStyle/>
          <a:p>
            <a:endParaRPr lang="ar-SA" smtClean="0"/>
          </a:p>
        </p:txBody>
      </p:sp>
      <p:sp>
        <p:nvSpPr>
          <p:cNvPr id="18435" name="Slide Number Placeholder 3"/>
          <p:cNvSpPr>
            <a:spLocks noGrp="1"/>
          </p:cNvSpPr>
          <p:nvPr>
            <p:ph type="sldNum" sz="quarter" idx="5"/>
          </p:nvPr>
        </p:nvSpPr>
        <p:spPr>
          <a:noFill/>
        </p:spPr>
        <p:txBody>
          <a:bodyPr/>
          <a:lstStyle/>
          <a:p>
            <a:fld id="{D059B452-FC49-48A6-9DBF-1F9251F9C66C}" type="slidenum">
              <a:rPr lang="ar-SA" smtClean="0"/>
              <a:pPr/>
              <a:t>4</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p:cNvSpPr>
          <p:nvPr>
            <p:ph type="sldImg"/>
          </p:nvPr>
        </p:nvSpPr>
        <p:spPr>
          <a:ln/>
        </p:spPr>
      </p:sp>
      <p:sp>
        <p:nvSpPr>
          <p:cNvPr id="20482" name="Notes Placeholder 2"/>
          <p:cNvSpPr>
            <a:spLocks noGrp="1"/>
          </p:cNvSpPr>
          <p:nvPr>
            <p:ph type="body" idx="1"/>
          </p:nvPr>
        </p:nvSpPr>
        <p:spPr>
          <a:noFill/>
          <a:ln/>
        </p:spPr>
        <p:txBody>
          <a:bodyPr/>
          <a:lstStyle/>
          <a:p>
            <a:endParaRPr lang="ar-SA" smtClean="0"/>
          </a:p>
        </p:txBody>
      </p:sp>
      <p:sp>
        <p:nvSpPr>
          <p:cNvPr id="20483" name="Slide Number Placeholder 3"/>
          <p:cNvSpPr>
            <a:spLocks noGrp="1"/>
          </p:cNvSpPr>
          <p:nvPr>
            <p:ph type="sldNum" sz="quarter" idx="5"/>
          </p:nvPr>
        </p:nvSpPr>
        <p:spPr>
          <a:noFill/>
        </p:spPr>
        <p:txBody>
          <a:bodyPr/>
          <a:lstStyle/>
          <a:p>
            <a:fld id="{332B6ED0-F167-43E7-9BC3-3A5B83DDA671}" type="slidenum">
              <a:rPr lang="ar-SA" smtClean="0"/>
              <a:pPr/>
              <a:t>5</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p:cNvSpPr>
          <p:nvPr>
            <p:ph type="sldImg"/>
          </p:nvPr>
        </p:nvSpPr>
        <p:spPr>
          <a:ln/>
        </p:spPr>
      </p:sp>
      <p:sp>
        <p:nvSpPr>
          <p:cNvPr id="22530" name="Notes Placeholder 2"/>
          <p:cNvSpPr>
            <a:spLocks noGrp="1"/>
          </p:cNvSpPr>
          <p:nvPr>
            <p:ph type="body" idx="1"/>
          </p:nvPr>
        </p:nvSpPr>
        <p:spPr>
          <a:noFill/>
          <a:ln/>
        </p:spPr>
        <p:txBody>
          <a:bodyPr/>
          <a:lstStyle/>
          <a:p>
            <a:endParaRPr lang="ar-SA" smtClean="0"/>
          </a:p>
        </p:txBody>
      </p:sp>
      <p:sp>
        <p:nvSpPr>
          <p:cNvPr id="22531" name="Slide Number Placeholder 3"/>
          <p:cNvSpPr>
            <a:spLocks noGrp="1"/>
          </p:cNvSpPr>
          <p:nvPr>
            <p:ph type="sldNum" sz="quarter" idx="5"/>
          </p:nvPr>
        </p:nvSpPr>
        <p:spPr>
          <a:noFill/>
        </p:spPr>
        <p:txBody>
          <a:bodyPr/>
          <a:lstStyle/>
          <a:p>
            <a:fld id="{8FCCBE61-C4A5-4507-8832-662989BE10C2}" type="slidenum">
              <a:rPr lang="ar-SA" smtClean="0"/>
              <a:pPr/>
              <a:t>6</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p:cNvSpPr>
          <p:nvPr>
            <p:ph type="sldImg"/>
          </p:nvPr>
        </p:nvSpPr>
        <p:spPr>
          <a:ln/>
        </p:spPr>
      </p:sp>
      <p:sp>
        <p:nvSpPr>
          <p:cNvPr id="24578" name="Notes Placeholder 2"/>
          <p:cNvSpPr>
            <a:spLocks noGrp="1"/>
          </p:cNvSpPr>
          <p:nvPr>
            <p:ph type="body" idx="1"/>
          </p:nvPr>
        </p:nvSpPr>
        <p:spPr>
          <a:noFill/>
          <a:ln/>
        </p:spPr>
        <p:txBody>
          <a:bodyPr/>
          <a:lstStyle/>
          <a:p>
            <a:endParaRPr lang="ar-SA" smtClean="0"/>
          </a:p>
        </p:txBody>
      </p:sp>
      <p:sp>
        <p:nvSpPr>
          <p:cNvPr id="24579" name="Slide Number Placeholder 3"/>
          <p:cNvSpPr>
            <a:spLocks noGrp="1"/>
          </p:cNvSpPr>
          <p:nvPr>
            <p:ph type="sldNum" sz="quarter" idx="5"/>
          </p:nvPr>
        </p:nvSpPr>
        <p:spPr>
          <a:noFill/>
        </p:spPr>
        <p:txBody>
          <a:bodyPr/>
          <a:lstStyle/>
          <a:p>
            <a:fld id="{04599568-6EE2-4A70-B984-F49E40A203BD}" type="slidenum">
              <a:rPr lang="ar-SA" smtClean="0"/>
              <a:pPr/>
              <a:t>7</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a:ln/>
        </p:spPr>
      </p:sp>
      <p:sp>
        <p:nvSpPr>
          <p:cNvPr id="26626" name="Notes Placeholder 2"/>
          <p:cNvSpPr>
            <a:spLocks noGrp="1"/>
          </p:cNvSpPr>
          <p:nvPr>
            <p:ph type="body" idx="1"/>
          </p:nvPr>
        </p:nvSpPr>
        <p:spPr>
          <a:noFill/>
          <a:ln/>
        </p:spPr>
        <p:txBody>
          <a:bodyPr/>
          <a:lstStyle/>
          <a:p>
            <a:endParaRPr lang="ar-SA" smtClean="0"/>
          </a:p>
        </p:txBody>
      </p:sp>
      <p:sp>
        <p:nvSpPr>
          <p:cNvPr id="26627" name="Slide Number Placeholder 3"/>
          <p:cNvSpPr>
            <a:spLocks noGrp="1"/>
          </p:cNvSpPr>
          <p:nvPr>
            <p:ph type="sldNum" sz="quarter" idx="5"/>
          </p:nvPr>
        </p:nvSpPr>
        <p:spPr>
          <a:noFill/>
        </p:spPr>
        <p:txBody>
          <a:bodyPr/>
          <a:lstStyle/>
          <a:p>
            <a:fld id="{A1B5D0E0-16EF-41B9-9BC8-069AA92A5926}" type="slidenum">
              <a:rPr lang="ar-SA" smtClean="0"/>
              <a:pPr/>
              <a:t>8</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a:ln/>
        </p:spPr>
      </p:sp>
      <p:sp>
        <p:nvSpPr>
          <p:cNvPr id="28674" name="Notes Placeholder 2"/>
          <p:cNvSpPr>
            <a:spLocks noGrp="1"/>
          </p:cNvSpPr>
          <p:nvPr>
            <p:ph type="body" idx="1"/>
          </p:nvPr>
        </p:nvSpPr>
        <p:spPr>
          <a:noFill/>
          <a:ln/>
        </p:spPr>
        <p:txBody>
          <a:bodyPr/>
          <a:lstStyle/>
          <a:p>
            <a:endParaRPr lang="ar-SA" smtClean="0"/>
          </a:p>
        </p:txBody>
      </p:sp>
      <p:sp>
        <p:nvSpPr>
          <p:cNvPr id="28675" name="Slide Number Placeholder 3"/>
          <p:cNvSpPr>
            <a:spLocks noGrp="1"/>
          </p:cNvSpPr>
          <p:nvPr>
            <p:ph type="sldNum" sz="quarter" idx="5"/>
          </p:nvPr>
        </p:nvSpPr>
        <p:spPr>
          <a:noFill/>
        </p:spPr>
        <p:txBody>
          <a:bodyPr/>
          <a:lstStyle/>
          <a:p>
            <a:fld id="{DC5CCDD4-C140-4DFA-A0B6-9156FC59A90E}" type="slidenum">
              <a:rPr lang="ar-SA" smtClean="0"/>
              <a:pPr/>
              <a:t>9</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p:cNvSpPr>
          <p:nvPr>
            <p:ph type="sldImg"/>
          </p:nvPr>
        </p:nvSpPr>
        <p:spPr>
          <a:ln/>
        </p:spPr>
      </p:sp>
      <p:sp>
        <p:nvSpPr>
          <p:cNvPr id="32770" name="Notes Placeholder 2"/>
          <p:cNvSpPr>
            <a:spLocks noGrp="1"/>
          </p:cNvSpPr>
          <p:nvPr>
            <p:ph type="body" idx="1"/>
          </p:nvPr>
        </p:nvSpPr>
        <p:spPr>
          <a:noFill/>
          <a:ln/>
        </p:spPr>
        <p:txBody>
          <a:bodyPr/>
          <a:lstStyle/>
          <a:p>
            <a:endParaRPr lang="ar-SA" smtClean="0"/>
          </a:p>
        </p:txBody>
      </p:sp>
      <p:sp>
        <p:nvSpPr>
          <p:cNvPr id="32771" name="Slide Number Placeholder 3"/>
          <p:cNvSpPr>
            <a:spLocks noGrp="1"/>
          </p:cNvSpPr>
          <p:nvPr>
            <p:ph type="sldNum" sz="quarter" idx="5"/>
          </p:nvPr>
        </p:nvSpPr>
        <p:spPr>
          <a:noFill/>
        </p:spPr>
        <p:txBody>
          <a:bodyPr/>
          <a:lstStyle/>
          <a:p>
            <a:fld id="{4D258143-BC34-4F1D-83E7-C0A1848EA6C2}" type="slidenum">
              <a:rPr lang="ar-SA" smtClean="0"/>
              <a:pPr/>
              <a:t>10</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p:cNvSpPr>
          <p:nvPr>
            <p:ph type="sldImg"/>
          </p:nvPr>
        </p:nvSpPr>
        <p:spPr>
          <a:ln/>
        </p:spPr>
      </p:sp>
      <p:sp>
        <p:nvSpPr>
          <p:cNvPr id="34818" name="Notes Placeholder 2"/>
          <p:cNvSpPr>
            <a:spLocks noGrp="1"/>
          </p:cNvSpPr>
          <p:nvPr>
            <p:ph type="body" idx="1"/>
          </p:nvPr>
        </p:nvSpPr>
        <p:spPr>
          <a:noFill/>
          <a:ln/>
        </p:spPr>
        <p:txBody>
          <a:bodyPr/>
          <a:lstStyle/>
          <a:p>
            <a:endParaRPr lang="ar-SA" smtClean="0"/>
          </a:p>
        </p:txBody>
      </p:sp>
      <p:sp>
        <p:nvSpPr>
          <p:cNvPr id="34819" name="Slide Number Placeholder 3"/>
          <p:cNvSpPr>
            <a:spLocks noGrp="1"/>
          </p:cNvSpPr>
          <p:nvPr>
            <p:ph type="sldNum" sz="quarter" idx="5"/>
          </p:nvPr>
        </p:nvSpPr>
        <p:spPr>
          <a:noFill/>
        </p:spPr>
        <p:txBody>
          <a:bodyPr/>
          <a:lstStyle/>
          <a:p>
            <a:fld id="{F352C910-1EF3-477E-88D5-F4EC13CF6588}" type="slidenum">
              <a:rPr lang="ar-SA" smtClean="0"/>
              <a:pPr/>
              <a:t>11</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p:cNvSpPr>
          <p:nvPr>
            <p:ph type="sldImg"/>
          </p:nvPr>
        </p:nvSpPr>
        <p:spPr>
          <a:ln/>
        </p:spPr>
      </p:sp>
      <p:sp>
        <p:nvSpPr>
          <p:cNvPr id="36866" name="Notes Placeholder 2"/>
          <p:cNvSpPr>
            <a:spLocks noGrp="1"/>
          </p:cNvSpPr>
          <p:nvPr>
            <p:ph type="body" idx="1"/>
          </p:nvPr>
        </p:nvSpPr>
        <p:spPr>
          <a:noFill/>
          <a:ln/>
        </p:spPr>
        <p:txBody>
          <a:bodyPr/>
          <a:lstStyle/>
          <a:p>
            <a:endParaRPr lang="ar-SA" smtClean="0"/>
          </a:p>
        </p:txBody>
      </p:sp>
      <p:sp>
        <p:nvSpPr>
          <p:cNvPr id="36867" name="Slide Number Placeholder 3"/>
          <p:cNvSpPr>
            <a:spLocks noGrp="1"/>
          </p:cNvSpPr>
          <p:nvPr>
            <p:ph type="sldNum" sz="quarter" idx="5"/>
          </p:nvPr>
        </p:nvSpPr>
        <p:spPr>
          <a:noFill/>
        </p:spPr>
        <p:txBody>
          <a:bodyPr/>
          <a:lstStyle/>
          <a:p>
            <a:fld id="{97F5F96C-FD62-47C3-8342-20DF4604280B}" type="slidenum">
              <a:rPr lang="ar-SA" smtClean="0"/>
              <a:pPr/>
              <a:t>12</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p:cNvSpPr>
          <p:nvPr>
            <p:ph type="sldImg"/>
          </p:nvPr>
        </p:nvSpPr>
        <p:spPr>
          <a:ln/>
        </p:spPr>
      </p:sp>
      <p:sp>
        <p:nvSpPr>
          <p:cNvPr id="36866" name="Notes Placeholder 2"/>
          <p:cNvSpPr>
            <a:spLocks noGrp="1"/>
          </p:cNvSpPr>
          <p:nvPr>
            <p:ph type="body" idx="1"/>
          </p:nvPr>
        </p:nvSpPr>
        <p:spPr>
          <a:noFill/>
          <a:ln/>
        </p:spPr>
        <p:txBody>
          <a:bodyPr/>
          <a:lstStyle/>
          <a:p>
            <a:endParaRPr lang="ar-SA" smtClean="0"/>
          </a:p>
        </p:txBody>
      </p:sp>
      <p:sp>
        <p:nvSpPr>
          <p:cNvPr id="36867" name="Slide Number Placeholder 3"/>
          <p:cNvSpPr>
            <a:spLocks noGrp="1"/>
          </p:cNvSpPr>
          <p:nvPr>
            <p:ph type="sldNum" sz="quarter" idx="5"/>
          </p:nvPr>
        </p:nvSpPr>
        <p:spPr>
          <a:noFill/>
        </p:spPr>
        <p:txBody>
          <a:bodyPr/>
          <a:lstStyle/>
          <a:p>
            <a:fld id="{97F5F96C-FD62-47C3-8342-20DF4604280B}" type="slidenum">
              <a:rPr lang="ar-SA" smtClean="0"/>
              <a:pPr/>
              <a:t>13</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p:cNvSpPr>
          <p:nvPr>
            <p:ph type="sldImg"/>
          </p:nvPr>
        </p:nvSpPr>
        <p:spPr>
          <a:ln/>
        </p:spPr>
      </p:sp>
      <p:sp>
        <p:nvSpPr>
          <p:cNvPr id="38914" name="Notes Placeholder 2"/>
          <p:cNvSpPr>
            <a:spLocks noGrp="1"/>
          </p:cNvSpPr>
          <p:nvPr>
            <p:ph type="body" idx="1"/>
          </p:nvPr>
        </p:nvSpPr>
        <p:spPr>
          <a:noFill/>
          <a:ln/>
        </p:spPr>
        <p:txBody>
          <a:bodyPr/>
          <a:lstStyle/>
          <a:p>
            <a:endParaRPr lang="ar-SA" smtClean="0"/>
          </a:p>
        </p:txBody>
      </p:sp>
      <p:sp>
        <p:nvSpPr>
          <p:cNvPr id="38915" name="Slide Number Placeholder 3"/>
          <p:cNvSpPr>
            <a:spLocks noGrp="1"/>
          </p:cNvSpPr>
          <p:nvPr>
            <p:ph type="sldNum" sz="quarter" idx="5"/>
          </p:nvPr>
        </p:nvSpPr>
        <p:spPr>
          <a:noFill/>
        </p:spPr>
        <p:txBody>
          <a:bodyPr/>
          <a:lstStyle/>
          <a:p>
            <a:fld id="{476B1E53-6925-4DBD-BEC5-2F9233B76240}" type="slidenum">
              <a:rPr lang="ar-SA" smtClean="0"/>
              <a:pPr/>
              <a:t>14</a:t>
            </a:fld>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p:cNvSpPr>
          <p:nvPr>
            <p:ph type="sldImg"/>
          </p:nvPr>
        </p:nvSpPr>
        <p:spPr>
          <a:ln/>
        </p:spPr>
      </p:sp>
      <p:sp>
        <p:nvSpPr>
          <p:cNvPr id="38914" name="Notes Placeholder 2"/>
          <p:cNvSpPr>
            <a:spLocks noGrp="1"/>
          </p:cNvSpPr>
          <p:nvPr>
            <p:ph type="body" idx="1"/>
          </p:nvPr>
        </p:nvSpPr>
        <p:spPr>
          <a:noFill/>
          <a:ln/>
        </p:spPr>
        <p:txBody>
          <a:bodyPr/>
          <a:lstStyle/>
          <a:p>
            <a:endParaRPr lang="ar-SA" smtClean="0"/>
          </a:p>
        </p:txBody>
      </p:sp>
      <p:sp>
        <p:nvSpPr>
          <p:cNvPr id="38915" name="Slide Number Placeholder 3"/>
          <p:cNvSpPr>
            <a:spLocks noGrp="1"/>
          </p:cNvSpPr>
          <p:nvPr>
            <p:ph type="sldNum" sz="quarter" idx="5"/>
          </p:nvPr>
        </p:nvSpPr>
        <p:spPr>
          <a:noFill/>
        </p:spPr>
        <p:txBody>
          <a:bodyPr/>
          <a:lstStyle/>
          <a:p>
            <a:fld id="{476B1E53-6925-4DBD-BEC5-2F9233B76240}" type="slidenum">
              <a:rPr lang="ar-SA" smtClean="0"/>
              <a:pPr/>
              <a:t>15</a:t>
            </a:fld>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p:cNvSpPr>
          <p:nvPr>
            <p:ph type="sldImg"/>
          </p:nvPr>
        </p:nvSpPr>
        <p:spPr>
          <a:ln/>
        </p:spPr>
      </p:sp>
      <p:sp>
        <p:nvSpPr>
          <p:cNvPr id="38914" name="Notes Placeholder 2"/>
          <p:cNvSpPr>
            <a:spLocks noGrp="1"/>
          </p:cNvSpPr>
          <p:nvPr>
            <p:ph type="body" idx="1"/>
          </p:nvPr>
        </p:nvSpPr>
        <p:spPr>
          <a:noFill/>
          <a:ln/>
        </p:spPr>
        <p:txBody>
          <a:bodyPr/>
          <a:lstStyle/>
          <a:p>
            <a:endParaRPr lang="ar-SA" smtClean="0"/>
          </a:p>
        </p:txBody>
      </p:sp>
      <p:sp>
        <p:nvSpPr>
          <p:cNvPr id="38915" name="Slide Number Placeholder 3"/>
          <p:cNvSpPr>
            <a:spLocks noGrp="1"/>
          </p:cNvSpPr>
          <p:nvPr>
            <p:ph type="sldNum" sz="quarter" idx="5"/>
          </p:nvPr>
        </p:nvSpPr>
        <p:spPr>
          <a:noFill/>
        </p:spPr>
        <p:txBody>
          <a:bodyPr/>
          <a:lstStyle/>
          <a:p>
            <a:fld id="{476B1E53-6925-4DBD-BEC5-2F9233B76240}" type="slidenum">
              <a:rPr lang="ar-SA" smtClean="0"/>
              <a:pPr/>
              <a:t>16</a:t>
            </a:fld>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p:cNvSpPr>
          <p:nvPr>
            <p:ph type="sldImg"/>
          </p:nvPr>
        </p:nvSpPr>
        <p:spPr>
          <a:ln/>
        </p:spPr>
      </p:sp>
      <p:sp>
        <p:nvSpPr>
          <p:cNvPr id="38914" name="Notes Placeholder 2"/>
          <p:cNvSpPr>
            <a:spLocks noGrp="1"/>
          </p:cNvSpPr>
          <p:nvPr>
            <p:ph type="body" idx="1"/>
          </p:nvPr>
        </p:nvSpPr>
        <p:spPr>
          <a:noFill/>
          <a:ln/>
        </p:spPr>
        <p:txBody>
          <a:bodyPr/>
          <a:lstStyle/>
          <a:p>
            <a:endParaRPr lang="ar-SA" smtClean="0"/>
          </a:p>
        </p:txBody>
      </p:sp>
      <p:sp>
        <p:nvSpPr>
          <p:cNvPr id="38915" name="Slide Number Placeholder 3"/>
          <p:cNvSpPr>
            <a:spLocks noGrp="1"/>
          </p:cNvSpPr>
          <p:nvPr>
            <p:ph type="sldNum" sz="quarter" idx="5"/>
          </p:nvPr>
        </p:nvSpPr>
        <p:spPr>
          <a:noFill/>
        </p:spPr>
        <p:txBody>
          <a:bodyPr/>
          <a:lstStyle/>
          <a:p>
            <a:fld id="{476B1E53-6925-4DBD-BEC5-2F9233B76240}" type="slidenum">
              <a:rPr lang="ar-SA" smtClean="0"/>
              <a:pPr/>
              <a:t>17</a:t>
            </a:fld>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p:cNvSpPr>
          <p:nvPr>
            <p:ph type="sldImg"/>
          </p:nvPr>
        </p:nvSpPr>
        <p:spPr>
          <a:ln/>
        </p:spPr>
      </p:sp>
      <p:sp>
        <p:nvSpPr>
          <p:cNvPr id="38914" name="Notes Placeholder 2"/>
          <p:cNvSpPr>
            <a:spLocks noGrp="1"/>
          </p:cNvSpPr>
          <p:nvPr>
            <p:ph type="body" idx="1"/>
          </p:nvPr>
        </p:nvSpPr>
        <p:spPr>
          <a:noFill/>
          <a:ln/>
        </p:spPr>
        <p:txBody>
          <a:bodyPr/>
          <a:lstStyle/>
          <a:p>
            <a:endParaRPr lang="ar-SA" smtClean="0"/>
          </a:p>
        </p:txBody>
      </p:sp>
      <p:sp>
        <p:nvSpPr>
          <p:cNvPr id="38915" name="Slide Number Placeholder 3"/>
          <p:cNvSpPr>
            <a:spLocks noGrp="1"/>
          </p:cNvSpPr>
          <p:nvPr>
            <p:ph type="sldNum" sz="quarter" idx="5"/>
          </p:nvPr>
        </p:nvSpPr>
        <p:spPr>
          <a:noFill/>
        </p:spPr>
        <p:txBody>
          <a:bodyPr/>
          <a:lstStyle/>
          <a:p>
            <a:fld id="{476B1E53-6925-4DBD-BEC5-2F9233B76240}" type="slidenum">
              <a:rPr lang="ar-SA" smtClean="0"/>
              <a:pPr/>
              <a:t>18</a:t>
            </a:fld>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p:cNvSpPr>
          <p:nvPr>
            <p:ph type="sldImg"/>
          </p:nvPr>
        </p:nvSpPr>
        <p:spPr>
          <a:ln/>
        </p:spPr>
      </p:sp>
      <p:sp>
        <p:nvSpPr>
          <p:cNvPr id="40962" name="Notes Placeholder 2"/>
          <p:cNvSpPr>
            <a:spLocks noGrp="1"/>
          </p:cNvSpPr>
          <p:nvPr>
            <p:ph type="body" idx="1"/>
          </p:nvPr>
        </p:nvSpPr>
        <p:spPr>
          <a:noFill/>
          <a:ln/>
        </p:spPr>
        <p:txBody>
          <a:bodyPr/>
          <a:lstStyle/>
          <a:p>
            <a:endParaRPr lang="ar-SA" smtClean="0"/>
          </a:p>
        </p:txBody>
      </p:sp>
      <p:sp>
        <p:nvSpPr>
          <p:cNvPr id="40963" name="Slide Number Placeholder 3"/>
          <p:cNvSpPr>
            <a:spLocks noGrp="1"/>
          </p:cNvSpPr>
          <p:nvPr>
            <p:ph type="sldNum" sz="quarter" idx="5"/>
          </p:nvPr>
        </p:nvSpPr>
        <p:spPr>
          <a:noFill/>
        </p:spPr>
        <p:txBody>
          <a:bodyPr/>
          <a:lstStyle/>
          <a:p>
            <a:fld id="{C9A7D595-79A5-4284-AF2C-2F4219C8DB6D}" type="slidenum">
              <a:rPr lang="ar-SA" smtClean="0"/>
              <a:pPr/>
              <a:t>19</a:t>
            </a:fld>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p:cNvSpPr>
          <p:nvPr>
            <p:ph type="sldImg"/>
          </p:nvPr>
        </p:nvSpPr>
        <p:spPr>
          <a:ln/>
        </p:spPr>
      </p:sp>
      <p:sp>
        <p:nvSpPr>
          <p:cNvPr id="40962" name="Notes Placeholder 2"/>
          <p:cNvSpPr>
            <a:spLocks noGrp="1"/>
          </p:cNvSpPr>
          <p:nvPr>
            <p:ph type="body" idx="1"/>
          </p:nvPr>
        </p:nvSpPr>
        <p:spPr>
          <a:noFill/>
          <a:ln/>
        </p:spPr>
        <p:txBody>
          <a:bodyPr/>
          <a:lstStyle/>
          <a:p>
            <a:endParaRPr lang="ar-SA" smtClean="0"/>
          </a:p>
        </p:txBody>
      </p:sp>
      <p:sp>
        <p:nvSpPr>
          <p:cNvPr id="40963" name="Slide Number Placeholder 3"/>
          <p:cNvSpPr>
            <a:spLocks noGrp="1"/>
          </p:cNvSpPr>
          <p:nvPr>
            <p:ph type="sldNum" sz="quarter" idx="5"/>
          </p:nvPr>
        </p:nvSpPr>
        <p:spPr>
          <a:noFill/>
        </p:spPr>
        <p:txBody>
          <a:bodyPr/>
          <a:lstStyle/>
          <a:p>
            <a:fld id="{C9A7D595-79A5-4284-AF2C-2F4219C8DB6D}" type="slidenum">
              <a:rPr lang="ar-SA" smtClean="0"/>
              <a:pPr/>
              <a:t>20</a:t>
            </a:fld>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p:cNvSpPr>
          <p:nvPr>
            <p:ph type="sldImg"/>
          </p:nvPr>
        </p:nvSpPr>
        <p:spPr>
          <a:ln/>
        </p:spPr>
      </p:sp>
      <p:sp>
        <p:nvSpPr>
          <p:cNvPr id="40962" name="Notes Placeholder 2"/>
          <p:cNvSpPr>
            <a:spLocks noGrp="1"/>
          </p:cNvSpPr>
          <p:nvPr>
            <p:ph type="body" idx="1"/>
          </p:nvPr>
        </p:nvSpPr>
        <p:spPr>
          <a:noFill/>
          <a:ln/>
        </p:spPr>
        <p:txBody>
          <a:bodyPr/>
          <a:lstStyle/>
          <a:p>
            <a:endParaRPr lang="ar-SA" smtClean="0"/>
          </a:p>
        </p:txBody>
      </p:sp>
      <p:sp>
        <p:nvSpPr>
          <p:cNvPr id="40963" name="Slide Number Placeholder 3"/>
          <p:cNvSpPr>
            <a:spLocks noGrp="1"/>
          </p:cNvSpPr>
          <p:nvPr>
            <p:ph type="sldNum" sz="quarter" idx="5"/>
          </p:nvPr>
        </p:nvSpPr>
        <p:spPr>
          <a:noFill/>
        </p:spPr>
        <p:txBody>
          <a:bodyPr/>
          <a:lstStyle/>
          <a:p>
            <a:fld id="{C9A7D595-79A5-4284-AF2C-2F4219C8DB6D}" type="slidenum">
              <a:rPr lang="ar-SA" smtClean="0"/>
              <a:pPr/>
              <a:t>21</a:t>
            </a:fld>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p:cNvSpPr>
          <p:nvPr>
            <p:ph type="sldImg"/>
          </p:nvPr>
        </p:nvSpPr>
        <p:spPr>
          <a:ln/>
        </p:spPr>
      </p:sp>
      <p:sp>
        <p:nvSpPr>
          <p:cNvPr id="43010" name="Notes Placeholder 2"/>
          <p:cNvSpPr>
            <a:spLocks noGrp="1"/>
          </p:cNvSpPr>
          <p:nvPr>
            <p:ph type="body" idx="1"/>
          </p:nvPr>
        </p:nvSpPr>
        <p:spPr>
          <a:noFill/>
          <a:ln/>
        </p:spPr>
        <p:txBody>
          <a:bodyPr/>
          <a:lstStyle/>
          <a:p>
            <a:endParaRPr lang="ar-SA" smtClean="0"/>
          </a:p>
        </p:txBody>
      </p:sp>
      <p:sp>
        <p:nvSpPr>
          <p:cNvPr id="43011" name="Slide Number Placeholder 3"/>
          <p:cNvSpPr>
            <a:spLocks noGrp="1"/>
          </p:cNvSpPr>
          <p:nvPr>
            <p:ph type="sldNum" sz="quarter" idx="5"/>
          </p:nvPr>
        </p:nvSpPr>
        <p:spPr>
          <a:noFill/>
        </p:spPr>
        <p:txBody>
          <a:bodyPr/>
          <a:lstStyle/>
          <a:p>
            <a:fld id="{E27DE6B4-24D5-4F63-8D4F-13AEC32FC45A}" type="slidenum">
              <a:rPr lang="ar-SA" smtClean="0"/>
              <a:pPr/>
              <a:t>22</a:t>
            </a:fld>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p:cNvSpPr>
          <p:nvPr>
            <p:ph type="sldImg"/>
          </p:nvPr>
        </p:nvSpPr>
        <p:spPr>
          <a:ln/>
        </p:spPr>
      </p:sp>
      <p:sp>
        <p:nvSpPr>
          <p:cNvPr id="45058" name="Notes Placeholder 2"/>
          <p:cNvSpPr>
            <a:spLocks noGrp="1"/>
          </p:cNvSpPr>
          <p:nvPr>
            <p:ph type="body" idx="1"/>
          </p:nvPr>
        </p:nvSpPr>
        <p:spPr>
          <a:noFill/>
          <a:ln/>
        </p:spPr>
        <p:txBody>
          <a:bodyPr/>
          <a:lstStyle/>
          <a:p>
            <a:endParaRPr lang="ar-SA" smtClean="0"/>
          </a:p>
        </p:txBody>
      </p:sp>
      <p:sp>
        <p:nvSpPr>
          <p:cNvPr id="45059" name="Slide Number Placeholder 3"/>
          <p:cNvSpPr>
            <a:spLocks noGrp="1"/>
          </p:cNvSpPr>
          <p:nvPr>
            <p:ph type="sldNum" sz="quarter" idx="5"/>
          </p:nvPr>
        </p:nvSpPr>
        <p:spPr>
          <a:noFill/>
        </p:spPr>
        <p:txBody>
          <a:bodyPr/>
          <a:lstStyle/>
          <a:p>
            <a:fld id="{401120CB-FF45-4832-929A-EA1593C4641A}" type="slidenum">
              <a:rPr lang="ar-SA" smtClean="0"/>
              <a:pPr/>
              <a:t>23</a:t>
            </a:fld>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p:cNvSpPr>
          <p:nvPr>
            <p:ph type="sldImg"/>
          </p:nvPr>
        </p:nvSpPr>
        <p:spPr>
          <a:ln/>
        </p:spPr>
      </p:sp>
      <p:sp>
        <p:nvSpPr>
          <p:cNvPr id="47106" name="Notes Placeholder 2"/>
          <p:cNvSpPr>
            <a:spLocks noGrp="1"/>
          </p:cNvSpPr>
          <p:nvPr>
            <p:ph type="body" idx="1"/>
          </p:nvPr>
        </p:nvSpPr>
        <p:spPr>
          <a:noFill/>
          <a:ln/>
        </p:spPr>
        <p:txBody>
          <a:bodyPr/>
          <a:lstStyle/>
          <a:p>
            <a:endParaRPr lang="ar-SA" smtClean="0"/>
          </a:p>
        </p:txBody>
      </p:sp>
      <p:sp>
        <p:nvSpPr>
          <p:cNvPr id="47107" name="Slide Number Placeholder 3"/>
          <p:cNvSpPr>
            <a:spLocks noGrp="1"/>
          </p:cNvSpPr>
          <p:nvPr>
            <p:ph type="sldNum" sz="quarter" idx="5"/>
          </p:nvPr>
        </p:nvSpPr>
        <p:spPr>
          <a:noFill/>
        </p:spPr>
        <p:txBody>
          <a:bodyPr/>
          <a:lstStyle/>
          <a:p>
            <a:fld id="{6449BF78-53CC-45DC-858D-5FD31121BC17}" type="slidenum">
              <a:rPr lang="ar-SA" smtClean="0"/>
              <a:pPr/>
              <a:t>24</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CB7FD9F0-D540-4189-A448-B50E16939591}" type="slidenum">
              <a:rPr lang="ar-SA"/>
              <a:pPr>
                <a:defRPr/>
              </a:pPr>
              <a:t>‹#›</a:t>
            </a:fld>
            <a:endParaRPr lang="en-US" dirty="0"/>
          </a:p>
        </p:txBody>
      </p:sp>
    </p:spTree>
    <p:extLst>
      <p:ext uri="{BB962C8B-B14F-4D97-AF65-F5344CB8AC3E}">
        <p14:creationId xmlns:p14="http://schemas.microsoft.com/office/powerpoint/2010/main" val="39980041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extLst>
      <p:ext uri="{BB962C8B-B14F-4D97-AF65-F5344CB8AC3E}">
        <p14:creationId xmlns:p14="http://schemas.microsoft.com/office/powerpoint/2010/main" val="11735983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4"/>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9526250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8"/>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extLst>
      <p:ext uri="{BB962C8B-B14F-4D97-AF65-F5344CB8AC3E}">
        <p14:creationId xmlns:p14="http://schemas.microsoft.com/office/powerpoint/2010/main" val="37127804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96225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42603099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extLst>
      <p:ext uri="{BB962C8B-B14F-4D97-AF65-F5344CB8AC3E}">
        <p14:creationId xmlns:p14="http://schemas.microsoft.com/office/powerpoint/2010/main" val="1135287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8C88EE99-01CA-4B55-92B7-743D8F0F11FD}" type="slidenum">
              <a:rPr lang="ar-SA"/>
              <a:pPr>
                <a:defRPr/>
              </a:pPr>
              <a:t>‹#›</a:t>
            </a:fld>
            <a:endParaRPr lang="en-US"/>
          </a:p>
        </p:txBody>
      </p:sp>
    </p:spTree>
    <p:extLst>
      <p:ext uri="{BB962C8B-B14F-4D97-AF65-F5344CB8AC3E}">
        <p14:creationId xmlns:p14="http://schemas.microsoft.com/office/powerpoint/2010/main" val="26889673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CA706B03-85F2-4B86-BFAE-F87181D7AB5F}" type="slidenum">
              <a:rPr lang="ar-SA"/>
              <a:pPr>
                <a:defRPr/>
              </a:pPr>
              <a:t>‹#›</a:t>
            </a:fld>
            <a:endParaRPr lang="en-US"/>
          </a:p>
        </p:txBody>
      </p:sp>
    </p:spTree>
    <p:extLst>
      <p:ext uri="{BB962C8B-B14F-4D97-AF65-F5344CB8AC3E}">
        <p14:creationId xmlns:p14="http://schemas.microsoft.com/office/powerpoint/2010/main" val="4147800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E20BFB51-7D73-4F80-9318-847C19119C40}" type="slidenum">
              <a:rPr lang="ar-SA"/>
              <a:pPr>
                <a:defRPr/>
              </a:pPr>
              <a:t>‹#›</a:t>
            </a:fld>
            <a:endParaRPr lang="en-US"/>
          </a:p>
        </p:txBody>
      </p:sp>
    </p:spTree>
    <p:extLst>
      <p:ext uri="{BB962C8B-B14F-4D97-AF65-F5344CB8AC3E}">
        <p14:creationId xmlns:p14="http://schemas.microsoft.com/office/powerpoint/2010/main" val="1990998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0D64E0E7-5314-45A4-BA74-57A424133A54}" type="slidenum">
              <a:rPr lang="ar-SA"/>
              <a:pPr>
                <a:defRPr/>
              </a:pPr>
              <a:t>‹#›</a:t>
            </a:fld>
            <a:endParaRPr lang="en-US"/>
          </a:p>
        </p:txBody>
      </p:sp>
    </p:spTree>
    <p:extLst>
      <p:ext uri="{BB962C8B-B14F-4D97-AF65-F5344CB8AC3E}">
        <p14:creationId xmlns:p14="http://schemas.microsoft.com/office/powerpoint/2010/main" val="25556149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210750" y="1066800"/>
              <a:ext cx="2976900" cy="3130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04800" y="5791200"/>
            <a:ext cx="838200" cy="93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4796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التعليم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962" r:id="rId1"/>
    <p:sldLayoutId id="2147483963" r:id="rId2"/>
    <p:sldLayoutId id="2147483964" r:id="rId3"/>
    <p:sldLayoutId id="2147483965" r:id="rId4"/>
    <p:sldLayoutId id="2147483966" r:id="rId5"/>
    <p:sldLayoutId id="2147483967" r:id="rId6"/>
    <p:sldLayoutId id="2147483968" r:id="rId7"/>
    <p:sldLayoutId id="2147483969" r:id="rId8"/>
    <p:sldLayoutId id="2147483970" r:id="rId9"/>
    <p:sldLayoutId id="2147483971" r:id="rId10"/>
    <p:sldLayoutId id="2147483972"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19"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210750" y="1066800"/>
              <a:ext cx="2976900" cy="3130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3254375"/>
            <a:ext cx="5099050" cy="1470025"/>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المقرر</a:t>
            </a:r>
            <a:endParaRPr lang="ar-SA" sz="3700" b="1" dirty="0">
              <a:solidFill>
                <a:schemeClr val="accent1">
                  <a:lumMod val="50000"/>
                </a:schemeClr>
              </a:solidFill>
              <a:latin typeface="AYM Wadiy S_U normal."/>
              <a:cs typeface="Times New Roman" pitchFamily="18" charset="0"/>
            </a:endParaRPr>
          </a:p>
          <a:p>
            <a:pPr algn="ctr">
              <a:defRPr/>
            </a:pPr>
            <a:r>
              <a:rPr lang="ar-SA" b="1" dirty="0">
                <a:solidFill>
                  <a:srgbClr val="FF0000"/>
                </a:solidFill>
                <a:latin typeface="AYM Wadiy S_U normal."/>
                <a:cs typeface="Times New Roman" pitchFamily="18" charset="0"/>
              </a:rPr>
              <a:t> </a:t>
            </a:r>
            <a:endParaRPr lang="ar-SA" b="1" dirty="0" smtClean="0">
              <a:solidFill>
                <a:srgbClr val="FF0000"/>
              </a:solidFill>
              <a:latin typeface="AYM Wadiy S_U normal."/>
              <a:cs typeface="Times New Roman" pitchFamily="18" charset="0"/>
            </a:endParaRPr>
          </a:p>
          <a:p>
            <a:pPr algn="ctr">
              <a:defRPr/>
            </a:pPr>
            <a:r>
              <a:rPr lang="ar-SA" sz="3200" b="1" dirty="0" smtClean="0">
                <a:solidFill>
                  <a:srgbClr val="FF0000"/>
                </a:solidFill>
                <a:latin typeface="AYM Wadiy S_U normal."/>
                <a:cs typeface="Times New Roman" pitchFamily="18" charset="0"/>
              </a:rPr>
              <a:t>أساسيات </a:t>
            </a:r>
            <a:r>
              <a:rPr lang="ar-SA" sz="3200" b="1" dirty="0">
                <a:solidFill>
                  <a:srgbClr val="FF0000"/>
                </a:solidFill>
                <a:latin typeface="AYM Wadiy S_U normal."/>
                <a:cs typeface="Times New Roman" pitchFamily="18" charset="0"/>
              </a:rPr>
              <a:t>المحاسبة الإدارية والتكاليف</a:t>
            </a:r>
            <a:r>
              <a:rPr lang="ar-EG" sz="3200" b="1" dirty="0">
                <a:solidFill>
                  <a:srgbClr val="7F7F7F"/>
                </a:solidFill>
                <a:latin typeface="Calibri" pitchFamily="34" charset="0"/>
                <a:cs typeface="Times New Roman" pitchFamily="18" charset="0"/>
              </a:rPr>
              <a:t/>
            </a:r>
            <a:br>
              <a:rPr lang="ar-EG" sz="3200" b="1" dirty="0">
                <a:solidFill>
                  <a:srgbClr val="7F7F7F"/>
                </a:solidFill>
                <a:latin typeface="Calibri" pitchFamily="34" charset="0"/>
                <a:cs typeface="Times New Roman" pitchFamily="18" charset="0"/>
              </a:rPr>
            </a:br>
            <a:endParaRPr lang="en-US" sz="3200" b="1" dirty="0">
              <a:solidFill>
                <a:srgbClr val="7F7F7F"/>
              </a:solidFill>
              <a:latin typeface="Calibri" pitchFamily="34" charset="0"/>
            </a:endParaRPr>
          </a:p>
          <a:p>
            <a:pPr algn="ctr">
              <a:defRPr/>
            </a:pPr>
            <a:r>
              <a:rPr lang="ar-SA" sz="2600" b="1" dirty="0">
                <a:latin typeface="Calibri" pitchFamily="34" charset="0"/>
                <a:cs typeface="Times New Roman" pitchFamily="18" charset="0"/>
              </a:rPr>
              <a:t>د. عدنان بن عبدالله الملحم</a:t>
            </a:r>
            <a:endParaRPr lang="en-US" sz="2600" b="1" dirty="0">
              <a:latin typeface="Calibri" pitchFamily="34" charset="0"/>
            </a:endParaRPr>
          </a:p>
        </p:txBody>
      </p:sp>
      <p:sp>
        <p:nvSpPr>
          <p:cNvPr id="13322" name="Slide Number Placeholder 10"/>
          <p:cNvSpPr txBox="1">
            <a:spLocks/>
          </p:cNvSpPr>
          <p:nvPr/>
        </p:nvSpPr>
        <p:spPr bwMode="auto">
          <a:xfrm>
            <a:off x="381000" y="6405563"/>
            <a:ext cx="23114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rtl="0" eaLnBrk="1" hangingPunct="1"/>
            <a:fld id="{BDBA9B39-ED7F-4EB4-8ED9-B4AA5E64B413}" type="slidenum">
              <a:rPr lang="ar-SA" sz="1200">
                <a:solidFill>
                  <a:schemeClr val="bg1"/>
                </a:solidFill>
                <a:latin typeface="Calibri" pitchFamily="34" charset="0"/>
              </a:rPr>
              <a:pPr rtl="0" eaLnBrk="1" hangingPunct="1"/>
              <a:t>1</a:t>
            </a:fld>
            <a:endParaRPr lang="en-US" sz="1200">
              <a:solidFill>
                <a:schemeClr val="bg1"/>
              </a:solidFill>
              <a:latin typeface="Calibri" pitchFamily="34" charset="0"/>
            </a:endParaRPr>
          </a:p>
        </p:txBody>
      </p:sp>
      <p:sp>
        <p:nvSpPr>
          <p:cNvPr id="13323" name="عنصر نائب لرقم الشريحة 1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77B51D95-77D2-4D69-B2E4-B67E4C51592B}" type="slidenum">
              <a:rPr lang="ar-SA" smtClean="0">
                <a:solidFill>
                  <a:schemeClr val="bg1"/>
                </a:solidFill>
                <a:latin typeface="Calibri" pitchFamily="34" charset="0"/>
              </a:rPr>
              <a:pPr eaLnBrk="1" hangingPunct="1"/>
              <a:t>1</a:t>
            </a:fld>
            <a:endParaRPr lang="en-US" smtClean="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b="1" dirty="0" smtClean="0">
                <a:solidFill>
                  <a:srgbClr val="C00000"/>
                </a:solidFill>
                <a:cs typeface="Arial" pitchFamily="34" charset="0"/>
              </a:rPr>
              <a:t>المحاضرة الخامسة</a:t>
            </a:r>
            <a:endParaRPr lang="en-US" b="1" dirty="0" smtClean="0">
              <a:solidFill>
                <a:srgbClr val="C00000"/>
              </a:solidFill>
              <a:cs typeface="Arial" pitchFamily="34" charset="0"/>
            </a:endParaRPr>
          </a:p>
        </p:txBody>
      </p:sp>
      <p:sp>
        <p:nvSpPr>
          <p:cNvPr id="6147" name="Subtitle 5"/>
          <p:cNvSpPr>
            <a:spLocks noGrp="1"/>
          </p:cNvSpPr>
          <p:nvPr>
            <p:ph type="subTitle" idx="1"/>
          </p:nvPr>
        </p:nvSpPr>
        <p:spPr>
          <a:xfrm>
            <a:off x="457200" y="3886200"/>
            <a:ext cx="9067800" cy="1676400"/>
          </a:xfrm>
        </p:spPr>
        <p:txBody>
          <a:bodyPr/>
          <a:lstStyle/>
          <a:p>
            <a:pPr rtl="1" eaLnBrk="1" hangingPunct="1">
              <a:lnSpc>
                <a:spcPct val="150000"/>
              </a:lnSpc>
            </a:pPr>
            <a:r>
              <a:rPr lang="ar-SA" sz="3600" b="1" dirty="0" smtClean="0">
                <a:solidFill>
                  <a:schemeClr val="tx1"/>
                </a:solidFill>
                <a:cs typeface="Arial" pitchFamily="34" charset="0"/>
              </a:rPr>
              <a:t>المحاسبة عن تكلفة المواد</a:t>
            </a:r>
            <a:endParaRPr lang="en-US" sz="3600" b="1" dirty="0" smtClean="0">
              <a:solidFill>
                <a:schemeClr val="tx1"/>
              </a:solidFill>
              <a:cs typeface="Arial" pitchFamily="34" charset="0"/>
            </a:endParaRPr>
          </a:p>
        </p:txBody>
      </p:sp>
      <p:sp>
        <p:nvSpPr>
          <p:cNvPr id="14340" name="Footer Placeholder 4"/>
          <p:cNvSpPr>
            <a:spLocks noGrp="1"/>
          </p:cNvSpPr>
          <p:nvPr/>
        </p:nvSpPr>
        <p:spPr bwMode="auto">
          <a:xfrm>
            <a:off x="3048000" y="6400800"/>
            <a:ext cx="4343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ar-SA" sz="1600" b="1">
              <a:solidFill>
                <a:schemeClr val="bg1"/>
              </a:solidFill>
            </a:endParaRPr>
          </a:p>
        </p:txBody>
      </p:sp>
      <p:sp>
        <p:nvSpPr>
          <p:cNvPr id="14341" name="عنصر نائب لرقم الشريحة 5"/>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6E4055F3-1CAB-41AB-B236-E130FA54F8AA}" type="slidenum">
              <a:rPr lang="ar-SA" smtClean="0">
                <a:solidFill>
                  <a:schemeClr val="bg1"/>
                </a:solidFill>
                <a:latin typeface="Calibri" pitchFamily="34" charset="0"/>
              </a:rPr>
              <a:pPr eaLnBrk="1" hangingPunct="1"/>
              <a:t>2</a:t>
            </a:fld>
            <a:endParaRPr lang="en-US" smtClean="0">
              <a:solidFill>
                <a:schemeClr val="bg1"/>
              </a:solidFill>
              <a:latin typeface="Calibri" pitchFamily="34" charset="0"/>
            </a:endParaRPr>
          </a:p>
        </p:txBody>
      </p:sp>
      <p:sp>
        <p:nvSpPr>
          <p:cNvPr id="14342" name="مستطيل 8"/>
          <p:cNvSpPr>
            <a:spLocks noChangeArrowheads="1"/>
          </p:cNvSpPr>
          <p:nvPr/>
        </p:nvSpPr>
        <p:spPr bwMode="auto">
          <a:xfrm>
            <a:off x="5486400" y="6324600"/>
            <a:ext cx="13589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ar-SA" b="1" dirty="0">
                <a:solidFill>
                  <a:schemeClr val="bg1"/>
                </a:solidFill>
              </a:rPr>
              <a:t>د. عدنان الملحم</a:t>
            </a:r>
            <a:endParaRPr lang="ar-SA"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6"/>
          <p:cNvSpPr>
            <a:spLocks noGrp="1"/>
          </p:cNvSpPr>
          <p:nvPr>
            <p:ph type="title"/>
          </p:nvPr>
        </p:nvSpPr>
        <p:spPr>
          <a:xfrm>
            <a:off x="495300" y="274638"/>
            <a:ext cx="8915400" cy="792162"/>
          </a:xfrm>
        </p:spPr>
        <p:txBody>
          <a:bodyPr/>
          <a:lstStyle/>
          <a:p>
            <a:pPr algn="just" rtl="1" eaLnBrk="1" hangingPunct="1"/>
            <a:r>
              <a:rPr lang="ar-SA" sz="4000" b="1" u="sng" dirty="0" smtClean="0">
                <a:cs typeface="+mn-cs"/>
              </a:rPr>
              <a:t>عناصر المحاضرة:</a:t>
            </a:r>
            <a:endParaRPr lang="en-US" sz="4000" b="1" u="sng" dirty="0" smtClean="0">
              <a:cs typeface="+mn-cs"/>
            </a:endParaRPr>
          </a:p>
        </p:txBody>
      </p:sp>
      <p:sp>
        <p:nvSpPr>
          <p:cNvPr id="15363" name="Text Placeholder 5"/>
          <p:cNvSpPr>
            <a:spLocks noGrp="1"/>
          </p:cNvSpPr>
          <p:nvPr>
            <p:ph idx="1"/>
          </p:nvPr>
        </p:nvSpPr>
        <p:spPr>
          <a:xfrm>
            <a:off x="495300" y="1601212"/>
            <a:ext cx="8915400" cy="5324535"/>
          </a:xfrm>
          <a:noFill/>
          <a:ln>
            <a:noFill/>
          </a:ln>
        </p:spPr>
        <p:txBody>
          <a:bodyPr>
            <a:spAutoFit/>
          </a:bodyPr>
          <a:lstStyle/>
          <a:p>
            <a:pPr marL="514350" lvl="0" indent="-514350" algn="just" rtl="1">
              <a:buFont typeface="Arial" pitchFamily="34" charset="0"/>
              <a:buChar char="•"/>
            </a:pPr>
            <a:r>
              <a:rPr lang="ar-SA" b="1" dirty="0" smtClean="0">
                <a:solidFill>
                  <a:srgbClr val="009900"/>
                </a:solidFill>
              </a:rPr>
              <a:t>أهمية </a:t>
            </a:r>
            <a:r>
              <a:rPr lang="ar-SA" b="1" dirty="0">
                <a:solidFill>
                  <a:srgbClr val="009900"/>
                </a:solidFill>
              </a:rPr>
              <a:t>عنصر </a:t>
            </a:r>
            <a:r>
              <a:rPr lang="ar-SA" b="1" dirty="0" smtClean="0">
                <a:solidFill>
                  <a:srgbClr val="009900"/>
                </a:solidFill>
              </a:rPr>
              <a:t>المواد.</a:t>
            </a:r>
            <a:endParaRPr lang="ar-SA" b="1" dirty="0">
              <a:solidFill>
                <a:srgbClr val="009900"/>
              </a:solidFill>
            </a:endParaRPr>
          </a:p>
          <a:p>
            <a:pPr marL="514350" indent="-514350" rtl="1">
              <a:spcBef>
                <a:spcPct val="0"/>
              </a:spcBef>
              <a:buFont typeface="Arial" pitchFamily="34" charset="0"/>
              <a:buChar char="•"/>
            </a:pPr>
            <a:r>
              <a:rPr lang="ar-SA" b="1" dirty="0" smtClean="0">
                <a:solidFill>
                  <a:srgbClr val="009900"/>
                </a:solidFill>
                <a:ea typeface="+mj-ea"/>
              </a:rPr>
              <a:t>عناصر المواد.</a:t>
            </a:r>
          </a:p>
          <a:p>
            <a:pPr marL="514350" indent="-514350" rtl="1">
              <a:spcBef>
                <a:spcPct val="0"/>
              </a:spcBef>
              <a:buFont typeface="Arial" pitchFamily="34" charset="0"/>
              <a:buChar char="•"/>
            </a:pPr>
            <a:r>
              <a:rPr lang="ar-SA" b="1" dirty="0">
                <a:solidFill>
                  <a:srgbClr val="009900"/>
                </a:solidFill>
                <a:ea typeface="+mj-ea"/>
              </a:rPr>
              <a:t>الرقابة على </a:t>
            </a:r>
            <a:r>
              <a:rPr lang="ar-SA" b="1" dirty="0" smtClean="0">
                <a:solidFill>
                  <a:srgbClr val="009900"/>
                </a:solidFill>
                <a:ea typeface="+mj-ea"/>
              </a:rPr>
              <a:t>المواد.</a:t>
            </a:r>
          </a:p>
          <a:p>
            <a:pPr marL="514350" indent="-514350" rtl="1">
              <a:spcBef>
                <a:spcPct val="0"/>
              </a:spcBef>
              <a:buFont typeface="Arial" pitchFamily="34" charset="0"/>
              <a:buChar char="•"/>
            </a:pPr>
            <a:r>
              <a:rPr lang="ar-SA" b="1" dirty="0" smtClean="0">
                <a:solidFill>
                  <a:srgbClr val="009900"/>
                </a:solidFill>
                <a:ea typeface="+mj-ea"/>
              </a:rPr>
              <a:t>قياس </a:t>
            </a:r>
            <a:r>
              <a:rPr lang="ar-SA" b="1" dirty="0">
                <a:solidFill>
                  <a:srgbClr val="009900"/>
                </a:solidFill>
                <a:ea typeface="+mj-ea"/>
              </a:rPr>
              <a:t>تكلفة المواد المشتراه (الواردة</a:t>
            </a:r>
            <a:r>
              <a:rPr lang="ar-SA" b="1" dirty="0" smtClean="0">
                <a:solidFill>
                  <a:srgbClr val="009900"/>
                </a:solidFill>
                <a:ea typeface="+mj-ea"/>
              </a:rPr>
              <a:t>).</a:t>
            </a:r>
          </a:p>
          <a:p>
            <a:pPr marL="514350" indent="-514350" rtl="1">
              <a:spcBef>
                <a:spcPct val="0"/>
              </a:spcBef>
              <a:buFont typeface="Arial" pitchFamily="34" charset="0"/>
              <a:buChar char="•"/>
            </a:pPr>
            <a:r>
              <a:rPr lang="ar-SA" b="1" dirty="0">
                <a:solidFill>
                  <a:srgbClr val="009900"/>
                </a:solidFill>
                <a:ea typeface="+mj-ea"/>
              </a:rPr>
              <a:t>قياس تكلفة استخدام المواد ( صرف المواد</a:t>
            </a:r>
            <a:r>
              <a:rPr lang="ar-SA" b="1" dirty="0" smtClean="0">
                <a:solidFill>
                  <a:srgbClr val="009900"/>
                </a:solidFill>
                <a:ea typeface="+mj-ea"/>
              </a:rPr>
              <a:t>).</a:t>
            </a:r>
          </a:p>
          <a:p>
            <a:pPr marL="514350" indent="-514350" rtl="1">
              <a:spcBef>
                <a:spcPct val="0"/>
              </a:spcBef>
              <a:buFont typeface="Arial" pitchFamily="34" charset="0"/>
              <a:buChar char="•"/>
            </a:pPr>
            <a:r>
              <a:rPr lang="ar-SA" b="1" dirty="0">
                <a:solidFill>
                  <a:srgbClr val="009900"/>
                </a:solidFill>
                <a:ea typeface="+mj-ea"/>
              </a:rPr>
              <a:t>المعالجة المحاسبية </a:t>
            </a:r>
            <a:r>
              <a:rPr lang="ar-SA" b="1" dirty="0" smtClean="0">
                <a:solidFill>
                  <a:srgbClr val="009900"/>
                </a:solidFill>
                <a:ea typeface="+mj-ea"/>
              </a:rPr>
              <a:t>للمــواد. </a:t>
            </a:r>
            <a:r>
              <a:rPr lang="ar-SA" b="1" dirty="0">
                <a:solidFill>
                  <a:srgbClr val="009900"/>
                </a:solidFill>
                <a:ea typeface="+mj-ea"/>
              </a:rPr>
              <a:t/>
            </a:r>
            <a:br>
              <a:rPr lang="ar-SA" b="1" dirty="0">
                <a:solidFill>
                  <a:srgbClr val="009900"/>
                </a:solidFill>
                <a:ea typeface="+mj-ea"/>
              </a:rPr>
            </a:br>
            <a:r>
              <a:rPr lang="ar-SA" sz="2800" b="1" dirty="0">
                <a:solidFill>
                  <a:srgbClr val="0000FF"/>
                </a:solidFill>
                <a:ea typeface="+mj-ea"/>
              </a:rPr>
              <a:t/>
            </a:r>
            <a:br>
              <a:rPr lang="ar-SA" sz="2800" b="1" dirty="0">
                <a:solidFill>
                  <a:srgbClr val="0000FF"/>
                </a:solidFill>
                <a:ea typeface="+mj-ea"/>
              </a:rPr>
            </a:br>
            <a:r>
              <a:rPr lang="ar-SA" sz="2800" b="1" dirty="0">
                <a:solidFill>
                  <a:srgbClr val="0000FF"/>
                </a:solidFill>
                <a:ea typeface="+mj-ea"/>
              </a:rPr>
              <a:t/>
            </a:r>
            <a:br>
              <a:rPr lang="ar-SA" sz="2800" b="1" dirty="0">
                <a:solidFill>
                  <a:srgbClr val="0000FF"/>
                </a:solidFill>
                <a:ea typeface="+mj-ea"/>
              </a:rPr>
            </a:br>
            <a:endParaRPr lang="ar-SA" sz="2800" b="1" dirty="0">
              <a:solidFill>
                <a:srgbClr val="0000FF"/>
              </a:solidFill>
              <a:ea typeface="+mj-ea"/>
            </a:endParaRPr>
          </a:p>
          <a:p>
            <a:pPr marL="457200" indent="-457200" rtl="1">
              <a:lnSpc>
                <a:spcPct val="200000"/>
              </a:lnSpc>
              <a:spcBef>
                <a:spcPct val="0"/>
              </a:spcBef>
              <a:buFontTx/>
              <a:buChar char="-"/>
            </a:pPr>
            <a:endParaRPr lang="ar-SA" b="1" dirty="0" smtClean="0">
              <a:solidFill>
                <a:srgbClr val="CEB966">
                  <a:lumMod val="75000"/>
                </a:srgbClr>
              </a:solidFill>
              <a:ea typeface="+mj-ea"/>
            </a:endParaRPr>
          </a:p>
        </p:txBody>
      </p:sp>
      <p:sp>
        <p:nvSpPr>
          <p:cNvPr id="15364" name="Slide Number Placeholder 3"/>
          <p:cNvSpPr>
            <a:spLocks noGrp="1"/>
          </p:cNvSpPr>
          <p:nvPr>
            <p:ph type="sldNum" sz="quarter" idx="4294967295"/>
          </p:nvPr>
        </p:nvSpPr>
        <p:spPr bwMode="auto">
          <a:xfrm>
            <a:off x="4876800" y="6356350"/>
            <a:ext cx="482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11608088-96A2-410A-8209-91E0AE1F40F9}" type="slidenum">
              <a:rPr lang="ar-SA" smtClean="0">
                <a:solidFill>
                  <a:schemeClr val="bg1"/>
                </a:solidFill>
                <a:latin typeface="Calibri" pitchFamily="34" charset="0"/>
              </a:rPr>
              <a:pPr eaLnBrk="1" hangingPunct="1"/>
              <a:t>3</a:t>
            </a:fld>
            <a:endParaRPr lang="en-US" smtClean="0">
              <a:solidFill>
                <a:schemeClr val="bg1"/>
              </a:solidFill>
              <a:latin typeface="Calibri" pitchFamily="34" charset="0"/>
            </a:endParaRPr>
          </a:p>
        </p:txBody>
      </p:sp>
      <p:sp>
        <p:nvSpPr>
          <p:cNvPr id="15365" name="مستطيل 8"/>
          <p:cNvSpPr>
            <a:spLocks noChangeArrowheads="1"/>
          </p:cNvSpPr>
          <p:nvPr/>
        </p:nvSpPr>
        <p:spPr bwMode="auto">
          <a:xfrm>
            <a:off x="5486400" y="6324600"/>
            <a:ext cx="13589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ar-SA" b="1">
                <a:solidFill>
                  <a:schemeClr val="bg1"/>
                </a:solidFill>
              </a:rPr>
              <a:t>د. عدنان الملحم</a:t>
            </a:r>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362"/>
                                        </p:tgtEl>
                                        <p:attrNameLst>
                                          <p:attrName>style.visibility</p:attrName>
                                        </p:attrNameLst>
                                      </p:cBhvr>
                                      <p:to>
                                        <p:strVal val="visible"/>
                                      </p:to>
                                    </p:set>
                                    <p:animEffect transition="in" filter="fade">
                                      <p:cBhvr>
                                        <p:cTn id="7" dur="500"/>
                                        <p:tgtEl>
                                          <p:spTgt spid="1536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5363">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5363">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5363">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5363">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5363">
                                            <p:txEl>
                                              <p:pRg st="4" end="4"/>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536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p:bldP spid="1536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عنوان 1"/>
          <p:cNvSpPr>
            <a:spLocks noGrp="1"/>
          </p:cNvSpPr>
          <p:nvPr>
            <p:ph type="title"/>
          </p:nvPr>
        </p:nvSpPr>
        <p:spPr/>
        <p:txBody>
          <a:bodyPr/>
          <a:lstStyle/>
          <a:p>
            <a:pPr rtl="1"/>
            <a:r>
              <a:rPr lang="ar-SA" sz="4000" b="1" u="sng" dirty="0"/>
              <a:t>أهمية عنصر المواد في </a:t>
            </a:r>
            <a:r>
              <a:rPr lang="ar-SA" sz="4000" b="1" u="sng" dirty="0" smtClean="0"/>
              <a:t>التكلفة:</a:t>
            </a:r>
            <a:endParaRPr lang="ar-SA" sz="4000" b="1" u="sng" dirty="0"/>
          </a:p>
        </p:txBody>
      </p:sp>
      <p:sp>
        <p:nvSpPr>
          <p:cNvPr id="17410" name="عنصر نائب للمحتوى 2"/>
          <p:cNvSpPr>
            <a:spLocks noGrp="1"/>
          </p:cNvSpPr>
          <p:nvPr>
            <p:ph idx="1"/>
          </p:nvPr>
        </p:nvSpPr>
        <p:spPr/>
        <p:txBody>
          <a:bodyPr/>
          <a:lstStyle/>
          <a:p>
            <a:pPr algn="just" rtl="1">
              <a:lnSpc>
                <a:spcPct val="150000"/>
              </a:lnSpc>
              <a:buFontTx/>
              <a:buNone/>
            </a:pPr>
            <a:r>
              <a:rPr lang="ar-SA" dirty="0" smtClean="0"/>
              <a:t>	</a:t>
            </a:r>
            <a:r>
              <a:rPr lang="ar-SA" sz="2800" dirty="0" smtClean="0"/>
              <a:t>تشكل المواد النسبة العالية من إجمالي تكلفة المنتجات في المنشآت الصناعية حيث تتراوح حوالي 40-60% من إجمالي تكلفة المنتجات, لذلك فالرقابة عليها والمحاسبة عنها تحتل أهمية كبيرة من أجل ترشيد استخدامها وتقليل الهدر والضياع منها, وهذا يؤدي إلى تخفيض التكلفة الإجمالية وبالتالي زيادة الأرباح.</a:t>
            </a:r>
          </a:p>
          <a:p>
            <a:pPr algn="just">
              <a:buFontTx/>
              <a:buNone/>
            </a:pPr>
            <a:endParaRPr lang="ar-SA" dirty="0" smtClean="0"/>
          </a:p>
          <a:p>
            <a:pPr algn="just">
              <a:buFontTx/>
              <a:buNone/>
            </a:pPr>
            <a:endParaRPr lang="ar-SA" dirty="0" smtClean="0"/>
          </a:p>
          <a:p>
            <a:pPr algn="just">
              <a:buFontTx/>
              <a:buNone/>
            </a:pPr>
            <a:endParaRPr lang="ar-SA" dirty="0" smtClean="0"/>
          </a:p>
          <a:p>
            <a:pPr algn="just">
              <a:buFontTx/>
              <a:buNone/>
            </a:pPr>
            <a:endParaRPr lang="ar-SA" dirty="0" smtClean="0"/>
          </a:p>
          <a:p>
            <a:pPr>
              <a:buFontTx/>
              <a:buNone/>
            </a:pPr>
            <a:endParaRPr lang="ar-SA" dirty="0" smtClean="0"/>
          </a:p>
          <a:p>
            <a:pPr>
              <a:buFontTx/>
              <a:buNone/>
            </a:pPr>
            <a:endParaRPr lang="ar-SA" dirty="0" smtClean="0"/>
          </a:p>
        </p:txBody>
      </p:sp>
      <p:sp>
        <p:nvSpPr>
          <p:cNvPr id="4" name="عنصر نائب لرقم الشريحة 5"/>
          <p:cNvSpPr txBox="1">
            <a:spLocks/>
          </p:cNvSpPr>
          <p:nvPr/>
        </p:nvSpPr>
        <p:spPr bwMode="auto">
          <a:xfrm>
            <a:off x="4927600" y="6356350"/>
            <a:ext cx="482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algn="r" rtl="1"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742950" indent="-285750" algn="r" rtl="1"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1143000" indent="-228600" algn="r" rtl="1"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600200" indent="-228600" algn="r" rtl="1"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2057400" indent="-228600" algn="r" rtl="1"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9pPr>
          </a:lstStyle>
          <a:p>
            <a:pPr eaLnBrk="1" hangingPunct="1"/>
            <a:fld id="{6E4055F3-1CAB-41AB-B236-E130FA54F8AA}" type="slidenum">
              <a:rPr lang="ar-SA" smtClean="0">
                <a:solidFill>
                  <a:schemeClr val="bg1"/>
                </a:solidFill>
                <a:latin typeface="Calibri" pitchFamily="34" charset="0"/>
              </a:rPr>
              <a:pPr eaLnBrk="1" hangingPunct="1"/>
              <a:t>4</a:t>
            </a:fld>
            <a:endParaRPr lang="en-US" smtClean="0">
              <a:solidFill>
                <a:schemeClr val="bg1"/>
              </a:solidFill>
              <a:latin typeface="Calibri" pitchFamily="34" charset="0"/>
            </a:endParaRPr>
          </a:p>
        </p:txBody>
      </p:sp>
      <p:sp>
        <p:nvSpPr>
          <p:cNvPr id="5" name="مستطيل 8"/>
          <p:cNvSpPr>
            <a:spLocks noChangeArrowheads="1"/>
          </p:cNvSpPr>
          <p:nvPr/>
        </p:nvSpPr>
        <p:spPr bwMode="auto">
          <a:xfrm>
            <a:off x="5486400" y="6324600"/>
            <a:ext cx="13589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ar-SA" b="1" dirty="0">
                <a:solidFill>
                  <a:schemeClr val="bg1"/>
                </a:solidFill>
              </a:rPr>
              <a:t>د. عدنان الملحم</a:t>
            </a:r>
            <a:endParaRPr lang="ar-SA" dirty="0"/>
          </a:p>
        </p:txBody>
      </p:sp>
    </p:spTree>
    <p:extLst>
      <p:ext uri="{BB962C8B-B14F-4D97-AF65-F5344CB8AC3E}">
        <p14:creationId xmlns:p14="http://schemas.microsoft.com/office/powerpoint/2010/main" val="1916943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عنوان 1"/>
          <p:cNvSpPr>
            <a:spLocks noGrp="1"/>
          </p:cNvSpPr>
          <p:nvPr>
            <p:ph type="title"/>
          </p:nvPr>
        </p:nvSpPr>
        <p:spPr/>
        <p:txBody>
          <a:bodyPr/>
          <a:lstStyle/>
          <a:p>
            <a:pPr algn="just" rtl="1"/>
            <a:r>
              <a:rPr lang="ar-SA" sz="4000" b="1" u="sng" dirty="0" smtClean="0"/>
              <a:t>عناصر المواد:</a:t>
            </a:r>
          </a:p>
        </p:txBody>
      </p:sp>
      <p:sp>
        <p:nvSpPr>
          <p:cNvPr id="3" name="عنصر نائب للمحتوى 2"/>
          <p:cNvSpPr>
            <a:spLocks noGrp="1"/>
          </p:cNvSpPr>
          <p:nvPr>
            <p:ph idx="1"/>
          </p:nvPr>
        </p:nvSpPr>
        <p:spPr>
          <a:xfrm>
            <a:off x="495300" y="1295401"/>
            <a:ext cx="8915400" cy="4830763"/>
          </a:xfrm>
        </p:spPr>
        <p:txBody>
          <a:bodyPr/>
          <a:lstStyle/>
          <a:p>
            <a:pPr algn="just" rtl="1">
              <a:buFontTx/>
              <a:buNone/>
            </a:pPr>
            <a:endParaRPr lang="ar-SA" sz="2800" b="1" dirty="0" smtClean="0"/>
          </a:p>
          <a:p>
            <a:pPr algn="just" rtl="1">
              <a:buFontTx/>
              <a:buNone/>
            </a:pPr>
            <a:r>
              <a:rPr lang="ar-SA" sz="2800" b="1" dirty="0" smtClean="0"/>
              <a:t>تشمل المواد على العناصر التالية :</a:t>
            </a:r>
          </a:p>
          <a:p>
            <a:pPr algn="just" rtl="1">
              <a:buFontTx/>
              <a:buAutoNum type="arabicParenR"/>
            </a:pPr>
            <a:r>
              <a:rPr lang="ar-SA" sz="2800" dirty="0" smtClean="0">
                <a:solidFill>
                  <a:srgbClr val="000099"/>
                </a:solidFill>
              </a:rPr>
              <a:t>المواد الخام والمستلزمات الإنتاجية الأساسية :</a:t>
            </a:r>
          </a:p>
          <a:p>
            <a:pPr algn="just" rtl="1">
              <a:buFontTx/>
              <a:buNone/>
            </a:pPr>
            <a:r>
              <a:rPr lang="ar-SA" sz="2800" dirty="0" smtClean="0"/>
              <a:t>     وهي الخامات والمواد التي تشكل الأساس المادي للمنتجات المصنعة على اختلاف مصادرها.</a:t>
            </a:r>
          </a:p>
          <a:p>
            <a:pPr algn="just" rtl="1">
              <a:buFontTx/>
              <a:buNone/>
            </a:pPr>
            <a:r>
              <a:rPr lang="ar-SA" sz="2800" dirty="0" smtClean="0"/>
              <a:t>	- القطن , الحرير , الحبوب، المعدن , الجلود.</a:t>
            </a:r>
          </a:p>
          <a:p>
            <a:pPr algn="just" rtl="1">
              <a:buFontTx/>
              <a:buNone/>
            </a:pPr>
            <a:r>
              <a:rPr lang="ar-SA" sz="2800" dirty="0" smtClean="0"/>
              <a:t>	وقد تكون المواد نصف مصنعة أو تامة الصنع بهدف استكمال تصنيعها وتجهيزها ( خيوط وهي من الحرير أو القطن وتدخل في صناعة النسيج والملابس , محرك السيارة أو الإطارات وتدخل في صناعة السيارات).   </a:t>
            </a:r>
          </a:p>
          <a:p>
            <a:pPr>
              <a:buFontTx/>
              <a:buNone/>
            </a:pPr>
            <a:endParaRPr lang="ar-SA" sz="2800" dirty="0" smtClean="0"/>
          </a:p>
        </p:txBody>
      </p:sp>
      <p:sp>
        <p:nvSpPr>
          <p:cNvPr id="4" name="عنصر نائب لرقم الشريحة 5"/>
          <p:cNvSpPr txBox="1">
            <a:spLocks/>
          </p:cNvSpPr>
          <p:nvPr/>
        </p:nvSpPr>
        <p:spPr bwMode="auto">
          <a:xfrm>
            <a:off x="4927600" y="6356350"/>
            <a:ext cx="482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algn="r" rtl="1"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742950" indent="-285750" algn="r" rtl="1"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1143000" indent="-228600" algn="r" rtl="1"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600200" indent="-228600" algn="r" rtl="1"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2057400" indent="-228600" algn="r" rtl="1"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9pPr>
          </a:lstStyle>
          <a:p>
            <a:pPr eaLnBrk="1" hangingPunct="1"/>
            <a:fld id="{6E4055F3-1CAB-41AB-B236-E130FA54F8AA}" type="slidenum">
              <a:rPr lang="ar-SA" smtClean="0">
                <a:solidFill>
                  <a:schemeClr val="bg1"/>
                </a:solidFill>
                <a:latin typeface="Calibri" pitchFamily="34" charset="0"/>
              </a:rPr>
              <a:pPr eaLnBrk="1" hangingPunct="1"/>
              <a:t>5</a:t>
            </a:fld>
            <a:endParaRPr lang="en-US" dirty="0" smtClean="0">
              <a:solidFill>
                <a:schemeClr val="bg1"/>
              </a:solidFill>
              <a:latin typeface="Calibri" pitchFamily="34" charset="0"/>
            </a:endParaRPr>
          </a:p>
        </p:txBody>
      </p:sp>
      <p:sp>
        <p:nvSpPr>
          <p:cNvPr id="5" name="مستطيل 8"/>
          <p:cNvSpPr>
            <a:spLocks noChangeArrowheads="1"/>
          </p:cNvSpPr>
          <p:nvPr/>
        </p:nvSpPr>
        <p:spPr bwMode="auto">
          <a:xfrm>
            <a:off x="5486400" y="6324600"/>
            <a:ext cx="13589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ar-SA" b="1" dirty="0">
                <a:solidFill>
                  <a:schemeClr val="bg1"/>
                </a:solidFill>
              </a:rPr>
              <a:t>د. عدنان الملحم</a:t>
            </a:r>
            <a:endParaRPr lang="ar-SA" dirty="0"/>
          </a:p>
        </p:txBody>
      </p:sp>
    </p:spTree>
    <p:extLst>
      <p:ext uri="{BB962C8B-B14F-4D97-AF65-F5344CB8AC3E}">
        <p14:creationId xmlns:p14="http://schemas.microsoft.com/office/powerpoint/2010/main" val="22675834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868362"/>
          </a:xfrm>
        </p:spPr>
        <p:txBody>
          <a:bodyPr/>
          <a:lstStyle/>
          <a:p>
            <a:r>
              <a:rPr lang="ar-SA" dirty="0" smtClean="0"/>
              <a:t>تابع.....</a:t>
            </a:r>
            <a:endParaRPr lang="ar-SA" dirty="0"/>
          </a:p>
        </p:txBody>
      </p:sp>
      <p:sp>
        <p:nvSpPr>
          <p:cNvPr id="21505" name="عنصر نائب للمحتوى 2"/>
          <p:cNvSpPr>
            <a:spLocks noGrp="1"/>
          </p:cNvSpPr>
          <p:nvPr>
            <p:ph idx="1"/>
          </p:nvPr>
        </p:nvSpPr>
        <p:spPr>
          <a:xfrm>
            <a:off x="495300" y="1524000"/>
            <a:ext cx="8915400" cy="4602163"/>
          </a:xfrm>
        </p:spPr>
        <p:txBody>
          <a:bodyPr/>
          <a:lstStyle/>
          <a:p>
            <a:pPr marL="514350" indent="-514350" algn="just" rtl="1">
              <a:buFontTx/>
              <a:buNone/>
            </a:pPr>
            <a:r>
              <a:rPr lang="ar-SA" sz="2600" dirty="0" smtClean="0">
                <a:solidFill>
                  <a:srgbClr val="000099"/>
                </a:solidFill>
              </a:rPr>
              <a:t>2) الخامات والمواد المساعدة :</a:t>
            </a:r>
          </a:p>
          <a:p>
            <a:pPr marL="514350" indent="-514350" algn="just" rtl="1">
              <a:buFontTx/>
              <a:buNone/>
            </a:pPr>
            <a:r>
              <a:rPr lang="ar-SA" sz="2600" dirty="0" smtClean="0"/>
              <a:t>	وهذه المواد تساعد على تنظيم العملية الإنتاجية كالقوى المحركة والوقود (بنزين , ديزل, زيوت , شحوم , أصباغ, غراء)</a:t>
            </a:r>
          </a:p>
          <a:p>
            <a:pPr marL="514350" indent="-514350" algn="just" rtl="1">
              <a:buFontTx/>
              <a:buNone/>
            </a:pPr>
            <a:r>
              <a:rPr lang="ar-SA" sz="2600" dirty="0" smtClean="0">
                <a:solidFill>
                  <a:srgbClr val="000099"/>
                </a:solidFill>
              </a:rPr>
              <a:t>3) قطع الغيار والعدد والأدوات الصغيرة .</a:t>
            </a:r>
          </a:p>
          <a:p>
            <a:pPr marL="514350" indent="-514350" algn="just" rtl="1">
              <a:buFontTx/>
              <a:buNone/>
            </a:pPr>
            <a:r>
              <a:rPr lang="ar-SA" sz="2600" dirty="0" smtClean="0">
                <a:solidFill>
                  <a:srgbClr val="000099"/>
                </a:solidFill>
              </a:rPr>
              <a:t>4) مواد التعبئة والتغليف واللف والحزم.</a:t>
            </a:r>
          </a:p>
          <a:p>
            <a:pPr marL="514350" indent="-514350" algn="just" rtl="1">
              <a:buFontTx/>
              <a:buNone/>
            </a:pPr>
            <a:r>
              <a:rPr lang="ar-SA" sz="2600" dirty="0" smtClean="0"/>
              <a:t>    وهي المواد التي تساعد على تصريف المنتجات وتعامل تكلفة هذه المواد غالباً من ضمن المصروفات التسويقية .</a:t>
            </a:r>
          </a:p>
          <a:p>
            <a:pPr marL="514350" indent="-514350" algn="just" rtl="1">
              <a:buFontTx/>
              <a:buNone/>
            </a:pPr>
            <a:r>
              <a:rPr lang="ar-SA" sz="2600" dirty="0" smtClean="0">
                <a:solidFill>
                  <a:srgbClr val="000099"/>
                </a:solidFill>
              </a:rPr>
              <a:t>5) المواد والمهمات الإدارية :</a:t>
            </a:r>
          </a:p>
          <a:p>
            <a:pPr marL="514350" indent="-514350" algn="just" rtl="1">
              <a:buFontTx/>
              <a:buNone/>
            </a:pPr>
            <a:r>
              <a:rPr lang="ar-SA" sz="2600" dirty="0" smtClean="0"/>
              <a:t>    وتشمل الكتب والمطبوعات وأدوات الكتابة والقرطاسية وهي تعالج على أنها  من ضمن المصروفات الإدارية .</a:t>
            </a:r>
          </a:p>
        </p:txBody>
      </p:sp>
      <p:sp>
        <p:nvSpPr>
          <p:cNvPr id="4" name="مستطيل 8"/>
          <p:cNvSpPr>
            <a:spLocks noChangeArrowheads="1"/>
          </p:cNvSpPr>
          <p:nvPr/>
        </p:nvSpPr>
        <p:spPr bwMode="auto">
          <a:xfrm>
            <a:off x="5486400" y="6324600"/>
            <a:ext cx="13589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ar-SA" b="1" dirty="0">
                <a:solidFill>
                  <a:schemeClr val="bg1"/>
                </a:solidFill>
              </a:rPr>
              <a:t>د. عدنان الملحم</a:t>
            </a:r>
            <a:endParaRPr lang="ar-SA" dirty="0"/>
          </a:p>
        </p:txBody>
      </p:sp>
      <p:sp>
        <p:nvSpPr>
          <p:cNvPr id="5" name="عنصر نائب لرقم الشريحة 5"/>
          <p:cNvSpPr txBox="1">
            <a:spLocks/>
          </p:cNvSpPr>
          <p:nvPr/>
        </p:nvSpPr>
        <p:spPr bwMode="auto">
          <a:xfrm>
            <a:off x="4927600" y="6356350"/>
            <a:ext cx="482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algn="r" rtl="1"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742950" indent="-285750" algn="r" rtl="1"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1143000" indent="-228600" algn="r" rtl="1"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600200" indent="-228600" algn="r" rtl="1"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2057400" indent="-228600" algn="r" rtl="1"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9pPr>
          </a:lstStyle>
          <a:p>
            <a:pPr eaLnBrk="1" hangingPunct="1"/>
            <a:fld id="{6E4055F3-1CAB-41AB-B236-E130FA54F8AA}" type="slidenum">
              <a:rPr lang="ar-SA" smtClean="0">
                <a:solidFill>
                  <a:schemeClr val="bg1"/>
                </a:solidFill>
                <a:latin typeface="Calibri" pitchFamily="34" charset="0"/>
              </a:rPr>
              <a:pPr eaLnBrk="1" hangingPunct="1"/>
              <a:t>6</a:t>
            </a:fld>
            <a:endParaRPr lang="en-US" dirty="0" smtClean="0">
              <a:solidFill>
                <a:schemeClr val="bg1"/>
              </a:solidFill>
              <a:latin typeface="Calibri" pitchFamily="34" charset="0"/>
            </a:endParaRPr>
          </a:p>
        </p:txBody>
      </p:sp>
    </p:spTree>
    <p:extLst>
      <p:ext uri="{BB962C8B-B14F-4D97-AF65-F5344CB8AC3E}">
        <p14:creationId xmlns:p14="http://schemas.microsoft.com/office/powerpoint/2010/main" val="41362258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عنوان 1"/>
          <p:cNvSpPr>
            <a:spLocks noGrp="1"/>
          </p:cNvSpPr>
          <p:nvPr>
            <p:ph type="title"/>
          </p:nvPr>
        </p:nvSpPr>
        <p:spPr/>
        <p:txBody>
          <a:bodyPr/>
          <a:lstStyle/>
          <a:p>
            <a:pPr algn="just" rtl="1"/>
            <a:r>
              <a:rPr lang="ar-SA" sz="4000" b="1" u="sng" dirty="0" smtClean="0"/>
              <a:t>الرقابة على المواد: </a:t>
            </a:r>
          </a:p>
        </p:txBody>
      </p:sp>
      <p:sp>
        <p:nvSpPr>
          <p:cNvPr id="23554" name="عنصر نائب للمحتوى 2"/>
          <p:cNvSpPr>
            <a:spLocks noGrp="1"/>
          </p:cNvSpPr>
          <p:nvPr>
            <p:ph idx="1"/>
          </p:nvPr>
        </p:nvSpPr>
        <p:spPr>
          <a:xfrm>
            <a:off x="495300" y="1600201"/>
            <a:ext cx="9080500" cy="4525963"/>
          </a:xfrm>
        </p:spPr>
        <p:txBody>
          <a:bodyPr/>
          <a:lstStyle/>
          <a:p>
            <a:pPr algn="just" rtl="1">
              <a:buFontTx/>
              <a:buNone/>
            </a:pPr>
            <a:r>
              <a:rPr lang="ar-SA" sz="2800" dirty="0" smtClean="0"/>
              <a:t>	نظراً لأهمية عنصر المواد كأحد عناصر التكاليف الرئيسية فلا بد من تحقيق رقابة شاملة وفعالة على كافة عملياتها والتي تتكون بشكل رئيسي من :</a:t>
            </a:r>
          </a:p>
          <a:p>
            <a:pPr lvl="1" algn="just" rtl="1">
              <a:buFont typeface="Courier New" pitchFamily="49" charset="0"/>
              <a:buChar char="o"/>
            </a:pPr>
            <a:r>
              <a:rPr lang="ar-SA" sz="2600" dirty="0" smtClean="0"/>
              <a:t>عمليات الشراء والاستلام .</a:t>
            </a:r>
          </a:p>
          <a:p>
            <a:pPr lvl="1" algn="just" rtl="1">
              <a:buFont typeface="Courier New" pitchFamily="49" charset="0"/>
              <a:buChar char="o"/>
            </a:pPr>
            <a:r>
              <a:rPr lang="ar-SA" sz="2600" dirty="0" smtClean="0"/>
              <a:t>عمليات التخزين .  </a:t>
            </a:r>
          </a:p>
          <a:p>
            <a:pPr lvl="1" algn="just" rtl="1">
              <a:buFont typeface="Courier New" pitchFamily="49" charset="0"/>
              <a:buChar char="o"/>
            </a:pPr>
            <a:r>
              <a:rPr lang="ar-SA" sz="2600" dirty="0" smtClean="0"/>
              <a:t>عمليات صرف واستخدام المواد .</a:t>
            </a:r>
          </a:p>
          <a:p>
            <a:pPr algn="just" rtl="1">
              <a:buFontTx/>
              <a:buNone/>
            </a:pPr>
            <a:r>
              <a:rPr lang="ar-SA" sz="2800" dirty="0" smtClean="0"/>
              <a:t>	ويتم ذلك من خلال وضع السياسات واتخاذ الإجراءات التنظيمية والإدارية الشاملة على دورة المواد منذ شرائها ولغاية استخدامها والتقرير عنها.</a:t>
            </a:r>
          </a:p>
          <a:p>
            <a:pPr algn="just">
              <a:buFontTx/>
              <a:buNone/>
            </a:pPr>
            <a:endParaRPr lang="ar-SA" sz="2800" dirty="0" smtClean="0"/>
          </a:p>
          <a:p>
            <a:pPr algn="just">
              <a:buFontTx/>
              <a:buNone/>
            </a:pPr>
            <a:endParaRPr lang="ar-SA" sz="2800" dirty="0" smtClean="0"/>
          </a:p>
          <a:p>
            <a:pPr algn="just">
              <a:buFontTx/>
              <a:buNone/>
            </a:pPr>
            <a:endParaRPr lang="ar-SA" sz="2800" dirty="0" smtClean="0"/>
          </a:p>
        </p:txBody>
      </p:sp>
      <p:sp>
        <p:nvSpPr>
          <p:cNvPr id="4" name="عنصر نائب لرقم الشريحة 5"/>
          <p:cNvSpPr txBox="1">
            <a:spLocks/>
          </p:cNvSpPr>
          <p:nvPr/>
        </p:nvSpPr>
        <p:spPr bwMode="auto">
          <a:xfrm>
            <a:off x="4927600" y="6356350"/>
            <a:ext cx="482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algn="r" rtl="1"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742950" indent="-285750" algn="r" rtl="1"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1143000" indent="-228600" algn="r" rtl="1"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600200" indent="-228600" algn="r" rtl="1"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2057400" indent="-228600" algn="r" rtl="1"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9pPr>
          </a:lstStyle>
          <a:p>
            <a:pPr eaLnBrk="1" hangingPunct="1"/>
            <a:fld id="{6E4055F3-1CAB-41AB-B236-E130FA54F8AA}" type="slidenum">
              <a:rPr lang="ar-SA" smtClean="0">
                <a:solidFill>
                  <a:schemeClr val="bg1"/>
                </a:solidFill>
                <a:latin typeface="Calibri" pitchFamily="34" charset="0"/>
              </a:rPr>
              <a:pPr eaLnBrk="1" hangingPunct="1"/>
              <a:t>7</a:t>
            </a:fld>
            <a:endParaRPr lang="en-US" smtClean="0">
              <a:solidFill>
                <a:schemeClr val="bg1"/>
              </a:solidFill>
              <a:latin typeface="Calibri" pitchFamily="34" charset="0"/>
            </a:endParaRPr>
          </a:p>
        </p:txBody>
      </p:sp>
      <p:sp>
        <p:nvSpPr>
          <p:cNvPr id="5" name="مستطيل 8"/>
          <p:cNvSpPr>
            <a:spLocks noChangeArrowheads="1"/>
          </p:cNvSpPr>
          <p:nvPr/>
        </p:nvSpPr>
        <p:spPr bwMode="auto">
          <a:xfrm>
            <a:off x="5486400" y="6324600"/>
            <a:ext cx="13589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ar-SA" b="1" dirty="0">
                <a:solidFill>
                  <a:schemeClr val="bg1"/>
                </a:solidFill>
              </a:rPr>
              <a:t>د. عدنان الملحم</a:t>
            </a:r>
            <a:endParaRPr lang="ar-SA" dirty="0"/>
          </a:p>
        </p:txBody>
      </p:sp>
    </p:spTree>
    <p:extLst>
      <p:ext uri="{BB962C8B-B14F-4D97-AF65-F5344CB8AC3E}">
        <p14:creationId xmlns:p14="http://schemas.microsoft.com/office/powerpoint/2010/main" val="17962597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عنوان 1"/>
          <p:cNvSpPr>
            <a:spLocks noGrp="1"/>
          </p:cNvSpPr>
          <p:nvPr>
            <p:ph type="title"/>
          </p:nvPr>
        </p:nvSpPr>
        <p:spPr>
          <a:xfrm>
            <a:off x="495300" y="274638"/>
            <a:ext cx="8915400" cy="868362"/>
          </a:xfrm>
        </p:spPr>
        <p:txBody>
          <a:bodyPr/>
          <a:lstStyle/>
          <a:p>
            <a:pPr algn="just" rtl="1"/>
            <a:r>
              <a:rPr lang="ar-SA" sz="4000" b="1" u="sng" dirty="0" smtClean="0"/>
              <a:t>الهدف من عملية الرقابة على المواد:</a:t>
            </a:r>
          </a:p>
        </p:txBody>
      </p:sp>
      <p:sp>
        <p:nvSpPr>
          <p:cNvPr id="25602" name="عنصر نائب للمحتوى 2"/>
          <p:cNvSpPr>
            <a:spLocks noGrp="1"/>
          </p:cNvSpPr>
          <p:nvPr>
            <p:ph idx="1"/>
          </p:nvPr>
        </p:nvSpPr>
        <p:spPr>
          <a:xfrm>
            <a:off x="495300" y="1295400"/>
            <a:ext cx="8915400" cy="5029200"/>
          </a:xfrm>
        </p:spPr>
        <p:txBody>
          <a:bodyPr/>
          <a:lstStyle/>
          <a:p>
            <a:pPr marL="514350" indent="-514350" algn="just" rtl="1">
              <a:buFont typeface="Wingdings" pitchFamily="2" charset="2"/>
              <a:buChar char="§"/>
            </a:pPr>
            <a:endParaRPr lang="ar-SA" sz="2800" dirty="0" smtClean="0"/>
          </a:p>
          <a:p>
            <a:pPr marL="514350" indent="-514350" algn="just" rtl="1">
              <a:buFont typeface="Wingdings" pitchFamily="2" charset="2"/>
              <a:buChar char="§"/>
            </a:pPr>
            <a:r>
              <a:rPr lang="ar-SA" sz="2800" dirty="0" smtClean="0"/>
              <a:t>الحصول على المواد بالكميات والمواصفات المطلوبة وبالتوقيت والأسعار المناسبة .</a:t>
            </a:r>
          </a:p>
          <a:p>
            <a:pPr marL="514350" indent="-514350" algn="just" rtl="1">
              <a:buFont typeface="Wingdings" pitchFamily="2" charset="2"/>
              <a:buChar char="§"/>
            </a:pPr>
            <a:r>
              <a:rPr lang="ar-SA" sz="2800" dirty="0" smtClean="0"/>
              <a:t>تحديد الحجم الأمثل لأمر الشراء بما يكفل استمرار العلمية الإنتاجية.</a:t>
            </a:r>
          </a:p>
          <a:p>
            <a:pPr marL="514350" indent="-514350" algn="just" rtl="1">
              <a:buFont typeface="Wingdings" pitchFamily="2" charset="2"/>
              <a:buChar char="§"/>
            </a:pPr>
            <a:r>
              <a:rPr lang="ar-SA" sz="2800" dirty="0" smtClean="0"/>
              <a:t>استخدام مجموعة كاملة من المستندات والوثائق لإثبات شراء واستلام وتسليم المواد مما يساعد على تحديد المسئوليات ويحول دون وقوع الأخطاء والغش والاختلاس.</a:t>
            </a:r>
          </a:p>
          <a:p>
            <a:pPr marL="514350" indent="-514350" algn="just" rtl="1">
              <a:buFontTx/>
              <a:buNone/>
            </a:pPr>
            <a:endParaRPr lang="ar-SA" sz="2800" dirty="0" smtClean="0"/>
          </a:p>
          <a:p>
            <a:pPr marL="514350" indent="-514350" algn="just" rtl="1">
              <a:buFontTx/>
              <a:buNone/>
            </a:pPr>
            <a:r>
              <a:rPr lang="ar-SA" sz="2800" dirty="0" smtClean="0"/>
              <a:t>	</a:t>
            </a:r>
          </a:p>
        </p:txBody>
      </p:sp>
      <p:sp>
        <p:nvSpPr>
          <p:cNvPr id="4" name="عنصر نائب لرقم الشريحة 5"/>
          <p:cNvSpPr txBox="1">
            <a:spLocks/>
          </p:cNvSpPr>
          <p:nvPr/>
        </p:nvSpPr>
        <p:spPr bwMode="auto">
          <a:xfrm>
            <a:off x="4927600" y="6356350"/>
            <a:ext cx="482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algn="r" rtl="1"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742950" indent="-285750" algn="r" rtl="1"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1143000" indent="-228600" algn="r" rtl="1"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600200" indent="-228600" algn="r" rtl="1"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2057400" indent="-228600" algn="r" rtl="1"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9pPr>
          </a:lstStyle>
          <a:p>
            <a:pPr eaLnBrk="1" hangingPunct="1"/>
            <a:fld id="{6E4055F3-1CAB-41AB-B236-E130FA54F8AA}" type="slidenum">
              <a:rPr lang="ar-SA" smtClean="0">
                <a:solidFill>
                  <a:schemeClr val="bg1"/>
                </a:solidFill>
                <a:latin typeface="Calibri" pitchFamily="34" charset="0"/>
              </a:rPr>
              <a:pPr eaLnBrk="1" hangingPunct="1"/>
              <a:t>8</a:t>
            </a:fld>
            <a:endParaRPr lang="en-US" smtClean="0">
              <a:solidFill>
                <a:schemeClr val="bg1"/>
              </a:solidFill>
              <a:latin typeface="Calibri" pitchFamily="34" charset="0"/>
            </a:endParaRPr>
          </a:p>
        </p:txBody>
      </p:sp>
      <p:sp>
        <p:nvSpPr>
          <p:cNvPr id="5" name="مستطيل 8"/>
          <p:cNvSpPr>
            <a:spLocks noChangeArrowheads="1"/>
          </p:cNvSpPr>
          <p:nvPr/>
        </p:nvSpPr>
        <p:spPr bwMode="auto">
          <a:xfrm>
            <a:off x="5486400" y="6324600"/>
            <a:ext cx="13589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ar-SA" b="1" dirty="0">
                <a:solidFill>
                  <a:schemeClr val="bg1"/>
                </a:solidFill>
              </a:rPr>
              <a:t>د. عدنان الملحم</a:t>
            </a:r>
            <a:endParaRPr lang="ar-SA" dirty="0"/>
          </a:p>
        </p:txBody>
      </p:sp>
    </p:spTree>
    <p:extLst>
      <p:ext uri="{BB962C8B-B14F-4D97-AF65-F5344CB8AC3E}">
        <p14:creationId xmlns:p14="http://schemas.microsoft.com/office/powerpoint/2010/main" val="14354181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p:txBody>
          <a:bodyPr/>
          <a:lstStyle/>
          <a:p>
            <a:pPr rtl="1"/>
            <a:r>
              <a:rPr lang="ar-SA" sz="4000" b="1" u="sng" dirty="0"/>
              <a:t>قياس تكلفة المواد المشتراه (</a:t>
            </a:r>
            <a:r>
              <a:rPr lang="ar-SA" sz="4000" b="1" u="sng" dirty="0" smtClean="0"/>
              <a:t>الواردة):</a:t>
            </a:r>
            <a:endParaRPr lang="ar-SA" sz="4000" b="1" u="sng" dirty="0"/>
          </a:p>
        </p:txBody>
      </p:sp>
      <p:sp>
        <p:nvSpPr>
          <p:cNvPr id="27649" name="عنصر نائب للمحتوى 2"/>
          <p:cNvSpPr>
            <a:spLocks noGrp="1"/>
          </p:cNvSpPr>
          <p:nvPr>
            <p:ph idx="1"/>
          </p:nvPr>
        </p:nvSpPr>
        <p:spPr/>
        <p:txBody>
          <a:bodyPr/>
          <a:lstStyle/>
          <a:p>
            <a:pPr marL="514350" indent="0" algn="just" rtl="1"/>
            <a:r>
              <a:rPr lang="ar-SA" sz="2800" dirty="0" smtClean="0"/>
              <a:t>إن تكلفة المواد هي القيمة الواردة في فاتورة الشراء بالإضافة إلى جميع النفقات اللازمة حتى تكون جاهزة للاستخدام ,وعلى ذلك فان تكلفة المواد تتكون من:</a:t>
            </a:r>
          </a:p>
          <a:p>
            <a:pPr marL="514350" indent="0" algn="just" rtl="1"/>
            <a:r>
              <a:rPr lang="ar-SA" sz="2800" dirty="0" smtClean="0"/>
              <a:t>سعر </a:t>
            </a:r>
            <a:r>
              <a:rPr lang="ar-SA" sz="2800" dirty="0"/>
              <a:t>الفاتورة كما هو وارد بعد استبعاد الخصم التجاري.</a:t>
            </a:r>
          </a:p>
          <a:p>
            <a:pPr marL="514350" indent="0" algn="just" rtl="1"/>
            <a:r>
              <a:rPr lang="ar-SA" sz="2800" dirty="0"/>
              <a:t>عمولات الشراء.</a:t>
            </a:r>
          </a:p>
          <a:p>
            <a:pPr marL="514350" indent="0" algn="just" rtl="1"/>
            <a:r>
              <a:rPr lang="ar-SA" sz="2800" dirty="0"/>
              <a:t>مصاريف النقل والشحن والتفريغ.</a:t>
            </a:r>
          </a:p>
          <a:p>
            <a:pPr marL="514350" indent="0" algn="just" rtl="1"/>
            <a:r>
              <a:rPr lang="ar-SA" sz="2800" dirty="0"/>
              <a:t>مصاريف التأمين ضد الحريق والسرقة.</a:t>
            </a:r>
          </a:p>
          <a:p>
            <a:pPr marL="514350" indent="0" algn="just" rtl="1"/>
            <a:r>
              <a:rPr lang="ar-SA" sz="2800" dirty="0"/>
              <a:t>مصروفات الفحص والتحليل.</a:t>
            </a:r>
          </a:p>
          <a:p>
            <a:pPr marL="514350" indent="0" algn="just" rtl="1"/>
            <a:r>
              <a:rPr lang="ar-SA" sz="2800" dirty="0"/>
              <a:t>جميع الرسوم والضرائب المدفوعة على المواد.</a:t>
            </a:r>
          </a:p>
          <a:p>
            <a:pPr marL="514350" indent="0" algn="just" rtl="1"/>
            <a:endParaRPr lang="ar-SA" sz="2800" dirty="0"/>
          </a:p>
          <a:p>
            <a:pPr marL="514350" indent="0" algn="just" rtl="1">
              <a:buFontTx/>
              <a:buNone/>
            </a:pPr>
            <a:endParaRPr lang="ar-SA" sz="2800" dirty="0" smtClean="0"/>
          </a:p>
          <a:p>
            <a:pPr marL="514350" indent="0" algn="just" rtl="1">
              <a:buFontTx/>
              <a:buNone/>
            </a:pPr>
            <a:endParaRPr lang="ar-SA" sz="2800" dirty="0" smtClean="0"/>
          </a:p>
        </p:txBody>
      </p:sp>
      <p:sp>
        <p:nvSpPr>
          <p:cNvPr id="4" name="عنصر نائب لرقم الشريحة 5"/>
          <p:cNvSpPr txBox="1">
            <a:spLocks/>
          </p:cNvSpPr>
          <p:nvPr/>
        </p:nvSpPr>
        <p:spPr bwMode="auto">
          <a:xfrm>
            <a:off x="4927600" y="6356350"/>
            <a:ext cx="482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algn="r" rtl="1"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742950" indent="-285750" algn="r" rtl="1"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1143000" indent="-228600" algn="r" rtl="1"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600200" indent="-228600" algn="r" rtl="1"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2057400" indent="-228600" algn="r" rtl="1"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9pPr>
          </a:lstStyle>
          <a:p>
            <a:pPr eaLnBrk="1" hangingPunct="1"/>
            <a:fld id="{6E4055F3-1CAB-41AB-B236-E130FA54F8AA}" type="slidenum">
              <a:rPr lang="ar-SA" smtClean="0">
                <a:solidFill>
                  <a:schemeClr val="bg1"/>
                </a:solidFill>
                <a:latin typeface="Calibri" pitchFamily="34" charset="0"/>
              </a:rPr>
              <a:pPr eaLnBrk="1" hangingPunct="1"/>
              <a:t>9</a:t>
            </a:fld>
            <a:endParaRPr lang="en-US" smtClean="0">
              <a:solidFill>
                <a:schemeClr val="bg1"/>
              </a:solidFill>
              <a:latin typeface="Calibri" pitchFamily="34" charset="0"/>
            </a:endParaRPr>
          </a:p>
        </p:txBody>
      </p:sp>
      <p:sp>
        <p:nvSpPr>
          <p:cNvPr id="5" name="مستطيل 8"/>
          <p:cNvSpPr>
            <a:spLocks noChangeArrowheads="1"/>
          </p:cNvSpPr>
          <p:nvPr/>
        </p:nvSpPr>
        <p:spPr bwMode="auto">
          <a:xfrm>
            <a:off x="5486400" y="6324600"/>
            <a:ext cx="13589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ar-SA" b="1" dirty="0">
                <a:solidFill>
                  <a:schemeClr val="bg1"/>
                </a:solidFill>
              </a:rPr>
              <a:t>د. عدنان الملحم</a:t>
            </a:r>
            <a:endParaRPr lang="ar-SA" dirty="0"/>
          </a:p>
        </p:txBody>
      </p:sp>
    </p:spTree>
    <p:extLst>
      <p:ext uri="{BB962C8B-B14F-4D97-AF65-F5344CB8AC3E}">
        <p14:creationId xmlns:p14="http://schemas.microsoft.com/office/powerpoint/2010/main" val="36613965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u="sng" dirty="0"/>
              <a:t>مثال على قياس </a:t>
            </a:r>
            <a:r>
              <a:rPr lang="ar-SA" u="sng" dirty="0" smtClean="0"/>
              <a:t>تكلفة شراء </a:t>
            </a:r>
            <a:r>
              <a:rPr lang="ar-SA" u="sng" dirty="0"/>
              <a:t>المواد</a:t>
            </a:r>
            <a:r>
              <a:rPr lang="ar-SA" u="sng" dirty="0" smtClean="0"/>
              <a:t>:</a:t>
            </a:r>
            <a:endParaRPr lang="ar-SA" u="sng" dirty="0"/>
          </a:p>
        </p:txBody>
      </p:sp>
      <p:sp>
        <p:nvSpPr>
          <p:cNvPr id="31745" name="عنصر نائب للمحتوى 2"/>
          <p:cNvSpPr>
            <a:spLocks noGrp="1"/>
          </p:cNvSpPr>
          <p:nvPr>
            <p:ph idx="1"/>
          </p:nvPr>
        </p:nvSpPr>
        <p:spPr>
          <a:xfrm>
            <a:off x="495300" y="1447800"/>
            <a:ext cx="8915400" cy="4678363"/>
          </a:xfrm>
        </p:spPr>
        <p:txBody>
          <a:bodyPr/>
          <a:lstStyle/>
          <a:p>
            <a:pPr algn="just" rtl="1">
              <a:buFontTx/>
              <a:buNone/>
            </a:pPr>
            <a:r>
              <a:rPr lang="ar-SA" sz="2400" b="1" dirty="0" smtClean="0"/>
              <a:t>قامت شركة الشباب لصناعة الأثاث باستيراد المواد التالية: </a:t>
            </a:r>
          </a:p>
          <a:p>
            <a:pPr algn="just" rtl="1">
              <a:buFontTx/>
              <a:buNone/>
            </a:pPr>
            <a:r>
              <a:rPr lang="ar-SA" sz="2400" b="1" dirty="0" smtClean="0"/>
              <a:t>200 طن حديد سعر الشراء حسب الفاتورة 160,000ريال </a:t>
            </a:r>
          </a:p>
          <a:p>
            <a:pPr algn="just" rtl="1">
              <a:buFontTx/>
              <a:buNone/>
            </a:pPr>
            <a:r>
              <a:rPr lang="ar-SA" sz="2400" b="1" dirty="0" smtClean="0"/>
              <a:t>500 طن خشب سعر الشراء حسب الفاتورة 200,000ريال</a:t>
            </a:r>
          </a:p>
          <a:p>
            <a:pPr algn="just" rtl="1">
              <a:buFontTx/>
              <a:buNone/>
            </a:pPr>
            <a:r>
              <a:rPr lang="ar-SA" sz="2400" b="1" dirty="0" smtClean="0"/>
              <a:t>وكانت عناصر التكاليف الأخرى المرتبطة بهذه المواد كما يلي: </a:t>
            </a:r>
          </a:p>
          <a:p>
            <a:pPr algn="just" rtl="1">
              <a:buFontTx/>
              <a:buChar char="-"/>
            </a:pPr>
            <a:r>
              <a:rPr lang="ar-SA" sz="2400" b="1" dirty="0" smtClean="0"/>
              <a:t>عمولة وتكاليف الاعتماد المستندي التي احتسبها البنك  بواقع 3% من سعر الشراء.</a:t>
            </a:r>
          </a:p>
          <a:p>
            <a:pPr algn="just" rtl="1">
              <a:buFontTx/>
              <a:buChar char="-"/>
            </a:pPr>
            <a:r>
              <a:rPr lang="ar-SA" sz="2400" b="1" dirty="0" smtClean="0"/>
              <a:t>تكاليف شحن 20 ريال/طن من كل مادة.</a:t>
            </a:r>
          </a:p>
          <a:p>
            <a:pPr algn="just" rtl="1">
              <a:buFontTx/>
              <a:buChar char="-"/>
            </a:pPr>
            <a:r>
              <a:rPr lang="ar-SA" sz="2400" b="1" dirty="0" smtClean="0"/>
              <a:t>تأمين نقل يحتسب بمعدل 2% من سعر الشراء.</a:t>
            </a:r>
          </a:p>
          <a:p>
            <a:pPr algn="just" rtl="1">
              <a:buFontTx/>
              <a:buChar char="-"/>
            </a:pPr>
            <a:r>
              <a:rPr lang="ar-SA" sz="2400" b="1" dirty="0" smtClean="0"/>
              <a:t>رسوم جمركية بنسبة 5% على الحديد و 10% على الخشب .</a:t>
            </a:r>
          </a:p>
          <a:p>
            <a:pPr algn="just" rtl="1">
              <a:buFontTx/>
              <a:buNone/>
            </a:pPr>
            <a:r>
              <a:rPr lang="ar-SA" sz="2400" b="1" u="sng" dirty="0" smtClean="0">
                <a:solidFill>
                  <a:srgbClr val="FF3300"/>
                </a:solidFill>
              </a:rPr>
              <a:t>المطلوب : </a:t>
            </a:r>
          </a:p>
          <a:p>
            <a:pPr algn="just" rtl="1">
              <a:buFontTx/>
              <a:buNone/>
            </a:pPr>
            <a:r>
              <a:rPr lang="ar-SA" sz="2400" b="1" dirty="0" smtClean="0">
                <a:solidFill>
                  <a:srgbClr val="FF3300"/>
                </a:solidFill>
              </a:rPr>
              <a:t>تحديد تكلفة الطن الواحد من كل نوع.</a:t>
            </a:r>
          </a:p>
        </p:txBody>
      </p:sp>
      <p:sp>
        <p:nvSpPr>
          <p:cNvPr id="4" name="عنصر نائب لرقم الشريحة 5"/>
          <p:cNvSpPr txBox="1">
            <a:spLocks/>
          </p:cNvSpPr>
          <p:nvPr/>
        </p:nvSpPr>
        <p:spPr bwMode="auto">
          <a:xfrm>
            <a:off x="4927600" y="6356350"/>
            <a:ext cx="482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algn="r" rtl="1"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742950" indent="-285750" algn="r" rtl="1"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1143000" indent="-228600" algn="r" rtl="1"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600200" indent="-228600" algn="r" rtl="1"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2057400" indent="-228600" algn="r" rtl="1"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9pPr>
          </a:lstStyle>
          <a:p>
            <a:pPr eaLnBrk="1" hangingPunct="1"/>
            <a:fld id="{6E4055F3-1CAB-41AB-B236-E130FA54F8AA}" type="slidenum">
              <a:rPr lang="ar-SA" smtClean="0">
                <a:solidFill>
                  <a:schemeClr val="bg1"/>
                </a:solidFill>
                <a:latin typeface="Calibri" pitchFamily="34" charset="0"/>
              </a:rPr>
              <a:pPr eaLnBrk="1" hangingPunct="1"/>
              <a:t>10</a:t>
            </a:fld>
            <a:endParaRPr lang="en-US" smtClean="0">
              <a:solidFill>
                <a:schemeClr val="bg1"/>
              </a:solidFill>
              <a:latin typeface="Calibri" pitchFamily="34" charset="0"/>
            </a:endParaRPr>
          </a:p>
        </p:txBody>
      </p:sp>
      <p:sp>
        <p:nvSpPr>
          <p:cNvPr id="5" name="مستطيل 8"/>
          <p:cNvSpPr>
            <a:spLocks noChangeArrowheads="1"/>
          </p:cNvSpPr>
          <p:nvPr/>
        </p:nvSpPr>
        <p:spPr bwMode="auto">
          <a:xfrm>
            <a:off x="5486400" y="6324600"/>
            <a:ext cx="13589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ar-SA" b="1" dirty="0">
                <a:solidFill>
                  <a:schemeClr val="bg1"/>
                </a:solidFill>
              </a:rPr>
              <a:t>د. عدنان الملحم</a:t>
            </a:r>
            <a:endParaRPr lang="ar-SA" dirty="0"/>
          </a:p>
        </p:txBody>
      </p:sp>
    </p:spTree>
    <p:extLst>
      <p:ext uri="{BB962C8B-B14F-4D97-AF65-F5344CB8AC3E}">
        <p14:creationId xmlns:p14="http://schemas.microsoft.com/office/powerpoint/2010/main" val="36092067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عنصر نائب للمحتوى 2"/>
          <p:cNvSpPr>
            <a:spLocks noGrp="1"/>
          </p:cNvSpPr>
          <p:nvPr>
            <p:ph idx="1"/>
          </p:nvPr>
        </p:nvSpPr>
        <p:spPr>
          <a:xfrm>
            <a:off x="495300" y="381001"/>
            <a:ext cx="8915400" cy="5745163"/>
          </a:xfrm>
        </p:spPr>
        <p:txBody>
          <a:bodyPr/>
          <a:lstStyle/>
          <a:p>
            <a:pPr>
              <a:buFontTx/>
              <a:buNone/>
            </a:pPr>
            <a:r>
              <a:rPr lang="ar-SA" sz="4000" b="1" u="sng" dirty="0" smtClean="0">
                <a:solidFill>
                  <a:schemeClr val="accent1">
                    <a:lumMod val="75000"/>
                  </a:schemeClr>
                </a:solidFill>
              </a:rPr>
              <a:t>الإجابة:</a:t>
            </a:r>
          </a:p>
          <a:p>
            <a:pPr>
              <a:buFontTx/>
              <a:buNone/>
            </a:pPr>
            <a:r>
              <a:rPr lang="ar-SA" sz="4000" u="sng" dirty="0" smtClean="0"/>
              <a:t> </a:t>
            </a:r>
          </a:p>
        </p:txBody>
      </p:sp>
      <p:graphicFrame>
        <p:nvGraphicFramePr>
          <p:cNvPr id="4" name="جدول 3"/>
          <p:cNvGraphicFramePr>
            <a:graphicFrameLocks noGrp="1"/>
          </p:cNvGraphicFramePr>
          <p:nvPr>
            <p:extLst>
              <p:ext uri="{D42A27DB-BD31-4B8C-83A1-F6EECF244321}">
                <p14:modId xmlns:p14="http://schemas.microsoft.com/office/powerpoint/2010/main" val="1904071032"/>
              </p:ext>
            </p:extLst>
          </p:nvPr>
        </p:nvGraphicFramePr>
        <p:xfrm>
          <a:off x="609600" y="1524000"/>
          <a:ext cx="8667750" cy="4292600"/>
        </p:xfrm>
        <a:graphic>
          <a:graphicData uri="http://schemas.openxmlformats.org/drawingml/2006/table">
            <a:tbl>
              <a:tblPr rtl="1" firstRow="1" bandRow="1">
                <a:tableStyleId>{5C22544A-7EE6-4342-B048-85BDC9FD1C3A}</a:tableStyleId>
              </a:tblPr>
              <a:tblGrid>
                <a:gridCol w="5964015"/>
                <a:gridCol w="1301548"/>
                <a:gridCol w="1402187"/>
              </a:tblGrid>
              <a:tr h="635000">
                <a:tc>
                  <a:txBody>
                    <a:bodyPr/>
                    <a:lstStyle/>
                    <a:p>
                      <a:pPr algn="ctr" rtl="1"/>
                      <a:r>
                        <a:rPr lang="ar-SA" sz="2400" b="1" dirty="0" smtClean="0">
                          <a:solidFill>
                            <a:schemeClr val="tx1"/>
                          </a:solidFill>
                        </a:rPr>
                        <a:t>بيــــــــــــــــــــــــــــــــــــان</a:t>
                      </a:r>
                      <a:r>
                        <a:rPr lang="ar-SA" sz="2400" b="1" baseline="0" dirty="0" smtClean="0">
                          <a:solidFill>
                            <a:schemeClr val="tx1"/>
                          </a:solidFill>
                        </a:rPr>
                        <a:t> </a:t>
                      </a:r>
                      <a:endParaRPr lang="ar-SA" sz="2400" b="1" dirty="0">
                        <a:solidFill>
                          <a:schemeClr val="tx1"/>
                        </a:solidFill>
                      </a:endParaRPr>
                    </a:p>
                  </a:txBody>
                  <a:tcPr marL="99060" marR="99060">
                    <a:noFill/>
                  </a:tcPr>
                </a:tc>
                <a:tc>
                  <a:txBody>
                    <a:bodyPr/>
                    <a:lstStyle/>
                    <a:p>
                      <a:pPr algn="ctr" rtl="1"/>
                      <a:r>
                        <a:rPr lang="ar-SA" sz="2400" b="1" dirty="0" smtClean="0">
                          <a:solidFill>
                            <a:schemeClr val="tx1"/>
                          </a:solidFill>
                        </a:rPr>
                        <a:t>حديد </a:t>
                      </a:r>
                      <a:endParaRPr lang="ar-SA" sz="2400" b="1" dirty="0">
                        <a:solidFill>
                          <a:schemeClr val="tx1"/>
                        </a:solidFill>
                      </a:endParaRPr>
                    </a:p>
                  </a:txBody>
                  <a:tcPr marL="99060" marR="99060">
                    <a:noFill/>
                  </a:tcPr>
                </a:tc>
                <a:tc>
                  <a:txBody>
                    <a:bodyPr/>
                    <a:lstStyle/>
                    <a:p>
                      <a:pPr algn="ctr" rtl="1"/>
                      <a:r>
                        <a:rPr lang="ar-SA" sz="2400" b="1" dirty="0" smtClean="0">
                          <a:solidFill>
                            <a:schemeClr val="tx1"/>
                          </a:solidFill>
                        </a:rPr>
                        <a:t>خشب </a:t>
                      </a:r>
                      <a:endParaRPr lang="ar-SA" sz="2400" b="1" dirty="0">
                        <a:solidFill>
                          <a:schemeClr val="tx1"/>
                        </a:solidFill>
                      </a:endParaRPr>
                    </a:p>
                  </a:txBody>
                  <a:tcPr marL="99060" marR="99060">
                    <a:noFill/>
                  </a:tcPr>
                </a:tc>
              </a:tr>
              <a:tr h="370840">
                <a:tc>
                  <a:txBody>
                    <a:bodyPr/>
                    <a:lstStyle/>
                    <a:p>
                      <a:pPr algn="r" rtl="1"/>
                      <a:r>
                        <a:rPr lang="ar-SA" sz="2400" b="1" dirty="0" smtClean="0">
                          <a:solidFill>
                            <a:schemeClr val="tx1"/>
                          </a:solidFill>
                        </a:rPr>
                        <a:t>سعر الشراء</a:t>
                      </a:r>
                      <a:endParaRPr lang="ar-SA" sz="2400" b="1" dirty="0">
                        <a:solidFill>
                          <a:schemeClr val="tx1"/>
                        </a:solidFill>
                      </a:endParaRPr>
                    </a:p>
                  </a:txBody>
                  <a:tcPr marL="99060" marR="99060">
                    <a:noFill/>
                  </a:tcPr>
                </a:tc>
                <a:tc>
                  <a:txBody>
                    <a:bodyPr/>
                    <a:lstStyle/>
                    <a:p>
                      <a:pPr algn="ctr" rtl="1"/>
                      <a:r>
                        <a:rPr lang="ar-SA" sz="2200" b="1" dirty="0" smtClean="0">
                          <a:solidFill>
                            <a:schemeClr val="tx1"/>
                          </a:solidFill>
                        </a:rPr>
                        <a:t>160000</a:t>
                      </a:r>
                      <a:endParaRPr lang="ar-SA" sz="2200" b="1" dirty="0">
                        <a:solidFill>
                          <a:schemeClr val="tx1"/>
                        </a:solidFill>
                      </a:endParaRPr>
                    </a:p>
                  </a:txBody>
                  <a:tcPr marL="99060" marR="99060">
                    <a:noFill/>
                  </a:tcPr>
                </a:tc>
                <a:tc>
                  <a:txBody>
                    <a:bodyPr/>
                    <a:lstStyle/>
                    <a:p>
                      <a:pPr algn="ctr" rtl="1"/>
                      <a:r>
                        <a:rPr lang="ar-SA" sz="2200" b="1" dirty="0" smtClean="0">
                          <a:solidFill>
                            <a:schemeClr val="tx1"/>
                          </a:solidFill>
                        </a:rPr>
                        <a:t>200000</a:t>
                      </a:r>
                      <a:endParaRPr lang="ar-SA" sz="2200" b="1" dirty="0">
                        <a:solidFill>
                          <a:schemeClr val="tx1"/>
                        </a:solidFill>
                      </a:endParaRPr>
                    </a:p>
                  </a:txBody>
                  <a:tcPr marL="99060" marR="99060">
                    <a:noFill/>
                  </a:tcPr>
                </a:tc>
              </a:tr>
              <a:tr h="370840">
                <a:tc>
                  <a:txBody>
                    <a:bodyPr/>
                    <a:lstStyle/>
                    <a:p>
                      <a:pPr algn="r" rtl="1"/>
                      <a:r>
                        <a:rPr lang="ar-SA" sz="2400" b="1" dirty="0" smtClean="0">
                          <a:solidFill>
                            <a:schemeClr val="tx1"/>
                          </a:solidFill>
                        </a:rPr>
                        <a:t>عمولة وتكاليف</a:t>
                      </a:r>
                      <a:r>
                        <a:rPr lang="ar-SA" sz="2400" b="1" baseline="0" dirty="0" smtClean="0">
                          <a:solidFill>
                            <a:schemeClr val="tx1"/>
                          </a:solidFill>
                        </a:rPr>
                        <a:t> الاعتماد المستندي (3%)</a:t>
                      </a:r>
                      <a:endParaRPr lang="ar-SA" sz="2400" b="1" dirty="0">
                        <a:solidFill>
                          <a:schemeClr val="tx1"/>
                        </a:solidFill>
                      </a:endParaRPr>
                    </a:p>
                  </a:txBody>
                  <a:tcPr marL="99060" marR="99060">
                    <a:noFill/>
                  </a:tcPr>
                </a:tc>
                <a:tc>
                  <a:txBody>
                    <a:bodyPr/>
                    <a:lstStyle/>
                    <a:p>
                      <a:pPr algn="ctr" rtl="1"/>
                      <a:r>
                        <a:rPr lang="ar-SA" sz="2200" b="1" dirty="0" smtClean="0">
                          <a:solidFill>
                            <a:schemeClr val="tx1"/>
                          </a:solidFill>
                        </a:rPr>
                        <a:t>4800</a:t>
                      </a:r>
                      <a:endParaRPr lang="ar-SA" sz="2200" b="1" dirty="0">
                        <a:solidFill>
                          <a:schemeClr val="tx1"/>
                        </a:solidFill>
                      </a:endParaRPr>
                    </a:p>
                  </a:txBody>
                  <a:tcPr marL="99060" marR="99060">
                    <a:noFill/>
                  </a:tcPr>
                </a:tc>
                <a:tc>
                  <a:txBody>
                    <a:bodyPr/>
                    <a:lstStyle/>
                    <a:p>
                      <a:pPr algn="ctr" rtl="1"/>
                      <a:r>
                        <a:rPr lang="ar-SA" sz="2200" b="1" dirty="0" smtClean="0">
                          <a:solidFill>
                            <a:schemeClr val="tx1"/>
                          </a:solidFill>
                        </a:rPr>
                        <a:t>6000</a:t>
                      </a:r>
                      <a:endParaRPr lang="ar-SA" sz="2200" b="1" dirty="0">
                        <a:solidFill>
                          <a:schemeClr val="tx1"/>
                        </a:solidFill>
                      </a:endParaRPr>
                    </a:p>
                  </a:txBody>
                  <a:tcPr marL="99060" marR="99060">
                    <a:noFill/>
                  </a:tcPr>
                </a:tc>
              </a:tr>
              <a:tr h="370840">
                <a:tc>
                  <a:txBody>
                    <a:bodyPr/>
                    <a:lstStyle/>
                    <a:p>
                      <a:pPr algn="r" rtl="1"/>
                      <a:r>
                        <a:rPr lang="ar-SA" sz="2400" b="1" dirty="0" smtClean="0">
                          <a:solidFill>
                            <a:schemeClr val="tx1"/>
                          </a:solidFill>
                        </a:rPr>
                        <a:t>تكاليف</a:t>
                      </a:r>
                      <a:r>
                        <a:rPr lang="ar-SA" sz="2400" b="1" baseline="0" dirty="0" smtClean="0">
                          <a:solidFill>
                            <a:schemeClr val="tx1"/>
                          </a:solidFill>
                        </a:rPr>
                        <a:t> شحن </a:t>
                      </a:r>
                      <a:endParaRPr lang="ar-SA" sz="2400" b="1" dirty="0">
                        <a:solidFill>
                          <a:schemeClr val="tx1"/>
                        </a:solidFill>
                      </a:endParaRPr>
                    </a:p>
                  </a:txBody>
                  <a:tcPr marL="99060" marR="99060">
                    <a:noFill/>
                  </a:tcPr>
                </a:tc>
                <a:tc>
                  <a:txBody>
                    <a:bodyPr/>
                    <a:lstStyle/>
                    <a:p>
                      <a:pPr algn="ctr" rtl="1"/>
                      <a:r>
                        <a:rPr lang="ar-SA" sz="2200" b="1" dirty="0" smtClean="0">
                          <a:solidFill>
                            <a:schemeClr val="tx1"/>
                          </a:solidFill>
                        </a:rPr>
                        <a:t>4000</a:t>
                      </a:r>
                      <a:endParaRPr lang="ar-SA" sz="2200" b="1" dirty="0">
                        <a:solidFill>
                          <a:schemeClr val="tx1"/>
                        </a:solidFill>
                      </a:endParaRPr>
                    </a:p>
                  </a:txBody>
                  <a:tcPr marL="99060" marR="99060">
                    <a:noFill/>
                  </a:tcPr>
                </a:tc>
                <a:tc>
                  <a:txBody>
                    <a:bodyPr/>
                    <a:lstStyle/>
                    <a:p>
                      <a:pPr algn="ctr" rtl="1"/>
                      <a:r>
                        <a:rPr lang="ar-SA" sz="2200" b="1" dirty="0" smtClean="0">
                          <a:solidFill>
                            <a:schemeClr val="tx1"/>
                          </a:solidFill>
                        </a:rPr>
                        <a:t>10000</a:t>
                      </a:r>
                      <a:endParaRPr lang="ar-SA" sz="2200" b="1" dirty="0">
                        <a:solidFill>
                          <a:schemeClr val="tx1"/>
                        </a:solidFill>
                      </a:endParaRPr>
                    </a:p>
                  </a:txBody>
                  <a:tcPr marL="99060" marR="99060">
                    <a:noFill/>
                  </a:tcPr>
                </a:tc>
              </a:tr>
              <a:tr h="370840">
                <a:tc>
                  <a:txBody>
                    <a:bodyPr/>
                    <a:lstStyle/>
                    <a:p>
                      <a:pPr algn="r" rtl="1"/>
                      <a:r>
                        <a:rPr lang="ar-SA" sz="2400" b="1" dirty="0" smtClean="0">
                          <a:solidFill>
                            <a:schemeClr val="tx1"/>
                          </a:solidFill>
                        </a:rPr>
                        <a:t>تكاليف تأمين النقل</a:t>
                      </a:r>
                      <a:r>
                        <a:rPr lang="ar-SA" sz="2400" b="1" baseline="0" dirty="0" smtClean="0">
                          <a:solidFill>
                            <a:schemeClr val="tx1"/>
                          </a:solidFill>
                        </a:rPr>
                        <a:t> (2%) </a:t>
                      </a:r>
                      <a:endParaRPr lang="ar-SA" sz="2400" b="1" dirty="0">
                        <a:solidFill>
                          <a:schemeClr val="tx1"/>
                        </a:solidFill>
                      </a:endParaRPr>
                    </a:p>
                  </a:txBody>
                  <a:tcPr marL="99060" marR="99060">
                    <a:noFill/>
                  </a:tcPr>
                </a:tc>
                <a:tc>
                  <a:txBody>
                    <a:bodyPr/>
                    <a:lstStyle/>
                    <a:p>
                      <a:pPr algn="ctr" rtl="1"/>
                      <a:r>
                        <a:rPr lang="ar-SA" sz="2200" b="1" dirty="0" smtClean="0">
                          <a:solidFill>
                            <a:schemeClr val="tx1"/>
                          </a:solidFill>
                        </a:rPr>
                        <a:t>3200</a:t>
                      </a:r>
                      <a:endParaRPr lang="ar-SA" sz="2200" b="1" dirty="0">
                        <a:solidFill>
                          <a:schemeClr val="tx1"/>
                        </a:solidFill>
                      </a:endParaRPr>
                    </a:p>
                  </a:txBody>
                  <a:tcPr marL="99060" marR="99060">
                    <a:noFill/>
                  </a:tcPr>
                </a:tc>
                <a:tc>
                  <a:txBody>
                    <a:bodyPr/>
                    <a:lstStyle/>
                    <a:p>
                      <a:pPr algn="ctr" rtl="1"/>
                      <a:r>
                        <a:rPr lang="ar-SA" sz="2200" b="1" dirty="0" smtClean="0">
                          <a:solidFill>
                            <a:schemeClr val="tx1"/>
                          </a:solidFill>
                        </a:rPr>
                        <a:t>4000</a:t>
                      </a:r>
                      <a:endParaRPr lang="ar-SA" sz="2200" b="1" dirty="0">
                        <a:solidFill>
                          <a:schemeClr val="tx1"/>
                        </a:solidFill>
                      </a:endParaRPr>
                    </a:p>
                  </a:txBody>
                  <a:tcPr marL="99060" marR="99060">
                    <a:noFill/>
                  </a:tcPr>
                </a:tc>
              </a:tr>
              <a:tr h="370840">
                <a:tc>
                  <a:txBody>
                    <a:bodyPr/>
                    <a:lstStyle/>
                    <a:p>
                      <a:pPr algn="r" rtl="1"/>
                      <a:r>
                        <a:rPr lang="ar-SA" sz="2400" b="1" dirty="0" smtClean="0">
                          <a:solidFill>
                            <a:schemeClr val="tx1"/>
                          </a:solidFill>
                        </a:rPr>
                        <a:t>رسوم جمركية (5% على الحديد</a:t>
                      </a:r>
                      <a:r>
                        <a:rPr lang="ar-SA" sz="2400" b="1" baseline="0" dirty="0" smtClean="0">
                          <a:solidFill>
                            <a:schemeClr val="tx1"/>
                          </a:solidFill>
                        </a:rPr>
                        <a:t>, 10% على الخشب)</a:t>
                      </a:r>
                      <a:endParaRPr lang="ar-SA" sz="2400" b="1" dirty="0">
                        <a:solidFill>
                          <a:schemeClr val="tx1"/>
                        </a:solidFill>
                      </a:endParaRPr>
                    </a:p>
                  </a:txBody>
                  <a:tcPr marL="99060" marR="99060">
                    <a:noFill/>
                  </a:tcPr>
                </a:tc>
                <a:tc>
                  <a:txBody>
                    <a:bodyPr/>
                    <a:lstStyle/>
                    <a:p>
                      <a:pPr algn="ctr" rtl="1"/>
                      <a:r>
                        <a:rPr lang="ar-SA" sz="2200" b="1" u="sng" dirty="0" smtClean="0">
                          <a:solidFill>
                            <a:schemeClr val="tx1"/>
                          </a:solidFill>
                        </a:rPr>
                        <a:t>8000</a:t>
                      </a:r>
                      <a:endParaRPr lang="ar-SA" sz="2200" b="1" u="sng" dirty="0">
                        <a:solidFill>
                          <a:schemeClr val="tx1"/>
                        </a:solidFill>
                      </a:endParaRPr>
                    </a:p>
                  </a:txBody>
                  <a:tcPr marL="99060" marR="99060">
                    <a:noFill/>
                  </a:tcPr>
                </a:tc>
                <a:tc>
                  <a:txBody>
                    <a:bodyPr/>
                    <a:lstStyle/>
                    <a:p>
                      <a:pPr algn="ctr" rtl="1"/>
                      <a:r>
                        <a:rPr lang="ar-SA" sz="2200" b="1" u="sng" dirty="0" smtClean="0">
                          <a:solidFill>
                            <a:schemeClr val="tx1"/>
                          </a:solidFill>
                        </a:rPr>
                        <a:t>20000</a:t>
                      </a:r>
                      <a:endParaRPr lang="ar-SA" sz="2200" b="1" u="sng" dirty="0">
                        <a:solidFill>
                          <a:schemeClr val="tx1"/>
                        </a:solidFill>
                      </a:endParaRPr>
                    </a:p>
                  </a:txBody>
                  <a:tcPr marL="99060" marR="99060">
                    <a:noFill/>
                  </a:tcPr>
                </a:tc>
              </a:tr>
              <a:tr h="370840">
                <a:tc>
                  <a:txBody>
                    <a:bodyPr/>
                    <a:lstStyle/>
                    <a:p>
                      <a:pPr algn="r" rtl="1"/>
                      <a:r>
                        <a:rPr lang="ar-SA" sz="2400" b="1" dirty="0" smtClean="0">
                          <a:solidFill>
                            <a:schemeClr val="tx1"/>
                          </a:solidFill>
                        </a:rPr>
                        <a:t>إجمالي تكلفة المواد المشتراة</a:t>
                      </a:r>
                      <a:endParaRPr lang="ar-SA" sz="2400" b="1" dirty="0">
                        <a:solidFill>
                          <a:schemeClr val="tx1"/>
                        </a:solidFill>
                      </a:endParaRPr>
                    </a:p>
                  </a:txBody>
                  <a:tcPr marL="99060" marR="99060">
                    <a:noFill/>
                  </a:tcPr>
                </a:tc>
                <a:tc>
                  <a:txBody>
                    <a:bodyPr/>
                    <a:lstStyle/>
                    <a:p>
                      <a:pPr algn="ctr" rtl="1"/>
                      <a:r>
                        <a:rPr lang="ar-SA" sz="2200" b="1" dirty="0" smtClean="0">
                          <a:solidFill>
                            <a:schemeClr val="tx1"/>
                          </a:solidFill>
                        </a:rPr>
                        <a:t>180,000</a:t>
                      </a:r>
                      <a:endParaRPr lang="ar-SA" sz="2200" b="1" dirty="0">
                        <a:solidFill>
                          <a:schemeClr val="tx1"/>
                        </a:solidFill>
                      </a:endParaRPr>
                    </a:p>
                  </a:txBody>
                  <a:tcPr marL="99060" marR="99060">
                    <a:noFill/>
                  </a:tcPr>
                </a:tc>
                <a:tc>
                  <a:txBody>
                    <a:bodyPr/>
                    <a:lstStyle/>
                    <a:p>
                      <a:pPr algn="ctr" rtl="1"/>
                      <a:r>
                        <a:rPr lang="ar-SA" sz="2200" b="1" dirty="0" smtClean="0">
                          <a:solidFill>
                            <a:schemeClr val="tx1"/>
                          </a:solidFill>
                        </a:rPr>
                        <a:t>240,000</a:t>
                      </a:r>
                      <a:endParaRPr lang="ar-SA" sz="2200" b="1" dirty="0">
                        <a:solidFill>
                          <a:schemeClr val="tx1"/>
                        </a:solidFill>
                      </a:endParaRPr>
                    </a:p>
                  </a:txBody>
                  <a:tcPr marL="99060" marR="99060">
                    <a:noFill/>
                  </a:tcPr>
                </a:tc>
              </a:tr>
              <a:tr h="370840">
                <a:tc>
                  <a:txBody>
                    <a:bodyPr/>
                    <a:lstStyle/>
                    <a:p>
                      <a:pPr algn="r" rtl="1"/>
                      <a:r>
                        <a:rPr lang="ar-SA" sz="2400" b="1" dirty="0" smtClean="0">
                          <a:solidFill>
                            <a:schemeClr val="tx1"/>
                          </a:solidFill>
                        </a:rPr>
                        <a:t>عدد</a:t>
                      </a:r>
                      <a:r>
                        <a:rPr lang="ar-SA" sz="2400" b="1" baseline="0" dirty="0" smtClean="0">
                          <a:solidFill>
                            <a:schemeClr val="tx1"/>
                          </a:solidFill>
                        </a:rPr>
                        <a:t> الأطنان</a:t>
                      </a:r>
                      <a:endParaRPr lang="ar-SA" sz="2400" b="1" dirty="0">
                        <a:solidFill>
                          <a:schemeClr val="tx1"/>
                        </a:solidFill>
                      </a:endParaRPr>
                    </a:p>
                  </a:txBody>
                  <a:tcPr marL="99060" marR="99060">
                    <a:noFill/>
                  </a:tcPr>
                </a:tc>
                <a:tc>
                  <a:txBody>
                    <a:bodyPr/>
                    <a:lstStyle/>
                    <a:p>
                      <a:pPr algn="ctr" rtl="1"/>
                      <a:r>
                        <a:rPr lang="ar-SA" sz="2200" b="1" u="sng" dirty="0" smtClean="0">
                          <a:solidFill>
                            <a:schemeClr val="tx1"/>
                          </a:solidFill>
                        </a:rPr>
                        <a:t>200 طن</a:t>
                      </a:r>
                      <a:endParaRPr lang="ar-SA" sz="2200" b="1" u="sng" dirty="0">
                        <a:solidFill>
                          <a:schemeClr val="tx1"/>
                        </a:solidFill>
                      </a:endParaRPr>
                    </a:p>
                  </a:txBody>
                  <a:tcPr marL="99060" marR="99060">
                    <a:noFill/>
                  </a:tcPr>
                </a:tc>
                <a:tc>
                  <a:txBody>
                    <a:bodyPr/>
                    <a:lstStyle/>
                    <a:p>
                      <a:pPr algn="ctr" rtl="1"/>
                      <a:r>
                        <a:rPr lang="ar-SA" sz="2200" b="1" u="sng" dirty="0" smtClean="0">
                          <a:solidFill>
                            <a:schemeClr val="tx1"/>
                          </a:solidFill>
                        </a:rPr>
                        <a:t>500 طن</a:t>
                      </a:r>
                      <a:endParaRPr lang="ar-SA" sz="2200" b="1" u="sng" dirty="0">
                        <a:solidFill>
                          <a:schemeClr val="tx1"/>
                        </a:solidFill>
                      </a:endParaRPr>
                    </a:p>
                  </a:txBody>
                  <a:tcPr marL="99060" marR="99060">
                    <a:noFill/>
                  </a:tcPr>
                </a:tc>
              </a:tr>
              <a:tr h="370840">
                <a:tc>
                  <a:txBody>
                    <a:bodyPr/>
                    <a:lstStyle/>
                    <a:p>
                      <a:pPr algn="r" rtl="1"/>
                      <a:r>
                        <a:rPr lang="ar-SA" sz="2400" b="1" dirty="0" smtClean="0">
                          <a:solidFill>
                            <a:schemeClr val="tx1"/>
                          </a:solidFill>
                        </a:rPr>
                        <a:t>تكلفة الطن الواحد</a:t>
                      </a:r>
                      <a:endParaRPr lang="ar-SA" sz="2400" b="1" dirty="0">
                        <a:solidFill>
                          <a:schemeClr val="tx1"/>
                        </a:solidFill>
                      </a:endParaRPr>
                    </a:p>
                  </a:txBody>
                  <a:tcPr marL="99060" marR="99060">
                    <a:noFill/>
                  </a:tcPr>
                </a:tc>
                <a:tc>
                  <a:txBody>
                    <a:bodyPr/>
                    <a:lstStyle/>
                    <a:p>
                      <a:pPr algn="ctr" rtl="1"/>
                      <a:r>
                        <a:rPr lang="ar-SA" sz="2200" b="1" dirty="0" smtClean="0">
                          <a:solidFill>
                            <a:schemeClr val="tx1"/>
                          </a:solidFill>
                        </a:rPr>
                        <a:t>900ريال</a:t>
                      </a:r>
                      <a:endParaRPr lang="ar-SA" sz="2200" b="1" dirty="0">
                        <a:solidFill>
                          <a:schemeClr val="tx1"/>
                        </a:solidFill>
                      </a:endParaRPr>
                    </a:p>
                  </a:txBody>
                  <a:tcPr marL="99060" marR="99060">
                    <a:noFill/>
                  </a:tcPr>
                </a:tc>
                <a:tc>
                  <a:txBody>
                    <a:bodyPr/>
                    <a:lstStyle/>
                    <a:p>
                      <a:pPr algn="ctr" rtl="1"/>
                      <a:r>
                        <a:rPr lang="ar-SA" sz="2200" b="1" dirty="0" smtClean="0">
                          <a:solidFill>
                            <a:schemeClr val="tx1"/>
                          </a:solidFill>
                        </a:rPr>
                        <a:t>480ريال</a:t>
                      </a:r>
                      <a:endParaRPr lang="ar-SA" sz="2200" b="1" dirty="0">
                        <a:solidFill>
                          <a:schemeClr val="tx1"/>
                        </a:solidFill>
                      </a:endParaRPr>
                    </a:p>
                  </a:txBody>
                  <a:tcPr marL="99060" marR="99060">
                    <a:noFill/>
                  </a:tcPr>
                </a:tc>
              </a:tr>
            </a:tbl>
          </a:graphicData>
        </a:graphic>
      </p:graphicFrame>
      <p:sp>
        <p:nvSpPr>
          <p:cNvPr id="5" name="عنصر نائب لرقم الشريحة 5"/>
          <p:cNvSpPr txBox="1">
            <a:spLocks/>
          </p:cNvSpPr>
          <p:nvPr/>
        </p:nvSpPr>
        <p:spPr bwMode="auto">
          <a:xfrm>
            <a:off x="4927600" y="6356350"/>
            <a:ext cx="482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algn="r" rtl="1"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742950" indent="-285750" algn="r" rtl="1"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1143000" indent="-228600" algn="r" rtl="1"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600200" indent="-228600" algn="r" rtl="1"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2057400" indent="-228600" algn="r" rtl="1"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9pPr>
          </a:lstStyle>
          <a:p>
            <a:pPr eaLnBrk="1" hangingPunct="1"/>
            <a:fld id="{6E4055F3-1CAB-41AB-B236-E130FA54F8AA}" type="slidenum">
              <a:rPr lang="ar-SA" smtClean="0">
                <a:solidFill>
                  <a:schemeClr val="bg1"/>
                </a:solidFill>
                <a:latin typeface="Calibri" pitchFamily="34" charset="0"/>
              </a:rPr>
              <a:pPr eaLnBrk="1" hangingPunct="1"/>
              <a:t>11</a:t>
            </a:fld>
            <a:endParaRPr lang="en-US" smtClean="0">
              <a:solidFill>
                <a:schemeClr val="bg1"/>
              </a:solidFill>
              <a:latin typeface="Calibri" pitchFamily="34" charset="0"/>
            </a:endParaRPr>
          </a:p>
        </p:txBody>
      </p:sp>
      <p:sp>
        <p:nvSpPr>
          <p:cNvPr id="6" name="مستطيل 8"/>
          <p:cNvSpPr>
            <a:spLocks noChangeArrowheads="1"/>
          </p:cNvSpPr>
          <p:nvPr/>
        </p:nvSpPr>
        <p:spPr bwMode="auto">
          <a:xfrm>
            <a:off x="5486400" y="6324600"/>
            <a:ext cx="13589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ar-SA" b="1" dirty="0">
                <a:solidFill>
                  <a:schemeClr val="bg1"/>
                </a:solidFill>
              </a:rPr>
              <a:t>د. عدنان الملحم</a:t>
            </a:r>
            <a:endParaRPr lang="ar-SA" dirty="0"/>
          </a:p>
        </p:txBody>
      </p:sp>
    </p:spTree>
    <p:extLst>
      <p:ext uri="{BB962C8B-B14F-4D97-AF65-F5344CB8AC3E}">
        <p14:creationId xmlns:p14="http://schemas.microsoft.com/office/powerpoint/2010/main" val="34630081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4000" b="1" u="sng" dirty="0"/>
              <a:t>قياس تكلفة استخدام المواد ( صرف المواد</a:t>
            </a:r>
            <a:r>
              <a:rPr lang="ar-SA" sz="4000" b="1" u="sng" dirty="0" smtClean="0"/>
              <a:t>):</a:t>
            </a:r>
            <a:endParaRPr lang="ar-SA" sz="4000" b="1" u="sng" dirty="0"/>
          </a:p>
        </p:txBody>
      </p:sp>
      <p:sp>
        <p:nvSpPr>
          <p:cNvPr id="3" name="عنصر نائب للمحتوى 2"/>
          <p:cNvSpPr>
            <a:spLocks noGrp="1"/>
          </p:cNvSpPr>
          <p:nvPr>
            <p:ph idx="1"/>
          </p:nvPr>
        </p:nvSpPr>
        <p:spPr/>
        <p:txBody>
          <a:bodyPr/>
          <a:lstStyle/>
          <a:p>
            <a:pPr algn="just" rtl="1">
              <a:spcBef>
                <a:spcPts val="1200"/>
              </a:spcBef>
              <a:buFontTx/>
              <a:buChar char="-"/>
              <a:defRPr/>
            </a:pPr>
            <a:r>
              <a:rPr lang="ar-SA" dirty="0" smtClean="0"/>
              <a:t>من الطبيعي أن يتم صرف المواد من المخازن إلى الإنتاج  بتكلفتها الفعلية التي وردت بها, إلا أن ذلك لا يمكن تحقيقه في الواقع العملي بسبب تقلبات الأسعار بين فترة وأخرى . ونتيجة لذلك نجد أن مخزون المواد يتألف من خليط جرى شراؤه على دفعات متعددة وبأسعار متفاوتة . </a:t>
            </a:r>
            <a:r>
              <a:rPr lang="ar-SA" dirty="0"/>
              <a:t>وهنا تظهر مشكلة تحديد السعر الذي يجب أن تصرف به المواد من </a:t>
            </a:r>
            <a:r>
              <a:rPr lang="ar-SA" dirty="0" smtClean="0"/>
              <a:t>المخازن.</a:t>
            </a:r>
            <a:endParaRPr lang="ar-SA" dirty="0"/>
          </a:p>
          <a:p>
            <a:pPr algn="just" rtl="1">
              <a:spcBef>
                <a:spcPts val="1200"/>
              </a:spcBef>
              <a:buFontTx/>
              <a:buChar char="-"/>
              <a:defRPr/>
            </a:pPr>
            <a:endParaRPr lang="ar-SA" dirty="0" smtClean="0"/>
          </a:p>
        </p:txBody>
      </p:sp>
      <p:sp>
        <p:nvSpPr>
          <p:cNvPr id="4" name="عنصر نائب لرقم الشريحة 5"/>
          <p:cNvSpPr txBox="1">
            <a:spLocks/>
          </p:cNvSpPr>
          <p:nvPr/>
        </p:nvSpPr>
        <p:spPr bwMode="auto">
          <a:xfrm>
            <a:off x="4927600" y="6356350"/>
            <a:ext cx="482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algn="r" rtl="1"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742950" indent="-285750" algn="r" rtl="1"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1143000" indent="-228600" algn="r" rtl="1"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600200" indent="-228600" algn="r" rtl="1"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2057400" indent="-228600" algn="r" rtl="1"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9pPr>
          </a:lstStyle>
          <a:p>
            <a:pPr eaLnBrk="1" hangingPunct="1"/>
            <a:fld id="{6E4055F3-1CAB-41AB-B236-E130FA54F8AA}" type="slidenum">
              <a:rPr lang="ar-SA" smtClean="0">
                <a:solidFill>
                  <a:schemeClr val="bg1"/>
                </a:solidFill>
                <a:latin typeface="Calibri" pitchFamily="34" charset="0"/>
              </a:rPr>
              <a:pPr eaLnBrk="1" hangingPunct="1"/>
              <a:t>12</a:t>
            </a:fld>
            <a:endParaRPr lang="en-US" smtClean="0">
              <a:solidFill>
                <a:schemeClr val="bg1"/>
              </a:solidFill>
              <a:latin typeface="Calibri" pitchFamily="34" charset="0"/>
            </a:endParaRPr>
          </a:p>
        </p:txBody>
      </p:sp>
      <p:sp>
        <p:nvSpPr>
          <p:cNvPr id="5" name="مستطيل 8"/>
          <p:cNvSpPr>
            <a:spLocks noChangeArrowheads="1"/>
          </p:cNvSpPr>
          <p:nvPr/>
        </p:nvSpPr>
        <p:spPr bwMode="auto">
          <a:xfrm>
            <a:off x="5486400" y="6324600"/>
            <a:ext cx="13589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ar-SA" b="1" dirty="0">
                <a:solidFill>
                  <a:schemeClr val="bg1"/>
                </a:solidFill>
              </a:rPr>
              <a:t>د. عدنان الملحم</a:t>
            </a:r>
            <a:endParaRPr lang="ar-SA" dirty="0"/>
          </a:p>
        </p:txBody>
      </p:sp>
    </p:spTree>
    <p:extLst>
      <p:ext uri="{BB962C8B-B14F-4D97-AF65-F5344CB8AC3E}">
        <p14:creationId xmlns:p14="http://schemas.microsoft.com/office/powerpoint/2010/main" val="771418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dirty="0" smtClean="0"/>
              <a:t>تابع.....</a:t>
            </a:r>
            <a:endParaRPr lang="ar-SA" dirty="0"/>
          </a:p>
        </p:txBody>
      </p:sp>
      <p:sp>
        <p:nvSpPr>
          <p:cNvPr id="3" name="عنصر نائب للمحتوى 2"/>
          <p:cNvSpPr>
            <a:spLocks noGrp="1"/>
          </p:cNvSpPr>
          <p:nvPr>
            <p:ph idx="1"/>
          </p:nvPr>
        </p:nvSpPr>
        <p:spPr/>
        <p:txBody>
          <a:bodyPr/>
          <a:lstStyle/>
          <a:p>
            <a:pPr algn="just" rtl="1">
              <a:spcBef>
                <a:spcPts val="1200"/>
              </a:spcBef>
              <a:buFontTx/>
              <a:buChar char="-"/>
              <a:defRPr/>
            </a:pPr>
            <a:r>
              <a:rPr lang="ar-SA" sz="2800" dirty="0" smtClean="0"/>
              <a:t>هناك عدة طرق لتسعير المواد المصروفة من المخازن إلى مراكز التكاليف, ويتوقف اختيار طريقة منها على </a:t>
            </a:r>
            <a:r>
              <a:rPr lang="ar-SA" sz="2800" dirty="0" smtClean="0">
                <a:solidFill>
                  <a:srgbClr val="000099"/>
                </a:solidFill>
              </a:rPr>
              <a:t>عدد من الأمور أهمها</a:t>
            </a:r>
            <a:r>
              <a:rPr lang="ar-SA" sz="2800" dirty="0" smtClean="0"/>
              <a:t>: </a:t>
            </a:r>
          </a:p>
          <a:p>
            <a:pPr marL="1069975" algn="just" rtl="1">
              <a:buFont typeface="Wingdings" pitchFamily="2" charset="2"/>
              <a:buChar char="§"/>
              <a:defRPr/>
            </a:pPr>
            <a:r>
              <a:rPr lang="ar-SA" sz="2800" dirty="0" smtClean="0"/>
              <a:t>طبيعة المواد. </a:t>
            </a:r>
          </a:p>
          <a:p>
            <a:pPr marL="1069975" algn="just" rtl="1">
              <a:buFont typeface="Wingdings" pitchFamily="2" charset="2"/>
              <a:buChar char="§"/>
              <a:defRPr/>
            </a:pPr>
            <a:r>
              <a:rPr lang="ar-SA" sz="2800" dirty="0" smtClean="0"/>
              <a:t>درجة تقلب الأسعار.</a:t>
            </a:r>
          </a:p>
          <a:p>
            <a:pPr marL="1069975" algn="just" rtl="1">
              <a:buFont typeface="Wingdings" pitchFamily="2" charset="2"/>
              <a:buChar char="§"/>
              <a:defRPr/>
            </a:pPr>
            <a:r>
              <a:rPr lang="ar-SA" sz="2800" dirty="0" smtClean="0"/>
              <a:t>نوع النشاط الاقتصادي.</a:t>
            </a:r>
          </a:p>
          <a:p>
            <a:pPr marL="1069975" algn="just" rtl="1">
              <a:buFont typeface="Wingdings" pitchFamily="2" charset="2"/>
              <a:buChar char="§"/>
              <a:defRPr/>
            </a:pPr>
            <a:r>
              <a:rPr lang="ar-SA" sz="2800" dirty="0" smtClean="0"/>
              <a:t>قيم المـــــــــــــادة.</a:t>
            </a:r>
          </a:p>
          <a:p>
            <a:pPr marL="1069975" algn="just" rtl="1">
              <a:buFont typeface="Wingdings" pitchFamily="2" charset="2"/>
              <a:buChar char="§"/>
              <a:defRPr/>
            </a:pPr>
            <a:r>
              <a:rPr lang="ar-SA" sz="2800" dirty="0" smtClean="0"/>
              <a:t>عدد طلبيات الشراء في الفترة  المحاسبية.</a:t>
            </a:r>
          </a:p>
        </p:txBody>
      </p:sp>
      <p:sp>
        <p:nvSpPr>
          <p:cNvPr id="4" name="عنصر نائب لرقم الشريحة 5"/>
          <p:cNvSpPr txBox="1">
            <a:spLocks/>
          </p:cNvSpPr>
          <p:nvPr/>
        </p:nvSpPr>
        <p:spPr bwMode="auto">
          <a:xfrm>
            <a:off x="4927600" y="6356350"/>
            <a:ext cx="482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algn="r" rtl="1"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742950" indent="-285750" algn="r" rtl="1"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1143000" indent="-228600" algn="r" rtl="1"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600200" indent="-228600" algn="r" rtl="1"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2057400" indent="-228600" algn="r" rtl="1"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9pPr>
          </a:lstStyle>
          <a:p>
            <a:pPr eaLnBrk="1" hangingPunct="1"/>
            <a:fld id="{6E4055F3-1CAB-41AB-B236-E130FA54F8AA}" type="slidenum">
              <a:rPr lang="ar-SA" smtClean="0">
                <a:solidFill>
                  <a:schemeClr val="bg1"/>
                </a:solidFill>
                <a:latin typeface="Calibri" pitchFamily="34" charset="0"/>
              </a:rPr>
              <a:pPr eaLnBrk="1" hangingPunct="1"/>
              <a:t>13</a:t>
            </a:fld>
            <a:endParaRPr lang="en-US" smtClean="0">
              <a:solidFill>
                <a:schemeClr val="bg1"/>
              </a:solidFill>
              <a:latin typeface="Calibri" pitchFamily="34" charset="0"/>
            </a:endParaRPr>
          </a:p>
        </p:txBody>
      </p:sp>
      <p:sp>
        <p:nvSpPr>
          <p:cNvPr id="5" name="مستطيل 8"/>
          <p:cNvSpPr>
            <a:spLocks noChangeArrowheads="1"/>
          </p:cNvSpPr>
          <p:nvPr/>
        </p:nvSpPr>
        <p:spPr bwMode="auto">
          <a:xfrm>
            <a:off x="5486400" y="6324600"/>
            <a:ext cx="13589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ar-SA" b="1" dirty="0">
                <a:solidFill>
                  <a:schemeClr val="bg1"/>
                </a:solidFill>
              </a:rPr>
              <a:t>د. عدنان الملحم</a:t>
            </a:r>
            <a:endParaRPr lang="ar-SA" dirty="0"/>
          </a:p>
        </p:txBody>
      </p:sp>
    </p:spTree>
    <p:extLst>
      <p:ext uri="{BB962C8B-B14F-4D97-AF65-F5344CB8AC3E}">
        <p14:creationId xmlns:p14="http://schemas.microsoft.com/office/powerpoint/2010/main" val="33573686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b="1" u="sng" dirty="0"/>
              <a:t>أهم طـــرق تسعير </a:t>
            </a:r>
            <a:r>
              <a:rPr lang="ar-SA" sz="4000" b="1" u="sng" dirty="0" smtClean="0"/>
              <a:t>المــواد:</a:t>
            </a:r>
            <a:r>
              <a:rPr lang="ar-SA" sz="4000" b="1" u="sng" dirty="0"/>
              <a:t/>
            </a:r>
            <a:br>
              <a:rPr lang="ar-SA" sz="4000" b="1" u="sng" dirty="0"/>
            </a:br>
            <a:endParaRPr lang="ar-SA" sz="4000" b="1" u="sng" dirty="0"/>
          </a:p>
        </p:txBody>
      </p:sp>
      <p:sp>
        <p:nvSpPr>
          <p:cNvPr id="3" name="عنصر نائب للمحتوى 2"/>
          <p:cNvSpPr>
            <a:spLocks noGrp="1"/>
          </p:cNvSpPr>
          <p:nvPr>
            <p:ph idx="1"/>
          </p:nvPr>
        </p:nvSpPr>
        <p:spPr/>
        <p:txBody>
          <a:bodyPr/>
          <a:lstStyle/>
          <a:p>
            <a:pPr algn="just" rtl="1">
              <a:buFontTx/>
              <a:buNone/>
            </a:pPr>
            <a:endParaRPr lang="ar-SA" sz="1000" b="1" dirty="0" smtClean="0">
              <a:solidFill>
                <a:srgbClr val="000099"/>
              </a:solidFill>
            </a:endParaRPr>
          </a:p>
          <a:p>
            <a:pPr algn="just" rtl="1">
              <a:buFontTx/>
              <a:buAutoNum type="arabicPeriod"/>
            </a:pPr>
            <a:r>
              <a:rPr lang="ar-SA" sz="2800" b="1" dirty="0" smtClean="0"/>
              <a:t>طريقة الوارد أولاً صادر أولاً.   </a:t>
            </a:r>
            <a:r>
              <a:rPr lang="en-US" sz="2800" b="1" dirty="0" smtClean="0"/>
              <a:t> First in First Out</a:t>
            </a:r>
            <a:r>
              <a:rPr lang="ar-SA" sz="2800" b="1" dirty="0" smtClean="0"/>
              <a:t>       </a:t>
            </a:r>
            <a:r>
              <a:rPr lang="en-US" sz="2800" b="1" dirty="0" err="1" smtClean="0"/>
              <a:t>FiFO</a:t>
            </a:r>
            <a:endParaRPr lang="en-US" sz="2800" b="1" dirty="0" smtClean="0"/>
          </a:p>
          <a:p>
            <a:pPr algn="just" rtl="1">
              <a:buFontTx/>
              <a:buAutoNum type="arabicPeriod"/>
            </a:pPr>
            <a:r>
              <a:rPr lang="ar-SA" sz="2800" b="1" dirty="0" smtClean="0"/>
              <a:t>طريقة الوارد أخيراً صادر أولاً.  </a:t>
            </a:r>
            <a:r>
              <a:rPr lang="en-US" sz="2800" b="1" dirty="0" smtClean="0"/>
              <a:t>Last in First Out</a:t>
            </a:r>
            <a:r>
              <a:rPr lang="ar-SA" sz="2800" b="1" dirty="0" smtClean="0"/>
              <a:t>    </a:t>
            </a:r>
            <a:r>
              <a:rPr lang="en-US" sz="2800" b="1" dirty="0" err="1" smtClean="0"/>
              <a:t>liFO</a:t>
            </a:r>
            <a:r>
              <a:rPr lang="en-US" sz="2800" b="1" dirty="0" smtClean="0"/>
              <a:t>      </a:t>
            </a:r>
            <a:r>
              <a:rPr lang="ar-SA" sz="2800" b="1" dirty="0" smtClean="0"/>
              <a:t> </a:t>
            </a:r>
          </a:p>
          <a:p>
            <a:pPr algn="just" rtl="1">
              <a:buFontTx/>
              <a:buAutoNum type="arabicPeriod"/>
            </a:pPr>
            <a:r>
              <a:rPr lang="ar-SA" sz="2800" b="1" dirty="0" smtClean="0"/>
              <a:t>طريقة المتوسط المرجح .    </a:t>
            </a:r>
            <a:r>
              <a:rPr lang="en-US" sz="2800" b="1" dirty="0" smtClean="0"/>
              <a:t>Weighted Average</a:t>
            </a:r>
          </a:p>
          <a:p>
            <a:pPr marL="0" indent="0" algn="just" rtl="1"/>
            <a:endParaRPr lang="ar-SA" sz="2800" b="1" dirty="0" smtClean="0"/>
          </a:p>
          <a:p>
            <a:pPr marL="0" indent="0" algn="just" rtl="1"/>
            <a:endParaRPr lang="ar-SA" sz="2800" b="1" dirty="0" smtClean="0"/>
          </a:p>
          <a:p>
            <a:pPr marL="0" indent="0" algn="just" rtl="1"/>
            <a:endParaRPr lang="ar-SA" sz="2800" b="1" dirty="0" smtClean="0"/>
          </a:p>
        </p:txBody>
      </p:sp>
      <p:sp>
        <p:nvSpPr>
          <p:cNvPr id="4" name="عنصر نائب لرقم الشريحة 5"/>
          <p:cNvSpPr txBox="1">
            <a:spLocks/>
          </p:cNvSpPr>
          <p:nvPr/>
        </p:nvSpPr>
        <p:spPr bwMode="auto">
          <a:xfrm>
            <a:off x="4927600" y="6356350"/>
            <a:ext cx="482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algn="r" rtl="1"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742950" indent="-285750" algn="r" rtl="1"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1143000" indent="-228600" algn="r" rtl="1"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600200" indent="-228600" algn="r" rtl="1"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2057400" indent="-228600" algn="r" rtl="1"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9pPr>
          </a:lstStyle>
          <a:p>
            <a:pPr eaLnBrk="1" hangingPunct="1"/>
            <a:fld id="{6E4055F3-1CAB-41AB-B236-E130FA54F8AA}" type="slidenum">
              <a:rPr lang="ar-SA" smtClean="0">
                <a:solidFill>
                  <a:schemeClr val="bg1"/>
                </a:solidFill>
                <a:latin typeface="Calibri" pitchFamily="34" charset="0"/>
              </a:rPr>
              <a:pPr eaLnBrk="1" hangingPunct="1"/>
              <a:t>14</a:t>
            </a:fld>
            <a:endParaRPr lang="en-US" smtClean="0">
              <a:solidFill>
                <a:schemeClr val="bg1"/>
              </a:solidFill>
              <a:latin typeface="Calibri" pitchFamily="34" charset="0"/>
            </a:endParaRPr>
          </a:p>
        </p:txBody>
      </p:sp>
      <p:sp>
        <p:nvSpPr>
          <p:cNvPr id="5" name="مستطيل 8"/>
          <p:cNvSpPr>
            <a:spLocks noChangeArrowheads="1"/>
          </p:cNvSpPr>
          <p:nvPr/>
        </p:nvSpPr>
        <p:spPr bwMode="auto">
          <a:xfrm>
            <a:off x="5486400" y="6324600"/>
            <a:ext cx="13589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ar-SA" b="1" dirty="0">
                <a:solidFill>
                  <a:schemeClr val="bg1"/>
                </a:solidFill>
              </a:rPr>
              <a:t>د. عدنان الملحم</a:t>
            </a:r>
            <a:endParaRPr lang="ar-SA" dirty="0"/>
          </a:p>
        </p:txBody>
      </p:sp>
      <p:graphicFrame>
        <p:nvGraphicFramePr>
          <p:cNvPr id="6" name="جدول 5"/>
          <p:cNvGraphicFramePr>
            <a:graphicFrameLocks noGrp="1"/>
          </p:cNvGraphicFramePr>
          <p:nvPr>
            <p:extLst>
              <p:ext uri="{D42A27DB-BD31-4B8C-83A1-F6EECF244321}">
                <p14:modId xmlns:p14="http://schemas.microsoft.com/office/powerpoint/2010/main" val="3783846594"/>
              </p:ext>
            </p:extLst>
          </p:nvPr>
        </p:nvGraphicFramePr>
        <p:xfrm>
          <a:off x="1524000" y="3733800"/>
          <a:ext cx="6946900" cy="914400"/>
        </p:xfrm>
        <a:graphic>
          <a:graphicData uri="http://schemas.openxmlformats.org/drawingml/2006/table">
            <a:tbl>
              <a:tblPr rtl="1" firstRow="1" bandRow="1">
                <a:tableStyleId>{5C22544A-7EE6-4342-B048-85BDC9FD1C3A}</a:tableStyleId>
              </a:tblPr>
              <a:tblGrid>
                <a:gridCol w="2120900"/>
                <a:gridCol w="4826000"/>
              </a:tblGrid>
              <a:tr h="370840">
                <a:tc rowSpan="2">
                  <a:txBody>
                    <a:bodyPr/>
                    <a:lstStyle/>
                    <a:p>
                      <a:pPr algn="r" rtl="1"/>
                      <a:r>
                        <a:rPr kumimoji="0" lang="ar-SA" sz="2400" b="1" i="0" u="none" strike="noStrike" kern="1200" cap="none" spc="0" normalizeH="0" baseline="0" noProof="0" dirty="0" smtClean="0">
                          <a:ln>
                            <a:noFill/>
                          </a:ln>
                          <a:solidFill>
                            <a:srgbClr val="C00000"/>
                          </a:solidFill>
                          <a:effectLst/>
                          <a:uLnTx/>
                          <a:uFillTx/>
                          <a:latin typeface="+mn-lt"/>
                          <a:ea typeface="+mn-ea"/>
                          <a:cs typeface="Arial" charset="0"/>
                        </a:rPr>
                        <a:t>المتوسط المتحرك=</a:t>
                      </a:r>
                      <a:endParaRPr lang="ar-SA" sz="2400" b="1" u="none" dirty="0">
                        <a:solidFill>
                          <a:srgbClr val="C00000"/>
                        </a:solidFill>
                      </a:endParaRPr>
                    </a:p>
                  </a:txBody>
                  <a:tcPr>
                    <a:solidFill>
                      <a:schemeClr val="accent3">
                        <a:lumMod val="20000"/>
                        <a:lumOff val="80000"/>
                      </a:schemeClr>
                    </a:solidFill>
                  </a:tcPr>
                </a:tc>
                <a:tc>
                  <a:txBody>
                    <a:bodyPr/>
                    <a:lstStyle/>
                    <a:p>
                      <a:pPr algn="r" rtl="1"/>
                      <a:r>
                        <a:rPr kumimoji="0" lang="ar-SA" sz="2400" b="1" i="0" u="none" strike="noStrike" kern="1200" cap="none" spc="0" normalizeH="0" baseline="0" noProof="0" dirty="0" smtClean="0">
                          <a:ln>
                            <a:noFill/>
                          </a:ln>
                          <a:solidFill>
                            <a:srgbClr val="C00000"/>
                          </a:solidFill>
                          <a:effectLst/>
                          <a:uLnTx/>
                          <a:uFillTx/>
                          <a:latin typeface="+mn-lt"/>
                          <a:ea typeface="+mn-ea"/>
                          <a:cs typeface="Arial" charset="0"/>
                        </a:rPr>
                        <a:t>(تكلفة الكمية الحالية + تكلفة الكمية الواردة)</a:t>
                      </a:r>
                      <a:endParaRPr lang="ar-SA" sz="2400" b="1" u="none" dirty="0">
                        <a:solidFill>
                          <a:srgbClr val="C00000"/>
                        </a:solidFill>
                      </a:endParaRPr>
                    </a:p>
                  </a:txBody>
                  <a:tcPr>
                    <a:lnB w="12700" cap="flat" cmpd="sng" algn="ctr">
                      <a:solidFill>
                        <a:schemeClr val="tx1"/>
                      </a:solidFill>
                      <a:prstDash val="solid"/>
                      <a:round/>
                      <a:headEnd type="none" w="med" len="med"/>
                      <a:tailEnd type="none" w="med" len="med"/>
                    </a:lnB>
                    <a:solidFill>
                      <a:schemeClr val="accent3">
                        <a:lumMod val="20000"/>
                        <a:lumOff val="80000"/>
                      </a:schemeClr>
                    </a:solidFill>
                  </a:tcPr>
                </a:tc>
              </a:tr>
              <a:tr h="370840">
                <a:tc vMerge="1">
                  <a:txBody>
                    <a:bodyPr/>
                    <a:lstStyle/>
                    <a:p>
                      <a:pPr rtl="1"/>
                      <a:endParaRPr lang="ar-SA" dirty="0"/>
                    </a:p>
                  </a:txBody>
                  <a:tcPr/>
                </a:tc>
                <a:tc>
                  <a:txBody>
                    <a:bodyPr/>
                    <a:lstStyle/>
                    <a:p>
                      <a:pPr algn="r" rtl="1"/>
                      <a:r>
                        <a:rPr lang="ar-SA" sz="2400" b="1" u="none" dirty="0" smtClean="0">
                          <a:solidFill>
                            <a:srgbClr val="C00000"/>
                          </a:solidFill>
                        </a:rPr>
                        <a:t>(رصيد الكمية الحالية + رصيد الكمية الواردة) </a:t>
                      </a:r>
                      <a:endParaRPr lang="ar-SA" sz="2400" b="1" u="none" dirty="0">
                        <a:solidFill>
                          <a:srgbClr val="C00000"/>
                        </a:solidFill>
                      </a:endParaRPr>
                    </a:p>
                  </a:txBody>
                  <a:tcPr>
                    <a:lnT w="12700" cap="flat" cmpd="sng" algn="ctr">
                      <a:solidFill>
                        <a:schemeClr val="tx1"/>
                      </a:solidFill>
                      <a:prstDash val="solid"/>
                      <a:round/>
                      <a:headEnd type="none" w="med" len="med"/>
                      <a:tailEnd type="none" w="med" len="med"/>
                    </a:lnT>
                    <a:solidFill>
                      <a:schemeClr val="accent3">
                        <a:lumMod val="20000"/>
                        <a:lumOff val="80000"/>
                      </a:schemeClr>
                    </a:solidFill>
                  </a:tcPr>
                </a:tc>
              </a:tr>
            </a:tbl>
          </a:graphicData>
        </a:graphic>
      </p:graphicFrame>
    </p:spTree>
    <p:extLst>
      <p:ext uri="{BB962C8B-B14F-4D97-AF65-F5344CB8AC3E}">
        <p14:creationId xmlns:p14="http://schemas.microsoft.com/office/powerpoint/2010/main" val="19323260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0"/>
            <a:ext cx="8915400" cy="1066800"/>
          </a:xfrm>
        </p:spPr>
        <p:txBody>
          <a:bodyPr/>
          <a:lstStyle/>
          <a:p>
            <a:r>
              <a:rPr lang="ar-SA" sz="4000" b="1" u="sng" dirty="0" smtClean="0"/>
              <a:t>مثال:</a:t>
            </a:r>
            <a:endParaRPr lang="ar-SA" sz="4000" b="1" u="sng" dirty="0"/>
          </a:p>
        </p:txBody>
      </p:sp>
      <p:sp>
        <p:nvSpPr>
          <p:cNvPr id="3" name="عنصر نائب للمحتوى 2"/>
          <p:cNvSpPr>
            <a:spLocks noGrp="1"/>
          </p:cNvSpPr>
          <p:nvPr>
            <p:ph idx="1"/>
          </p:nvPr>
        </p:nvSpPr>
        <p:spPr>
          <a:xfrm>
            <a:off x="495300" y="914400"/>
            <a:ext cx="8915400" cy="5211763"/>
          </a:xfrm>
        </p:spPr>
        <p:txBody>
          <a:bodyPr/>
          <a:lstStyle/>
          <a:p>
            <a:pPr marL="0" indent="0" algn="just" rtl="1">
              <a:buFontTx/>
              <a:buNone/>
            </a:pPr>
            <a:r>
              <a:rPr lang="ar-SA" sz="2200" b="1" dirty="0" smtClean="0">
                <a:solidFill>
                  <a:srgbClr val="000099"/>
                </a:solidFill>
              </a:rPr>
              <a:t>فيما يلي البيانات الخاصة بحركة المادة (س) لدى شركة جدة للصناعات البلاستيكية خلال شهر محرم من عام 1431هـ</a:t>
            </a:r>
          </a:p>
          <a:p>
            <a:pPr algn="just" rtl="1">
              <a:buFontTx/>
              <a:buNone/>
            </a:pPr>
            <a:endParaRPr lang="ar-SA" sz="2400" b="1" dirty="0">
              <a:solidFill>
                <a:srgbClr val="000099"/>
              </a:solidFill>
            </a:endParaRPr>
          </a:p>
          <a:p>
            <a:pPr algn="just" rtl="1">
              <a:buFontTx/>
              <a:buNone/>
            </a:pPr>
            <a:endParaRPr lang="ar-SA" sz="2400" b="1" dirty="0" smtClean="0">
              <a:solidFill>
                <a:srgbClr val="000099"/>
              </a:solidFill>
            </a:endParaRPr>
          </a:p>
          <a:p>
            <a:pPr algn="just" rtl="1">
              <a:buFontTx/>
              <a:buNone/>
            </a:pPr>
            <a:r>
              <a:rPr lang="ar-SA" sz="2400" b="1" dirty="0" smtClean="0">
                <a:solidFill>
                  <a:srgbClr val="000099"/>
                </a:solidFill>
              </a:rPr>
              <a:t> </a:t>
            </a:r>
            <a:endParaRPr lang="ar-SA" sz="2400" b="1" dirty="0">
              <a:solidFill>
                <a:srgbClr val="000099"/>
              </a:solidFill>
            </a:endParaRPr>
          </a:p>
          <a:p>
            <a:pPr algn="just" rtl="1">
              <a:buFontTx/>
              <a:buNone/>
            </a:pPr>
            <a:endParaRPr lang="ar-SA" sz="2200" b="1" dirty="0" smtClean="0">
              <a:solidFill>
                <a:srgbClr val="000099"/>
              </a:solidFill>
            </a:endParaRPr>
          </a:p>
          <a:p>
            <a:pPr algn="just" rtl="1">
              <a:buFontTx/>
              <a:buNone/>
            </a:pPr>
            <a:endParaRPr lang="ar-SA" sz="2200" b="1" dirty="0">
              <a:solidFill>
                <a:srgbClr val="000099"/>
              </a:solidFill>
            </a:endParaRPr>
          </a:p>
          <a:p>
            <a:pPr algn="just" rtl="1">
              <a:buFontTx/>
              <a:buNone/>
            </a:pPr>
            <a:r>
              <a:rPr lang="ar-SA" sz="2200" b="1" dirty="0" smtClean="0">
                <a:solidFill>
                  <a:srgbClr val="000099"/>
                </a:solidFill>
              </a:rPr>
              <a:t>وقد كانت الوحدات الصادرة من المادة (س) خلال نفس الشهر على النحو التالي:</a:t>
            </a:r>
          </a:p>
          <a:p>
            <a:pPr algn="just" rtl="1">
              <a:buFontTx/>
              <a:buNone/>
            </a:pPr>
            <a:r>
              <a:rPr lang="ar-SA" sz="2200" b="1" dirty="0" smtClean="0">
                <a:solidFill>
                  <a:srgbClr val="000099"/>
                </a:solidFill>
              </a:rPr>
              <a:t>في 5 /1       200 وحدة</a:t>
            </a:r>
          </a:p>
          <a:p>
            <a:pPr algn="just" rtl="1">
              <a:buFontTx/>
              <a:buNone/>
            </a:pPr>
            <a:r>
              <a:rPr lang="ar-SA" sz="2200" b="1" dirty="0" smtClean="0">
                <a:solidFill>
                  <a:srgbClr val="000099"/>
                </a:solidFill>
              </a:rPr>
              <a:t>في 12 /1     150 وحدة</a:t>
            </a:r>
          </a:p>
          <a:p>
            <a:pPr algn="just" rtl="1">
              <a:buFontTx/>
              <a:buNone/>
            </a:pPr>
            <a:r>
              <a:rPr lang="ar-SA" sz="2200" b="1" dirty="0" smtClean="0">
                <a:solidFill>
                  <a:srgbClr val="000099"/>
                </a:solidFill>
              </a:rPr>
              <a:t>في 25 /1     400 وحدة</a:t>
            </a:r>
          </a:p>
          <a:p>
            <a:pPr algn="just" rtl="1">
              <a:buFontTx/>
              <a:buNone/>
            </a:pPr>
            <a:r>
              <a:rPr lang="ar-SA" sz="2200" b="1" dirty="0" smtClean="0">
                <a:solidFill>
                  <a:srgbClr val="FF3300"/>
                </a:solidFill>
              </a:rPr>
              <a:t>المطلوب: تحديد تكلفة المواد الصادرة من المخازن وتكلفة مخزون آخر المدة كما هي في بطاقة الصنف للمادة (س) وفقاً لطرق التسعير الثلاثة.</a:t>
            </a:r>
          </a:p>
          <a:p>
            <a:pPr algn="just" rtl="1">
              <a:buFontTx/>
              <a:buNone/>
            </a:pPr>
            <a:endParaRPr lang="ar-SA" sz="2400" b="1" dirty="0" smtClean="0">
              <a:solidFill>
                <a:srgbClr val="000099"/>
              </a:solidFill>
            </a:endParaRPr>
          </a:p>
        </p:txBody>
      </p:sp>
      <p:sp>
        <p:nvSpPr>
          <p:cNvPr id="4" name="عنصر نائب لرقم الشريحة 5"/>
          <p:cNvSpPr txBox="1">
            <a:spLocks/>
          </p:cNvSpPr>
          <p:nvPr/>
        </p:nvSpPr>
        <p:spPr bwMode="auto">
          <a:xfrm>
            <a:off x="4927600" y="6356350"/>
            <a:ext cx="482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algn="r" rtl="1"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742950" indent="-285750" algn="r" rtl="1"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1143000" indent="-228600" algn="r" rtl="1"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600200" indent="-228600" algn="r" rtl="1"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2057400" indent="-228600" algn="r" rtl="1"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9pPr>
          </a:lstStyle>
          <a:p>
            <a:pPr eaLnBrk="1" hangingPunct="1"/>
            <a:fld id="{6E4055F3-1CAB-41AB-B236-E130FA54F8AA}" type="slidenum">
              <a:rPr lang="ar-SA" smtClean="0">
                <a:solidFill>
                  <a:schemeClr val="bg1"/>
                </a:solidFill>
                <a:latin typeface="Calibri" pitchFamily="34" charset="0"/>
              </a:rPr>
              <a:pPr eaLnBrk="1" hangingPunct="1"/>
              <a:t>15</a:t>
            </a:fld>
            <a:endParaRPr lang="en-US" smtClean="0">
              <a:solidFill>
                <a:schemeClr val="bg1"/>
              </a:solidFill>
              <a:latin typeface="Calibri" pitchFamily="34" charset="0"/>
            </a:endParaRPr>
          </a:p>
        </p:txBody>
      </p:sp>
      <p:sp>
        <p:nvSpPr>
          <p:cNvPr id="5" name="مستطيل 8"/>
          <p:cNvSpPr>
            <a:spLocks noChangeArrowheads="1"/>
          </p:cNvSpPr>
          <p:nvPr/>
        </p:nvSpPr>
        <p:spPr bwMode="auto">
          <a:xfrm>
            <a:off x="5486400" y="6324600"/>
            <a:ext cx="13589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ar-SA" b="1" dirty="0">
                <a:solidFill>
                  <a:schemeClr val="bg1"/>
                </a:solidFill>
              </a:rPr>
              <a:t>د. عدنان الملحم</a:t>
            </a:r>
            <a:endParaRPr lang="ar-SA" dirty="0"/>
          </a:p>
        </p:txBody>
      </p:sp>
      <p:graphicFrame>
        <p:nvGraphicFramePr>
          <p:cNvPr id="6" name="جدول 5"/>
          <p:cNvGraphicFramePr>
            <a:graphicFrameLocks noGrp="1"/>
          </p:cNvGraphicFramePr>
          <p:nvPr>
            <p:extLst>
              <p:ext uri="{D42A27DB-BD31-4B8C-83A1-F6EECF244321}">
                <p14:modId xmlns:p14="http://schemas.microsoft.com/office/powerpoint/2010/main" val="1599986336"/>
              </p:ext>
            </p:extLst>
          </p:nvPr>
        </p:nvGraphicFramePr>
        <p:xfrm>
          <a:off x="838200" y="1676400"/>
          <a:ext cx="7620000" cy="2164080"/>
        </p:xfrm>
        <a:graphic>
          <a:graphicData uri="http://schemas.openxmlformats.org/drawingml/2006/table">
            <a:tbl>
              <a:tblPr rtl="1" firstRow="1" bandRow="1">
                <a:tableStyleId>{5C22544A-7EE6-4342-B048-85BDC9FD1C3A}</a:tableStyleId>
              </a:tblPr>
              <a:tblGrid>
                <a:gridCol w="2184400"/>
                <a:gridCol w="1654908"/>
                <a:gridCol w="1875692"/>
                <a:gridCol w="1905000"/>
              </a:tblGrid>
              <a:tr h="278271">
                <a:tc>
                  <a:txBody>
                    <a:bodyPr/>
                    <a:lstStyle/>
                    <a:p>
                      <a:pPr algn="r" rtl="1"/>
                      <a:r>
                        <a:rPr lang="ar-SA" sz="1600" dirty="0" smtClean="0"/>
                        <a:t>البيان</a:t>
                      </a:r>
                      <a:endParaRPr lang="ar-SA" sz="1600" dirty="0"/>
                    </a:p>
                  </a:txBody>
                  <a:tcPr/>
                </a:tc>
                <a:tc>
                  <a:txBody>
                    <a:bodyPr/>
                    <a:lstStyle/>
                    <a:p>
                      <a:pPr algn="r" rtl="1"/>
                      <a:r>
                        <a:rPr lang="ar-SA" sz="1600" dirty="0" smtClean="0"/>
                        <a:t>الكمية</a:t>
                      </a:r>
                      <a:endParaRPr lang="ar-SA" sz="1600" dirty="0"/>
                    </a:p>
                  </a:txBody>
                  <a:tcPr/>
                </a:tc>
                <a:tc>
                  <a:txBody>
                    <a:bodyPr/>
                    <a:lstStyle/>
                    <a:p>
                      <a:pPr algn="r" rtl="1"/>
                      <a:r>
                        <a:rPr lang="ar-SA" sz="1600" dirty="0" smtClean="0"/>
                        <a:t>سعر الوحدة</a:t>
                      </a:r>
                      <a:endParaRPr lang="ar-SA" sz="1600" dirty="0"/>
                    </a:p>
                  </a:txBody>
                  <a:tcPr/>
                </a:tc>
                <a:tc>
                  <a:txBody>
                    <a:bodyPr/>
                    <a:lstStyle/>
                    <a:p>
                      <a:pPr algn="r" rtl="1"/>
                      <a:r>
                        <a:rPr lang="ar-SA" sz="1600" dirty="0" smtClean="0"/>
                        <a:t>التكلفة الإجمالية</a:t>
                      </a:r>
                      <a:endParaRPr lang="ar-SA" sz="1600" dirty="0"/>
                    </a:p>
                  </a:txBody>
                  <a:tcPr/>
                </a:tc>
              </a:tr>
              <a:tr h="278271">
                <a:tc>
                  <a:txBody>
                    <a:bodyPr/>
                    <a:lstStyle/>
                    <a:p>
                      <a:pPr algn="r" rtl="1"/>
                      <a:r>
                        <a:rPr lang="ar-SA" sz="1800" b="1" dirty="0" smtClean="0"/>
                        <a:t>رصيد 1</a:t>
                      </a:r>
                      <a:r>
                        <a:rPr lang="ar-SA" sz="1800" b="1" baseline="0" dirty="0" smtClean="0"/>
                        <a:t> /1 </a:t>
                      </a:r>
                      <a:endParaRPr lang="ar-SA" sz="1800" b="1" dirty="0"/>
                    </a:p>
                  </a:txBody>
                  <a:tcPr/>
                </a:tc>
                <a:tc>
                  <a:txBody>
                    <a:bodyPr/>
                    <a:lstStyle/>
                    <a:p>
                      <a:pPr algn="r" rtl="1"/>
                      <a:r>
                        <a:rPr lang="ar-SA" sz="1800" b="1" dirty="0" smtClean="0"/>
                        <a:t>300</a:t>
                      </a:r>
                      <a:endParaRPr lang="ar-SA" sz="1800" b="1" dirty="0"/>
                    </a:p>
                  </a:txBody>
                  <a:tcPr/>
                </a:tc>
                <a:tc>
                  <a:txBody>
                    <a:bodyPr/>
                    <a:lstStyle/>
                    <a:p>
                      <a:pPr algn="r" rtl="1"/>
                      <a:r>
                        <a:rPr lang="ar-SA" sz="1800" b="1" dirty="0" smtClean="0"/>
                        <a:t>20</a:t>
                      </a:r>
                      <a:endParaRPr lang="ar-SA" sz="1800" b="1" dirty="0"/>
                    </a:p>
                  </a:txBody>
                  <a:tcPr/>
                </a:tc>
                <a:tc>
                  <a:txBody>
                    <a:bodyPr/>
                    <a:lstStyle/>
                    <a:p>
                      <a:pPr algn="r" rtl="1"/>
                      <a:r>
                        <a:rPr lang="ar-SA" sz="1800" b="1" dirty="0" smtClean="0"/>
                        <a:t>6,000 ريال</a:t>
                      </a:r>
                      <a:endParaRPr lang="ar-SA" sz="1800" b="1" dirty="0"/>
                    </a:p>
                  </a:txBody>
                  <a:tcPr/>
                </a:tc>
              </a:tr>
              <a:tr h="278271">
                <a:tc>
                  <a:txBody>
                    <a:bodyPr/>
                    <a:lstStyle/>
                    <a:p>
                      <a:pPr algn="r" rtl="1"/>
                      <a:r>
                        <a:rPr lang="ar-SA" sz="1800" b="1" dirty="0" smtClean="0"/>
                        <a:t>مشتريات 6 /1</a:t>
                      </a:r>
                      <a:endParaRPr lang="ar-SA" sz="1800" b="1" dirty="0"/>
                    </a:p>
                  </a:txBody>
                  <a:tcPr/>
                </a:tc>
                <a:tc>
                  <a:txBody>
                    <a:bodyPr/>
                    <a:lstStyle/>
                    <a:p>
                      <a:pPr algn="r" rtl="1"/>
                      <a:r>
                        <a:rPr lang="ar-SA" sz="1800" b="1" dirty="0" smtClean="0"/>
                        <a:t>200</a:t>
                      </a:r>
                      <a:endParaRPr lang="ar-SA" sz="1800" b="1" dirty="0"/>
                    </a:p>
                  </a:txBody>
                  <a:tcPr/>
                </a:tc>
                <a:tc>
                  <a:txBody>
                    <a:bodyPr/>
                    <a:lstStyle/>
                    <a:p>
                      <a:pPr algn="r" rtl="1"/>
                      <a:r>
                        <a:rPr lang="ar-SA" sz="1800" b="1" dirty="0" smtClean="0"/>
                        <a:t>30</a:t>
                      </a:r>
                      <a:endParaRPr lang="ar-SA" sz="1800" b="1" dirty="0"/>
                    </a:p>
                  </a:txBody>
                  <a:tcPr/>
                </a:tc>
                <a:tc>
                  <a:txBody>
                    <a:bodyPr/>
                    <a:lstStyle/>
                    <a:p>
                      <a:pPr algn="r" rtl="1"/>
                      <a:r>
                        <a:rPr lang="ar-SA" sz="1800" b="1" dirty="0" smtClean="0"/>
                        <a:t>6,000 ريال</a:t>
                      </a:r>
                      <a:endParaRPr lang="ar-SA" sz="1800" b="1" dirty="0"/>
                    </a:p>
                  </a:txBody>
                  <a:tcPr/>
                </a:tc>
              </a:tr>
              <a:tr h="278271">
                <a:tc>
                  <a:txBody>
                    <a:bodyPr/>
                    <a:lstStyle/>
                    <a:p>
                      <a:pPr algn="r" rtl="1"/>
                      <a:r>
                        <a:rPr lang="ar-SA" sz="1800" b="1" dirty="0" smtClean="0"/>
                        <a:t>مشتريات 19 /1</a:t>
                      </a:r>
                      <a:endParaRPr lang="ar-SA" sz="1800" b="1" dirty="0"/>
                    </a:p>
                  </a:txBody>
                  <a:tcPr/>
                </a:tc>
                <a:tc>
                  <a:txBody>
                    <a:bodyPr/>
                    <a:lstStyle/>
                    <a:p>
                      <a:pPr algn="r" rtl="1"/>
                      <a:r>
                        <a:rPr lang="ar-SA" sz="1800" b="1" dirty="0" smtClean="0"/>
                        <a:t>300</a:t>
                      </a:r>
                      <a:endParaRPr lang="ar-SA" sz="1800" b="1" dirty="0"/>
                    </a:p>
                  </a:txBody>
                  <a:tcPr/>
                </a:tc>
                <a:tc>
                  <a:txBody>
                    <a:bodyPr/>
                    <a:lstStyle/>
                    <a:p>
                      <a:pPr algn="r" rtl="1"/>
                      <a:r>
                        <a:rPr lang="ar-SA" sz="1800" b="1" dirty="0" smtClean="0"/>
                        <a:t>50</a:t>
                      </a:r>
                      <a:endParaRPr lang="ar-SA" sz="1800" b="1" dirty="0"/>
                    </a:p>
                  </a:txBody>
                  <a:tcPr/>
                </a:tc>
                <a:tc>
                  <a:txBody>
                    <a:bodyPr/>
                    <a:lstStyle/>
                    <a:p>
                      <a:pPr algn="r" rtl="1"/>
                      <a:r>
                        <a:rPr lang="ar-SA" sz="1800" b="1" dirty="0" smtClean="0"/>
                        <a:t>15,000 ريال</a:t>
                      </a:r>
                      <a:endParaRPr lang="ar-SA" sz="1800" b="1" dirty="0"/>
                    </a:p>
                  </a:txBody>
                  <a:tcPr/>
                </a:tc>
              </a:tr>
              <a:tr h="278271">
                <a:tc>
                  <a:txBody>
                    <a:bodyPr/>
                    <a:lstStyle/>
                    <a:p>
                      <a:pPr algn="r" rtl="1"/>
                      <a:r>
                        <a:rPr lang="ar-SA" sz="1800" b="1" dirty="0" smtClean="0"/>
                        <a:t>مشتريات 27 /1</a:t>
                      </a:r>
                      <a:endParaRPr lang="ar-SA" sz="1800" b="1" dirty="0"/>
                    </a:p>
                  </a:txBody>
                  <a:tcPr/>
                </a:tc>
                <a:tc>
                  <a:txBody>
                    <a:bodyPr/>
                    <a:lstStyle/>
                    <a:p>
                      <a:pPr algn="r" rtl="1"/>
                      <a:r>
                        <a:rPr lang="ar-SA" sz="1800" b="1" dirty="0" smtClean="0"/>
                        <a:t>400</a:t>
                      </a:r>
                      <a:endParaRPr lang="ar-SA" sz="1800" b="1" dirty="0"/>
                    </a:p>
                  </a:txBody>
                  <a:tcPr/>
                </a:tc>
                <a:tc>
                  <a:txBody>
                    <a:bodyPr/>
                    <a:lstStyle/>
                    <a:p>
                      <a:pPr algn="r" rtl="1"/>
                      <a:r>
                        <a:rPr lang="ar-SA" sz="1800" b="1" dirty="0" smtClean="0"/>
                        <a:t>80</a:t>
                      </a:r>
                      <a:endParaRPr lang="ar-SA" sz="1800" b="1" dirty="0"/>
                    </a:p>
                  </a:txBody>
                  <a:tcPr/>
                </a:tc>
                <a:tc>
                  <a:txBody>
                    <a:bodyPr/>
                    <a:lstStyle/>
                    <a:p>
                      <a:pPr algn="r" rtl="1"/>
                      <a:r>
                        <a:rPr lang="ar-SA" sz="1800" b="1" dirty="0" smtClean="0"/>
                        <a:t>32,000ريال</a:t>
                      </a:r>
                      <a:endParaRPr lang="ar-SA" sz="1800" b="1" dirty="0"/>
                    </a:p>
                  </a:txBody>
                  <a:tcPr/>
                </a:tc>
              </a:tr>
              <a:tr h="278271">
                <a:tc>
                  <a:txBody>
                    <a:bodyPr/>
                    <a:lstStyle/>
                    <a:p>
                      <a:pPr algn="r" rtl="1"/>
                      <a:r>
                        <a:rPr lang="ar-SA" sz="1800" b="1" dirty="0" smtClean="0"/>
                        <a:t>إجمالي المواد المتاحة</a:t>
                      </a:r>
                      <a:endParaRPr lang="ar-SA" sz="1800" b="1" dirty="0"/>
                    </a:p>
                  </a:txBody>
                  <a:tcPr/>
                </a:tc>
                <a:tc>
                  <a:txBody>
                    <a:bodyPr/>
                    <a:lstStyle/>
                    <a:p>
                      <a:pPr algn="r" rtl="1"/>
                      <a:r>
                        <a:rPr lang="ar-SA" sz="1800" b="1" dirty="0" smtClean="0"/>
                        <a:t>1,200</a:t>
                      </a:r>
                      <a:endParaRPr lang="ar-SA" sz="1800" b="1" dirty="0"/>
                    </a:p>
                  </a:txBody>
                  <a:tcPr/>
                </a:tc>
                <a:tc>
                  <a:txBody>
                    <a:bodyPr/>
                    <a:lstStyle/>
                    <a:p>
                      <a:pPr algn="r" rtl="1"/>
                      <a:r>
                        <a:rPr lang="ar-SA" sz="1800" b="1" dirty="0" smtClean="0"/>
                        <a:t>---------</a:t>
                      </a:r>
                      <a:endParaRPr lang="ar-SA" sz="1800" b="1" dirty="0"/>
                    </a:p>
                  </a:txBody>
                  <a:tcPr/>
                </a:tc>
                <a:tc>
                  <a:txBody>
                    <a:bodyPr/>
                    <a:lstStyle/>
                    <a:p>
                      <a:pPr algn="r" rtl="1"/>
                      <a:r>
                        <a:rPr lang="ar-SA" sz="1800" b="1" dirty="0" smtClean="0"/>
                        <a:t>59,000ريال</a:t>
                      </a:r>
                      <a:endParaRPr lang="ar-SA" sz="1800" b="1" dirty="0"/>
                    </a:p>
                  </a:txBody>
                  <a:tcPr/>
                </a:tc>
              </a:tr>
            </a:tbl>
          </a:graphicData>
        </a:graphic>
      </p:graphicFrame>
    </p:spTree>
    <p:extLst>
      <p:ext uri="{BB962C8B-B14F-4D97-AF65-F5344CB8AC3E}">
        <p14:creationId xmlns:p14="http://schemas.microsoft.com/office/powerpoint/2010/main" val="8651032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152400"/>
            <a:ext cx="8915400" cy="685800"/>
          </a:xfrm>
        </p:spPr>
        <p:txBody>
          <a:bodyPr/>
          <a:lstStyle/>
          <a:p>
            <a:r>
              <a:rPr lang="ar-SA" sz="3600" b="1" u="sng" dirty="0" smtClean="0"/>
              <a:t>طريقة الوارد أولاً صادر أولاً</a:t>
            </a:r>
            <a:endParaRPr lang="ar-SA" sz="3600" b="1" u="sng" dirty="0"/>
          </a:p>
        </p:txBody>
      </p:sp>
      <p:graphicFrame>
        <p:nvGraphicFramePr>
          <p:cNvPr id="6" name="عنصر نائب للمحتوى 5"/>
          <p:cNvGraphicFramePr>
            <a:graphicFrameLocks noGrp="1"/>
          </p:cNvGraphicFramePr>
          <p:nvPr>
            <p:ph idx="1"/>
            <p:extLst>
              <p:ext uri="{D42A27DB-BD31-4B8C-83A1-F6EECF244321}">
                <p14:modId xmlns:p14="http://schemas.microsoft.com/office/powerpoint/2010/main" val="2674609896"/>
              </p:ext>
            </p:extLst>
          </p:nvPr>
        </p:nvGraphicFramePr>
        <p:xfrm>
          <a:off x="469899" y="1066800"/>
          <a:ext cx="9131301" cy="4820920"/>
        </p:xfrm>
        <a:graphic>
          <a:graphicData uri="http://schemas.openxmlformats.org/drawingml/2006/table">
            <a:tbl>
              <a:tblPr rtl="1" firstRow="1" bandRow="1">
                <a:tableStyleId>{5C22544A-7EE6-4342-B048-85BDC9FD1C3A}</a:tableStyleId>
              </a:tblPr>
              <a:tblGrid>
                <a:gridCol w="1026391"/>
                <a:gridCol w="700809"/>
                <a:gridCol w="762000"/>
                <a:gridCol w="736600"/>
                <a:gridCol w="1042555"/>
                <a:gridCol w="608445"/>
                <a:gridCol w="736600"/>
                <a:gridCol w="939800"/>
                <a:gridCol w="660400"/>
                <a:gridCol w="660400"/>
                <a:gridCol w="1257301"/>
              </a:tblGrid>
              <a:tr h="370840">
                <a:tc rowSpan="2">
                  <a:txBody>
                    <a:bodyPr/>
                    <a:lstStyle/>
                    <a:p>
                      <a:pPr algn="r" rtl="1"/>
                      <a:r>
                        <a:rPr lang="ar-SA" b="1" dirty="0" smtClean="0"/>
                        <a:t>تاريخ</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r" rtl="1"/>
                      <a:r>
                        <a:rPr lang="ar-SA" b="1" dirty="0" smtClean="0"/>
                        <a:t>البيان</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r" rtl="1"/>
                      <a:r>
                        <a:rPr lang="ar-SA" b="1" dirty="0" smtClean="0"/>
                        <a:t>وارد</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rtl="1"/>
                      <a:endParaRPr lang="ar-SA" dirty="0"/>
                    </a:p>
                  </a:txBody>
                  <a:tcPr/>
                </a:tc>
                <a:tc hMerge="1">
                  <a:txBody>
                    <a:bodyPr/>
                    <a:lstStyle/>
                    <a:p>
                      <a:pPr algn="r" rtl="1"/>
                      <a:endParaRPr lang="ar-SA" dirty="0"/>
                    </a:p>
                  </a:txBody>
                  <a:tcPr/>
                </a:tc>
                <a:tc gridSpan="3">
                  <a:txBody>
                    <a:bodyPr/>
                    <a:lstStyle/>
                    <a:p>
                      <a:pPr algn="r" rtl="1"/>
                      <a:r>
                        <a:rPr lang="ar-SA" b="1" dirty="0" smtClean="0"/>
                        <a:t>صادر</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rtl="1"/>
                      <a:endParaRPr lang="ar-SA" dirty="0"/>
                    </a:p>
                  </a:txBody>
                  <a:tcPr/>
                </a:tc>
                <a:tc hMerge="1">
                  <a:txBody>
                    <a:bodyPr/>
                    <a:lstStyle/>
                    <a:p>
                      <a:pPr algn="r" rtl="1"/>
                      <a:endParaRPr lang="ar-SA" dirty="0"/>
                    </a:p>
                  </a:txBody>
                  <a:tcPr/>
                </a:tc>
                <a:tc gridSpan="3">
                  <a:txBody>
                    <a:bodyPr/>
                    <a:lstStyle/>
                    <a:p>
                      <a:pPr algn="r" rtl="1"/>
                      <a:r>
                        <a:rPr lang="ar-SA" b="1" dirty="0" smtClean="0"/>
                        <a:t>الرصيد</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rtl="1"/>
                      <a:endParaRPr lang="ar-SA" dirty="0"/>
                    </a:p>
                  </a:txBody>
                  <a:tcPr/>
                </a:tc>
                <a:tc hMerge="1">
                  <a:txBody>
                    <a:bodyPr/>
                    <a:lstStyle/>
                    <a:p>
                      <a:pPr algn="r" rtl="1"/>
                      <a:endParaRPr lang="ar-SA" dirty="0"/>
                    </a:p>
                  </a:txBody>
                  <a:tcPr/>
                </a:tc>
              </a:tr>
              <a:tr h="370840">
                <a:tc vMerge="1">
                  <a:txBody>
                    <a:bodyPr/>
                    <a:lstStyle/>
                    <a:p>
                      <a:pPr algn="r" rtl="1"/>
                      <a:endParaRPr lang="ar-SA" dirty="0"/>
                    </a:p>
                  </a:txBody>
                  <a:tcPr/>
                </a:tc>
                <a:tc vMerge="1">
                  <a:txBody>
                    <a:bodyPr/>
                    <a:lstStyle/>
                    <a:p>
                      <a:pPr algn="r" rtl="1"/>
                      <a:endParaRPr lang="ar-SA" dirty="0"/>
                    </a:p>
                  </a:txBody>
                  <a:tcPr/>
                </a:tc>
                <a:tc>
                  <a:txBody>
                    <a:bodyPr/>
                    <a:lstStyle/>
                    <a:p>
                      <a:pPr algn="r" rtl="1"/>
                      <a:r>
                        <a:rPr lang="ar-SA" b="1" dirty="0" smtClean="0"/>
                        <a:t>كمية</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ar-SA" b="1" dirty="0" smtClean="0"/>
                        <a:t>سعر</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ar-SA" b="1" dirty="0" smtClean="0"/>
                        <a:t>قيمة</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ar-SA" b="1" dirty="0" smtClean="0"/>
                        <a:t>كمية</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ar-SA" b="1" dirty="0" smtClean="0"/>
                        <a:t>سعر</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ar-SA" b="1" dirty="0" smtClean="0"/>
                        <a:t>قيمة</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ar-SA" b="1" dirty="0" smtClean="0"/>
                        <a:t>كمية</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ar-SA" b="1" dirty="0" smtClean="0"/>
                        <a:t>سعر</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ar-SA" b="1" dirty="0" smtClean="0"/>
                        <a:t>قيمة</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r" rtl="1"/>
                      <a:r>
                        <a:rPr lang="ar-SA" b="1" dirty="0" smtClean="0">
                          <a:solidFill>
                            <a:srgbClr val="C00000"/>
                          </a:solidFill>
                        </a:rPr>
                        <a:t>1 /1</a:t>
                      </a:r>
                      <a:endParaRPr lang="ar-SA" b="1" dirty="0">
                        <a:solidFill>
                          <a:srgbClr val="C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r" rtl="1"/>
                      <a:r>
                        <a:rPr lang="ar-SA" b="1" dirty="0" smtClean="0">
                          <a:solidFill>
                            <a:srgbClr val="C00000"/>
                          </a:solidFill>
                        </a:rPr>
                        <a:t>رصيد</a:t>
                      </a:r>
                      <a:endParaRPr lang="ar-SA" b="1" dirty="0">
                        <a:solidFill>
                          <a:srgbClr val="C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r" rtl="1"/>
                      <a:r>
                        <a:rPr lang="ar-SA" b="1" dirty="0" smtClean="0">
                          <a:solidFill>
                            <a:srgbClr val="C00000"/>
                          </a:solidFill>
                        </a:rPr>
                        <a:t>300</a:t>
                      </a:r>
                      <a:endParaRPr lang="ar-SA" b="1" dirty="0">
                        <a:solidFill>
                          <a:srgbClr val="C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r" rtl="1"/>
                      <a:r>
                        <a:rPr lang="ar-SA" b="1" dirty="0" smtClean="0">
                          <a:solidFill>
                            <a:srgbClr val="C00000"/>
                          </a:solidFill>
                        </a:rPr>
                        <a:t>20</a:t>
                      </a:r>
                      <a:endParaRPr lang="ar-SA" b="1" dirty="0">
                        <a:solidFill>
                          <a:srgbClr val="C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r" rtl="1"/>
                      <a:r>
                        <a:rPr lang="ar-SA" b="1" dirty="0" smtClean="0">
                          <a:solidFill>
                            <a:srgbClr val="C00000"/>
                          </a:solidFill>
                        </a:rPr>
                        <a:t>6,000</a:t>
                      </a:r>
                      <a:endParaRPr lang="ar-SA" b="1" dirty="0">
                        <a:solidFill>
                          <a:srgbClr val="C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r" rtl="1"/>
                      <a:endParaRPr lang="ar-SA" b="1" dirty="0">
                        <a:solidFill>
                          <a:srgbClr val="C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r" rtl="1"/>
                      <a:endParaRPr lang="ar-SA" b="1" dirty="0">
                        <a:solidFill>
                          <a:srgbClr val="C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r" rtl="1"/>
                      <a:endParaRPr lang="ar-SA" b="1" dirty="0">
                        <a:solidFill>
                          <a:srgbClr val="C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r" rtl="1"/>
                      <a:r>
                        <a:rPr lang="ar-SA" b="1" dirty="0" smtClean="0">
                          <a:solidFill>
                            <a:srgbClr val="C00000"/>
                          </a:solidFill>
                        </a:rPr>
                        <a:t>300</a:t>
                      </a:r>
                      <a:endParaRPr lang="ar-SA" b="1" dirty="0">
                        <a:solidFill>
                          <a:srgbClr val="C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ar-SA" b="1" dirty="0" smtClean="0">
                          <a:solidFill>
                            <a:srgbClr val="C00000"/>
                          </a:solidFill>
                        </a:rPr>
                        <a:t>20</a:t>
                      </a:r>
                      <a:endParaRPr lang="ar-SA" b="1" dirty="0">
                        <a:solidFill>
                          <a:srgbClr val="C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ar-SA" b="1" dirty="0" smtClean="0">
                          <a:solidFill>
                            <a:srgbClr val="C00000"/>
                          </a:solidFill>
                        </a:rPr>
                        <a:t>6,000</a:t>
                      </a:r>
                      <a:endParaRPr lang="ar-SA" b="1" dirty="0">
                        <a:solidFill>
                          <a:srgbClr val="C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r" rtl="1"/>
                      <a:r>
                        <a:rPr lang="ar-SA" b="1" dirty="0" smtClean="0">
                          <a:solidFill>
                            <a:srgbClr val="0000FF"/>
                          </a:solidFill>
                        </a:rPr>
                        <a:t>5 /1</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solidFill>
                            <a:srgbClr val="0000FF"/>
                          </a:solidFill>
                        </a:rPr>
                        <a:t>صادر</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solidFill>
                            <a:srgbClr val="0000FF"/>
                          </a:solidFill>
                        </a:rPr>
                        <a:t>200</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solidFill>
                            <a:srgbClr val="0000FF"/>
                          </a:solidFill>
                        </a:rPr>
                        <a:t>20</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solidFill>
                            <a:srgbClr val="0000FF"/>
                          </a:solidFill>
                        </a:rPr>
                        <a:t>4,000</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solidFill>
                            <a:srgbClr val="0000FF"/>
                          </a:solidFill>
                        </a:rPr>
                        <a:t>100</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rtl="1"/>
                      <a:r>
                        <a:rPr lang="ar-SA" b="1" dirty="0" smtClean="0">
                          <a:solidFill>
                            <a:srgbClr val="0000FF"/>
                          </a:solidFill>
                        </a:rPr>
                        <a:t>20</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rtl="1"/>
                      <a:r>
                        <a:rPr lang="ar-SA" b="1" dirty="0" smtClean="0">
                          <a:solidFill>
                            <a:srgbClr val="0000FF"/>
                          </a:solidFill>
                        </a:rPr>
                        <a:t>2,000</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r>
              <a:tr h="370840">
                <a:tc>
                  <a:txBody>
                    <a:bodyPr/>
                    <a:lstStyle/>
                    <a:p>
                      <a:pPr algn="r" rtl="1"/>
                      <a:r>
                        <a:rPr lang="ar-SA" b="1" dirty="0" smtClean="0"/>
                        <a:t>6 /1</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t>وارد</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t>200</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t>30</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t>6,000</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t>200</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ar-SA" b="1" dirty="0" smtClean="0"/>
                        <a:t>30</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ar-SA" b="1" dirty="0" smtClean="0"/>
                        <a:t>6,000</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r" rtl="1"/>
                      <a:r>
                        <a:rPr lang="ar-SA" b="1" dirty="0" smtClean="0">
                          <a:solidFill>
                            <a:srgbClr val="0000FF"/>
                          </a:solidFill>
                        </a:rPr>
                        <a:t>12 /1</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solidFill>
                            <a:srgbClr val="0000FF"/>
                          </a:solidFill>
                        </a:rPr>
                        <a:t>صادر</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solidFill>
                            <a:srgbClr val="0000FF"/>
                          </a:solidFill>
                        </a:rPr>
                        <a:t>100</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solidFill>
                            <a:srgbClr val="0000FF"/>
                          </a:solidFill>
                        </a:rPr>
                        <a:t>20</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solidFill>
                            <a:srgbClr val="0000FF"/>
                          </a:solidFill>
                        </a:rPr>
                        <a:t>2,000</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r" rtl="1"/>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r" rtl="1"/>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r>
              <a:tr h="370840">
                <a:tc>
                  <a:txBody>
                    <a:bodyPr/>
                    <a:lstStyle/>
                    <a:p>
                      <a:pPr algn="r" rtl="1"/>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endParaRPr lang="ar-SA" b="1">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endParaRPr lang="ar-SA" b="1">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solidFill>
                            <a:srgbClr val="0000FF"/>
                          </a:solidFill>
                        </a:rPr>
                        <a:t>50</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solidFill>
                            <a:srgbClr val="0000FF"/>
                          </a:solidFill>
                        </a:rPr>
                        <a:t>30</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solidFill>
                            <a:srgbClr val="0000FF"/>
                          </a:solidFill>
                        </a:rPr>
                        <a:t>1,500</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solidFill>
                            <a:srgbClr val="0000FF"/>
                          </a:solidFill>
                        </a:rPr>
                        <a:t>150</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solidFill>
                            <a:srgbClr val="0000FF"/>
                          </a:solidFill>
                        </a:rPr>
                        <a:t>30</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solidFill>
                            <a:srgbClr val="0000FF"/>
                          </a:solidFill>
                        </a:rPr>
                        <a:t>4,500</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r>
              <a:tr h="370840">
                <a:tc>
                  <a:txBody>
                    <a:bodyPr/>
                    <a:lstStyle/>
                    <a:p>
                      <a:pPr algn="r" rtl="1"/>
                      <a:r>
                        <a:rPr lang="ar-SA" b="1" dirty="0" smtClean="0"/>
                        <a:t>19 /1</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t>وارد</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t>300</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t>50</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t>15,000</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t>300</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r" rtl="1"/>
                      <a:r>
                        <a:rPr lang="ar-SA" b="1" dirty="0" smtClean="0"/>
                        <a:t>50</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r" rtl="1"/>
                      <a:r>
                        <a:rPr lang="ar-SA" b="1" dirty="0" smtClean="0"/>
                        <a:t>15,000</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r>
              <a:tr h="370840">
                <a:tc>
                  <a:txBody>
                    <a:bodyPr/>
                    <a:lstStyle/>
                    <a:p>
                      <a:pPr algn="r" rtl="1"/>
                      <a:r>
                        <a:rPr lang="ar-SA" b="1" dirty="0" smtClean="0">
                          <a:solidFill>
                            <a:srgbClr val="0000FF"/>
                          </a:solidFill>
                        </a:rPr>
                        <a:t>25 /1</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solidFill>
                            <a:srgbClr val="0000FF"/>
                          </a:solidFill>
                        </a:rPr>
                        <a:t>صادر</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solidFill>
                            <a:srgbClr val="0000FF"/>
                          </a:solidFill>
                        </a:rPr>
                        <a:t>150</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solidFill>
                            <a:srgbClr val="0000FF"/>
                          </a:solidFill>
                        </a:rPr>
                        <a:t>30</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solidFill>
                            <a:srgbClr val="0000FF"/>
                          </a:solidFill>
                        </a:rPr>
                        <a:t>4,500</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r" rtl="1"/>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r" rtl="1"/>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r>
              <a:tr h="370840">
                <a:tc>
                  <a:txBody>
                    <a:bodyPr/>
                    <a:lstStyle/>
                    <a:p>
                      <a:pPr algn="r" rtl="1"/>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endParaRPr lang="ar-SA" b="1">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endParaRPr lang="ar-SA" b="1">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solidFill>
                            <a:srgbClr val="0000FF"/>
                          </a:solidFill>
                        </a:rPr>
                        <a:t>250</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solidFill>
                            <a:srgbClr val="0000FF"/>
                          </a:solidFill>
                        </a:rPr>
                        <a:t>50</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solidFill>
                            <a:srgbClr val="0000FF"/>
                          </a:solidFill>
                        </a:rPr>
                        <a:t>12,500</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solidFill>
                            <a:srgbClr val="0000FF"/>
                          </a:solidFill>
                        </a:rPr>
                        <a:t>50</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solidFill>
                            <a:srgbClr val="0000FF"/>
                          </a:solidFill>
                        </a:rPr>
                        <a:t>50</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solidFill>
                            <a:srgbClr val="0000FF"/>
                          </a:solidFill>
                        </a:rPr>
                        <a:t>2,500</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r>
              <a:tr h="370840">
                <a:tc>
                  <a:txBody>
                    <a:bodyPr/>
                    <a:lstStyle/>
                    <a:p>
                      <a:pPr algn="r" rtl="1"/>
                      <a:r>
                        <a:rPr lang="ar-SA" b="1" dirty="0" smtClean="0"/>
                        <a:t>27 /1</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r" rtl="1"/>
                      <a:r>
                        <a:rPr lang="ar-SA" b="1" dirty="0" smtClean="0"/>
                        <a:t>وارد</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r" rtl="1"/>
                      <a:r>
                        <a:rPr lang="ar-SA" b="1" dirty="0" smtClean="0"/>
                        <a:t>400</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r" rtl="1"/>
                      <a:r>
                        <a:rPr lang="ar-SA" b="1" dirty="0" smtClean="0"/>
                        <a:t>80</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r" rtl="1"/>
                      <a:r>
                        <a:rPr lang="ar-SA" b="1" dirty="0" smtClean="0"/>
                        <a:t>32,000</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r" rtl="1"/>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r" rtl="1"/>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r" rtl="1"/>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r" rtl="1"/>
                      <a:r>
                        <a:rPr lang="ar-SA" b="1" dirty="0" smtClean="0"/>
                        <a:t>400</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r" rtl="1"/>
                      <a:r>
                        <a:rPr lang="ar-SA" b="1" dirty="0" smtClean="0"/>
                        <a:t>80</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r" rtl="1"/>
                      <a:r>
                        <a:rPr lang="ar-SA" b="1" dirty="0" smtClean="0"/>
                        <a:t>32,000</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r>
              <a:tr h="370840">
                <a:tc>
                  <a:txBody>
                    <a:bodyPr/>
                    <a:lstStyle/>
                    <a:p>
                      <a:pPr algn="r" rtl="1"/>
                      <a:r>
                        <a:rPr lang="ar-SA" b="1" dirty="0" smtClean="0">
                          <a:solidFill>
                            <a:srgbClr val="009900"/>
                          </a:solidFill>
                        </a:rPr>
                        <a:t>المجموع</a:t>
                      </a:r>
                      <a:endParaRPr lang="ar-SA" b="1" dirty="0">
                        <a:solidFill>
                          <a:srgbClr val="0099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endParaRPr lang="ar-SA" b="1" dirty="0">
                        <a:solidFill>
                          <a:srgbClr val="0099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ar-SA" b="1" dirty="0" smtClean="0">
                          <a:solidFill>
                            <a:srgbClr val="009900"/>
                          </a:solidFill>
                        </a:rPr>
                        <a:t>1,200</a:t>
                      </a:r>
                      <a:endParaRPr lang="ar-SA" b="1" dirty="0">
                        <a:solidFill>
                          <a:srgbClr val="0099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endParaRPr lang="ar-SA" b="1" dirty="0">
                        <a:solidFill>
                          <a:srgbClr val="0099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ar-SA" b="1" dirty="0" smtClean="0">
                          <a:solidFill>
                            <a:srgbClr val="009900"/>
                          </a:solidFill>
                        </a:rPr>
                        <a:t>59,000</a:t>
                      </a:r>
                      <a:endParaRPr lang="ar-SA" b="1" dirty="0">
                        <a:solidFill>
                          <a:srgbClr val="0099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ar-SA" b="1" dirty="0" smtClean="0">
                          <a:solidFill>
                            <a:srgbClr val="009900"/>
                          </a:solidFill>
                        </a:rPr>
                        <a:t>750</a:t>
                      </a:r>
                      <a:endParaRPr lang="ar-SA" b="1" dirty="0">
                        <a:solidFill>
                          <a:srgbClr val="0099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endParaRPr lang="ar-SA" b="1" dirty="0">
                        <a:solidFill>
                          <a:srgbClr val="0099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ar-SA" b="1" dirty="0" smtClean="0">
                          <a:solidFill>
                            <a:srgbClr val="009900"/>
                          </a:solidFill>
                        </a:rPr>
                        <a:t>24,500</a:t>
                      </a:r>
                      <a:endParaRPr lang="ar-SA" b="1" dirty="0">
                        <a:solidFill>
                          <a:srgbClr val="0099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endParaRPr lang="ar-SA" b="1" dirty="0">
                        <a:solidFill>
                          <a:srgbClr val="0099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endParaRPr lang="ar-SA" b="1" dirty="0">
                        <a:solidFill>
                          <a:srgbClr val="0099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endParaRPr lang="ar-SA" b="1" dirty="0">
                        <a:solidFill>
                          <a:srgbClr val="0099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gridSpan="8">
                  <a:txBody>
                    <a:bodyPr/>
                    <a:lstStyle/>
                    <a:p>
                      <a:pPr algn="r" rtl="1"/>
                      <a:r>
                        <a:rPr lang="ar-SA" b="1" dirty="0" smtClean="0">
                          <a:solidFill>
                            <a:srgbClr val="C00000"/>
                          </a:solidFill>
                        </a:rPr>
                        <a:t>رصيد مخزون آخر الفترة</a:t>
                      </a:r>
                      <a:endParaRPr lang="ar-SA" b="1" dirty="0">
                        <a:solidFill>
                          <a:srgbClr val="C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rtl="1"/>
                      <a:endParaRPr lang="ar-S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pPr algn="r" rtl="1"/>
                      <a:endParaRPr lang="ar-S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pPr algn="r" rtl="1"/>
                      <a:endParaRPr lang="ar-S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pPr algn="r" rtl="1"/>
                      <a:endParaRPr lang="ar-S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pPr algn="r" rtl="1"/>
                      <a:endParaRPr lang="ar-S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pPr algn="r" rtl="1"/>
                      <a:endParaRPr lang="ar-S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pPr algn="r" rtl="1"/>
                      <a:endParaRPr lang="ar-S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r" rtl="1"/>
                      <a:r>
                        <a:rPr lang="ar-SA" b="1" dirty="0" smtClean="0">
                          <a:solidFill>
                            <a:srgbClr val="C00000"/>
                          </a:solidFill>
                        </a:rPr>
                        <a:t>450</a:t>
                      </a:r>
                      <a:endParaRPr lang="ar-SA" b="1" dirty="0">
                        <a:solidFill>
                          <a:srgbClr val="C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endParaRPr lang="ar-SA" b="1" dirty="0">
                        <a:solidFill>
                          <a:srgbClr val="C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ar-SA" b="1" dirty="0" smtClean="0">
                          <a:solidFill>
                            <a:srgbClr val="C00000"/>
                          </a:solidFill>
                        </a:rPr>
                        <a:t>34,500</a:t>
                      </a:r>
                      <a:endParaRPr lang="ar-SA" b="1" dirty="0">
                        <a:solidFill>
                          <a:srgbClr val="C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4" name="عنصر نائب لرقم الشريحة 5"/>
          <p:cNvSpPr txBox="1">
            <a:spLocks/>
          </p:cNvSpPr>
          <p:nvPr/>
        </p:nvSpPr>
        <p:spPr bwMode="auto">
          <a:xfrm>
            <a:off x="4927600" y="6356350"/>
            <a:ext cx="482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algn="r" rtl="1"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742950" indent="-285750" algn="r" rtl="1"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1143000" indent="-228600" algn="r" rtl="1"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600200" indent="-228600" algn="r" rtl="1"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2057400" indent="-228600" algn="r" rtl="1"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9pPr>
          </a:lstStyle>
          <a:p>
            <a:pPr eaLnBrk="1" hangingPunct="1"/>
            <a:fld id="{6E4055F3-1CAB-41AB-B236-E130FA54F8AA}" type="slidenum">
              <a:rPr lang="ar-SA" smtClean="0">
                <a:solidFill>
                  <a:schemeClr val="bg1"/>
                </a:solidFill>
                <a:latin typeface="Calibri" pitchFamily="34" charset="0"/>
              </a:rPr>
              <a:pPr eaLnBrk="1" hangingPunct="1"/>
              <a:t>16</a:t>
            </a:fld>
            <a:endParaRPr lang="en-US" smtClean="0">
              <a:solidFill>
                <a:schemeClr val="bg1"/>
              </a:solidFill>
              <a:latin typeface="Calibri" pitchFamily="34" charset="0"/>
            </a:endParaRPr>
          </a:p>
        </p:txBody>
      </p:sp>
      <p:sp>
        <p:nvSpPr>
          <p:cNvPr id="5" name="مستطيل 8"/>
          <p:cNvSpPr>
            <a:spLocks noChangeArrowheads="1"/>
          </p:cNvSpPr>
          <p:nvPr/>
        </p:nvSpPr>
        <p:spPr bwMode="auto">
          <a:xfrm>
            <a:off x="5486400" y="6324600"/>
            <a:ext cx="13589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ar-SA" b="1" dirty="0">
                <a:solidFill>
                  <a:schemeClr val="bg1"/>
                </a:solidFill>
              </a:rPr>
              <a:t>د. عدنان الملحم</a:t>
            </a:r>
            <a:endParaRPr lang="ar-SA" dirty="0"/>
          </a:p>
        </p:txBody>
      </p:sp>
    </p:spTree>
    <p:extLst>
      <p:ext uri="{BB962C8B-B14F-4D97-AF65-F5344CB8AC3E}">
        <p14:creationId xmlns:p14="http://schemas.microsoft.com/office/powerpoint/2010/main" val="38841621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152400"/>
            <a:ext cx="8915400" cy="533400"/>
          </a:xfrm>
        </p:spPr>
        <p:txBody>
          <a:bodyPr/>
          <a:lstStyle/>
          <a:p>
            <a:r>
              <a:rPr lang="ar-SA" sz="3600" b="1" u="sng" dirty="0" smtClean="0"/>
              <a:t>طريقة الوارد أخيراً صادر أولاً</a:t>
            </a:r>
            <a:endParaRPr lang="ar-SA" sz="3600" b="1" u="sng" dirty="0"/>
          </a:p>
        </p:txBody>
      </p:sp>
      <p:graphicFrame>
        <p:nvGraphicFramePr>
          <p:cNvPr id="6" name="عنصر نائب للمحتوى 5"/>
          <p:cNvGraphicFramePr>
            <a:graphicFrameLocks noGrp="1"/>
          </p:cNvGraphicFramePr>
          <p:nvPr>
            <p:ph idx="1"/>
            <p:extLst>
              <p:ext uri="{D42A27DB-BD31-4B8C-83A1-F6EECF244321}">
                <p14:modId xmlns:p14="http://schemas.microsoft.com/office/powerpoint/2010/main" val="485487089"/>
              </p:ext>
            </p:extLst>
          </p:nvPr>
        </p:nvGraphicFramePr>
        <p:xfrm>
          <a:off x="457200" y="838200"/>
          <a:ext cx="9131301" cy="5191760"/>
        </p:xfrm>
        <a:graphic>
          <a:graphicData uri="http://schemas.openxmlformats.org/drawingml/2006/table">
            <a:tbl>
              <a:tblPr rtl="1" firstRow="1" bandRow="1">
                <a:tableStyleId>{5C22544A-7EE6-4342-B048-85BDC9FD1C3A}</a:tableStyleId>
              </a:tblPr>
              <a:tblGrid>
                <a:gridCol w="1026391"/>
                <a:gridCol w="700809"/>
                <a:gridCol w="762000"/>
                <a:gridCol w="736600"/>
                <a:gridCol w="1042555"/>
                <a:gridCol w="608445"/>
                <a:gridCol w="736600"/>
                <a:gridCol w="939800"/>
                <a:gridCol w="660400"/>
                <a:gridCol w="660400"/>
                <a:gridCol w="1257301"/>
              </a:tblGrid>
              <a:tr h="370840">
                <a:tc rowSpan="2">
                  <a:txBody>
                    <a:bodyPr/>
                    <a:lstStyle/>
                    <a:p>
                      <a:pPr algn="r" rtl="1"/>
                      <a:r>
                        <a:rPr lang="ar-SA" b="1" dirty="0" smtClean="0"/>
                        <a:t>تاريخ</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r" rtl="1"/>
                      <a:r>
                        <a:rPr lang="ar-SA" b="1" dirty="0" smtClean="0"/>
                        <a:t>البيان</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r" rtl="1"/>
                      <a:r>
                        <a:rPr lang="ar-SA" b="1" dirty="0" smtClean="0"/>
                        <a:t>وارد</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rtl="1"/>
                      <a:endParaRPr lang="ar-SA" dirty="0"/>
                    </a:p>
                  </a:txBody>
                  <a:tcPr/>
                </a:tc>
                <a:tc hMerge="1">
                  <a:txBody>
                    <a:bodyPr/>
                    <a:lstStyle/>
                    <a:p>
                      <a:pPr algn="r" rtl="1"/>
                      <a:endParaRPr lang="ar-SA" dirty="0"/>
                    </a:p>
                  </a:txBody>
                  <a:tcPr/>
                </a:tc>
                <a:tc gridSpan="3">
                  <a:txBody>
                    <a:bodyPr/>
                    <a:lstStyle/>
                    <a:p>
                      <a:pPr algn="r" rtl="1"/>
                      <a:r>
                        <a:rPr lang="ar-SA" b="1" dirty="0" smtClean="0"/>
                        <a:t>صادر</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rtl="1"/>
                      <a:endParaRPr lang="ar-SA" dirty="0"/>
                    </a:p>
                  </a:txBody>
                  <a:tcPr/>
                </a:tc>
                <a:tc hMerge="1">
                  <a:txBody>
                    <a:bodyPr/>
                    <a:lstStyle/>
                    <a:p>
                      <a:pPr algn="r" rtl="1"/>
                      <a:endParaRPr lang="ar-SA" dirty="0"/>
                    </a:p>
                  </a:txBody>
                  <a:tcPr/>
                </a:tc>
                <a:tc gridSpan="3">
                  <a:txBody>
                    <a:bodyPr/>
                    <a:lstStyle/>
                    <a:p>
                      <a:pPr algn="r" rtl="1"/>
                      <a:r>
                        <a:rPr lang="ar-SA" b="1" dirty="0" smtClean="0"/>
                        <a:t>الرصيد</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rtl="1"/>
                      <a:endParaRPr lang="ar-SA" dirty="0"/>
                    </a:p>
                  </a:txBody>
                  <a:tcPr/>
                </a:tc>
                <a:tc hMerge="1">
                  <a:txBody>
                    <a:bodyPr/>
                    <a:lstStyle/>
                    <a:p>
                      <a:pPr algn="r" rtl="1"/>
                      <a:endParaRPr lang="ar-SA" dirty="0"/>
                    </a:p>
                  </a:txBody>
                  <a:tcPr/>
                </a:tc>
              </a:tr>
              <a:tr h="370840">
                <a:tc vMerge="1">
                  <a:txBody>
                    <a:bodyPr/>
                    <a:lstStyle/>
                    <a:p>
                      <a:pPr algn="r" rtl="1"/>
                      <a:endParaRPr lang="ar-SA" dirty="0"/>
                    </a:p>
                  </a:txBody>
                  <a:tcPr/>
                </a:tc>
                <a:tc vMerge="1">
                  <a:txBody>
                    <a:bodyPr/>
                    <a:lstStyle/>
                    <a:p>
                      <a:pPr algn="r" rtl="1"/>
                      <a:endParaRPr lang="ar-SA" dirty="0"/>
                    </a:p>
                  </a:txBody>
                  <a:tcPr/>
                </a:tc>
                <a:tc>
                  <a:txBody>
                    <a:bodyPr/>
                    <a:lstStyle/>
                    <a:p>
                      <a:pPr algn="r" rtl="1"/>
                      <a:r>
                        <a:rPr lang="ar-SA" b="1" dirty="0" smtClean="0"/>
                        <a:t>كمية</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ar-SA" b="1" dirty="0" smtClean="0"/>
                        <a:t>سعر</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ar-SA" b="1" dirty="0" smtClean="0"/>
                        <a:t>قيمة</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ar-SA" b="1" dirty="0" smtClean="0"/>
                        <a:t>كمية</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ar-SA" b="1" dirty="0" smtClean="0"/>
                        <a:t>سعر</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ar-SA" b="1" dirty="0" smtClean="0"/>
                        <a:t>قيمة</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ar-SA" b="1" dirty="0" smtClean="0"/>
                        <a:t>كمية</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ar-SA" b="1" dirty="0" smtClean="0"/>
                        <a:t>سعر</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ar-SA" b="1" dirty="0" smtClean="0"/>
                        <a:t>قيمة</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r" rtl="1"/>
                      <a:r>
                        <a:rPr lang="ar-SA" b="1" dirty="0" smtClean="0">
                          <a:solidFill>
                            <a:srgbClr val="C00000"/>
                          </a:solidFill>
                        </a:rPr>
                        <a:t>1 /1</a:t>
                      </a:r>
                      <a:endParaRPr lang="ar-SA" b="1" dirty="0">
                        <a:solidFill>
                          <a:srgbClr val="C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r" rtl="1"/>
                      <a:r>
                        <a:rPr lang="ar-SA" b="1" dirty="0" smtClean="0">
                          <a:solidFill>
                            <a:srgbClr val="C00000"/>
                          </a:solidFill>
                        </a:rPr>
                        <a:t>رصيد</a:t>
                      </a:r>
                      <a:endParaRPr lang="ar-SA" b="1" dirty="0">
                        <a:solidFill>
                          <a:srgbClr val="C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r" rtl="1"/>
                      <a:r>
                        <a:rPr lang="ar-SA" b="1" dirty="0" smtClean="0">
                          <a:solidFill>
                            <a:srgbClr val="C00000"/>
                          </a:solidFill>
                        </a:rPr>
                        <a:t>300</a:t>
                      </a:r>
                      <a:endParaRPr lang="ar-SA" b="1" dirty="0">
                        <a:solidFill>
                          <a:srgbClr val="C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r" rtl="1"/>
                      <a:r>
                        <a:rPr lang="ar-SA" b="1" dirty="0" smtClean="0">
                          <a:solidFill>
                            <a:srgbClr val="C00000"/>
                          </a:solidFill>
                        </a:rPr>
                        <a:t>20</a:t>
                      </a:r>
                      <a:endParaRPr lang="ar-SA" b="1" dirty="0">
                        <a:solidFill>
                          <a:srgbClr val="C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r" rtl="1"/>
                      <a:r>
                        <a:rPr lang="ar-SA" b="1" dirty="0" smtClean="0">
                          <a:solidFill>
                            <a:srgbClr val="C00000"/>
                          </a:solidFill>
                        </a:rPr>
                        <a:t>6,000</a:t>
                      </a:r>
                      <a:endParaRPr lang="ar-SA" b="1" dirty="0">
                        <a:solidFill>
                          <a:srgbClr val="C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r" rtl="1"/>
                      <a:endParaRPr lang="ar-SA" b="1" dirty="0">
                        <a:solidFill>
                          <a:srgbClr val="C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r" rtl="1"/>
                      <a:endParaRPr lang="ar-SA" b="1" dirty="0">
                        <a:solidFill>
                          <a:srgbClr val="C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r" rtl="1"/>
                      <a:endParaRPr lang="ar-SA" b="1" dirty="0">
                        <a:solidFill>
                          <a:srgbClr val="C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r" rtl="1"/>
                      <a:r>
                        <a:rPr lang="ar-SA" b="1" dirty="0" smtClean="0">
                          <a:solidFill>
                            <a:srgbClr val="C00000"/>
                          </a:solidFill>
                        </a:rPr>
                        <a:t>300</a:t>
                      </a:r>
                      <a:endParaRPr lang="ar-SA" b="1" dirty="0">
                        <a:solidFill>
                          <a:srgbClr val="C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ar-SA" b="1" dirty="0" smtClean="0">
                          <a:solidFill>
                            <a:srgbClr val="C00000"/>
                          </a:solidFill>
                        </a:rPr>
                        <a:t>20</a:t>
                      </a:r>
                      <a:endParaRPr lang="ar-SA" b="1" dirty="0">
                        <a:solidFill>
                          <a:srgbClr val="C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ar-SA" b="1" dirty="0" smtClean="0">
                          <a:solidFill>
                            <a:srgbClr val="C00000"/>
                          </a:solidFill>
                        </a:rPr>
                        <a:t>6,000</a:t>
                      </a:r>
                      <a:endParaRPr lang="ar-SA" b="1" dirty="0">
                        <a:solidFill>
                          <a:srgbClr val="C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r" rtl="1"/>
                      <a:r>
                        <a:rPr lang="ar-SA" b="1" dirty="0" smtClean="0">
                          <a:solidFill>
                            <a:srgbClr val="0000FF"/>
                          </a:solidFill>
                        </a:rPr>
                        <a:t>5 /1</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solidFill>
                            <a:srgbClr val="0000FF"/>
                          </a:solidFill>
                        </a:rPr>
                        <a:t>صادر</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solidFill>
                            <a:srgbClr val="0000FF"/>
                          </a:solidFill>
                        </a:rPr>
                        <a:t>200</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solidFill>
                            <a:srgbClr val="0000FF"/>
                          </a:solidFill>
                        </a:rPr>
                        <a:t>20</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solidFill>
                            <a:srgbClr val="0000FF"/>
                          </a:solidFill>
                        </a:rPr>
                        <a:t>4,000</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solidFill>
                            <a:srgbClr val="0000FF"/>
                          </a:solidFill>
                        </a:rPr>
                        <a:t>100</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rtl="1"/>
                      <a:r>
                        <a:rPr lang="ar-SA" b="1" dirty="0" smtClean="0">
                          <a:solidFill>
                            <a:srgbClr val="0000FF"/>
                          </a:solidFill>
                        </a:rPr>
                        <a:t>20</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rtl="1"/>
                      <a:r>
                        <a:rPr lang="ar-SA" b="1" dirty="0" smtClean="0">
                          <a:solidFill>
                            <a:srgbClr val="0000FF"/>
                          </a:solidFill>
                        </a:rPr>
                        <a:t>2,000</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r>
              <a:tr h="370840">
                <a:tc>
                  <a:txBody>
                    <a:bodyPr/>
                    <a:lstStyle/>
                    <a:p>
                      <a:pPr algn="r" rtl="1"/>
                      <a:r>
                        <a:rPr lang="ar-SA" b="1" dirty="0" smtClean="0"/>
                        <a:t>6 /1</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t>وارد</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t>200</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t>30</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t>6,000</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t>200</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ar-SA" b="1" dirty="0" smtClean="0"/>
                        <a:t>30</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ar-SA" b="1" dirty="0" smtClean="0"/>
                        <a:t>6,000</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r" rtl="1"/>
                      <a:r>
                        <a:rPr lang="ar-SA" b="1" dirty="0" smtClean="0">
                          <a:solidFill>
                            <a:srgbClr val="0000FF"/>
                          </a:solidFill>
                        </a:rPr>
                        <a:t>12 /1</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solidFill>
                            <a:srgbClr val="0000FF"/>
                          </a:solidFill>
                        </a:rPr>
                        <a:t>صادر</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solidFill>
                            <a:srgbClr val="0000FF"/>
                          </a:solidFill>
                        </a:rPr>
                        <a:t>150</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solidFill>
                            <a:srgbClr val="0000FF"/>
                          </a:solidFill>
                        </a:rPr>
                        <a:t>30</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solidFill>
                            <a:srgbClr val="0000FF"/>
                          </a:solidFill>
                        </a:rPr>
                        <a:t>4,500</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solidFill>
                            <a:srgbClr val="0000FF"/>
                          </a:solidFill>
                        </a:rPr>
                        <a:t>100</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r" rtl="1"/>
                      <a:r>
                        <a:rPr lang="ar-SA" b="1" dirty="0" smtClean="0">
                          <a:solidFill>
                            <a:srgbClr val="0000FF"/>
                          </a:solidFill>
                        </a:rPr>
                        <a:t>20</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r" rtl="1"/>
                      <a:r>
                        <a:rPr lang="ar-SA" b="1" dirty="0" smtClean="0">
                          <a:solidFill>
                            <a:srgbClr val="0000FF"/>
                          </a:solidFill>
                        </a:rPr>
                        <a:t>2,000</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r>
              <a:tr h="370840">
                <a:tc>
                  <a:txBody>
                    <a:bodyPr/>
                    <a:lstStyle/>
                    <a:p>
                      <a:pPr algn="r" rtl="1"/>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endParaRPr lang="ar-SA" b="1">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endParaRPr lang="ar-SA" b="1">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solidFill>
                            <a:srgbClr val="0000FF"/>
                          </a:solidFill>
                        </a:rPr>
                        <a:t>50</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solidFill>
                            <a:srgbClr val="0000FF"/>
                          </a:solidFill>
                        </a:rPr>
                        <a:t>30</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solidFill>
                            <a:srgbClr val="0000FF"/>
                          </a:solidFill>
                        </a:rPr>
                        <a:t>1,500</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r>
              <a:tr h="370840">
                <a:tc>
                  <a:txBody>
                    <a:bodyPr/>
                    <a:lstStyle/>
                    <a:p>
                      <a:pPr algn="r" rtl="1"/>
                      <a:r>
                        <a:rPr lang="ar-SA" b="1" dirty="0" smtClean="0"/>
                        <a:t>19 /1</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t>وارد</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t>300</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t>50</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t>15,000</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t>300</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r" rtl="1"/>
                      <a:r>
                        <a:rPr lang="ar-SA" b="1" dirty="0" smtClean="0"/>
                        <a:t>50</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r" rtl="1"/>
                      <a:r>
                        <a:rPr lang="ar-SA" b="1" dirty="0" smtClean="0"/>
                        <a:t>15,000</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r>
              <a:tr h="370840">
                <a:tc>
                  <a:txBody>
                    <a:bodyPr/>
                    <a:lstStyle/>
                    <a:p>
                      <a:pPr algn="r" rtl="1"/>
                      <a:r>
                        <a:rPr lang="ar-SA" b="1" dirty="0" smtClean="0">
                          <a:solidFill>
                            <a:srgbClr val="0000FF"/>
                          </a:solidFill>
                        </a:rPr>
                        <a:t>25 /1</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solidFill>
                            <a:srgbClr val="0000FF"/>
                          </a:solidFill>
                        </a:rPr>
                        <a:t>صادر</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solidFill>
                            <a:srgbClr val="0000FF"/>
                          </a:solidFill>
                        </a:rPr>
                        <a:t>300</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solidFill>
                            <a:srgbClr val="0000FF"/>
                          </a:solidFill>
                        </a:rPr>
                        <a:t>50</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solidFill>
                            <a:srgbClr val="0000FF"/>
                          </a:solidFill>
                        </a:rPr>
                        <a:t>15,000</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r" rtl="1"/>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r" rtl="1"/>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r>
              <a:tr h="370840">
                <a:tc>
                  <a:txBody>
                    <a:bodyPr/>
                    <a:lstStyle/>
                    <a:p>
                      <a:pPr algn="r" rtl="1"/>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endParaRPr lang="ar-SA" b="1">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endParaRPr lang="ar-SA" b="1">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solidFill>
                            <a:srgbClr val="0000FF"/>
                          </a:solidFill>
                        </a:rPr>
                        <a:t>50</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solidFill>
                            <a:srgbClr val="0000FF"/>
                          </a:solidFill>
                        </a:rPr>
                        <a:t>30</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solidFill>
                            <a:srgbClr val="0000FF"/>
                          </a:solidFill>
                        </a:rPr>
                        <a:t>1,500</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r>
              <a:tr h="370840">
                <a:tc>
                  <a:txBody>
                    <a:bodyPr/>
                    <a:lstStyle/>
                    <a:p>
                      <a:pPr algn="r" rtl="1"/>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endParaRPr lang="ar-SA" b="1">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solidFill>
                            <a:srgbClr val="0000FF"/>
                          </a:solidFill>
                        </a:rPr>
                        <a:t>50</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solidFill>
                            <a:srgbClr val="0000FF"/>
                          </a:solidFill>
                        </a:rPr>
                        <a:t>20</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solidFill>
                            <a:srgbClr val="0000FF"/>
                          </a:solidFill>
                        </a:rPr>
                        <a:t>1,000</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solidFill>
                            <a:srgbClr val="0000FF"/>
                          </a:solidFill>
                        </a:rPr>
                        <a:t>50</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solidFill>
                            <a:srgbClr val="0000FF"/>
                          </a:solidFill>
                        </a:rPr>
                        <a:t>20</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solidFill>
                            <a:srgbClr val="0000FF"/>
                          </a:solidFill>
                        </a:rPr>
                        <a:t>1,000</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r>
              <a:tr h="370840">
                <a:tc>
                  <a:txBody>
                    <a:bodyPr/>
                    <a:lstStyle/>
                    <a:p>
                      <a:pPr algn="r" rtl="1"/>
                      <a:r>
                        <a:rPr lang="ar-SA" b="1" dirty="0" smtClean="0"/>
                        <a:t>27 /1</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r" rtl="1"/>
                      <a:r>
                        <a:rPr lang="ar-SA" b="1" dirty="0" smtClean="0"/>
                        <a:t>وارد</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r" rtl="1"/>
                      <a:r>
                        <a:rPr lang="ar-SA" b="1" dirty="0" smtClean="0"/>
                        <a:t>400</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r" rtl="1"/>
                      <a:r>
                        <a:rPr lang="ar-SA" b="1" dirty="0" smtClean="0"/>
                        <a:t>80</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r" rtl="1"/>
                      <a:r>
                        <a:rPr lang="ar-SA" b="1" dirty="0" smtClean="0"/>
                        <a:t>32,000</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r" rtl="1"/>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r" rtl="1"/>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r" rtl="1"/>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r" rtl="1"/>
                      <a:r>
                        <a:rPr lang="ar-SA" b="1" dirty="0" smtClean="0"/>
                        <a:t>400</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r" rtl="1"/>
                      <a:r>
                        <a:rPr lang="ar-SA" b="1" dirty="0" smtClean="0"/>
                        <a:t>80</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r" rtl="1"/>
                      <a:r>
                        <a:rPr lang="ar-SA" b="1" dirty="0" smtClean="0"/>
                        <a:t>32,000</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r>
              <a:tr h="370840">
                <a:tc>
                  <a:txBody>
                    <a:bodyPr/>
                    <a:lstStyle/>
                    <a:p>
                      <a:pPr algn="r" rtl="1"/>
                      <a:r>
                        <a:rPr lang="ar-SA" b="1" dirty="0" smtClean="0">
                          <a:solidFill>
                            <a:srgbClr val="009900"/>
                          </a:solidFill>
                        </a:rPr>
                        <a:t>المجموع</a:t>
                      </a:r>
                      <a:endParaRPr lang="ar-SA" b="1" dirty="0">
                        <a:solidFill>
                          <a:srgbClr val="0099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endParaRPr lang="ar-SA" b="1" dirty="0">
                        <a:solidFill>
                          <a:srgbClr val="0099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ar-SA" b="1" dirty="0" smtClean="0">
                          <a:solidFill>
                            <a:srgbClr val="009900"/>
                          </a:solidFill>
                        </a:rPr>
                        <a:t>1,200</a:t>
                      </a:r>
                      <a:endParaRPr lang="ar-SA" b="1" dirty="0">
                        <a:solidFill>
                          <a:srgbClr val="0099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endParaRPr lang="ar-SA" b="1" dirty="0">
                        <a:solidFill>
                          <a:srgbClr val="0099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ar-SA" b="1" dirty="0" smtClean="0">
                          <a:solidFill>
                            <a:srgbClr val="009900"/>
                          </a:solidFill>
                        </a:rPr>
                        <a:t>59,000</a:t>
                      </a:r>
                      <a:endParaRPr lang="ar-SA" b="1" dirty="0">
                        <a:solidFill>
                          <a:srgbClr val="0099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ar-SA" b="1" dirty="0" smtClean="0">
                          <a:solidFill>
                            <a:srgbClr val="009900"/>
                          </a:solidFill>
                        </a:rPr>
                        <a:t>750</a:t>
                      </a:r>
                      <a:endParaRPr lang="ar-SA" b="1" dirty="0">
                        <a:solidFill>
                          <a:srgbClr val="0099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endParaRPr lang="ar-SA" b="1" dirty="0">
                        <a:solidFill>
                          <a:srgbClr val="0099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ar-SA" b="1" dirty="0" smtClean="0">
                          <a:solidFill>
                            <a:srgbClr val="009900"/>
                          </a:solidFill>
                        </a:rPr>
                        <a:t>26,000</a:t>
                      </a:r>
                      <a:endParaRPr lang="ar-SA" b="1" dirty="0">
                        <a:solidFill>
                          <a:srgbClr val="0099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endParaRPr lang="ar-SA" b="1" dirty="0">
                        <a:solidFill>
                          <a:srgbClr val="0099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endParaRPr lang="ar-SA" b="1" dirty="0">
                        <a:solidFill>
                          <a:srgbClr val="0099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endParaRPr lang="ar-SA" b="1" dirty="0">
                        <a:solidFill>
                          <a:srgbClr val="0099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gridSpan="8">
                  <a:txBody>
                    <a:bodyPr/>
                    <a:lstStyle/>
                    <a:p>
                      <a:pPr algn="r" rtl="1"/>
                      <a:r>
                        <a:rPr lang="ar-SA" b="1" dirty="0" smtClean="0">
                          <a:solidFill>
                            <a:srgbClr val="C00000"/>
                          </a:solidFill>
                        </a:rPr>
                        <a:t>رصيد مخزون آخر الفترة</a:t>
                      </a:r>
                      <a:endParaRPr lang="ar-SA" b="1" dirty="0">
                        <a:solidFill>
                          <a:srgbClr val="C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rtl="1"/>
                      <a:endParaRPr lang="ar-S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pPr algn="r" rtl="1"/>
                      <a:endParaRPr lang="ar-S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pPr algn="r" rtl="1"/>
                      <a:endParaRPr lang="ar-S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pPr algn="r" rtl="1"/>
                      <a:endParaRPr lang="ar-S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pPr algn="r" rtl="1"/>
                      <a:endParaRPr lang="ar-S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pPr algn="r" rtl="1"/>
                      <a:endParaRPr lang="ar-S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pPr algn="r" rtl="1"/>
                      <a:endParaRPr lang="ar-S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r" rtl="1"/>
                      <a:r>
                        <a:rPr lang="ar-SA" b="1" dirty="0" smtClean="0">
                          <a:solidFill>
                            <a:srgbClr val="C00000"/>
                          </a:solidFill>
                        </a:rPr>
                        <a:t>450</a:t>
                      </a:r>
                      <a:endParaRPr lang="ar-SA" b="1" dirty="0">
                        <a:solidFill>
                          <a:srgbClr val="C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endParaRPr lang="ar-SA" b="1" dirty="0">
                        <a:solidFill>
                          <a:srgbClr val="C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ar-SA" b="1" dirty="0" smtClean="0">
                          <a:solidFill>
                            <a:srgbClr val="C00000"/>
                          </a:solidFill>
                        </a:rPr>
                        <a:t>33,000</a:t>
                      </a:r>
                      <a:endParaRPr lang="ar-SA" b="1" dirty="0">
                        <a:solidFill>
                          <a:srgbClr val="C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4" name="عنصر نائب لرقم الشريحة 5"/>
          <p:cNvSpPr txBox="1">
            <a:spLocks/>
          </p:cNvSpPr>
          <p:nvPr/>
        </p:nvSpPr>
        <p:spPr bwMode="auto">
          <a:xfrm>
            <a:off x="4927600" y="6356350"/>
            <a:ext cx="482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algn="r" rtl="1"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742950" indent="-285750" algn="r" rtl="1"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1143000" indent="-228600" algn="r" rtl="1"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600200" indent="-228600" algn="r" rtl="1"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2057400" indent="-228600" algn="r" rtl="1"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9pPr>
          </a:lstStyle>
          <a:p>
            <a:pPr eaLnBrk="1" hangingPunct="1"/>
            <a:fld id="{6E4055F3-1CAB-41AB-B236-E130FA54F8AA}" type="slidenum">
              <a:rPr lang="ar-SA" smtClean="0">
                <a:solidFill>
                  <a:schemeClr val="bg1"/>
                </a:solidFill>
                <a:latin typeface="Calibri" pitchFamily="34" charset="0"/>
              </a:rPr>
              <a:pPr eaLnBrk="1" hangingPunct="1"/>
              <a:t>17</a:t>
            </a:fld>
            <a:endParaRPr lang="en-US" smtClean="0">
              <a:solidFill>
                <a:schemeClr val="bg1"/>
              </a:solidFill>
              <a:latin typeface="Calibri" pitchFamily="34" charset="0"/>
            </a:endParaRPr>
          </a:p>
        </p:txBody>
      </p:sp>
      <p:sp>
        <p:nvSpPr>
          <p:cNvPr id="5" name="مستطيل 8"/>
          <p:cNvSpPr>
            <a:spLocks noChangeArrowheads="1"/>
          </p:cNvSpPr>
          <p:nvPr/>
        </p:nvSpPr>
        <p:spPr bwMode="auto">
          <a:xfrm>
            <a:off x="5486400" y="6324600"/>
            <a:ext cx="13589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ar-SA" b="1" dirty="0">
                <a:solidFill>
                  <a:schemeClr val="bg1"/>
                </a:solidFill>
              </a:rPr>
              <a:t>د. عدنان الملحم</a:t>
            </a:r>
            <a:endParaRPr lang="ar-SA" dirty="0"/>
          </a:p>
        </p:txBody>
      </p:sp>
    </p:spTree>
    <p:extLst>
      <p:ext uri="{BB962C8B-B14F-4D97-AF65-F5344CB8AC3E}">
        <p14:creationId xmlns:p14="http://schemas.microsoft.com/office/powerpoint/2010/main" val="18499601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152400"/>
            <a:ext cx="8915400" cy="533400"/>
          </a:xfrm>
        </p:spPr>
        <p:txBody>
          <a:bodyPr/>
          <a:lstStyle/>
          <a:p>
            <a:r>
              <a:rPr lang="ar-SA" sz="3600" b="1" u="sng" dirty="0" smtClean="0"/>
              <a:t>طريقة المتوسط المرجح</a:t>
            </a:r>
            <a:endParaRPr lang="ar-SA" sz="3600" b="1" u="sng" dirty="0"/>
          </a:p>
        </p:txBody>
      </p:sp>
      <p:graphicFrame>
        <p:nvGraphicFramePr>
          <p:cNvPr id="6" name="عنصر نائب للمحتوى 5"/>
          <p:cNvGraphicFramePr>
            <a:graphicFrameLocks noGrp="1"/>
          </p:cNvGraphicFramePr>
          <p:nvPr>
            <p:ph idx="1"/>
            <p:extLst>
              <p:ext uri="{D42A27DB-BD31-4B8C-83A1-F6EECF244321}">
                <p14:modId xmlns:p14="http://schemas.microsoft.com/office/powerpoint/2010/main" val="4157088456"/>
              </p:ext>
            </p:extLst>
          </p:nvPr>
        </p:nvGraphicFramePr>
        <p:xfrm>
          <a:off x="349249" y="1066800"/>
          <a:ext cx="9131301" cy="4079240"/>
        </p:xfrm>
        <a:graphic>
          <a:graphicData uri="http://schemas.openxmlformats.org/drawingml/2006/table">
            <a:tbl>
              <a:tblPr rtl="1" firstRow="1" bandRow="1">
                <a:tableStyleId>{5C22544A-7EE6-4342-B048-85BDC9FD1C3A}</a:tableStyleId>
              </a:tblPr>
              <a:tblGrid>
                <a:gridCol w="1026391"/>
                <a:gridCol w="700809"/>
                <a:gridCol w="762000"/>
                <a:gridCol w="736600"/>
                <a:gridCol w="901701"/>
                <a:gridCol w="635000"/>
                <a:gridCol w="850899"/>
                <a:gridCol w="939800"/>
                <a:gridCol w="660400"/>
                <a:gridCol w="850901"/>
                <a:gridCol w="1066800"/>
              </a:tblGrid>
              <a:tr h="370840">
                <a:tc rowSpan="2">
                  <a:txBody>
                    <a:bodyPr/>
                    <a:lstStyle/>
                    <a:p>
                      <a:pPr algn="r" rtl="1"/>
                      <a:r>
                        <a:rPr lang="ar-SA" b="1" dirty="0" smtClean="0"/>
                        <a:t>تاريخ</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r" rtl="1"/>
                      <a:r>
                        <a:rPr lang="ar-SA" b="1" dirty="0" smtClean="0"/>
                        <a:t>البيان</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r" rtl="1"/>
                      <a:r>
                        <a:rPr lang="ar-SA" b="1" dirty="0" smtClean="0"/>
                        <a:t>وارد</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rtl="1"/>
                      <a:endParaRPr lang="ar-SA" dirty="0"/>
                    </a:p>
                  </a:txBody>
                  <a:tcPr/>
                </a:tc>
                <a:tc hMerge="1">
                  <a:txBody>
                    <a:bodyPr/>
                    <a:lstStyle/>
                    <a:p>
                      <a:pPr algn="r" rtl="1"/>
                      <a:endParaRPr lang="ar-SA" dirty="0"/>
                    </a:p>
                  </a:txBody>
                  <a:tcPr/>
                </a:tc>
                <a:tc gridSpan="3">
                  <a:txBody>
                    <a:bodyPr/>
                    <a:lstStyle/>
                    <a:p>
                      <a:pPr algn="r" rtl="1"/>
                      <a:r>
                        <a:rPr lang="ar-SA" b="1" dirty="0" smtClean="0"/>
                        <a:t>صادر</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rtl="1"/>
                      <a:endParaRPr lang="ar-SA" dirty="0"/>
                    </a:p>
                  </a:txBody>
                  <a:tcPr/>
                </a:tc>
                <a:tc hMerge="1">
                  <a:txBody>
                    <a:bodyPr/>
                    <a:lstStyle/>
                    <a:p>
                      <a:pPr algn="r" rtl="1"/>
                      <a:endParaRPr lang="ar-SA" dirty="0"/>
                    </a:p>
                  </a:txBody>
                  <a:tcPr/>
                </a:tc>
                <a:tc gridSpan="3">
                  <a:txBody>
                    <a:bodyPr/>
                    <a:lstStyle/>
                    <a:p>
                      <a:pPr algn="r" rtl="1"/>
                      <a:r>
                        <a:rPr lang="ar-SA" b="1" dirty="0" smtClean="0"/>
                        <a:t>الرصيد</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rtl="1"/>
                      <a:endParaRPr lang="ar-SA" dirty="0"/>
                    </a:p>
                  </a:txBody>
                  <a:tcPr/>
                </a:tc>
                <a:tc hMerge="1">
                  <a:txBody>
                    <a:bodyPr/>
                    <a:lstStyle/>
                    <a:p>
                      <a:pPr algn="r" rtl="1"/>
                      <a:endParaRPr lang="ar-SA" dirty="0"/>
                    </a:p>
                  </a:txBody>
                  <a:tcPr/>
                </a:tc>
              </a:tr>
              <a:tr h="370840">
                <a:tc vMerge="1">
                  <a:txBody>
                    <a:bodyPr/>
                    <a:lstStyle/>
                    <a:p>
                      <a:pPr algn="r" rtl="1"/>
                      <a:endParaRPr lang="ar-SA" dirty="0"/>
                    </a:p>
                  </a:txBody>
                  <a:tcPr/>
                </a:tc>
                <a:tc vMerge="1">
                  <a:txBody>
                    <a:bodyPr/>
                    <a:lstStyle/>
                    <a:p>
                      <a:pPr algn="r" rtl="1"/>
                      <a:endParaRPr lang="ar-SA" dirty="0"/>
                    </a:p>
                  </a:txBody>
                  <a:tcPr/>
                </a:tc>
                <a:tc>
                  <a:txBody>
                    <a:bodyPr/>
                    <a:lstStyle/>
                    <a:p>
                      <a:pPr algn="r" rtl="1"/>
                      <a:r>
                        <a:rPr lang="ar-SA" b="1" dirty="0" smtClean="0"/>
                        <a:t>كمية</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ar-SA" b="1" dirty="0" smtClean="0"/>
                        <a:t>سعر</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ar-SA" b="1" dirty="0" smtClean="0"/>
                        <a:t>قيمة</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ar-SA" b="1" dirty="0" smtClean="0"/>
                        <a:t>كمية</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ar-SA" b="1" dirty="0" smtClean="0"/>
                        <a:t>سعر</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ar-SA" b="1" dirty="0" smtClean="0"/>
                        <a:t>قيمة</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ar-SA" b="1" dirty="0" smtClean="0"/>
                        <a:t>كمية</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ar-SA" b="1" dirty="0" smtClean="0"/>
                        <a:t>سعر</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ar-SA" b="1" dirty="0" smtClean="0"/>
                        <a:t>قيمة</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r" rtl="1"/>
                      <a:r>
                        <a:rPr lang="ar-SA" b="1" dirty="0" smtClean="0">
                          <a:solidFill>
                            <a:srgbClr val="C00000"/>
                          </a:solidFill>
                        </a:rPr>
                        <a:t>1 /1</a:t>
                      </a:r>
                      <a:endParaRPr lang="ar-SA" b="1" dirty="0">
                        <a:solidFill>
                          <a:srgbClr val="C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r" rtl="1"/>
                      <a:r>
                        <a:rPr lang="ar-SA" b="1" dirty="0" smtClean="0">
                          <a:solidFill>
                            <a:srgbClr val="C00000"/>
                          </a:solidFill>
                        </a:rPr>
                        <a:t>رصيد</a:t>
                      </a:r>
                      <a:endParaRPr lang="ar-SA" b="1" dirty="0">
                        <a:solidFill>
                          <a:srgbClr val="C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r" rtl="1"/>
                      <a:r>
                        <a:rPr lang="ar-SA" b="1" dirty="0" smtClean="0">
                          <a:solidFill>
                            <a:srgbClr val="C00000"/>
                          </a:solidFill>
                        </a:rPr>
                        <a:t>300</a:t>
                      </a:r>
                      <a:endParaRPr lang="ar-SA" b="1" dirty="0">
                        <a:solidFill>
                          <a:srgbClr val="C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r" rtl="1"/>
                      <a:r>
                        <a:rPr lang="ar-SA" b="1" dirty="0" smtClean="0">
                          <a:solidFill>
                            <a:srgbClr val="C00000"/>
                          </a:solidFill>
                        </a:rPr>
                        <a:t>20</a:t>
                      </a:r>
                      <a:endParaRPr lang="ar-SA" b="1" dirty="0">
                        <a:solidFill>
                          <a:srgbClr val="C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r" rtl="1"/>
                      <a:r>
                        <a:rPr lang="ar-SA" b="1" dirty="0" smtClean="0">
                          <a:solidFill>
                            <a:srgbClr val="C00000"/>
                          </a:solidFill>
                        </a:rPr>
                        <a:t>6,000</a:t>
                      </a:r>
                      <a:endParaRPr lang="ar-SA" b="1" dirty="0">
                        <a:solidFill>
                          <a:srgbClr val="C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r" rtl="1"/>
                      <a:endParaRPr lang="ar-SA" b="1" dirty="0">
                        <a:solidFill>
                          <a:srgbClr val="C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r" rtl="1"/>
                      <a:endParaRPr lang="ar-SA" b="1" dirty="0">
                        <a:solidFill>
                          <a:srgbClr val="C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r" rtl="1"/>
                      <a:endParaRPr lang="ar-SA" b="1" dirty="0">
                        <a:solidFill>
                          <a:srgbClr val="C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r" rtl="1"/>
                      <a:r>
                        <a:rPr lang="ar-SA" b="1" dirty="0" smtClean="0">
                          <a:solidFill>
                            <a:srgbClr val="C00000"/>
                          </a:solidFill>
                        </a:rPr>
                        <a:t>300</a:t>
                      </a:r>
                      <a:endParaRPr lang="ar-SA" b="1" dirty="0">
                        <a:solidFill>
                          <a:srgbClr val="C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ar-SA" b="1" dirty="0" smtClean="0">
                          <a:solidFill>
                            <a:srgbClr val="C00000"/>
                          </a:solidFill>
                        </a:rPr>
                        <a:t>20</a:t>
                      </a:r>
                      <a:endParaRPr lang="ar-SA" b="1" dirty="0">
                        <a:solidFill>
                          <a:srgbClr val="C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ar-SA" b="1" dirty="0" smtClean="0">
                          <a:solidFill>
                            <a:srgbClr val="C00000"/>
                          </a:solidFill>
                        </a:rPr>
                        <a:t>6,000</a:t>
                      </a:r>
                      <a:endParaRPr lang="ar-SA" b="1" dirty="0">
                        <a:solidFill>
                          <a:srgbClr val="C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r" rtl="1"/>
                      <a:r>
                        <a:rPr lang="ar-SA" b="1" dirty="0" smtClean="0">
                          <a:solidFill>
                            <a:srgbClr val="0000FF"/>
                          </a:solidFill>
                        </a:rPr>
                        <a:t>5 /1</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solidFill>
                            <a:srgbClr val="0000FF"/>
                          </a:solidFill>
                        </a:rPr>
                        <a:t>صادر</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solidFill>
                            <a:srgbClr val="0000FF"/>
                          </a:solidFill>
                        </a:rPr>
                        <a:t>200</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solidFill>
                            <a:srgbClr val="0000FF"/>
                          </a:solidFill>
                        </a:rPr>
                        <a:t>20</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solidFill>
                            <a:srgbClr val="0000FF"/>
                          </a:solidFill>
                        </a:rPr>
                        <a:t>4,000</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solidFill>
                            <a:srgbClr val="0000FF"/>
                          </a:solidFill>
                        </a:rPr>
                        <a:t>100</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rtl="1"/>
                      <a:r>
                        <a:rPr lang="ar-SA" b="1" dirty="0" smtClean="0">
                          <a:solidFill>
                            <a:srgbClr val="0000FF"/>
                          </a:solidFill>
                        </a:rPr>
                        <a:t>20</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rtl="1"/>
                      <a:r>
                        <a:rPr lang="ar-SA" b="1" dirty="0" smtClean="0">
                          <a:solidFill>
                            <a:srgbClr val="0000FF"/>
                          </a:solidFill>
                        </a:rPr>
                        <a:t>2,000</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r>
              <a:tr h="370840">
                <a:tc>
                  <a:txBody>
                    <a:bodyPr/>
                    <a:lstStyle/>
                    <a:p>
                      <a:pPr algn="r" rtl="1"/>
                      <a:r>
                        <a:rPr lang="ar-SA" b="1" dirty="0" smtClean="0"/>
                        <a:t>6 /1</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t>وارد</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t>200</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t>30</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t>6,000</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t>200</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ar-SA" b="1" dirty="0" smtClean="0"/>
                        <a:t>30</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ar-SA" b="1" dirty="0" smtClean="0"/>
                        <a:t>6,000</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r" rtl="1"/>
                      <a:r>
                        <a:rPr lang="ar-SA" b="1" dirty="0" smtClean="0">
                          <a:solidFill>
                            <a:srgbClr val="0000FF"/>
                          </a:solidFill>
                        </a:rPr>
                        <a:t>12 /1</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solidFill>
                            <a:srgbClr val="0000FF"/>
                          </a:solidFill>
                        </a:rPr>
                        <a:t>صادر</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solidFill>
                            <a:srgbClr val="0000FF"/>
                          </a:solidFill>
                        </a:rPr>
                        <a:t>150</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solidFill>
                            <a:srgbClr val="0000FF"/>
                          </a:solidFill>
                        </a:rPr>
                        <a:t>26.67</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solidFill>
                            <a:srgbClr val="0000FF"/>
                          </a:solidFill>
                        </a:rPr>
                        <a:t>4,000</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solidFill>
                            <a:srgbClr val="0000FF"/>
                          </a:solidFill>
                        </a:rPr>
                        <a:t>150</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r" rtl="1"/>
                      <a:r>
                        <a:rPr lang="ar-SA" b="1" dirty="0" smtClean="0">
                          <a:solidFill>
                            <a:srgbClr val="0000FF"/>
                          </a:solidFill>
                        </a:rPr>
                        <a:t>26.67</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r" rtl="1"/>
                      <a:r>
                        <a:rPr lang="ar-SA" b="1" dirty="0" smtClean="0">
                          <a:solidFill>
                            <a:srgbClr val="0000FF"/>
                          </a:solidFill>
                        </a:rPr>
                        <a:t>4,000</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r>
              <a:tr h="370840">
                <a:tc>
                  <a:txBody>
                    <a:bodyPr/>
                    <a:lstStyle/>
                    <a:p>
                      <a:pPr algn="r" rtl="1"/>
                      <a:r>
                        <a:rPr lang="ar-SA" b="1" dirty="0" smtClean="0"/>
                        <a:t>19 /1</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t>وارد</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t>300</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t>50</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t>15,000</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t>300</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r" rtl="1"/>
                      <a:r>
                        <a:rPr lang="ar-SA" b="1" dirty="0" smtClean="0"/>
                        <a:t>50</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r" rtl="1"/>
                      <a:r>
                        <a:rPr lang="ar-SA" b="1" dirty="0" smtClean="0"/>
                        <a:t>15,000</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r>
              <a:tr h="370840">
                <a:tc>
                  <a:txBody>
                    <a:bodyPr/>
                    <a:lstStyle/>
                    <a:p>
                      <a:pPr algn="r" rtl="1"/>
                      <a:r>
                        <a:rPr lang="ar-SA" b="1" dirty="0" smtClean="0">
                          <a:solidFill>
                            <a:srgbClr val="0000FF"/>
                          </a:solidFill>
                        </a:rPr>
                        <a:t>25 /1</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solidFill>
                            <a:srgbClr val="0000FF"/>
                          </a:solidFill>
                        </a:rPr>
                        <a:t>صادر</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solidFill>
                            <a:srgbClr val="0000FF"/>
                          </a:solidFill>
                        </a:rPr>
                        <a:t>400</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solidFill>
                            <a:srgbClr val="0000FF"/>
                          </a:solidFill>
                        </a:rPr>
                        <a:t>42.22</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solidFill>
                            <a:srgbClr val="0000FF"/>
                          </a:solidFill>
                        </a:rPr>
                        <a:t>16,888</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1"/>
                      <a:r>
                        <a:rPr lang="ar-SA" b="1" dirty="0" smtClean="0">
                          <a:solidFill>
                            <a:srgbClr val="0000FF"/>
                          </a:solidFill>
                        </a:rPr>
                        <a:t>50</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r" rtl="1"/>
                      <a:r>
                        <a:rPr lang="ar-SA" b="1" dirty="0" smtClean="0">
                          <a:solidFill>
                            <a:srgbClr val="0000FF"/>
                          </a:solidFill>
                        </a:rPr>
                        <a:t>42.22</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r" rtl="1"/>
                      <a:r>
                        <a:rPr lang="ar-SA" b="1" dirty="0" smtClean="0">
                          <a:solidFill>
                            <a:srgbClr val="0000FF"/>
                          </a:solidFill>
                        </a:rPr>
                        <a:t>2111</a:t>
                      </a:r>
                      <a:endParaRPr lang="ar-SA"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r>
              <a:tr h="370840">
                <a:tc>
                  <a:txBody>
                    <a:bodyPr/>
                    <a:lstStyle/>
                    <a:p>
                      <a:pPr algn="r" rtl="1"/>
                      <a:r>
                        <a:rPr lang="ar-SA" b="1" dirty="0" smtClean="0"/>
                        <a:t>27 /1</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r" rtl="1"/>
                      <a:r>
                        <a:rPr lang="ar-SA" b="1" dirty="0" smtClean="0"/>
                        <a:t>وارد</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r" rtl="1"/>
                      <a:r>
                        <a:rPr lang="ar-SA" b="1" dirty="0" smtClean="0"/>
                        <a:t>400</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r" rtl="1"/>
                      <a:r>
                        <a:rPr lang="ar-SA" b="1" dirty="0" smtClean="0"/>
                        <a:t>80</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r" rtl="1"/>
                      <a:r>
                        <a:rPr lang="ar-SA" b="1" dirty="0" smtClean="0"/>
                        <a:t>32,000</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r" rtl="1"/>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r" rtl="1"/>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r" rtl="1"/>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r" rtl="1"/>
                      <a:r>
                        <a:rPr lang="ar-SA" b="1" dirty="0" smtClean="0"/>
                        <a:t>400</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r" rtl="1"/>
                      <a:r>
                        <a:rPr lang="ar-SA" b="1" dirty="0" smtClean="0"/>
                        <a:t>80</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r" rtl="1"/>
                      <a:r>
                        <a:rPr lang="ar-SA" b="1" dirty="0" smtClean="0"/>
                        <a:t>32,000</a:t>
                      </a:r>
                      <a:endParaRPr lang="ar-SA"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r>
              <a:tr h="370840">
                <a:tc>
                  <a:txBody>
                    <a:bodyPr/>
                    <a:lstStyle/>
                    <a:p>
                      <a:pPr algn="r" rtl="1"/>
                      <a:r>
                        <a:rPr lang="ar-SA" b="1" dirty="0" smtClean="0">
                          <a:solidFill>
                            <a:srgbClr val="009900"/>
                          </a:solidFill>
                        </a:rPr>
                        <a:t>المجموع</a:t>
                      </a:r>
                      <a:endParaRPr lang="ar-SA" b="1" dirty="0">
                        <a:solidFill>
                          <a:srgbClr val="0099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endParaRPr lang="ar-SA" b="1" dirty="0">
                        <a:solidFill>
                          <a:srgbClr val="0099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ar-SA" b="1" dirty="0" smtClean="0">
                          <a:solidFill>
                            <a:srgbClr val="009900"/>
                          </a:solidFill>
                        </a:rPr>
                        <a:t>1,200</a:t>
                      </a:r>
                      <a:endParaRPr lang="ar-SA" b="1" dirty="0">
                        <a:solidFill>
                          <a:srgbClr val="0099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endParaRPr lang="ar-SA" b="1" dirty="0">
                        <a:solidFill>
                          <a:srgbClr val="0099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ar-SA" b="1" dirty="0" smtClean="0">
                          <a:solidFill>
                            <a:srgbClr val="009900"/>
                          </a:solidFill>
                        </a:rPr>
                        <a:t>59,000</a:t>
                      </a:r>
                      <a:endParaRPr lang="ar-SA" b="1" dirty="0">
                        <a:solidFill>
                          <a:srgbClr val="0099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ar-SA" b="1" dirty="0" smtClean="0">
                          <a:solidFill>
                            <a:srgbClr val="009900"/>
                          </a:solidFill>
                        </a:rPr>
                        <a:t>750</a:t>
                      </a:r>
                      <a:endParaRPr lang="ar-SA" b="1" dirty="0">
                        <a:solidFill>
                          <a:srgbClr val="0099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endParaRPr lang="ar-SA" b="1" dirty="0">
                        <a:solidFill>
                          <a:srgbClr val="0099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ar-SA" b="1" dirty="0" smtClean="0">
                          <a:solidFill>
                            <a:srgbClr val="009900"/>
                          </a:solidFill>
                        </a:rPr>
                        <a:t>24,888</a:t>
                      </a:r>
                      <a:endParaRPr lang="ar-SA" b="1" dirty="0">
                        <a:solidFill>
                          <a:srgbClr val="0099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ar-SA" b="1" dirty="0" smtClean="0">
                          <a:solidFill>
                            <a:srgbClr val="009900"/>
                          </a:solidFill>
                        </a:rPr>
                        <a:t>450</a:t>
                      </a:r>
                      <a:endParaRPr lang="ar-SA" b="1" dirty="0">
                        <a:solidFill>
                          <a:srgbClr val="0099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ar-SA" b="1" dirty="0" smtClean="0">
                          <a:solidFill>
                            <a:srgbClr val="009900"/>
                          </a:solidFill>
                        </a:rPr>
                        <a:t>75.80</a:t>
                      </a:r>
                      <a:endParaRPr lang="ar-SA" b="1" dirty="0">
                        <a:solidFill>
                          <a:srgbClr val="0099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ar-SA" b="1" dirty="0" smtClean="0">
                          <a:solidFill>
                            <a:srgbClr val="009900"/>
                          </a:solidFill>
                        </a:rPr>
                        <a:t>34,111</a:t>
                      </a:r>
                      <a:endParaRPr lang="ar-SA" b="1" dirty="0">
                        <a:solidFill>
                          <a:srgbClr val="0099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gridSpan="8">
                  <a:txBody>
                    <a:bodyPr/>
                    <a:lstStyle/>
                    <a:p>
                      <a:pPr algn="r" rtl="1"/>
                      <a:r>
                        <a:rPr lang="ar-SA" b="1" dirty="0" smtClean="0">
                          <a:solidFill>
                            <a:srgbClr val="C00000"/>
                          </a:solidFill>
                        </a:rPr>
                        <a:t>رصيد مخزون آخر الفترة</a:t>
                      </a:r>
                      <a:endParaRPr lang="ar-SA" b="1" dirty="0">
                        <a:solidFill>
                          <a:srgbClr val="C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rtl="1"/>
                      <a:endParaRPr lang="ar-S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pPr algn="r" rtl="1"/>
                      <a:endParaRPr lang="ar-S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pPr algn="r" rtl="1"/>
                      <a:endParaRPr lang="ar-S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pPr algn="r" rtl="1"/>
                      <a:endParaRPr lang="ar-S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pPr algn="r" rtl="1"/>
                      <a:endParaRPr lang="ar-S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pPr algn="r" rtl="1"/>
                      <a:endParaRPr lang="ar-S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pPr algn="r" rtl="1"/>
                      <a:endParaRPr lang="ar-S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r" rtl="1"/>
                      <a:r>
                        <a:rPr lang="ar-SA" b="1" dirty="0" smtClean="0">
                          <a:solidFill>
                            <a:srgbClr val="C00000"/>
                          </a:solidFill>
                        </a:rPr>
                        <a:t>450</a:t>
                      </a:r>
                      <a:endParaRPr lang="ar-SA" b="1" dirty="0">
                        <a:solidFill>
                          <a:srgbClr val="C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endParaRPr lang="ar-SA" b="1" dirty="0">
                        <a:solidFill>
                          <a:srgbClr val="C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ar-SA" b="1" dirty="0" smtClean="0">
                          <a:solidFill>
                            <a:srgbClr val="C00000"/>
                          </a:solidFill>
                        </a:rPr>
                        <a:t>34,111</a:t>
                      </a:r>
                      <a:endParaRPr lang="ar-SA" b="1" dirty="0">
                        <a:solidFill>
                          <a:srgbClr val="C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4" name="عنصر نائب لرقم الشريحة 5"/>
          <p:cNvSpPr txBox="1">
            <a:spLocks/>
          </p:cNvSpPr>
          <p:nvPr/>
        </p:nvSpPr>
        <p:spPr bwMode="auto">
          <a:xfrm>
            <a:off x="4927600" y="6356350"/>
            <a:ext cx="482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algn="r" rtl="1"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742950" indent="-285750" algn="r" rtl="1"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1143000" indent="-228600" algn="r" rtl="1"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600200" indent="-228600" algn="r" rtl="1"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2057400" indent="-228600" algn="r" rtl="1"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9pPr>
          </a:lstStyle>
          <a:p>
            <a:pPr eaLnBrk="1" hangingPunct="1"/>
            <a:fld id="{6E4055F3-1CAB-41AB-B236-E130FA54F8AA}" type="slidenum">
              <a:rPr lang="ar-SA" smtClean="0">
                <a:solidFill>
                  <a:schemeClr val="bg1"/>
                </a:solidFill>
                <a:latin typeface="Calibri" pitchFamily="34" charset="0"/>
              </a:rPr>
              <a:pPr eaLnBrk="1" hangingPunct="1"/>
              <a:t>18</a:t>
            </a:fld>
            <a:endParaRPr lang="en-US" smtClean="0">
              <a:solidFill>
                <a:schemeClr val="bg1"/>
              </a:solidFill>
              <a:latin typeface="Calibri" pitchFamily="34" charset="0"/>
            </a:endParaRPr>
          </a:p>
        </p:txBody>
      </p:sp>
      <p:sp>
        <p:nvSpPr>
          <p:cNvPr id="5" name="مستطيل 8"/>
          <p:cNvSpPr>
            <a:spLocks noChangeArrowheads="1"/>
          </p:cNvSpPr>
          <p:nvPr/>
        </p:nvSpPr>
        <p:spPr bwMode="auto">
          <a:xfrm>
            <a:off x="5486400" y="6324600"/>
            <a:ext cx="13589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ar-SA" b="1" dirty="0">
                <a:solidFill>
                  <a:schemeClr val="bg1"/>
                </a:solidFill>
              </a:rPr>
              <a:t>د. عدنان الملحم</a:t>
            </a:r>
            <a:endParaRPr lang="ar-SA" dirty="0"/>
          </a:p>
        </p:txBody>
      </p:sp>
      <p:sp>
        <p:nvSpPr>
          <p:cNvPr id="3" name="مستطيل 2"/>
          <p:cNvSpPr/>
          <p:nvPr/>
        </p:nvSpPr>
        <p:spPr>
          <a:xfrm>
            <a:off x="1143000" y="5257800"/>
            <a:ext cx="7543800" cy="923330"/>
          </a:xfrm>
          <a:prstGeom prst="rect">
            <a:avLst/>
          </a:prstGeom>
        </p:spPr>
        <p:txBody>
          <a:bodyPr wrap="square">
            <a:spAutoFit/>
          </a:bodyPr>
          <a:lstStyle/>
          <a:p>
            <a:pPr algn="just"/>
            <a:r>
              <a:rPr lang="ar-SA" b="1" dirty="0">
                <a:solidFill>
                  <a:srgbClr val="000099"/>
                </a:solidFill>
              </a:rPr>
              <a:t>المتوسط المتحرك في 6 /1   = </a:t>
            </a:r>
            <a:r>
              <a:rPr lang="ar-SA" b="1" dirty="0" smtClean="0">
                <a:solidFill>
                  <a:srgbClr val="000099"/>
                </a:solidFill>
              </a:rPr>
              <a:t>( 2,000+6,000</a:t>
            </a:r>
            <a:r>
              <a:rPr lang="ar-SA" b="1" dirty="0">
                <a:solidFill>
                  <a:srgbClr val="000099"/>
                </a:solidFill>
              </a:rPr>
              <a:t>)/ (100+200)= 26.67 ريال/وحدة</a:t>
            </a:r>
          </a:p>
          <a:p>
            <a:pPr algn="just"/>
            <a:r>
              <a:rPr lang="ar-SA" b="1" dirty="0">
                <a:solidFill>
                  <a:srgbClr val="000099"/>
                </a:solidFill>
              </a:rPr>
              <a:t>المتوسط المتحرك في 19 /1 = (4,000+15,000)/ (150+300)= 42.22 ريال/وحدة</a:t>
            </a:r>
          </a:p>
          <a:p>
            <a:pPr algn="just"/>
            <a:r>
              <a:rPr lang="ar-SA" b="1" dirty="0">
                <a:solidFill>
                  <a:srgbClr val="000099"/>
                </a:solidFill>
              </a:rPr>
              <a:t>المتوسط المتحرك في 27 /1 = (2,111+32,000)/ (50+400)= 75.80 ريال/وحدة  </a:t>
            </a:r>
          </a:p>
        </p:txBody>
      </p:sp>
    </p:spTree>
    <p:extLst>
      <p:ext uri="{BB962C8B-B14F-4D97-AF65-F5344CB8AC3E}">
        <p14:creationId xmlns:p14="http://schemas.microsoft.com/office/powerpoint/2010/main" val="9120739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b="1" u="sng" dirty="0"/>
              <a:t>المعالجة المحاسبية </a:t>
            </a:r>
            <a:r>
              <a:rPr lang="ar-SA" sz="4000" b="1" u="sng" dirty="0" smtClean="0"/>
              <a:t>للمــواد: </a:t>
            </a:r>
            <a:r>
              <a:rPr lang="ar-SA" sz="4000" b="1" u="sng" dirty="0"/>
              <a:t/>
            </a:r>
            <a:br>
              <a:rPr lang="ar-SA" sz="4000" b="1" u="sng" dirty="0"/>
            </a:br>
            <a:endParaRPr lang="ar-SA" sz="4000" b="1" u="sng" dirty="0"/>
          </a:p>
        </p:txBody>
      </p:sp>
      <p:sp>
        <p:nvSpPr>
          <p:cNvPr id="3" name="عنصر نائب للمحتوى 2"/>
          <p:cNvSpPr>
            <a:spLocks noGrp="1"/>
          </p:cNvSpPr>
          <p:nvPr>
            <p:ph idx="1"/>
          </p:nvPr>
        </p:nvSpPr>
        <p:spPr>
          <a:xfrm>
            <a:off x="495300" y="1371600"/>
            <a:ext cx="8915400" cy="4754563"/>
          </a:xfrm>
        </p:spPr>
        <p:txBody>
          <a:bodyPr/>
          <a:lstStyle/>
          <a:p>
            <a:pPr algn="just" rtl="1">
              <a:buFontTx/>
              <a:buNone/>
            </a:pPr>
            <a:r>
              <a:rPr lang="ar-SA" sz="3600" b="1" u="sng" dirty="0" smtClean="0">
                <a:solidFill>
                  <a:srgbClr val="000099"/>
                </a:solidFill>
              </a:rPr>
              <a:t>أنظمة جرد المخـزون :</a:t>
            </a:r>
          </a:p>
          <a:p>
            <a:pPr marL="0" indent="0" algn="just" rtl="1"/>
            <a:r>
              <a:rPr lang="ar-SA" sz="2800" b="1" dirty="0" smtClean="0">
                <a:solidFill>
                  <a:srgbClr val="009900"/>
                </a:solidFill>
              </a:rPr>
              <a:t>1- نظام الجرد الدوري: </a:t>
            </a:r>
            <a:r>
              <a:rPr lang="ar-SA" sz="2800" b="1" dirty="0" smtClean="0">
                <a:solidFill>
                  <a:srgbClr val="FF0000"/>
                </a:solidFill>
              </a:rPr>
              <a:t>( جرد فعلي )</a:t>
            </a:r>
          </a:p>
          <a:p>
            <a:pPr marL="0" indent="0" algn="just" rtl="1"/>
            <a:r>
              <a:rPr lang="ar-SA" sz="2800" b="1" dirty="0" smtClean="0">
                <a:solidFill>
                  <a:srgbClr val="009900"/>
                </a:solidFill>
              </a:rPr>
              <a:t>في هذا النظام يتم تسجيل المواد المشتراه في حساب مشتريات المواد بجعله مديناً وحساب الموردين أو النقدية دائناً وللوصول إلى مخزون آخر المدة يتم إجراء الجرد الفعلي للمواد الموجودة بالمخازن في نهاية الدورة. ويتم تحديد تكلفة المواد المستخدمة في الإنتاج من خلال المعادلة التالية:</a:t>
            </a:r>
          </a:p>
          <a:p>
            <a:pPr marL="0" indent="0" algn="just" rtl="1"/>
            <a:r>
              <a:rPr lang="ar-SA" sz="2400" b="1" dirty="0" smtClean="0">
                <a:solidFill>
                  <a:srgbClr val="FF0000"/>
                </a:solidFill>
              </a:rPr>
              <a:t>المواد المستخدمة= مخزون مواد أول الفترة+ مشتريات مواد – مخزون مواد آخر الفترة</a:t>
            </a:r>
          </a:p>
          <a:p>
            <a:pPr algn="just" rtl="1">
              <a:buFontTx/>
              <a:buNone/>
            </a:pPr>
            <a:endParaRPr lang="ar-SA" sz="2800" dirty="0" smtClean="0">
              <a:solidFill>
                <a:srgbClr val="000099"/>
              </a:solidFill>
            </a:endParaRPr>
          </a:p>
          <a:p>
            <a:pPr>
              <a:buFontTx/>
              <a:buNone/>
            </a:pPr>
            <a:r>
              <a:rPr lang="ar-SA" sz="2800" dirty="0" smtClean="0"/>
              <a:t>                               </a:t>
            </a:r>
          </a:p>
        </p:txBody>
      </p:sp>
      <p:sp>
        <p:nvSpPr>
          <p:cNvPr id="4" name="عنصر نائب لرقم الشريحة 5"/>
          <p:cNvSpPr txBox="1">
            <a:spLocks/>
          </p:cNvSpPr>
          <p:nvPr/>
        </p:nvSpPr>
        <p:spPr bwMode="auto">
          <a:xfrm>
            <a:off x="4927600" y="6356350"/>
            <a:ext cx="482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algn="r" rtl="1"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742950" indent="-285750" algn="r" rtl="1"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1143000" indent="-228600" algn="r" rtl="1"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600200" indent="-228600" algn="r" rtl="1"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2057400" indent="-228600" algn="r" rtl="1"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9pPr>
          </a:lstStyle>
          <a:p>
            <a:pPr eaLnBrk="1" hangingPunct="1"/>
            <a:fld id="{6E4055F3-1CAB-41AB-B236-E130FA54F8AA}" type="slidenum">
              <a:rPr lang="ar-SA" smtClean="0">
                <a:solidFill>
                  <a:schemeClr val="bg1"/>
                </a:solidFill>
                <a:latin typeface="Calibri" pitchFamily="34" charset="0"/>
              </a:rPr>
              <a:pPr eaLnBrk="1" hangingPunct="1"/>
              <a:t>19</a:t>
            </a:fld>
            <a:endParaRPr lang="en-US" smtClean="0">
              <a:solidFill>
                <a:schemeClr val="bg1"/>
              </a:solidFill>
              <a:latin typeface="Calibri" pitchFamily="34" charset="0"/>
            </a:endParaRPr>
          </a:p>
        </p:txBody>
      </p:sp>
      <p:sp>
        <p:nvSpPr>
          <p:cNvPr id="5" name="مستطيل 8"/>
          <p:cNvSpPr>
            <a:spLocks noChangeArrowheads="1"/>
          </p:cNvSpPr>
          <p:nvPr/>
        </p:nvSpPr>
        <p:spPr bwMode="auto">
          <a:xfrm>
            <a:off x="5486400" y="6324600"/>
            <a:ext cx="13589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ar-SA" b="1" dirty="0">
                <a:solidFill>
                  <a:schemeClr val="bg1"/>
                </a:solidFill>
              </a:rPr>
              <a:t>د. عدنان الملحم</a:t>
            </a:r>
            <a:endParaRPr lang="ar-SA" dirty="0"/>
          </a:p>
        </p:txBody>
      </p:sp>
    </p:spTree>
    <p:extLst>
      <p:ext uri="{BB962C8B-B14F-4D97-AF65-F5344CB8AC3E}">
        <p14:creationId xmlns:p14="http://schemas.microsoft.com/office/powerpoint/2010/main" val="15707757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b="1" dirty="0" smtClean="0"/>
              <a:t>تابع.....</a:t>
            </a:r>
            <a:endParaRPr lang="ar-SA" sz="4000" b="1" dirty="0"/>
          </a:p>
        </p:txBody>
      </p:sp>
      <p:sp>
        <p:nvSpPr>
          <p:cNvPr id="3" name="عنصر نائب للمحتوى 2"/>
          <p:cNvSpPr>
            <a:spLocks noGrp="1"/>
          </p:cNvSpPr>
          <p:nvPr>
            <p:ph idx="1"/>
          </p:nvPr>
        </p:nvSpPr>
        <p:spPr/>
        <p:txBody>
          <a:bodyPr/>
          <a:lstStyle/>
          <a:p>
            <a:pPr marL="0" lvl="0" indent="0" algn="just" rtl="1"/>
            <a:r>
              <a:rPr lang="ar-SA" sz="2800" b="1" dirty="0" smtClean="0">
                <a:solidFill>
                  <a:srgbClr val="009900"/>
                </a:solidFill>
              </a:rPr>
              <a:t>2- نظام </a:t>
            </a:r>
            <a:r>
              <a:rPr lang="ar-SA" sz="2800" b="1" dirty="0">
                <a:solidFill>
                  <a:srgbClr val="009900"/>
                </a:solidFill>
              </a:rPr>
              <a:t>الجرد </a:t>
            </a:r>
            <a:r>
              <a:rPr lang="ar-SA" sz="2800" b="1" dirty="0" smtClean="0">
                <a:solidFill>
                  <a:srgbClr val="009900"/>
                </a:solidFill>
              </a:rPr>
              <a:t>المستمر:  </a:t>
            </a:r>
            <a:r>
              <a:rPr lang="ar-SA" sz="2800" b="1" dirty="0" smtClean="0">
                <a:solidFill>
                  <a:srgbClr val="FF3300"/>
                </a:solidFill>
              </a:rPr>
              <a:t>(جرد دفتري)</a:t>
            </a:r>
            <a:r>
              <a:rPr lang="ar-SA" sz="2800" b="1" dirty="0" smtClean="0">
                <a:solidFill>
                  <a:srgbClr val="009900"/>
                </a:solidFill>
              </a:rPr>
              <a:t> </a:t>
            </a:r>
          </a:p>
          <a:p>
            <a:pPr marL="0" lvl="0" indent="0" algn="just" rtl="1"/>
            <a:r>
              <a:rPr lang="ar-SA" sz="2800" b="1" dirty="0" smtClean="0">
                <a:solidFill>
                  <a:srgbClr val="009900"/>
                </a:solidFill>
              </a:rPr>
              <a:t>في ظل هذا النظام يتم تسجيل المواد المشتراه في حساب مراقبة مخزون المواد الخام بجعله مديناً. وفي حالة صرف المواد من المخازن يجعل حساب مراقبة مخزون المواد دائناً. ويمكن في ظل هذا النظام التعرف على رصيد المخزون بعد كل عملية دخول أو خروج للمواد الخام من المخازن.</a:t>
            </a:r>
          </a:p>
          <a:p>
            <a:pPr marL="0" lvl="0" indent="0" algn="just" rtl="1"/>
            <a:endParaRPr lang="ar-SA" sz="3600" b="1" dirty="0">
              <a:solidFill>
                <a:prstClr val="black"/>
              </a:solidFill>
            </a:endParaRPr>
          </a:p>
          <a:p>
            <a:pPr algn="just" rtl="1">
              <a:buFontTx/>
              <a:buNone/>
            </a:pPr>
            <a:endParaRPr lang="ar-SA" sz="2800" dirty="0" smtClean="0"/>
          </a:p>
        </p:txBody>
      </p:sp>
      <p:sp>
        <p:nvSpPr>
          <p:cNvPr id="4" name="عنصر نائب لرقم الشريحة 5"/>
          <p:cNvSpPr txBox="1">
            <a:spLocks/>
          </p:cNvSpPr>
          <p:nvPr/>
        </p:nvSpPr>
        <p:spPr bwMode="auto">
          <a:xfrm>
            <a:off x="4927600" y="6356350"/>
            <a:ext cx="482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algn="r" rtl="1"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742950" indent="-285750" algn="r" rtl="1"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1143000" indent="-228600" algn="r" rtl="1"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600200" indent="-228600" algn="r" rtl="1"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2057400" indent="-228600" algn="r" rtl="1"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9pPr>
          </a:lstStyle>
          <a:p>
            <a:pPr eaLnBrk="1" hangingPunct="1"/>
            <a:fld id="{6E4055F3-1CAB-41AB-B236-E130FA54F8AA}" type="slidenum">
              <a:rPr lang="ar-SA" smtClean="0">
                <a:solidFill>
                  <a:schemeClr val="bg1"/>
                </a:solidFill>
                <a:latin typeface="Calibri" pitchFamily="34" charset="0"/>
              </a:rPr>
              <a:pPr eaLnBrk="1" hangingPunct="1"/>
              <a:t>20</a:t>
            </a:fld>
            <a:endParaRPr lang="en-US" smtClean="0">
              <a:solidFill>
                <a:schemeClr val="bg1"/>
              </a:solidFill>
              <a:latin typeface="Calibri" pitchFamily="34" charset="0"/>
            </a:endParaRPr>
          </a:p>
        </p:txBody>
      </p:sp>
      <p:sp>
        <p:nvSpPr>
          <p:cNvPr id="5" name="مستطيل 8"/>
          <p:cNvSpPr>
            <a:spLocks noChangeArrowheads="1"/>
          </p:cNvSpPr>
          <p:nvPr/>
        </p:nvSpPr>
        <p:spPr bwMode="auto">
          <a:xfrm>
            <a:off x="5486400" y="6324600"/>
            <a:ext cx="13589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ar-SA" b="1" dirty="0">
                <a:solidFill>
                  <a:schemeClr val="bg1"/>
                </a:solidFill>
              </a:rPr>
              <a:t>د. عدنان الملحم</a:t>
            </a:r>
            <a:endParaRPr lang="ar-SA" dirty="0"/>
          </a:p>
        </p:txBody>
      </p:sp>
    </p:spTree>
    <p:extLst>
      <p:ext uri="{BB962C8B-B14F-4D97-AF65-F5344CB8AC3E}">
        <p14:creationId xmlns:p14="http://schemas.microsoft.com/office/powerpoint/2010/main" val="26711999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تابع....</a:t>
            </a:r>
            <a:endParaRPr lang="ar-SA" dirty="0"/>
          </a:p>
        </p:txBody>
      </p:sp>
      <p:sp>
        <p:nvSpPr>
          <p:cNvPr id="3" name="عنصر نائب للمحتوى 2"/>
          <p:cNvSpPr>
            <a:spLocks noGrp="1"/>
          </p:cNvSpPr>
          <p:nvPr>
            <p:ph idx="1"/>
          </p:nvPr>
        </p:nvSpPr>
        <p:spPr/>
        <p:txBody>
          <a:bodyPr/>
          <a:lstStyle/>
          <a:p>
            <a:pPr algn="just" rtl="1">
              <a:buFontTx/>
              <a:buNone/>
            </a:pPr>
            <a:endParaRPr lang="ar-SA" sz="2800" dirty="0" smtClean="0">
              <a:solidFill>
                <a:srgbClr val="000099"/>
              </a:solidFill>
            </a:endParaRPr>
          </a:p>
          <a:p>
            <a:pPr algn="just" rtl="1">
              <a:buFontTx/>
              <a:buAutoNum type="arabicPeriod"/>
            </a:pPr>
            <a:r>
              <a:rPr lang="ar-SA" sz="2600" dirty="0" smtClean="0">
                <a:solidFill>
                  <a:srgbClr val="6600FF"/>
                </a:solidFill>
              </a:rPr>
              <a:t>إثبات شراء المواد:</a:t>
            </a:r>
          </a:p>
          <a:p>
            <a:pPr algn="just" rtl="1">
              <a:buFontTx/>
              <a:buNone/>
            </a:pPr>
            <a:r>
              <a:rPr lang="ar-SA" sz="2600" dirty="0" smtClean="0"/>
              <a:t>                            من حـ/ مراقبة مخزون المواد</a:t>
            </a:r>
          </a:p>
          <a:p>
            <a:pPr algn="just" rtl="1">
              <a:buFontTx/>
              <a:buNone/>
            </a:pPr>
            <a:r>
              <a:rPr lang="ar-SA" sz="2600" dirty="0" smtClean="0"/>
              <a:t>			                    إلى حـ/ الموردين / (الصندوق , البنك).</a:t>
            </a:r>
          </a:p>
          <a:p>
            <a:pPr algn="just" rtl="1">
              <a:buFontTx/>
              <a:buAutoNum type="arabicPeriod" startAt="2"/>
            </a:pPr>
            <a:r>
              <a:rPr lang="ar-SA" sz="2600" dirty="0" smtClean="0">
                <a:solidFill>
                  <a:srgbClr val="6600FF"/>
                </a:solidFill>
              </a:rPr>
              <a:t>رد جزء من المواد:</a:t>
            </a:r>
          </a:p>
          <a:p>
            <a:pPr algn="just" rtl="1">
              <a:buFontTx/>
              <a:buNone/>
            </a:pPr>
            <a:r>
              <a:rPr lang="ar-SA" sz="2600" dirty="0" smtClean="0"/>
              <a:t>                              من حـ/ الموردين.</a:t>
            </a:r>
          </a:p>
          <a:p>
            <a:pPr algn="just" rtl="1">
              <a:buFontTx/>
              <a:buNone/>
            </a:pPr>
            <a:r>
              <a:rPr lang="ar-SA" sz="2600" dirty="0" smtClean="0"/>
              <a:t>                                     إلى حـ/ مراقبة مخزون المواد.</a:t>
            </a:r>
          </a:p>
          <a:p>
            <a:pPr>
              <a:buFontTx/>
              <a:buNone/>
            </a:pPr>
            <a:r>
              <a:rPr lang="ar-SA" sz="2800" dirty="0" smtClean="0"/>
              <a:t>             </a:t>
            </a:r>
          </a:p>
          <a:p>
            <a:pPr>
              <a:buFontTx/>
              <a:buNone/>
            </a:pPr>
            <a:r>
              <a:rPr lang="ar-SA" sz="2800" dirty="0" smtClean="0"/>
              <a:t>                               </a:t>
            </a:r>
          </a:p>
        </p:txBody>
      </p:sp>
      <p:sp>
        <p:nvSpPr>
          <p:cNvPr id="4" name="عنصر نائب لرقم الشريحة 5"/>
          <p:cNvSpPr txBox="1">
            <a:spLocks/>
          </p:cNvSpPr>
          <p:nvPr/>
        </p:nvSpPr>
        <p:spPr bwMode="auto">
          <a:xfrm>
            <a:off x="4927600" y="6356350"/>
            <a:ext cx="482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algn="r" rtl="1"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742950" indent="-285750" algn="r" rtl="1"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1143000" indent="-228600" algn="r" rtl="1"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600200" indent="-228600" algn="r" rtl="1"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2057400" indent="-228600" algn="r" rtl="1"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9pPr>
          </a:lstStyle>
          <a:p>
            <a:pPr eaLnBrk="1" hangingPunct="1"/>
            <a:fld id="{6E4055F3-1CAB-41AB-B236-E130FA54F8AA}" type="slidenum">
              <a:rPr lang="ar-SA" smtClean="0">
                <a:solidFill>
                  <a:schemeClr val="bg1"/>
                </a:solidFill>
                <a:latin typeface="Calibri" pitchFamily="34" charset="0"/>
              </a:rPr>
              <a:pPr eaLnBrk="1" hangingPunct="1"/>
              <a:t>21</a:t>
            </a:fld>
            <a:endParaRPr lang="en-US" smtClean="0">
              <a:solidFill>
                <a:schemeClr val="bg1"/>
              </a:solidFill>
              <a:latin typeface="Calibri" pitchFamily="34" charset="0"/>
            </a:endParaRPr>
          </a:p>
        </p:txBody>
      </p:sp>
      <p:sp>
        <p:nvSpPr>
          <p:cNvPr id="5" name="مستطيل 8"/>
          <p:cNvSpPr>
            <a:spLocks noChangeArrowheads="1"/>
          </p:cNvSpPr>
          <p:nvPr/>
        </p:nvSpPr>
        <p:spPr bwMode="auto">
          <a:xfrm>
            <a:off x="5486400" y="6324600"/>
            <a:ext cx="13589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ar-SA" b="1" dirty="0">
                <a:solidFill>
                  <a:schemeClr val="bg1"/>
                </a:solidFill>
              </a:rPr>
              <a:t>د. عدنان الملحم</a:t>
            </a:r>
            <a:endParaRPr lang="ar-SA" dirty="0"/>
          </a:p>
        </p:txBody>
      </p:sp>
    </p:spTree>
    <p:extLst>
      <p:ext uri="{BB962C8B-B14F-4D97-AF65-F5344CB8AC3E}">
        <p14:creationId xmlns:p14="http://schemas.microsoft.com/office/powerpoint/2010/main" val="25761171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تابع.....</a:t>
            </a:r>
            <a:endParaRPr lang="ar-SA" dirty="0"/>
          </a:p>
        </p:txBody>
      </p:sp>
      <p:sp>
        <p:nvSpPr>
          <p:cNvPr id="3" name="عنصر نائب للمحتوى 2"/>
          <p:cNvSpPr>
            <a:spLocks noGrp="1"/>
          </p:cNvSpPr>
          <p:nvPr>
            <p:ph idx="1"/>
          </p:nvPr>
        </p:nvSpPr>
        <p:spPr/>
        <p:txBody>
          <a:bodyPr/>
          <a:lstStyle/>
          <a:p>
            <a:pPr marL="623888" indent="-361950" algn="just" rtl="1">
              <a:buFontTx/>
              <a:buNone/>
              <a:defRPr/>
            </a:pPr>
            <a:r>
              <a:rPr lang="ar-SA" sz="2600" dirty="0" smtClean="0">
                <a:solidFill>
                  <a:srgbClr val="6600FF"/>
                </a:solidFill>
              </a:rPr>
              <a:t>3. أثبات صرف المواد من المخازن على الإنتاج: </a:t>
            </a:r>
          </a:p>
          <a:p>
            <a:pPr marL="1074738" indent="85725" algn="just" rtl="1">
              <a:buFont typeface="Arial" pitchFamily="34" charset="0"/>
              <a:buChar char="•"/>
              <a:defRPr/>
            </a:pPr>
            <a:r>
              <a:rPr lang="ar-SA" sz="2600" dirty="0" smtClean="0"/>
              <a:t>  صرف المواد المباشرة : </a:t>
            </a:r>
          </a:p>
          <a:p>
            <a:pPr marL="623888" indent="-361950" algn="just" rtl="1">
              <a:buFontTx/>
              <a:buNone/>
              <a:defRPr/>
            </a:pPr>
            <a:r>
              <a:rPr lang="ar-SA" sz="2600" dirty="0" smtClean="0"/>
              <a:t>                   من </a:t>
            </a:r>
            <a:r>
              <a:rPr lang="ar-SA" sz="2600" dirty="0" err="1" smtClean="0"/>
              <a:t>حـ</a:t>
            </a:r>
            <a:r>
              <a:rPr lang="ar-SA" sz="2600" dirty="0" smtClean="0"/>
              <a:t>/ مراقبة الإنتاج تحت التشغيل .</a:t>
            </a:r>
          </a:p>
          <a:p>
            <a:pPr marL="623888" indent="-361950" algn="just" rtl="1">
              <a:buFontTx/>
              <a:buNone/>
              <a:defRPr/>
            </a:pPr>
            <a:r>
              <a:rPr lang="ar-SA" sz="2600" dirty="0" smtClean="0"/>
              <a:t>                              إلى </a:t>
            </a:r>
            <a:r>
              <a:rPr lang="ar-SA" sz="2600" dirty="0" err="1" smtClean="0"/>
              <a:t>حـ</a:t>
            </a:r>
            <a:r>
              <a:rPr lang="ar-SA" sz="2600" dirty="0" smtClean="0"/>
              <a:t>/ مراقبة مخزون المواد.</a:t>
            </a:r>
          </a:p>
          <a:p>
            <a:pPr marL="1074738" indent="85725" algn="just" rtl="1">
              <a:buFontTx/>
              <a:buNone/>
              <a:defRPr/>
            </a:pPr>
            <a:endParaRPr lang="ar-SA" sz="1600" dirty="0" smtClean="0"/>
          </a:p>
          <a:p>
            <a:pPr marL="1074738" indent="85725" algn="just" rtl="1">
              <a:buFont typeface="Arial" pitchFamily="34" charset="0"/>
              <a:buChar char="•"/>
              <a:defRPr/>
            </a:pPr>
            <a:r>
              <a:rPr lang="ar-SA" sz="2600" dirty="0" smtClean="0"/>
              <a:t>  صرف المواد الغير مباشرة :</a:t>
            </a:r>
          </a:p>
          <a:p>
            <a:pPr marL="623888" indent="-361950" algn="just" rtl="1">
              <a:buFontTx/>
              <a:buNone/>
              <a:defRPr/>
            </a:pPr>
            <a:r>
              <a:rPr lang="ar-SA" sz="2600" dirty="0" smtClean="0"/>
              <a:t>                    من حـ/ مراقبة تكاليف صناعية غير مباشرة فعلية .</a:t>
            </a:r>
          </a:p>
          <a:p>
            <a:pPr marL="623888" indent="-361950" algn="just" rtl="1">
              <a:buFontTx/>
              <a:buNone/>
              <a:defRPr/>
            </a:pPr>
            <a:r>
              <a:rPr lang="ar-SA" sz="2600" dirty="0" smtClean="0"/>
              <a:t>                           إلى حـ/ مراقبة مخزون المواد.</a:t>
            </a:r>
          </a:p>
        </p:txBody>
      </p:sp>
      <p:sp>
        <p:nvSpPr>
          <p:cNvPr id="4" name="عنصر نائب لرقم الشريحة 5"/>
          <p:cNvSpPr txBox="1">
            <a:spLocks/>
          </p:cNvSpPr>
          <p:nvPr/>
        </p:nvSpPr>
        <p:spPr bwMode="auto">
          <a:xfrm>
            <a:off x="4927600" y="6356350"/>
            <a:ext cx="482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algn="r" rtl="1"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742950" indent="-285750" algn="r" rtl="1"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1143000" indent="-228600" algn="r" rtl="1"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600200" indent="-228600" algn="r" rtl="1"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2057400" indent="-228600" algn="r" rtl="1"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9pPr>
          </a:lstStyle>
          <a:p>
            <a:pPr eaLnBrk="1" hangingPunct="1"/>
            <a:fld id="{6E4055F3-1CAB-41AB-B236-E130FA54F8AA}" type="slidenum">
              <a:rPr lang="ar-SA" smtClean="0">
                <a:solidFill>
                  <a:schemeClr val="bg1"/>
                </a:solidFill>
                <a:latin typeface="Calibri" pitchFamily="34" charset="0"/>
              </a:rPr>
              <a:pPr eaLnBrk="1" hangingPunct="1"/>
              <a:t>22</a:t>
            </a:fld>
            <a:endParaRPr lang="en-US" smtClean="0">
              <a:solidFill>
                <a:schemeClr val="bg1"/>
              </a:solidFill>
              <a:latin typeface="Calibri" pitchFamily="34" charset="0"/>
            </a:endParaRPr>
          </a:p>
        </p:txBody>
      </p:sp>
      <p:sp>
        <p:nvSpPr>
          <p:cNvPr id="5" name="مستطيل 8"/>
          <p:cNvSpPr>
            <a:spLocks noChangeArrowheads="1"/>
          </p:cNvSpPr>
          <p:nvPr/>
        </p:nvSpPr>
        <p:spPr bwMode="auto">
          <a:xfrm>
            <a:off x="5486400" y="6324600"/>
            <a:ext cx="13589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ar-SA" b="1" dirty="0">
                <a:solidFill>
                  <a:schemeClr val="bg1"/>
                </a:solidFill>
              </a:rPr>
              <a:t>د. عدنان الملحم</a:t>
            </a:r>
            <a:endParaRPr lang="ar-SA" dirty="0"/>
          </a:p>
        </p:txBody>
      </p:sp>
    </p:spTree>
    <p:extLst>
      <p:ext uri="{BB962C8B-B14F-4D97-AF65-F5344CB8AC3E}">
        <p14:creationId xmlns:p14="http://schemas.microsoft.com/office/powerpoint/2010/main" val="17121215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 </a:t>
            </a:r>
            <a:r>
              <a:rPr lang="ar-SA" sz="4000" u="sng" dirty="0"/>
              <a:t>وجود عجز في مخزون المواد: </a:t>
            </a:r>
            <a:br>
              <a:rPr lang="ar-SA" sz="4000" u="sng" dirty="0"/>
            </a:br>
            <a:endParaRPr lang="ar-SA" sz="4000" u="sng" dirty="0"/>
          </a:p>
        </p:txBody>
      </p:sp>
      <p:sp>
        <p:nvSpPr>
          <p:cNvPr id="4" name="عنصر نائب للمحتوى 3"/>
          <p:cNvSpPr>
            <a:spLocks noGrp="1"/>
          </p:cNvSpPr>
          <p:nvPr>
            <p:ph sz="half" idx="13"/>
          </p:nvPr>
        </p:nvSpPr>
        <p:spPr>
          <a:xfrm>
            <a:off x="5791200" y="1600201"/>
            <a:ext cx="3623162" cy="4525963"/>
          </a:xfrm>
          <a:solidFill>
            <a:schemeClr val="accent3">
              <a:lumMod val="20000"/>
              <a:lumOff val="80000"/>
            </a:schemeClr>
          </a:solidFill>
        </p:spPr>
        <p:txBody>
          <a:bodyPr/>
          <a:lstStyle/>
          <a:p>
            <a:pPr algn="just"/>
            <a:r>
              <a:rPr lang="ar-SA" sz="3200" u="sng" dirty="0">
                <a:solidFill>
                  <a:srgbClr val="009900"/>
                </a:solidFill>
              </a:rPr>
              <a:t>عجز </a:t>
            </a:r>
            <a:r>
              <a:rPr lang="ar-SA" sz="3200" u="sng" dirty="0" smtClean="0">
                <a:solidFill>
                  <a:srgbClr val="009900"/>
                </a:solidFill>
              </a:rPr>
              <a:t>طبيعي:   </a:t>
            </a:r>
            <a:endParaRPr lang="ar-SA" sz="3200" u="sng" dirty="0">
              <a:solidFill>
                <a:srgbClr val="009900"/>
              </a:solidFill>
            </a:endParaRPr>
          </a:p>
          <a:p>
            <a:pPr algn="just"/>
            <a:r>
              <a:rPr lang="ar-SA" dirty="0"/>
              <a:t> </a:t>
            </a:r>
            <a:r>
              <a:rPr lang="ar-SA" dirty="0" smtClean="0"/>
              <a:t>عجز </a:t>
            </a:r>
            <a:r>
              <a:rPr lang="ar-SA" dirty="0"/>
              <a:t>ينتج نتيجة طبيعية بعض المواد مثل (التبخر, الرطوبة , </a:t>
            </a:r>
            <a:r>
              <a:rPr lang="ar-SA" dirty="0" smtClean="0"/>
              <a:t>الجفاف) أو </a:t>
            </a:r>
            <a:r>
              <a:rPr lang="ar-SA" dirty="0"/>
              <a:t>نتيجة لأخطاء حسابية بسيطة.</a:t>
            </a:r>
          </a:p>
          <a:p>
            <a:endParaRPr lang="ar-SA" dirty="0"/>
          </a:p>
        </p:txBody>
      </p:sp>
      <p:sp>
        <p:nvSpPr>
          <p:cNvPr id="3" name="عنصر نائب للمحتوى 2"/>
          <p:cNvSpPr>
            <a:spLocks noGrp="1"/>
          </p:cNvSpPr>
          <p:nvPr>
            <p:ph sz="half" idx="1"/>
          </p:nvPr>
        </p:nvSpPr>
        <p:spPr>
          <a:xfrm>
            <a:off x="457200" y="1600201"/>
            <a:ext cx="5029200" cy="4525963"/>
          </a:xfrm>
        </p:spPr>
        <p:txBody>
          <a:bodyPr/>
          <a:lstStyle/>
          <a:p>
            <a:pPr marL="623888" indent="-361950" algn="just">
              <a:buFontTx/>
              <a:buNone/>
            </a:pPr>
            <a:r>
              <a:rPr lang="ar-SA" sz="2600" dirty="0" smtClean="0">
                <a:solidFill>
                  <a:srgbClr val="C00000"/>
                </a:solidFill>
              </a:rPr>
              <a:t>أثبــات العجـز : </a:t>
            </a:r>
          </a:p>
          <a:p>
            <a:pPr marL="623888" indent="-361950" algn="just">
              <a:buFontTx/>
              <a:buNone/>
            </a:pPr>
            <a:r>
              <a:rPr lang="ar-SA" sz="2600" dirty="0" smtClean="0"/>
              <a:t>     من حـ / العجز في مخزون المـواد.</a:t>
            </a:r>
          </a:p>
          <a:p>
            <a:pPr marL="623888" indent="-361950" algn="just">
              <a:buFontTx/>
              <a:buNone/>
            </a:pPr>
            <a:r>
              <a:rPr lang="ar-SA" sz="2600" dirty="0" smtClean="0"/>
              <a:t>             إلى حـ/ مراقبة مخزون المواد.</a:t>
            </a:r>
          </a:p>
          <a:p>
            <a:pPr marL="623888" indent="-361950" algn="just">
              <a:buFontTx/>
              <a:buNone/>
            </a:pPr>
            <a:endParaRPr lang="ar-SA" sz="2600" dirty="0" smtClean="0">
              <a:solidFill>
                <a:srgbClr val="C00000"/>
              </a:solidFill>
            </a:endParaRPr>
          </a:p>
          <a:p>
            <a:pPr marL="623888" indent="-361950" algn="just">
              <a:buFontTx/>
              <a:buNone/>
            </a:pPr>
            <a:r>
              <a:rPr lang="ar-SA" sz="2600" dirty="0" smtClean="0">
                <a:solidFill>
                  <a:srgbClr val="C00000"/>
                </a:solidFill>
              </a:rPr>
              <a:t>تحميل العجز على حـ/ ت . ص . غ . م:</a:t>
            </a:r>
          </a:p>
          <a:p>
            <a:pPr marL="623888" indent="-361950" algn="just">
              <a:buFontTx/>
              <a:buNone/>
            </a:pPr>
            <a:r>
              <a:rPr lang="ar-SA" sz="2600" dirty="0" smtClean="0"/>
              <a:t>     من حـ/ مراقبة  ت . ص .غ . م </a:t>
            </a:r>
          </a:p>
          <a:p>
            <a:pPr marL="623888" indent="-361950" algn="just">
              <a:buFontTx/>
              <a:buNone/>
            </a:pPr>
            <a:r>
              <a:rPr lang="ar-SA" sz="2600" dirty="0" smtClean="0"/>
              <a:t>          إلى حـ / العجز في مخزون المواد.</a:t>
            </a:r>
          </a:p>
          <a:p>
            <a:pPr marL="623888" indent="-361950">
              <a:buFontTx/>
              <a:buNone/>
            </a:pPr>
            <a:endParaRPr lang="ar-SA" sz="2600" u="sng" dirty="0" smtClean="0">
              <a:solidFill>
                <a:srgbClr val="000099"/>
              </a:solidFill>
            </a:endParaRPr>
          </a:p>
          <a:p>
            <a:pPr marL="623888" indent="-361950">
              <a:buFontTx/>
              <a:buNone/>
            </a:pPr>
            <a:r>
              <a:rPr lang="ar-SA" sz="2600" u="sng" dirty="0" smtClean="0">
                <a:solidFill>
                  <a:srgbClr val="000099"/>
                </a:solidFill>
              </a:rPr>
              <a:t> </a:t>
            </a:r>
            <a:r>
              <a:rPr lang="ar-SA" sz="2600" dirty="0" smtClean="0"/>
              <a:t>  </a:t>
            </a:r>
            <a:r>
              <a:rPr lang="ar-SA" sz="2600" u="sng" dirty="0" smtClean="0">
                <a:solidFill>
                  <a:srgbClr val="000099"/>
                </a:solidFill>
              </a:rPr>
              <a:t>  </a:t>
            </a:r>
          </a:p>
          <a:p>
            <a:pPr marL="623888" indent="-361950">
              <a:buFontTx/>
              <a:buNone/>
            </a:pPr>
            <a:r>
              <a:rPr lang="ar-SA" sz="2600" dirty="0" smtClean="0"/>
              <a:t> </a:t>
            </a:r>
          </a:p>
          <a:p>
            <a:pPr marL="623888" indent="-361950">
              <a:buFontTx/>
              <a:buNone/>
            </a:pPr>
            <a:endParaRPr lang="ar-SA" sz="2600" dirty="0" smtClean="0"/>
          </a:p>
          <a:p>
            <a:pPr marL="623888" indent="-361950">
              <a:buFontTx/>
              <a:buNone/>
            </a:pPr>
            <a:endParaRPr lang="ar-SA" sz="2600" dirty="0" smtClean="0"/>
          </a:p>
        </p:txBody>
      </p:sp>
      <p:sp>
        <p:nvSpPr>
          <p:cNvPr id="5" name="عنصر نائب لرقم الشريحة 5"/>
          <p:cNvSpPr txBox="1">
            <a:spLocks/>
          </p:cNvSpPr>
          <p:nvPr/>
        </p:nvSpPr>
        <p:spPr bwMode="auto">
          <a:xfrm>
            <a:off x="4927600" y="6356350"/>
            <a:ext cx="482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algn="r" rtl="1"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742950" indent="-285750" algn="r" rtl="1"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1143000" indent="-228600" algn="r" rtl="1"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600200" indent="-228600" algn="r" rtl="1"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2057400" indent="-228600" algn="r" rtl="1"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9pPr>
          </a:lstStyle>
          <a:p>
            <a:pPr eaLnBrk="1" hangingPunct="1"/>
            <a:fld id="{6E4055F3-1CAB-41AB-B236-E130FA54F8AA}" type="slidenum">
              <a:rPr lang="ar-SA" smtClean="0">
                <a:solidFill>
                  <a:schemeClr val="bg1"/>
                </a:solidFill>
                <a:latin typeface="Calibri" pitchFamily="34" charset="0"/>
              </a:rPr>
              <a:pPr eaLnBrk="1" hangingPunct="1"/>
              <a:t>23</a:t>
            </a:fld>
            <a:endParaRPr lang="en-US" smtClean="0">
              <a:solidFill>
                <a:schemeClr val="bg1"/>
              </a:solidFill>
              <a:latin typeface="Calibri" pitchFamily="34" charset="0"/>
            </a:endParaRPr>
          </a:p>
        </p:txBody>
      </p:sp>
      <p:sp>
        <p:nvSpPr>
          <p:cNvPr id="6" name="مستطيل 8"/>
          <p:cNvSpPr>
            <a:spLocks noChangeArrowheads="1"/>
          </p:cNvSpPr>
          <p:nvPr/>
        </p:nvSpPr>
        <p:spPr bwMode="auto">
          <a:xfrm>
            <a:off x="5486400" y="6324600"/>
            <a:ext cx="13589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ar-SA" b="1" dirty="0">
                <a:solidFill>
                  <a:schemeClr val="bg1"/>
                </a:solidFill>
              </a:rPr>
              <a:t>د. عدنان الملحم</a:t>
            </a:r>
            <a:endParaRPr lang="ar-SA" dirty="0"/>
          </a:p>
        </p:txBody>
      </p:sp>
    </p:spTree>
    <p:extLst>
      <p:ext uri="{BB962C8B-B14F-4D97-AF65-F5344CB8AC3E}">
        <p14:creationId xmlns:p14="http://schemas.microsoft.com/office/powerpoint/2010/main" val="14883464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تابع.....</a:t>
            </a:r>
            <a:endParaRPr lang="ar-SA" dirty="0"/>
          </a:p>
        </p:txBody>
      </p:sp>
      <p:sp>
        <p:nvSpPr>
          <p:cNvPr id="4" name="عنصر نائب للمحتوى 3"/>
          <p:cNvSpPr>
            <a:spLocks noGrp="1"/>
          </p:cNvSpPr>
          <p:nvPr>
            <p:ph sz="half" idx="13"/>
          </p:nvPr>
        </p:nvSpPr>
        <p:spPr>
          <a:xfrm>
            <a:off x="5562600" y="1600201"/>
            <a:ext cx="3851762" cy="4525963"/>
          </a:xfrm>
          <a:solidFill>
            <a:schemeClr val="accent3">
              <a:lumMod val="20000"/>
              <a:lumOff val="80000"/>
            </a:schemeClr>
          </a:solidFill>
        </p:spPr>
        <p:txBody>
          <a:bodyPr/>
          <a:lstStyle/>
          <a:p>
            <a:pPr algn="just"/>
            <a:r>
              <a:rPr lang="ar-SA" dirty="0"/>
              <a:t> </a:t>
            </a:r>
            <a:r>
              <a:rPr lang="ar-SA" sz="3200" u="sng" dirty="0">
                <a:solidFill>
                  <a:srgbClr val="009900"/>
                </a:solidFill>
              </a:rPr>
              <a:t>عجز غير </a:t>
            </a:r>
            <a:r>
              <a:rPr lang="ar-SA" sz="3200" u="sng" dirty="0" smtClean="0">
                <a:solidFill>
                  <a:srgbClr val="009900"/>
                </a:solidFill>
              </a:rPr>
              <a:t>طبيعي: </a:t>
            </a:r>
            <a:endParaRPr lang="ar-SA" sz="3200" u="sng" dirty="0">
              <a:solidFill>
                <a:srgbClr val="009900"/>
              </a:solidFill>
            </a:endParaRPr>
          </a:p>
          <a:p>
            <a:pPr algn="just"/>
            <a:r>
              <a:rPr lang="ar-SA" dirty="0"/>
              <a:t> </a:t>
            </a:r>
            <a:r>
              <a:rPr lang="ar-SA" dirty="0" smtClean="0"/>
              <a:t> </a:t>
            </a:r>
            <a:r>
              <a:rPr lang="ar-SA" dirty="0"/>
              <a:t>وهو عجز غير مسموح به وينتج عن أسباب غير عادية مثل </a:t>
            </a:r>
            <a:r>
              <a:rPr lang="ar-SA" dirty="0" smtClean="0"/>
              <a:t>(السرقة والحريق </a:t>
            </a:r>
            <a:r>
              <a:rPr lang="ar-SA" dirty="0"/>
              <a:t>وسوء التخزين </a:t>
            </a:r>
            <a:r>
              <a:rPr lang="ar-SA" dirty="0" smtClean="0"/>
              <a:t>والإهمال). </a:t>
            </a:r>
            <a:r>
              <a:rPr lang="ar-SA" dirty="0"/>
              <a:t>وهذا العجز يحمل على الشخص المسئول أو يحمل على حساب الأرباح والخسائر إذا لم يعرف المسئول .</a:t>
            </a:r>
          </a:p>
          <a:p>
            <a:endParaRPr lang="ar-SA" dirty="0"/>
          </a:p>
        </p:txBody>
      </p:sp>
      <p:sp>
        <p:nvSpPr>
          <p:cNvPr id="3" name="عنصر نائب للمحتوى 2"/>
          <p:cNvSpPr>
            <a:spLocks noGrp="1"/>
          </p:cNvSpPr>
          <p:nvPr>
            <p:ph sz="half" idx="1"/>
          </p:nvPr>
        </p:nvSpPr>
        <p:spPr>
          <a:xfrm>
            <a:off x="457200" y="1600201"/>
            <a:ext cx="4953000" cy="4525963"/>
          </a:xfrm>
        </p:spPr>
        <p:txBody>
          <a:bodyPr/>
          <a:lstStyle/>
          <a:p>
            <a:pPr indent="-80963" algn="just" rtl="1">
              <a:buFontTx/>
              <a:buNone/>
              <a:defRPr/>
            </a:pPr>
            <a:r>
              <a:rPr lang="ar-SA" sz="2800" dirty="0" smtClean="0">
                <a:solidFill>
                  <a:srgbClr val="C00000"/>
                </a:solidFill>
              </a:rPr>
              <a:t>أثبــات العجـز : </a:t>
            </a:r>
          </a:p>
          <a:p>
            <a:pPr indent="-80963" algn="just" rtl="1">
              <a:buFontTx/>
              <a:buNone/>
              <a:defRPr/>
            </a:pPr>
            <a:r>
              <a:rPr lang="ar-SA" sz="2800" dirty="0" smtClean="0"/>
              <a:t>       </a:t>
            </a:r>
            <a:r>
              <a:rPr lang="ar-SA" sz="2400" dirty="0" smtClean="0"/>
              <a:t>من حـ / العجز في مخزون المـواد.</a:t>
            </a:r>
          </a:p>
          <a:p>
            <a:pPr indent="-80963" algn="just" rtl="1">
              <a:buFontTx/>
              <a:buNone/>
              <a:defRPr/>
            </a:pPr>
            <a:r>
              <a:rPr lang="ar-SA" sz="2400" dirty="0" smtClean="0"/>
              <a:t>               إلى حـ/ مراقبة مخزون المواد.</a:t>
            </a:r>
            <a:endParaRPr lang="ar-SA" sz="2400" dirty="0" smtClean="0">
              <a:solidFill>
                <a:srgbClr val="000099"/>
              </a:solidFill>
            </a:endParaRPr>
          </a:p>
          <a:p>
            <a:pPr algn="just" rtl="1">
              <a:buFontTx/>
              <a:buNone/>
              <a:defRPr/>
            </a:pPr>
            <a:r>
              <a:rPr lang="ar-SA" sz="2400" dirty="0" smtClean="0">
                <a:solidFill>
                  <a:srgbClr val="C00000"/>
                </a:solidFill>
              </a:rPr>
              <a:t>تحميل العجز على المسئول :</a:t>
            </a:r>
          </a:p>
          <a:p>
            <a:pPr algn="just" rtl="1">
              <a:buFontTx/>
              <a:buNone/>
              <a:defRPr/>
            </a:pPr>
            <a:r>
              <a:rPr lang="ar-SA" sz="2400" dirty="0" smtClean="0">
                <a:solidFill>
                  <a:srgbClr val="000099"/>
                </a:solidFill>
              </a:rPr>
              <a:t>          </a:t>
            </a:r>
            <a:r>
              <a:rPr lang="ar-SA" sz="2400" dirty="0" smtClean="0"/>
              <a:t>من حـ/ المدينين ( مسئول المستودع). </a:t>
            </a:r>
          </a:p>
          <a:p>
            <a:pPr algn="just" rtl="1">
              <a:buFontTx/>
              <a:buNone/>
              <a:defRPr/>
            </a:pPr>
            <a:r>
              <a:rPr lang="ar-SA" sz="2400" dirty="0" smtClean="0">
                <a:solidFill>
                  <a:srgbClr val="000099"/>
                </a:solidFill>
              </a:rPr>
              <a:t>                </a:t>
            </a:r>
            <a:r>
              <a:rPr lang="ar-SA" sz="2400" dirty="0" smtClean="0"/>
              <a:t>إلى حـ/ العجز في مخزون المواد. </a:t>
            </a:r>
          </a:p>
          <a:p>
            <a:pPr algn="just" rtl="1">
              <a:buFontTx/>
              <a:buNone/>
              <a:defRPr/>
            </a:pPr>
            <a:r>
              <a:rPr lang="ar-SA" sz="2400" dirty="0" smtClean="0"/>
              <a:t>  أو في حالة عدم معرفة الشخص المسئول </a:t>
            </a:r>
          </a:p>
          <a:p>
            <a:pPr algn="just" rtl="1">
              <a:buFontTx/>
              <a:buNone/>
              <a:defRPr/>
            </a:pPr>
            <a:r>
              <a:rPr lang="ar-SA" sz="2400" dirty="0" smtClean="0"/>
              <a:t>          من حـ/  الدخل ( أ. خ )</a:t>
            </a:r>
          </a:p>
          <a:p>
            <a:pPr algn="just" rtl="1">
              <a:buFontTx/>
              <a:buNone/>
              <a:defRPr/>
            </a:pPr>
            <a:r>
              <a:rPr lang="ar-SA" sz="2400" dirty="0" smtClean="0"/>
              <a:t>             إلى حـ/ العجز في مخزون المواد.</a:t>
            </a:r>
          </a:p>
          <a:p>
            <a:pPr>
              <a:buFontTx/>
              <a:buNone/>
              <a:defRPr/>
            </a:pPr>
            <a:r>
              <a:rPr lang="ar-SA" sz="2800" dirty="0" smtClean="0"/>
              <a:t> </a:t>
            </a:r>
          </a:p>
          <a:p>
            <a:pPr>
              <a:buFontTx/>
              <a:buNone/>
              <a:defRPr/>
            </a:pPr>
            <a:endParaRPr lang="ar-SA" dirty="0"/>
          </a:p>
        </p:txBody>
      </p:sp>
      <p:sp>
        <p:nvSpPr>
          <p:cNvPr id="5" name="عنصر نائب لرقم الشريحة 5"/>
          <p:cNvSpPr txBox="1">
            <a:spLocks/>
          </p:cNvSpPr>
          <p:nvPr/>
        </p:nvSpPr>
        <p:spPr bwMode="auto">
          <a:xfrm>
            <a:off x="4927600" y="6356350"/>
            <a:ext cx="482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algn="r" rtl="1"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742950" indent="-285750" algn="r" rtl="1"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1143000" indent="-228600" algn="r" rtl="1"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600200" indent="-228600" algn="r" rtl="1"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2057400" indent="-228600" algn="r" rtl="1"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0"/>
              </a:spcBef>
              <a:spcAft>
                <a:spcPct val="0"/>
              </a:spcAft>
              <a:defRPr kern="1200">
                <a:solidFill>
                  <a:schemeClr val="tx1"/>
                </a:solidFill>
                <a:latin typeface="Arial" pitchFamily="34" charset="0"/>
                <a:ea typeface="+mn-ea"/>
                <a:cs typeface="Arial" pitchFamily="34" charset="0"/>
              </a:defRPr>
            </a:lvl9pPr>
          </a:lstStyle>
          <a:p>
            <a:pPr eaLnBrk="1" hangingPunct="1"/>
            <a:fld id="{6E4055F3-1CAB-41AB-B236-E130FA54F8AA}" type="slidenum">
              <a:rPr lang="ar-SA" smtClean="0">
                <a:solidFill>
                  <a:schemeClr val="bg1"/>
                </a:solidFill>
                <a:latin typeface="Calibri" pitchFamily="34" charset="0"/>
              </a:rPr>
              <a:pPr eaLnBrk="1" hangingPunct="1"/>
              <a:t>24</a:t>
            </a:fld>
            <a:endParaRPr lang="en-US" smtClean="0">
              <a:solidFill>
                <a:schemeClr val="bg1"/>
              </a:solidFill>
              <a:latin typeface="Calibri" pitchFamily="34" charset="0"/>
            </a:endParaRPr>
          </a:p>
        </p:txBody>
      </p:sp>
      <p:sp>
        <p:nvSpPr>
          <p:cNvPr id="6" name="مستطيل 8"/>
          <p:cNvSpPr>
            <a:spLocks noChangeArrowheads="1"/>
          </p:cNvSpPr>
          <p:nvPr/>
        </p:nvSpPr>
        <p:spPr bwMode="auto">
          <a:xfrm>
            <a:off x="5486400" y="6324600"/>
            <a:ext cx="13589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ar-SA" b="1" dirty="0">
                <a:solidFill>
                  <a:schemeClr val="bg1"/>
                </a:solidFill>
              </a:rPr>
              <a:t>د. عدنان الملحم</a:t>
            </a:r>
            <a:endParaRPr lang="ar-SA" dirty="0"/>
          </a:p>
        </p:txBody>
      </p:sp>
    </p:spTree>
    <p:extLst>
      <p:ext uri="{BB962C8B-B14F-4D97-AF65-F5344CB8AC3E}">
        <p14:creationId xmlns:p14="http://schemas.microsoft.com/office/powerpoint/2010/main" val="26713698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2386" name="Group 2"/>
          <p:cNvGraphicFramePr>
            <a:graphicFrameLocks noGrp="1"/>
          </p:cNvGraphicFramePr>
          <p:nvPr>
            <p:ph sz="quarter" idx="4294967295"/>
            <p:extLst>
              <p:ext uri="{D42A27DB-BD31-4B8C-83A1-F6EECF244321}">
                <p14:modId xmlns:p14="http://schemas.microsoft.com/office/powerpoint/2010/main" val="4213096697"/>
              </p:ext>
            </p:extLst>
          </p:nvPr>
        </p:nvGraphicFramePr>
        <p:xfrm>
          <a:off x="533400" y="762000"/>
          <a:ext cx="8877300" cy="5029199"/>
        </p:xfrm>
        <a:graphic>
          <a:graphicData uri="http://schemas.openxmlformats.org/drawingml/2006/table">
            <a:tbl>
              <a:tblPr/>
              <a:tblGrid>
                <a:gridCol w="4438650"/>
                <a:gridCol w="4438650"/>
              </a:tblGrid>
              <a:tr h="457199">
                <a:tc>
                  <a:txBody>
                    <a:bodyPr/>
                    <a:lstStyle/>
                    <a:p>
                      <a:pPr marL="0" marR="0" lvl="0" indent="0" algn="ctr" defTabSz="914400" rtl="0" eaLnBrk="0" fontAlgn="base" latinLnBrk="0" hangingPunct="0">
                        <a:lnSpc>
                          <a:spcPct val="115000"/>
                        </a:lnSpc>
                        <a:spcBef>
                          <a:spcPct val="0"/>
                        </a:spcBef>
                        <a:spcAft>
                          <a:spcPct val="0"/>
                        </a:spcAft>
                        <a:buClrTx/>
                        <a:buSzTx/>
                        <a:buFont typeface="Arial" pitchFamily="34" charset="0"/>
                        <a:buNone/>
                        <a:tabLst/>
                      </a:pPr>
                      <a:r>
                        <a:rPr kumimoji="0" lang="ar-SA" sz="2400" b="1" i="0" u="none" strike="noStrike" cap="none" normalizeH="0" baseline="0" dirty="0" smtClean="0">
                          <a:ln>
                            <a:noFill/>
                          </a:ln>
                          <a:solidFill>
                            <a:schemeClr val="bg1"/>
                          </a:solidFill>
                          <a:effectLst/>
                          <a:latin typeface="Calibri" pitchFamily="34" charset="0"/>
                          <a:cs typeface="Arial" pitchFamily="34" charset="0"/>
                        </a:rPr>
                        <a:t>المصطلح المحاسبي باللغة الإنجليزية</a:t>
                      </a:r>
                      <a:endParaRPr kumimoji="0" lang="en-GB" sz="2400" b="1" i="0" u="none" strike="noStrike" cap="none" normalizeH="0" baseline="0" dirty="0" smtClean="0">
                        <a:ln>
                          <a:noFill/>
                        </a:ln>
                        <a:solidFill>
                          <a:schemeClr val="bg1"/>
                        </a:solidFill>
                        <a:effectLst/>
                        <a:latin typeface="Calibri" pitchFamily="34" charset="0"/>
                        <a:cs typeface="Arial" pitchFamily="34" charset="0"/>
                      </a:endParaRPr>
                    </a:p>
                  </a:txBody>
                  <a:tcPr marL="74295" marR="7429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15000"/>
                        </a:lnSpc>
                        <a:spcBef>
                          <a:spcPct val="0"/>
                        </a:spcBef>
                        <a:spcAft>
                          <a:spcPct val="0"/>
                        </a:spcAft>
                        <a:buClrTx/>
                        <a:buSzTx/>
                        <a:buFont typeface="Arial" pitchFamily="34" charset="0"/>
                        <a:buNone/>
                        <a:tabLst/>
                      </a:pPr>
                      <a:r>
                        <a:rPr kumimoji="0" lang="ar-SA" sz="2400" b="1" i="0" u="none" strike="noStrike" cap="none" normalizeH="0" baseline="0" dirty="0" smtClean="0">
                          <a:ln>
                            <a:noFill/>
                          </a:ln>
                          <a:solidFill>
                            <a:srgbClr val="FFFFFF"/>
                          </a:solidFill>
                          <a:effectLst/>
                          <a:latin typeface="Calibri" pitchFamily="34" charset="0"/>
                          <a:cs typeface="Arial" pitchFamily="34" charset="0"/>
                        </a:rPr>
                        <a:t>المصطلح المحاسبي باللغة العربية</a:t>
                      </a:r>
                      <a:endParaRPr kumimoji="0" lang="en-GB" sz="2400" b="1" i="0" u="none" strike="noStrike" cap="none" normalizeH="0" baseline="0" dirty="0" smtClean="0">
                        <a:ln>
                          <a:noFill/>
                        </a:ln>
                        <a:solidFill>
                          <a:srgbClr val="FFFFFF"/>
                        </a:solidFill>
                        <a:effectLst/>
                        <a:latin typeface="Calibri" pitchFamily="34" charset="0"/>
                        <a:cs typeface="Arial" pitchFamily="34" charset="0"/>
                      </a:endParaRPr>
                    </a:p>
                  </a:txBody>
                  <a:tcPr marL="74295" marR="7429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457200">
                <a:tc>
                  <a:txBody>
                    <a:bodyPr/>
                    <a:lstStyle/>
                    <a:p>
                      <a:pPr marL="0" marR="0" lvl="0" indent="0" algn="l" defTabSz="914400" rtl="0" eaLnBrk="0" fontAlgn="base" latinLnBrk="0" hangingPunct="0">
                        <a:lnSpc>
                          <a:spcPct val="150000"/>
                        </a:lnSpc>
                        <a:spcBef>
                          <a:spcPct val="0"/>
                        </a:spcBef>
                        <a:spcAft>
                          <a:spcPct val="0"/>
                        </a:spcAft>
                        <a:buClrTx/>
                        <a:buSzTx/>
                        <a:buFont typeface="Arial" pitchFamily="34" charset="0"/>
                        <a:buNone/>
                        <a:tabLst/>
                      </a:pPr>
                      <a:r>
                        <a:rPr kumimoji="0" lang="en-GB" sz="2000" b="1" i="0" u="none" strike="noStrike" cap="none" normalizeH="0" baseline="0" dirty="0" smtClean="0">
                          <a:ln>
                            <a:noFill/>
                          </a:ln>
                          <a:solidFill>
                            <a:srgbClr val="C00000"/>
                          </a:solidFill>
                          <a:effectLst/>
                          <a:latin typeface="Calibri" pitchFamily="34" charset="0"/>
                          <a:cs typeface="+mn-cs"/>
                        </a:rPr>
                        <a:t>First in First Out</a:t>
                      </a:r>
                    </a:p>
                  </a:txBody>
                  <a:tcPr marL="74295" marR="7429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0" eaLnBrk="0" fontAlgn="base" latinLnBrk="0" hangingPunct="0">
                        <a:lnSpc>
                          <a:spcPct val="150000"/>
                        </a:lnSpc>
                        <a:spcBef>
                          <a:spcPct val="0"/>
                        </a:spcBef>
                        <a:spcAft>
                          <a:spcPct val="0"/>
                        </a:spcAft>
                        <a:buClrTx/>
                        <a:buSzTx/>
                        <a:buFont typeface="Arial" pitchFamily="34" charset="0"/>
                        <a:buNone/>
                        <a:tabLst/>
                      </a:pPr>
                      <a:r>
                        <a:rPr kumimoji="0" lang="ar-SA" sz="2000" b="1" i="0" u="none" strike="noStrike" cap="none" normalizeH="0" baseline="0" dirty="0" smtClean="0">
                          <a:ln>
                            <a:noFill/>
                          </a:ln>
                          <a:solidFill>
                            <a:srgbClr val="C00000"/>
                          </a:solidFill>
                          <a:effectLst/>
                          <a:latin typeface="Calibri" pitchFamily="34" charset="0"/>
                          <a:cs typeface="Arial" pitchFamily="34" charset="0"/>
                        </a:rPr>
                        <a:t>الوارد أولاً صادر أول</a:t>
                      </a:r>
                      <a:endParaRPr kumimoji="0" lang="en-GB" sz="2000" b="1" i="0" u="none" strike="noStrike" cap="none" normalizeH="0" baseline="0" dirty="0" smtClean="0">
                        <a:ln>
                          <a:noFill/>
                        </a:ln>
                        <a:solidFill>
                          <a:srgbClr val="C00000"/>
                        </a:solidFill>
                        <a:effectLst/>
                        <a:latin typeface="Calibri" pitchFamily="34" charset="0"/>
                        <a:cs typeface="Arial" pitchFamily="34" charset="0"/>
                      </a:endParaRPr>
                    </a:p>
                  </a:txBody>
                  <a:tcPr marL="74295" marR="7429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457200">
                <a:tc>
                  <a:txBody>
                    <a:bodyPr/>
                    <a:lstStyle/>
                    <a:p>
                      <a:pPr marL="0" marR="0" lvl="0" indent="0" algn="l" defTabSz="914400" rtl="0" eaLnBrk="0" fontAlgn="base" latinLnBrk="0" hangingPunct="0">
                        <a:lnSpc>
                          <a:spcPct val="150000"/>
                        </a:lnSpc>
                        <a:spcBef>
                          <a:spcPct val="0"/>
                        </a:spcBef>
                        <a:spcAft>
                          <a:spcPct val="0"/>
                        </a:spcAft>
                        <a:buClrTx/>
                        <a:buSzTx/>
                        <a:buFont typeface="Arial" pitchFamily="34" charset="0"/>
                        <a:buNone/>
                        <a:tabLst/>
                      </a:pPr>
                      <a:r>
                        <a:rPr kumimoji="0" lang="en-GB" sz="2000" b="1" i="0" u="none" strike="noStrike" cap="none" normalizeH="0" baseline="0" dirty="0" smtClean="0">
                          <a:ln>
                            <a:noFill/>
                          </a:ln>
                          <a:solidFill>
                            <a:srgbClr val="C00000"/>
                          </a:solidFill>
                          <a:effectLst/>
                          <a:latin typeface="Calibri" pitchFamily="34" charset="0"/>
                          <a:cs typeface="+mn-cs"/>
                        </a:rPr>
                        <a:t>Last in First Out</a:t>
                      </a:r>
                    </a:p>
                  </a:txBody>
                  <a:tcPr marL="74295" marR="7429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0" fontAlgn="base" latinLnBrk="0" hangingPunct="0">
                        <a:lnSpc>
                          <a:spcPct val="150000"/>
                        </a:lnSpc>
                        <a:spcBef>
                          <a:spcPct val="0"/>
                        </a:spcBef>
                        <a:spcAft>
                          <a:spcPct val="0"/>
                        </a:spcAft>
                        <a:buClrTx/>
                        <a:buSzTx/>
                        <a:buFont typeface="Arial" pitchFamily="34" charset="0"/>
                        <a:buNone/>
                        <a:tabLst/>
                      </a:pPr>
                      <a:r>
                        <a:rPr kumimoji="0" lang="ar-SA" sz="2000" b="1" i="0" u="none" strike="noStrike" cap="none" normalizeH="0" baseline="0" dirty="0" smtClean="0">
                          <a:ln>
                            <a:noFill/>
                          </a:ln>
                          <a:solidFill>
                            <a:srgbClr val="C00000"/>
                          </a:solidFill>
                          <a:effectLst/>
                          <a:latin typeface="Calibri" pitchFamily="34" charset="0"/>
                          <a:cs typeface="Arial" pitchFamily="34" charset="0"/>
                        </a:rPr>
                        <a:t>الوارد أخيراً صادر أولاً</a:t>
                      </a:r>
                      <a:endParaRPr kumimoji="0" lang="en-GB" sz="2000" b="1" i="0" u="none" strike="noStrike" cap="none" normalizeH="0" baseline="0" dirty="0" smtClean="0">
                        <a:ln>
                          <a:noFill/>
                        </a:ln>
                        <a:solidFill>
                          <a:srgbClr val="C00000"/>
                        </a:solidFill>
                        <a:effectLst/>
                        <a:latin typeface="Calibri" pitchFamily="34" charset="0"/>
                        <a:cs typeface="Arial" pitchFamily="34" charset="0"/>
                      </a:endParaRPr>
                    </a:p>
                  </a:txBody>
                  <a:tcPr marL="74295" marR="7429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457200">
                <a:tc>
                  <a:txBody>
                    <a:bodyPr/>
                    <a:lstStyle/>
                    <a:p>
                      <a:pPr marL="0" marR="0" lvl="0" indent="0" algn="l" defTabSz="914400" rtl="0" eaLnBrk="0" fontAlgn="base" latinLnBrk="0" hangingPunct="0">
                        <a:lnSpc>
                          <a:spcPct val="150000"/>
                        </a:lnSpc>
                        <a:spcBef>
                          <a:spcPct val="0"/>
                        </a:spcBef>
                        <a:spcAft>
                          <a:spcPct val="0"/>
                        </a:spcAft>
                        <a:buClrTx/>
                        <a:buSzTx/>
                        <a:buFont typeface="Arial" pitchFamily="34" charset="0"/>
                        <a:buNone/>
                        <a:tabLst/>
                      </a:pPr>
                      <a:r>
                        <a:rPr kumimoji="0" lang="en-GB" sz="2000" b="1" i="0" u="none" strike="noStrike" cap="none" normalizeH="0" baseline="0" dirty="0" smtClean="0">
                          <a:ln>
                            <a:noFill/>
                          </a:ln>
                          <a:solidFill>
                            <a:srgbClr val="C00000"/>
                          </a:solidFill>
                          <a:effectLst/>
                          <a:latin typeface="Calibri" pitchFamily="34" charset="0"/>
                          <a:cs typeface="+mn-cs"/>
                        </a:rPr>
                        <a:t>Weighted Average</a:t>
                      </a:r>
                    </a:p>
                  </a:txBody>
                  <a:tcPr marL="74295" marR="7429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0" eaLnBrk="0" fontAlgn="base" latinLnBrk="0" hangingPunct="0">
                        <a:lnSpc>
                          <a:spcPct val="150000"/>
                        </a:lnSpc>
                        <a:spcBef>
                          <a:spcPct val="0"/>
                        </a:spcBef>
                        <a:spcAft>
                          <a:spcPct val="0"/>
                        </a:spcAft>
                        <a:buClrTx/>
                        <a:buSzTx/>
                        <a:buFont typeface="Arial" pitchFamily="34" charset="0"/>
                        <a:buNone/>
                        <a:tabLst/>
                      </a:pPr>
                      <a:r>
                        <a:rPr kumimoji="0" lang="ar-SA" sz="2000" b="1" i="0" u="none" strike="noStrike" cap="none" normalizeH="0" baseline="0" dirty="0" smtClean="0">
                          <a:ln>
                            <a:noFill/>
                          </a:ln>
                          <a:solidFill>
                            <a:srgbClr val="C00000"/>
                          </a:solidFill>
                          <a:effectLst/>
                          <a:latin typeface="Calibri" pitchFamily="34" charset="0"/>
                          <a:cs typeface="Arial" pitchFamily="34" charset="0"/>
                        </a:rPr>
                        <a:t>المتوسط المتحرك</a:t>
                      </a:r>
                      <a:endParaRPr kumimoji="0" lang="en-GB" sz="2000" b="1" i="0" u="none" strike="noStrike" cap="none" normalizeH="0" baseline="0" dirty="0" smtClean="0">
                        <a:ln>
                          <a:noFill/>
                        </a:ln>
                        <a:solidFill>
                          <a:srgbClr val="C00000"/>
                        </a:solidFill>
                        <a:effectLst/>
                        <a:latin typeface="Calibri" pitchFamily="34" charset="0"/>
                        <a:cs typeface="Arial" pitchFamily="34" charset="0"/>
                      </a:endParaRPr>
                    </a:p>
                  </a:txBody>
                  <a:tcPr marL="74295" marR="7429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457200">
                <a:tc>
                  <a:txBody>
                    <a:bodyPr/>
                    <a:lstStyle/>
                    <a:p>
                      <a:pPr marL="0" marR="0" lvl="0" indent="0" algn="l" defTabSz="914400" rtl="0" eaLnBrk="0" fontAlgn="base" latinLnBrk="0" hangingPunct="0">
                        <a:lnSpc>
                          <a:spcPct val="150000"/>
                        </a:lnSpc>
                        <a:spcBef>
                          <a:spcPct val="0"/>
                        </a:spcBef>
                        <a:spcAft>
                          <a:spcPct val="0"/>
                        </a:spcAft>
                        <a:buClrTx/>
                        <a:buSzTx/>
                        <a:buFont typeface="Arial" pitchFamily="34" charset="0"/>
                        <a:buNone/>
                        <a:tabLst/>
                      </a:pPr>
                      <a:endParaRPr kumimoji="0" lang="en-GB" sz="2000" b="1" i="0" u="none" strike="noStrike" cap="none" normalizeH="0" baseline="0" dirty="0" smtClean="0">
                        <a:ln>
                          <a:noFill/>
                        </a:ln>
                        <a:solidFill>
                          <a:srgbClr val="009900"/>
                        </a:solidFill>
                        <a:effectLst/>
                        <a:latin typeface="Calibri" pitchFamily="34" charset="0"/>
                        <a:cs typeface="+mn-cs"/>
                      </a:endParaRPr>
                    </a:p>
                  </a:txBody>
                  <a:tcPr marL="74295" marR="7429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0" fontAlgn="base" latinLnBrk="0" hangingPunct="0">
                        <a:lnSpc>
                          <a:spcPct val="150000"/>
                        </a:lnSpc>
                        <a:spcBef>
                          <a:spcPct val="0"/>
                        </a:spcBef>
                        <a:spcAft>
                          <a:spcPct val="0"/>
                        </a:spcAft>
                        <a:buClrTx/>
                        <a:buSzTx/>
                        <a:buFont typeface="Arial" pitchFamily="34" charset="0"/>
                        <a:buNone/>
                        <a:tabLst/>
                      </a:pPr>
                      <a:endParaRPr kumimoji="0" lang="en-GB" sz="2000" b="1" i="0" u="none" strike="noStrike" cap="none" normalizeH="0" baseline="0" dirty="0" smtClean="0">
                        <a:ln>
                          <a:noFill/>
                        </a:ln>
                        <a:solidFill>
                          <a:srgbClr val="000000"/>
                        </a:solidFill>
                        <a:effectLst/>
                        <a:latin typeface="Calibri" pitchFamily="34" charset="0"/>
                        <a:cs typeface="Arial" pitchFamily="34" charset="0"/>
                      </a:endParaRPr>
                    </a:p>
                  </a:txBody>
                  <a:tcPr marL="74295" marR="7429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457200">
                <a:tc>
                  <a:txBody>
                    <a:bodyPr/>
                    <a:lstStyle/>
                    <a:p>
                      <a:pPr marL="0" marR="0" lvl="0" indent="0" algn="l" defTabSz="914400" rtl="0" eaLnBrk="0" fontAlgn="base" latinLnBrk="0" hangingPunct="0">
                        <a:lnSpc>
                          <a:spcPct val="150000"/>
                        </a:lnSpc>
                        <a:spcBef>
                          <a:spcPct val="0"/>
                        </a:spcBef>
                        <a:spcAft>
                          <a:spcPct val="0"/>
                        </a:spcAft>
                        <a:buClrTx/>
                        <a:buSzTx/>
                        <a:buFont typeface="Arial" pitchFamily="34" charset="0"/>
                        <a:buNone/>
                        <a:tabLst/>
                      </a:pPr>
                      <a:endParaRPr kumimoji="0" lang="en-GB" sz="2000" b="1" i="0" u="none" strike="noStrike" cap="none" normalizeH="0" baseline="0" dirty="0" smtClean="0">
                        <a:ln>
                          <a:noFill/>
                        </a:ln>
                        <a:solidFill>
                          <a:srgbClr val="009900"/>
                        </a:solidFill>
                        <a:effectLst/>
                        <a:latin typeface="Calibri" pitchFamily="34" charset="0"/>
                        <a:cs typeface="+mn-cs"/>
                      </a:endParaRPr>
                    </a:p>
                  </a:txBody>
                  <a:tcPr marL="74295" marR="7429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0" eaLnBrk="0" fontAlgn="base" latinLnBrk="0" hangingPunct="0">
                        <a:lnSpc>
                          <a:spcPct val="150000"/>
                        </a:lnSpc>
                        <a:spcBef>
                          <a:spcPct val="0"/>
                        </a:spcBef>
                        <a:spcAft>
                          <a:spcPct val="0"/>
                        </a:spcAft>
                        <a:buClrTx/>
                        <a:buSzTx/>
                        <a:buFont typeface="Arial" pitchFamily="34" charset="0"/>
                        <a:buNone/>
                        <a:tabLst/>
                      </a:pPr>
                      <a:endParaRPr kumimoji="0" lang="en-GB" sz="2000" b="1" i="0" u="none" strike="noStrike" cap="none" normalizeH="0" baseline="0" dirty="0" smtClean="0">
                        <a:ln>
                          <a:noFill/>
                        </a:ln>
                        <a:solidFill>
                          <a:srgbClr val="000000"/>
                        </a:solidFill>
                        <a:effectLst/>
                        <a:latin typeface="Calibri" pitchFamily="34" charset="0"/>
                        <a:cs typeface="Arial" pitchFamily="34" charset="0"/>
                      </a:endParaRPr>
                    </a:p>
                  </a:txBody>
                  <a:tcPr marL="74295" marR="7429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457200">
                <a:tc>
                  <a:txBody>
                    <a:bodyPr/>
                    <a:lstStyle/>
                    <a:p>
                      <a:pPr marL="0" marR="0" lvl="0" indent="0" algn="l" defTabSz="914400" rtl="0" eaLnBrk="0" fontAlgn="base" latinLnBrk="0" hangingPunct="0">
                        <a:lnSpc>
                          <a:spcPct val="150000"/>
                        </a:lnSpc>
                        <a:spcBef>
                          <a:spcPct val="0"/>
                        </a:spcBef>
                        <a:spcAft>
                          <a:spcPct val="0"/>
                        </a:spcAft>
                        <a:buClrTx/>
                        <a:buSzTx/>
                        <a:buFont typeface="Arial" pitchFamily="34" charset="0"/>
                        <a:buNone/>
                        <a:tabLst/>
                      </a:pPr>
                      <a:endParaRPr kumimoji="0" lang="en-GB" sz="2000" b="1" i="0" u="none" strike="noStrike" cap="none" normalizeH="0" baseline="0" dirty="0" smtClean="0">
                        <a:ln>
                          <a:noFill/>
                        </a:ln>
                        <a:solidFill>
                          <a:srgbClr val="009900"/>
                        </a:solidFill>
                        <a:effectLst/>
                        <a:latin typeface="Calibri" pitchFamily="34" charset="0"/>
                        <a:cs typeface="+mn-cs"/>
                      </a:endParaRPr>
                    </a:p>
                  </a:txBody>
                  <a:tcPr marL="74295" marR="7429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0" fontAlgn="base" latinLnBrk="0" hangingPunct="0">
                        <a:lnSpc>
                          <a:spcPct val="150000"/>
                        </a:lnSpc>
                        <a:spcBef>
                          <a:spcPct val="0"/>
                        </a:spcBef>
                        <a:spcAft>
                          <a:spcPct val="0"/>
                        </a:spcAft>
                        <a:buClrTx/>
                        <a:buSzTx/>
                        <a:buFont typeface="Arial" pitchFamily="34" charset="0"/>
                        <a:buNone/>
                        <a:tabLst/>
                      </a:pPr>
                      <a:endParaRPr kumimoji="0" lang="en-GB" sz="2000" b="1" i="0" u="none" strike="noStrike" cap="none" normalizeH="0" baseline="0" dirty="0" smtClean="0">
                        <a:ln>
                          <a:noFill/>
                        </a:ln>
                        <a:solidFill>
                          <a:srgbClr val="000000"/>
                        </a:solidFill>
                        <a:effectLst/>
                        <a:latin typeface="Calibri" pitchFamily="34" charset="0"/>
                        <a:cs typeface="Arial" pitchFamily="34" charset="0"/>
                      </a:endParaRPr>
                    </a:p>
                  </a:txBody>
                  <a:tcPr marL="74295" marR="7429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457200">
                <a:tc>
                  <a:txBody>
                    <a:bodyPr/>
                    <a:lstStyle/>
                    <a:p>
                      <a:pPr marL="0" marR="0" lvl="0" indent="0" algn="l" defTabSz="914400" rtl="0" eaLnBrk="0" fontAlgn="base" latinLnBrk="0" hangingPunct="0">
                        <a:lnSpc>
                          <a:spcPct val="150000"/>
                        </a:lnSpc>
                        <a:spcBef>
                          <a:spcPct val="0"/>
                        </a:spcBef>
                        <a:spcAft>
                          <a:spcPct val="0"/>
                        </a:spcAft>
                        <a:buClrTx/>
                        <a:buSzTx/>
                        <a:buFont typeface="Arial" pitchFamily="34" charset="0"/>
                        <a:buNone/>
                        <a:tabLst/>
                      </a:pPr>
                      <a:endParaRPr kumimoji="0" lang="en-GB" sz="2000" b="1" i="0" u="none" strike="noStrike" cap="none" normalizeH="0" baseline="0" dirty="0" smtClean="0">
                        <a:ln>
                          <a:noFill/>
                        </a:ln>
                        <a:solidFill>
                          <a:srgbClr val="009900"/>
                        </a:solidFill>
                        <a:effectLst/>
                        <a:latin typeface="Calibri" pitchFamily="34" charset="0"/>
                        <a:cs typeface="+mn-cs"/>
                      </a:endParaRPr>
                    </a:p>
                  </a:txBody>
                  <a:tcPr marL="74295" marR="7429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0" eaLnBrk="0" fontAlgn="base" latinLnBrk="0" hangingPunct="0">
                        <a:lnSpc>
                          <a:spcPct val="150000"/>
                        </a:lnSpc>
                        <a:spcBef>
                          <a:spcPct val="0"/>
                        </a:spcBef>
                        <a:spcAft>
                          <a:spcPct val="0"/>
                        </a:spcAft>
                        <a:buClrTx/>
                        <a:buSzTx/>
                        <a:buFont typeface="Arial" pitchFamily="34" charset="0"/>
                        <a:buNone/>
                        <a:tabLst/>
                      </a:pPr>
                      <a:endParaRPr kumimoji="0" lang="en-GB" sz="2000" b="1" i="0" u="none" strike="noStrike" cap="none" normalizeH="0" baseline="0" dirty="0" smtClean="0">
                        <a:ln>
                          <a:noFill/>
                        </a:ln>
                        <a:solidFill>
                          <a:srgbClr val="000000"/>
                        </a:solidFill>
                        <a:effectLst/>
                        <a:latin typeface="Calibri" pitchFamily="34" charset="0"/>
                        <a:cs typeface="Arial" pitchFamily="34" charset="0"/>
                      </a:endParaRPr>
                    </a:p>
                  </a:txBody>
                  <a:tcPr marL="74295" marR="7429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457200">
                <a:tc>
                  <a:txBody>
                    <a:bodyPr/>
                    <a:lstStyle/>
                    <a:p>
                      <a:pPr marL="0" marR="0" lvl="0" indent="0" algn="l" defTabSz="914400" rtl="0" eaLnBrk="0" fontAlgn="base" latinLnBrk="0" hangingPunct="0">
                        <a:lnSpc>
                          <a:spcPct val="150000"/>
                        </a:lnSpc>
                        <a:spcBef>
                          <a:spcPct val="0"/>
                        </a:spcBef>
                        <a:spcAft>
                          <a:spcPct val="0"/>
                        </a:spcAft>
                        <a:buClrTx/>
                        <a:buSzTx/>
                        <a:buFont typeface="Arial" pitchFamily="34" charset="0"/>
                        <a:buNone/>
                        <a:tabLst/>
                      </a:pPr>
                      <a:endParaRPr kumimoji="0" lang="en-GB" sz="2000" b="1" i="0" u="none" strike="noStrike" cap="none" normalizeH="0" baseline="0" dirty="0" smtClean="0">
                        <a:ln>
                          <a:noFill/>
                        </a:ln>
                        <a:solidFill>
                          <a:srgbClr val="009900"/>
                        </a:solidFill>
                        <a:effectLst/>
                        <a:latin typeface="Calibri" pitchFamily="34" charset="0"/>
                        <a:cs typeface="+mn-cs"/>
                      </a:endParaRPr>
                    </a:p>
                  </a:txBody>
                  <a:tcPr marL="74295" marR="7429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0" fontAlgn="base" latinLnBrk="0" hangingPunct="0">
                        <a:lnSpc>
                          <a:spcPct val="150000"/>
                        </a:lnSpc>
                        <a:spcBef>
                          <a:spcPct val="0"/>
                        </a:spcBef>
                        <a:spcAft>
                          <a:spcPct val="0"/>
                        </a:spcAft>
                        <a:buClrTx/>
                        <a:buSzTx/>
                        <a:buFont typeface="Arial" pitchFamily="34" charset="0"/>
                        <a:buNone/>
                        <a:tabLst/>
                      </a:pPr>
                      <a:endParaRPr kumimoji="0" lang="en-GB" sz="2000" b="1" i="0" u="none" strike="noStrike" cap="none" normalizeH="0" baseline="0" dirty="0" smtClean="0">
                        <a:ln>
                          <a:noFill/>
                        </a:ln>
                        <a:solidFill>
                          <a:srgbClr val="000000"/>
                        </a:solidFill>
                        <a:effectLst/>
                        <a:latin typeface="Calibri" pitchFamily="34" charset="0"/>
                        <a:cs typeface="Arial" pitchFamily="34" charset="0"/>
                      </a:endParaRPr>
                    </a:p>
                  </a:txBody>
                  <a:tcPr marL="74295" marR="7429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457200">
                <a:tc>
                  <a:txBody>
                    <a:bodyPr/>
                    <a:lstStyle/>
                    <a:p>
                      <a:pPr marL="0" marR="0" lvl="0" indent="0" algn="l" defTabSz="914400" rtl="0" eaLnBrk="0" fontAlgn="base" latinLnBrk="0" hangingPunct="0">
                        <a:lnSpc>
                          <a:spcPct val="150000"/>
                        </a:lnSpc>
                        <a:spcBef>
                          <a:spcPct val="0"/>
                        </a:spcBef>
                        <a:spcAft>
                          <a:spcPct val="0"/>
                        </a:spcAft>
                        <a:buClrTx/>
                        <a:buSzTx/>
                        <a:buFont typeface="Arial" pitchFamily="34" charset="0"/>
                        <a:buNone/>
                        <a:tabLst/>
                      </a:pPr>
                      <a:endParaRPr kumimoji="0" lang="en-GB" sz="2000" b="1" i="0" u="none" strike="noStrike" cap="none" normalizeH="0" baseline="0" dirty="0" smtClean="0">
                        <a:ln>
                          <a:noFill/>
                        </a:ln>
                        <a:solidFill>
                          <a:srgbClr val="009900"/>
                        </a:solidFill>
                        <a:effectLst/>
                        <a:latin typeface="Calibri" pitchFamily="34" charset="0"/>
                        <a:cs typeface="+mn-cs"/>
                      </a:endParaRPr>
                    </a:p>
                  </a:txBody>
                  <a:tcPr marL="74295" marR="7429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0" eaLnBrk="0" fontAlgn="base" latinLnBrk="0" hangingPunct="0">
                        <a:lnSpc>
                          <a:spcPct val="150000"/>
                        </a:lnSpc>
                        <a:spcBef>
                          <a:spcPct val="0"/>
                        </a:spcBef>
                        <a:spcAft>
                          <a:spcPct val="0"/>
                        </a:spcAft>
                        <a:buClrTx/>
                        <a:buSzTx/>
                        <a:buFont typeface="Arial" pitchFamily="34" charset="0"/>
                        <a:buNone/>
                        <a:tabLst/>
                      </a:pPr>
                      <a:endParaRPr kumimoji="0" lang="en-GB" sz="2000" b="1" i="0" u="none" strike="noStrike" cap="none" normalizeH="0" baseline="0" dirty="0" smtClean="0">
                        <a:ln>
                          <a:noFill/>
                        </a:ln>
                        <a:solidFill>
                          <a:srgbClr val="000000"/>
                        </a:solidFill>
                        <a:effectLst/>
                        <a:latin typeface="Calibri" pitchFamily="34" charset="0"/>
                        <a:cs typeface="Arial" pitchFamily="34" charset="0"/>
                      </a:endParaRPr>
                    </a:p>
                  </a:txBody>
                  <a:tcPr marL="74295" marR="7429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457200">
                <a:tc>
                  <a:txBody>
                    <a:bodyPr/>
                    <a:lstStyle/>
                    <a:p>
                      <a:pPr marL="0" marR="0" lvl="0" indent="0" algn="l" defTabSz="914400" rtl="0" eaLnBrk="0" fontAlgn="base" latinLnBrk="0" hangingPunct="0">
                        <a:lnSpc>
                          <a:spcPct val="150000"/>
                        </a:lnSpc>
                        <a:spcBef>
                          <a:spcPct val="0"/>
                        </a:spcBef>
                        <a:spcAft>
                          <a:spcPct val="0"/>
                        </a:spcAft>
                        <a:buClrTx/>
                        <a:buSzTx/>
                        <a:buFont typeface="Arial" pitchFamily="34" charset="0"/>
                        <a:buNone/>
                        <a:tabLst/>
                      </a:pPr>
                      <a:endParaRPr kumimoji="0" lang="en-GB" sz="2000" b="1" i="0" u="none" strike="noStrike" cap="none" normalizeH="0" baseline="0" dirty="0" smtClean="0">
                        <a:ln>
                          <a:noFill/>
                        </a:ln>
                        <a:solidFill>
                          <a:srgbClr val="009900"/>
                        </a:solidFill>
                        <a:effectLst/>
                        <a:latin typeface="Calibri" pitchFamily="34" charset="0"/>
                        <a:cs typeface="+mn-cs"/>
                      </a:endParaRPr>
                    </a:p>
                  </a:txBody>
                  <a:tcPr marL="74295" marR="7429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0" eaLnBrk="0" fontAlgn="base" latinLnBrk="0" hangingPunct="0">
                        <a:lnSpc>
                          <a:spcPct val="150000"/>
                        </a:lnSpc>
                        <a:spcBef>
                          <a:spcPct val="0"/>
                        </a:spcBef>
                        <a:spcAft>
                          <a:spcPct val="0"/>
                        </a:spcAft>
                        <a:buClrTx/>
                        <a:buSzTx/>
                        <a:buFont typeface="Arial" pitchFamily="34" charset="0"/>
                        <a:buNone/>
                        <a:tabLst/>
                      </a:pPr>
                      <a:endParaRPr kumimoji="0" lang="en-GB" sz="2000" b="1" i="0" u="none" strike="noStrike" cap="none" normalizeH="0" baseline="0" dirty="0" smtClean="0">
                        <a:ln>
                          <a:noFill/>
                        </a:ln>
                        <a:solidFill>
                          <a:srgbClr val="000000"/>
                        </a:solidFill>
                        <a:effectLst/>
                        <a:latin typeface="Calibri" pitchFamily="34" charset="0"/>
                        <a:cs typeface="Arial" pitchFamily="34" charset="0"/>
                      </a:endParaRPr>
                    </a:p>
                  </a:txBody>
                  <a:tcPr marL="74295" marR="7429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bl>
          </a:graphicData>
        </a:graphic>
      </p:graphicFrame>
      <p:sp>
        <p:nvSpPr>
          <p:cNvPr id="29736" name="Slide Number Placeholder 5"/>
          <p:cNvSpPr>
            <a:spLocks noGrp="1"/>
          </p:cNvSpPr>
          <p:nvPr/>
        </p:nvSpPr>
        <p:spPr bwMode="auto">
          <a:xfrm>
            <a:off x="2057400" y="6400800"/>
            <a:ext cx="762000" cy="304800"/>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rtl="0"/>
            <a:r>
              <a:rPr lang="ar-SA" sz="1200">
                <a:solidFill>
                  <a:schemeClr val="bg1"/>
                </a:solidFill>
                <a:latin typeface="Calibri" pitchFamily="34" charset="0"/>
              </a:rPr>
              <a:t> </a:t>
            </a:r>
            <a:endParaRPr lang="en-US" sz="1200">
              <a:solidFill>
                <a:schemeClr val="bg1"/>
              </a:solidFill>
              <a:latin typeface="Calibri" pitchFamily="34" charset="0"/>
            </a:endParaRPr>
          </a:p>
        </p:txBody>
      </p:sp>
      <p:sp>
        <p:nvSpPr>
          <p:cNvPr id="29737" name="Title 1"/>
          <p:cNvSpPr>
            <a:spLocks/>
          </p:cNvSpPr>
          <p:nvPr/>
        </p:nvSpPr>
        <p:spPr bwMode="auto">
          <a:xfrm>
            <a:off x="495300" y="228600"/>
            <a:ext cx="90805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r>
              <a:rPr lang="ar-SA" sz="2800" b="1" dirty="0">
                <a:latin typeface="Calibri" pitchFamily="34" charset="0"/>
              </a:rPr>
              <a:t>المصطلحات المحاسبية باللغة الإنجليزية</a:t>
            </a:r>
            <a:r>
              <a:rPr lang="en-US" sz="2800" b="1" dirty="0">
                <a:latin typeface="Calibri" pitchFamily="34" charset="0"/>
              </a:rPr>
              <a:t> </a:t>
            </a:r>
            <a:r>
              <a:rPr lang="ar-SA" sz="2800" b="1" dirty="0">
                <a:latin typeface="Calibri" pitchFamily="34" charset="0"/>
              </a:rPr>
              <a:t> </a:t>
            </a:r>
            <a:endParaRPr lang="en-GB" sz="2800" b="1" dirty="0">
              <a:latin typeface="Calibri" pitchFamily="34" charset="0"/>
            </a:endParaRPr>
          </a:p>
        </p:txBody>
      </p:sp>
      <p:sp>
        <p:nvSpPr>
          <p:cNvPr id="29738" name="عنصر نائب لرقم الشريحة 5"/>
          <p:cNvSpPr txBox="1">
            <a:spLocks/>
          </p:cNvSpPr>
          <p:nvPr/>
        </p:nvSpPr>
        <p:spPr bwMode="auto">
          <a:xfrm>
            <a:off x="4927600" y="6400800"/>
            <a:ext cx="482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3330AEFE-6C77-498F-B8BA-BDA25F23785F}" type="slidenum">
              <a:rPr lang="ar-SA">
                <a:solidFill>
                  <a:schemeClr val="bg1"/>
                </a:solidFill>
              </a:rPr>
              <a:pPr eaLnBrk="1" hangingPunct="1"/>
              <a:t>25</a:t>
            </a:fld>
            <a:endParaRPr lang="en-US">
              <a:solidFill>
                <a:schemeClr val="bg1"/>
              </a:solidFill>
            </a:endParaRPr>
          </a:p>
        </p:txBody>
      </p:sp>
      <p:sp>
        <p:nvSpPr>
          <p:cNvPr id="29739" name="مستطيل 8"/>
          <p:cNvSpPr>
            <a:spLocks noChangeArrowheads="1"/>
          </p:cNvSpPr>
          <p:nvPr/>
        </p:nvSpPr>
        <p:spPr bwMode="auto">
          <a:xfrm>
            <a:off x="5486400" y="6324600"/>
            <a:ext cx="13589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ar-SA" b="1">
                <a:solidFill>
                  <a:schemeClr val="bg1"/>
                </a:solidFill>
              </a:rPr>
              <a:t>د. عدنان الملحم</a:t>
            </a:r>
            <a:endParaRPr lang="ar-SA"/>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737"/>
                                        </p:tgtEl>
                                        <p:attrNameLst>
                                          <p:attrName>style.visibility</p:attrName>
                                        </p:attrNameLst>
                                      </p:cBhvr>
                                      <p:to>
                                        <p:strVal val="visible"/>
                                      </p:to>
                                    </p:set>
                                    <p:animEffect transition="in" filter="fade">
                                      <p:cBhvr>
                                        <p:cTn id="7" dur="500"/>
                                        <p:tgtEl>
                                          <p:spTgt spid="2973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72386"/>
                                        </p:tgtEl>
                                        <p:attrNameLst>
                                          <p:attrName>style.visibility</p:attrName>
                                        </p:attrNameLst>
                                      </p:cBhvr>
                                      <p:to>
                                        <p:strVal val="visible"/>
                                      </p:to>
                                    </p:set>
                                    <p:animEffect transition="in" filter="blinds(horizontal)">
                                      <p:cBhvr>
                                        <p:cTn id="12" dur="500"/>
                                        <p:tgtEl>
                                          <p:spTgt spid="2723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3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1295400"/>
            <a:ext cx="8915400" cy="4830763"/>
          </a:xfrm>
        </p:spPr>
        <p:txBody>
          <a:bodyPr/>
          <a:lstStyle/>
          <a:p>
            <a:pPr rtl="1">
              <a:lnSpc>
                <a:spcPct val="150000"/>
              </a:lnSpc>
            </a:pPr>
            <a:endParaRPr lang="en-GB" sz="2400" smtClean="0">
              <a:cs typeface="Arial" pitchFamily="34" charset="0"/>
            </a:endParaRPr>
          </a:p>
          <a:p>
            <a:pPr algn="just" rtl="1"/>
            <a:endParaRPr lang="en-GB" smtClean="0">
              <a:cs typeface="Arial" pitchFamily="34" charset="0"/>
            </a:endParaRPr>
          </a:p>
        </p:txBody>
      </p:sp>
      <p:sp>
        <p:nvSpPr>
          <p:cNvPr id="29700" name="AutoShape 3"/>
          <p:cNvSpPr>
            <a:spLocks noChangeArrowheads="1"/>
          </p:cNvSpPr>
          <p:nvPr/>
        </p:nvSpPr>
        <p:spPr bwMode="auto">
          <a:xfrm>
            <a:off x="1524000" y="685800"/>
            <a:ext cx="6858000" cy="4953000"/>
          </a:xfrm>
          <a:prstGeom prst="star24">
            <a:avLst>
              <a:gd name="adj" fmla="val 37500"/>
            </a:avLst>
          </a:prstGeom>
          <a:solidFill>
            <a:schemeClr val="accent3">
              <a:lumMod val="40000"/>
              <a:lumOff val="60000"/>
            </a:schemeClr>
          </a:solidFill>
          <a:ln w="9525">
            <a:solidFill>
              <a:schemeClr val="tx1"/>
            </a:solidFill>
            <a:miter lim="800000"/>
            <a:headEnd/>
            <a:tailEnd/>
          </a:ln>
        </p:spPr>
        <p:txBody>
          <a:bodyPr wrap="none" anchor="ctr"/>
          <a:lstStyle/>
          <a:p>
            <a:pPr algn="ctr" rtl="0">
              <a:defRPr/>
            </a:pPr>
            <a:r>
              <a:rPr lang="ar-JO" sz="5500" b="1" dirty="0"/>
              <a:t>اختبر نفسك</a:t>
            </a:r>
            <a:endParaRPr lang="en-US" sz="5500" b="1" dirty="0"/>
          </a:p>
        </p:txBody>
      </p:sp>
      <p:sp>
        <p:nvSpPr>
          <p:cNvPr id="30725" name="عنصر نائب لرقم الشريحة 5"/>
          <p:cNvSpPr txBox="1">
            <a:spLocks/>
          </p:cNvSpPr>
          <p:nvPr/>
        </p:nvSpPr>
        <p:spPr bwMode="auto">
          <a:xfrm>
            <a:off x="4927600" y="6400800"/>
            <a:ext cx="482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C40C270D-E2EA-4DEE-A236-ACC0B7B4FEFD}" type="slidenum">
              <a:rPr lang="ar-SA">
                <a:solidFill>
                  <a:schemeClr val="bg1"/>
                </a:solidFill>
              </a:rPr>
              <a:pPr eaLnBrk="1" hangingPunct="1"/>
              <a:t>26</a:t>
            </a:fld>
            <a:endParaRPr lang="en-US">
              <a:solidFill>
                <a:schemeClr val="bg1"/>
              </a:solidFill>
            </a:endParaRPr>
          </a:p>
        </p:txBody>
      </p:sp>
      <p:sp>
        <p:nvSpPr>
          <p:cNvPr id="30726" name="مستطيل 8"/>
          <p:cNvSpPr>
            <a:spLocks noChangeArrowheads="1"/>
          </p:cNvSpPr>
          <p:nvPr/>
        </p:nvSpPr>
        <p:spPr bwMode="auto">
          <a:xfrm>
            <a:off x="5486400" y="6324600"/>
            <a:ext cx="13589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ar-SA" b="1" dirty="0">
                <a:solidFill>
                  <a:schemeClr val="bg1"/>
                </a:solidFill>
              </a:rPr>
              <a:t>د. عدنان الملحم</a:t>
            </a:r>
            <a:endParaRPr lang="ar-SA"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29700"/>
                                        </p:tgtEl>
                                      </p:cBhvr>
                                    </p:animEffect>
                                    <p:animScale>
                                      <p:cBhvr>
                                        <p:cTn id="7" dur="250" autoRev="1" fill="hold"/>
                                        <p:tgtEl>
                                          <p:spTgt spid="2970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0"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915400" cy="868362"/>
          </a:xfrm>
        </p:spPr>
        <p:txBody>
          <a:bodyPr/>
          <a:lstStyle/>
          <a:p>
            <a:pPr rtl="1">
              <a:spcAft>
                <a:spcPts val="0"/>
              </a:spcAft>
            </a:pPr>
            <a:r>
              <a:rPr lang="ar-SA" sz="3200" b="1" dirty="0" smtClean="0">
                <a:solidFill>
                  <a:srgbClr val="0000FF"/>
                </a:solidFill>
                <a:cs typeface="Arial" pitchFamily="34" charset="0"/>
              </a:rPr>
              <a:t/>
            </a:r>
            <a:br>
              <a:rPr lang="ar-SA" sz="3200" b="1" dirty="0" smtClean="0">
                <a:solidFill>
                  <a:srgbClr val="0000FF"/>
                </a:solidFill>
                <a:cs typeface="Arial" pitchFamily="34" charset="0"/>
              </a:rPr>
            </a:br>
            <a:r>
              <a:rPr lang="ar-SA" sz="1800" b="1" dirty="0" smtClean="0">
                <a:solidFill>
                  <a:srgbClr val="0000FF"/>
                </a:solidFill>
                <a:cs typeface="Arial" pitchFamily="34" charset="0"/>
              </a:rPr>
              <a:t/>
            </a:r>
            <a:br>
              <a:rPr lang="ar-SA" sz="1800" b="1" dirty="0" smtClean="0">
                <a:solidFill>
                  <a:srgbClr val="0000FF"/>
                </a:solidFill>
                <a:cs typeface="Arial" pitchFamily="34" charset="0"/>
              </a:rPr>
            </a:br>
            <a:r>
              <a:rPr lang="ar-SA" sz="1800" b="1" dirty="0" smtClean="0">
                <a:cs typeface="Arial" pitchFamily="34" charset="0"/>
              </a:rPr>
              <a:t>1</a:t>
            </a:r>
            <a:br>
              <a:rPr lang="ar-SA" sz="1800" b="1" dirty="0" smtClean="0">
                <a:cs typeface="Arial" pitchFamily="34" charset="0"/>
              </a:rPr>
            </a:br>
            <a:r>
              <a:rPr lang="ar-SA" sz="1800" b="1" dirty="0">
                <a:cs typeface="Arial" pitchFamily="34" charset="0"/>
              </a:rPr>
              <a:t/>
            </a:r>
            <a:br>
              <a:rPr lang="ar-SA" sz="1800" b="1" dirty="0">
                <a:cs typeface="Arial" pitchFamily="34" charset="0"/>
              </a:rPr>
            </a:br>
            <a:r>
              <a:rPr lang="ar-SA" sz="1800" b="1" dirty="0" smtClean="0">
                <a:cs typeface="Arial" pitchFamily="34" charset="0"/>
              </a:rPr>
              <a:t/>
            </a:r>
            <a:br>
              <a:rPr lang="ar-SA" sz="1800" b="1" dirty="0" smtClean="0">
                <a:cs typeface="Arial" pitchFamily="34" charset="0"/>
              </a:rPr>
            </a:br>
            <a:r>
              <a:rPr lang="ar-SA" sz="1800" b="1" dirty="0">
                <a:cs typeface="Arial" pitchFamily="34" charset="0"/>
              </a:rPr>
              <a:t/>
            </a:r>
            <a:br>
              <a:rPr lang="ar-SA" sz="1800" b="1" dirty="0">
                <a:cs typeface="Arial" pitchFamily="34" charset="0"/>
              </a:rPr>
            </a:br>
            <a:r>
              <a:rPr lang="ar-SA" sz="1800" b="1" dirty="0" smtClean="0">
                <a:cs typeface="Arial" pitchFamily="34" charset="0"/>
              </a:rPr>
              <a:t/>
            </a:r>
            <a:br>
              <a:rPr lang="ar-SA" sz="1800" b="1" dirty="0" smtClean="0">
                <a:cs typeface="Arial" pitchFamily="34" charset="0"/>
              </a:rPr>
            </a:br>
            <a:r>
              <a:rPr lang="ar-SA" sz="2000" b="1" dirty="0" smtClean="0">
                <a:cs typeface="Arial" pitchFamily="34" charset="0"/>
              </a:rPr>
              <a:t>1- </a:t>
            </a:r>
            <a:r>
              <a:rPr lang="ar-SA" sz="2000" b="1" dirty="0" smtClean="0">
                <a:latin typeface="Times New Roman"/>
                <a:ea typeface="Times New Roman"/>
                <a:cs typeface="Simplified Arabic"/>
              </a:rPr>
              <a:t>فيما </a:t>
            </a:r>
            <a:r>
              <a:rPr lang="ar-SA" sz="2000" b="1" dirty="0">
                <a:latin typeface="Times New Roman"/>
                <a:ea typeface="Times New Roman"/>
                <a:cs typeface="Simplified Arabic"/>
              </a:rPr>
              <a:t>يلي حركة المواد الخام لأحد المنشآت الصناعية خلال الأسبوع الأول من شهر محرم </a:t>
            </a:r>
            <a:r>
              <a:rPr lang="ar-SA" sz="2000" b="1" dirty="0" smtClean="0">
                <a:latin typeface="Times New Roman"/>
                <a:ea typeface="Times New Roman"/>
                <a:cs typeface="Simplified Arabic"/>
              </a:rPr>
              <a:t>1431هـ:</a:t>
            </a:r>
            <a:r>
              <a:rPr lang="en-US" sz="2000" b="1" dirty="0">
                <a:latin typeface="Times New Roman"/>
                <a:ea typeface="Times New Roman"/>
                <a:cs typeface="Simplified Arabic"/>
              </a:rPr>
              <a:t/>
            </a:r>
            <a:br>
              <a:rPr lang="en-US" sz="2000" b="1" dirty="0">
                <a:latin typeface="Times New Roman"/>
                <a:ea typeface="Times New Roman"/>
                <a:cs typeface="Simplified Arabic"/>
              </a:rPr>
            </a:br>
            <a:r>
              <a:rPr lang="ar-SA" sz="2000" b="1" dirty="0">
                <a:latin typeface="Times New Roman"/>
                <a:ea typeface="Times New Roman"/>
                <a:cs typeface="Simplified Arabic"/>
              </a:rPr>
              <a:t>في </a:t>
            </a:r>
            <a:r>
              <a:rPr lang="ar-SA" sz="2000" b="1" dirty="0" smtClean="0">
                <a:latin typeface="Times New Roman"/>
                <a:ea typeface="Times New Roman"/>
                <a:cs typeface="Simplified Arabic"/>
              </a:rPr>
              <a:t>1/ 1/ 1431هـ كان </a:t>
            </a:r>
            <a:r>
              <a:rPr lang="ar-SA" sz="2000" b="1" dirty="0">
                <a:latin typeface="Times New Roman"/>
                <a:ea typeface="Times New Roman"/>
                <a:cs typeface="Simplified Arabic"/>
              </a:rPr>
              <a:t>رصيد المخزون من المواد 150 وحدة بسعر 12 ريال للوحدة.</a:t>
            </a:r>
            <a:r>
              <a:rPr lang="en-US" sz="2000" b="1" dirty="0">
                <a:latin typeface="Times New Roman"/>
                <a:ea typeface="Times New Roman"/>
                <a:cs typeface="Simplified Arabic"/>
              </a:rPr>
              <a:t/>
            </a:r>
            <a:br>
              <a:rPr lang="en-US" sz="2000" b="1" dirty="0">
                <a:latin typeface="Times New Roman"/>
                <a:ea typeface="Times New Roman"/>
                <a:cs typeface="Simplified Arabic"/>
              </a:rPr>
            </a:br>
            <a:r>
              <a:rPr lang="ar-SA" sz="2000" b="1" dirty="0">
                <a:latin typeface="Times New Roman"/>
                <a:ea typeface="Times New Roman"/>
                <a:cs typeface="Simplified Arabic"/>
              </a:rPr>
              <a:t>في </a:t>
            </a:r>
            <a:r>
              <a:rPr lang="ar-SA" sz="2000" b="1" dirty="0" smtClean="0">
                <a:latin typeface="Times New Roman"/>
                <a:ea typeface="Times New Roman"/>
                <a:cs typeface="Simplified Arabic"/>
              </a:rPr>
              <a:t>2/ 1/ 1431 هـ تم </a:t>
            </a:r>
            <a:r>
              <a:rPr lang="ar-SA" sz="2000" b="1" dirty="0">
                <a:latin typeface="Times New Roman"/>
                <a:ea typeface="Times New Roman"/>
                <a:cs typeface="Simplified Arabic"/>
              </a:rPr>
              <a:t>شراء 100 وحدة بسعر 15 ريال للوحدة.</a:t>
            </a:r>
            <a:r>
              <a:rPr lang="en-US" sz="2000" b="1" dirty="0">
                <a:latin typeface="Times New Roman"/>
                <a:ea typeface="Times New Roman"/>
                <a:cs typeface="Simplified Arabic"/>
              </a:rPr>
              <a:t/>
            </a:r>
            <a:br>
              <a:rPr lang="en-US" sz="2000" b="1" dirty="0">
                <a:latin typeface="Times New Roman"/>
                <a:ea typeface="Times New Roman"/>
                <a:cs typeface="Simplified Arabic"/>
              </a:rPr>
            </a:br>
            <a:r>
              <a:rPr lang="ar-SA" sz="2000" b="1" dirty="0" smtClean="0">
                <a:latin typeface="Times New Roman"/>
                <a:ea typeface="Times New Roman"/>
                <a:cs typeface="Simplified Arabic"/>
              </a:rPr>
              <a:t>في 4/ 1/ 1431 هـ تم </a:t>
            </a:r>
            <a:r>
              <a:rPr lang="ar-SA" sz="2000" b="1" dirty="0">
                <a:latin typeface="Times New Roman"/>
                <a:ea typeface="Times New Roman"/>
                <a:cs typeface="Simplified Arabic"/>
              </a:rPr>
              <a:t>شراء 130 وحدة بسعر 13 ريال </a:t>
            </a:r>
            <a:r>
              <a:rPr lang="ar-SA" sz="2000" b="1" dirty="0" smtClean="0">
                <a:latin typeface="Times New Roman"/>
                <a:ea typeface="Times New Roman"/>
                <a:cs typeface="Simplified Arabic"/>
              </a:rPr>
              <a:t>للوحدة.</a:t>
            </a:r>
            <a:r>
              <a:rPr lang="en-US" sz="2000" b="1" dirty="0" smtClean="0">
                <a:latin typeface="Times New Roman"/>
                <a:ea typeface="Times New Roman"/>
                <a:cs typeface="Simplified Arabic"/>
              </a:rPr>
              <a:t/>
            </a:r>
            <a:br>
              <a:rPr lang="en-US" sz="2000" b="1" dirty="0" smtClean="0">
                <a:latin typeface="Times New Roman"/>
                <a:ea typeface="Times New Roman"/>
                <a:cs typeface="Simplified Arabic"/>
              </a:rPr>
            </a:br>
            <a:r>
              <a:rPr lang="ar-SA" sz="2000" b="1" dirty="0" smtClean="0">
                <a:latin typeface="Times New Roman"/>
                <a:ea typeface="Times New Roman"/>
                <a:cs typeface="Simplified Arabic"/>
              </a:rPr>
              <a:t>في 7/ 1/ 1431 هـ تم </a:t>
            </a:r>
            <a:r>
              <a:rPr lang="ar-SA" sz="2000" b="1" dirty="0">
                <a:latin typeface="Times New Roman"/>
                <a:ea typeface="Times New Roman"/>
                <a:cs typeface="Simplified Arabic"/>
              </a:rPr>
              <a:t>شراء 140 وحدة بسعر 16 ريال للوحدة.</a:t>
            </a:r>
            <a:r>
              <a:rPr lang="en-US" sz="2000" b="1" dirty="0">
                <a:latin typeface="Times New Roman"/>
                <a:ea typeface="Times New Roman"/>
                <a:cs typeface="Simplified Arabic"/>
              </a:rPr>
              <a:t/>
            </a:r>
            <a:br>
              <a:rPr lang="en-US" sz="2000" b="1" dirty="0">
                <a:latin typeface="Times New Roman"/>
                <a:ea typeface="Times New Roman"/>
                <a:cs typeface="Simplified Arabic"/>
              </a:rPr>
            </a:br>
            <a:r>
              <a:rPr lang="ar-SA" sz="2000" b="1" dirty="0">
                <a:latin typeface="Times New Roman"/>
                <a:ea typeface="Times New Roman"/>
                <a:cs typeface="Simplified Arabic"/>
              </a:rPr>
              <a:t>فإذا علمت </a:t>
            </a:r>
            <a:r>
              <a:rPr lang="ar-SA" sz="2000" b="1" u="sng" dirty="0">
                <a:latin typeface="Times New Roman"/>
                <a:ea typeface="Times New Roman"/>
                <a:cs typeface="Simplified Arabic"/>
              </a:rPr>
              <a:t>أنه في </a:t>
            </a:r>
            <a:r>
              <a:rPr lang="ar-SA" sz="2000" b="1" u="sng" dirty="0" smtClean="0">
                <a:latin typeface="Times New Roman"/>
                <a:ea typeface="Times New Roman"/>
                <a:cs typeface="Simplified Arabic"/>
              </a:rPr>
              <a:t>6/ 1/ 1431هـ</a:t>
            </a:r>
            <a:r>
              <a:rPr lang="ar-SA" sz="2000" b="1" dirty="0" smtClean="0">
                <a:latin typeface="Times New Roman"/>
                <a:ea typeface="Times New Roman"/>
                <a:cs typeface="Simplified Arabic"/>
              </a:rPr>
              <a:t> </a:t>
            </a:r>
            <a:r>
              <a:rPr lang="ar-SA" sz="2000" b="1" dirty="0">
                <a:latin typeface="Times New Roman"/>
                <a:ea typeface="Times New Roman"/>
                <a:cs typeface="Simplified Arabic"/>
              </a:rPr>
              <a:t>تم صرف 210 وحدة من المواد للإنتاج.</a:t>
            </a:r>
            <a:r>
              <a:rPr lang="en-US" sz="2000" b="1" dirty="0">
                <a:latin typeface="Times New Roman"/>
                <a:ea typeface="Times New Roman"/>
                <a:cs typeface="Simplified Arabic"/>
              </a:rPr>
              <a:t/>
            </a:r>
            <a:br>
              <a:rPr lang="en-US" sz="2000" b="1" dirty="0">
                <a:latin typeface="Times New Roman"/>
                <a:ea typeface="Times New Roman"/>
                <a:cs typeface="Simplified Arabic"/>
              </a:rPr>
            </a:br>
            <a:r>
              <a:rPr lang="ar-SA" sz="2000" b="1" dirty="0" smtClean="0">
                <a:latin typeface="Times New Roman"/>
                <a:ea typeface="Times New Roman"/>
                <a:cs typeface="Simplified Arabic"/>
              </a:rPr>
              <a:t>فإن </a:t>
            </a:r>
            <a:r>
              <a:rPr lang="ar-SA" sz="2000" b="1" dirty="0">
                <a:latin typeface="Times New Roman"/>
                <a:ea typeface="Times New Roman"/>
                <a:cs typeface="Simplified Arabic"/>
              </a:rPr>
              <a:t>تكلفة المواد المنصرفة للإنتاج وفقاً لطريقة الوارد أخيراً صادر أولاً في تسعير المخزون تبلغ:</a:t>
            </a:r>
            <a:r>
              <a:rPr lang="en-US" sz="2000" b="1" dirty="0">
                <a:latin typeface="Times New Roman"/>
                <a:ea typeface="Times New Roman"/>
                <a:cs typeface="Simplified Arabic"/>
              </a:rPr>
              <a:t/>
            </a:r>
            <a:br>
              <a:rPr lang="en-US" sz="2000" b="1" dirty="0">
                <a:latin typeface="Times New Roman"/>
                <a:ea typeface="Times New Roman"/>
                <a:cs typeface="Simplified Arabic"/>
              </a:rPr>
            </a:br>
            <a:r>
              <a:rPr lang="ar-SA" sz="3200" b="1" dirty="0" smtClean="0">
                <a:solidFill>
                  <a:srgbClr val="0000FF"/>
                </a:solidFill>
                <a:cs typeface="Arial" pitchFamily="34" charset="0"/>
              </a:rPr>
              <a:t/>
            </a:r>
            <a:br>
              <a:rPr lang="ar-SA" sz="3200" b="1" dirty="0" smtClean="0">
                <a:solidFill>
                  <a:srgbClr val="0000FF"/>
                </a:solidFill>
                <a:cs typeface="Arial" pitchFamily="34" charset="0"/>
              </a:rPr>
            </a:br>
            <a:endParaRPr lang="en-GB" sz="3200" dirty="0" smtClean="0">
              <a:solidFill>
                <a:srgbClr val="0000FF"/>
              </a:solidFill>
              <a:cs typeface="Arial" pitchFamily="34" charset="0"/>
            </a:endParaRPr>
          </a:p>
        </p:txBody>
      </p:sp>
      <p:sp>
        <p:nvSpPr>
          <p:cNvPr id="3" name="Content Placeholder 2"/>
          <p:cNvSpPr>
            <a:spLocks noGrp="1"/>
          </p:cNvSpPr>
          <p:nvPr>
            <p:ph idx="4294967295"/>
          </p:nvPr>
        </p:nvSpPr>
        <p:spPr>
          <a:xfrm>
            <a:off x="0" y="1371600"/>
            <a:ext cx="8915400" cy="4830763"/>
          </a:xfrm>
        </p:spPr>
        <p:txBody>
          <a:bodyPr/>
          <a:lstStyle/>
          <a:p>
            <a:pPr rtl="1">
              <a:lnSpc>
                <a:spcPct val="150000"/>
              </a:lnSpc>
            </a:pPr>
            <a:endParaRPr lang="en-GB" sz="2400" dirty="0" smtClean="0">
              <a:cs typeface="Arial" pitchFamily="34" charset="0"/>
            </a:endParaRPr>
          </a:p>
        </p:txBody>
      </p:sp>
      <p:graphicFrame>
        <p:nvGraphicFramePr>
          <p:cNvPr id="6" name="جدول 5"/>
          <p:cNvGraphicFramePr>
            <a:graphicFrameLocks noGrp="1"/>
          </p:cNvGraphicFramePr>
          <p:nvPr>
            <p:extLst>
              <p:ext uri="{D42A27DB-BD31-4B8C-83A1-F6EECF244321}">
                <p14:modId xmlns:p14="http://schemas.microsoft.com/office/powerpoint/2010/main" val="152247592"/>
              </p:ext>
            </p:extLst>
          </p:nvPr>
        </p:nvGraphicFramePr>
        <p:xfrm>
          <a:off x="1066800" y="2667000"/>
          <a:ext cx="8001000" cy="2316480"/>
        </p:xfrm>
        <a:graphic>
          <a:graphicData uri="http://schemas.openxmlformats.org/drawingml/2006/table">
            <a:tbl>
              <a:tblPr rtl="1" firstRow="1" bandRow="1">
                <a:tableStyleId>{5C22544A-7EE6-4342-B048-85BDC9FD1C3A}</a:tableStyleId>
              </a:tblPr>
              <a:tblGrid>
                <a:gridCol w="747311"/>
                <a:gridCol w="7253689"/>
              </a:tblGrid>
              <a:tr h="552450">
                <a:tc>
                  <a:txBody>
                    <a:bodyPr/>
                    <a:lstStyle/>
                    <a:p>
                      <a:pPr algn="just" rtl="1"/>
                      <a:r>
                        <a:rPr lang="en-US" sz="3200" b="0" dirty="0" smtClean="0">
                          <a:solidFill>
                            <a:schemeClr val="tx1"/>
                          </a:solidFill>
                        </a:rPr>
                        <a:t>A</a:t>
                      </a:r>
                      <a:endParaRPr lang="ar-SA" sz="3200" b="0" dirty="0">
                        <a:solidFill>
                          <a:schemeClr val="tx1"/>
                        </a:solidFill>
                      </a:endParaRPr>
                    </a:p>
                  </a:txBody>
                  <a:tcPr>
                    <a:solidFill>
                      <a:schemeClr val="accent6">
                        <a:lumMod val="60000"/>
                        <a:lumOff val="40000"/>
                      </a:schemeClr>
                    </a:solidFill>
                  </a:tcPr>
                </a:tc>
                <a:tc>
                  <a:txBody>
                    <a:bodyPr/>
                    <a:lstStyle/>
                    <a:p>
                      <a:pPr algn="just" rtl="1"/>
                      <a:r>
                        <a:rPr lang="ar-SA" sz="3200" b="0" dirty="0" smtClean="0">
                          <a:solidFill>
                            <a:schemeClr val="tx1"/>
                          </a:solidFill>
                        </a:rPr>
                        <a:t>2,890</a:t>
                      </a:r>
                      <a:r>
                        <a:rPr lang="ar-SA" sz="3200" b="0" baseline="0" dirty="0" smtClean="0">
                          <a:solidFill>
                            <a:schemeClr val="tx1"/>
                          </a:solidFill>
                        </a:rPr>
                        <a:t> ريال</a:t>
                      </a:r>
                      <a:endParaRPr lang="ar-SA" sz="3200" b="0" dirty="0">
                        <a:solidFill>
                          <a:schemeClr val="tx1"/>
                        </a:solidFill>
                      </a:endParaRPr>
                    </a:p>
                  </a:txBody>
                  <a:tcPr>
                    <a:solidFill>
                      <a:schemeClr val="accent3">
                        <a:lumMod val="60000"/>
                        <a:lumOff val="40000"/>
                      </a:schemeClr>
                    </a:solidFill>
                  </a:tcPr>
                </a:tc>
              </a:tr>
              <a:tr h="552450">
                <a:tc>
                  <a:txBody>
                    <a:bodyPr/>
                    <a:lstStyle/>
                    <a:p>
                      <a:pPr algn="just" rtl="1"/>
                      <a:r>
                        <a:rPr lang="en-US" sz="3200" dirty="0" smtClean="0"/>
                        <a:t>B</a:t>
                      </a:r>
                      <a:endParaRPr lang="ar-SA" sz="3200" dirty="0"/>
                    </a:p>
                  </a:txBody>
                  <a:tcPr>
                    <a:solidFill>
                      <a:schemeClr val="accent6">
                        <a:lumMod val="60000"/>
                        <a:lumOff val="40000"/>
                      </a:schemeClr>
                    </a:solidFill>
                  </a:tcPr>
                </a:tc>
                <a:tc>
                  <a:txBody>
                    <a:bodyPr/>
                    <a:lstStyle/>
                    <a:p>
                      <a:pPr algn="just" rtl="1"/>
                      <a:r>
                        <a:rPr lang="ar-SA" sz="3200" dirty="0" smtClean="0"/>
                        <a:t>3,150 ريال</a:t>
                      </a:r>
                      <a:endParaRPr lang="ar-SA" sz="3200" dirty="0"/>
                    </a:p>
                  </a:txBody>
                  <a:tcPr>
                    <a:solidFill>
                      <a:schemeClr val="accent3">
                        <a:lumMod val="60000"/>
                        <a:lumOff val="40000"/>
                      </a:schemeClr>
                    </a:solidFill>
                  </a:tcPr>
                </a:tc>
              </a:tr>
              <a:tr h="552450">
                <a:tc>
                  <a:txBody>
                    <a:bodyPr/>
                    <a:lstStyle/>
                    <a:p>
                      <a:pPr algn="just" rtl="1"/>
                      <a:r>
                        <a:rPr lang="en-US" sz="3200" dirty="0" smtClean="0"/>
                        <a:t>C</a:t>
                      </a:r>
                      <a:endParaRPr lang="ar-SA" sz="3200" dirty="0"/>
                    </a:p>
                  </a:txBody>
                  <a:tcPr>
                    <a:solidFill>
                      <a:schemeClr val="accent6">
                        <a:lumMod val="60000"/>
                        <a:lumOff val="40000"/>
                      </a:schemeClr>
                    </a:solidFill>
                  </a:tcPr>
                </a:tc>
                <a:tc>
                  <a:txBody>
                    <a:bodyPr/>
                    <a:lstStyle/>
                    <a:p>
                      <a:pPr algn="just" rtl="1"/>
                      <a:r>
                        <a:rPr lang="ar-SA" sz="3200" dirty="0" smtClean="0"/>
                        <a:t>2,700 ريال</a:t>
                      </a:r>
                      <a:endParaRPr lang="ar-SA" sz="3200" dirty="0"/>
                    </a:p>
                  </a:txBody>
                  <a:tcPr>
                    <a:solidFill>
                      <a:schemeClr val="accent3">
                        <a:lumMod val="60000"/>
                        <a:lumOff val="40000"/>
                      </a:schemeClr>
                    </a:solidFill>
                  </a:tcPr>
                </a:tc>
              </a:tr>
              <a:tr h="552450">
                <a:tc>
                  <a:txBody>
                    <a:bodyPr/>
                    <a:lstStyle/>
                    <a:p>
                      <a:pPr algn="just" rtl="1"/>
                      <a:r>
                        <a:rPr lang="en-US" sz="3200" dirty="0" smtClean="0"/>
                        <a:t>D</a:t>
                      </a:r>
                      <a:endParaRPr lang="ar-SA" sz="3200" dirty="0"/>
                    </a:p>
                  </a:txBody>
                  <a:tcPr>
                    <a:solidFill>
                      <a:schemeClr val="accent6">
                        <a:lumMod val="60000"/>
                        <a:lumOff val="40000"/>
                      </a:schemeClr>
                    </a:solidFill>
                  </a:tcPr>
                </a:tc>
                <a:tc>
                  <a:txBody>
                    <a:bodyPr/>
                    <a:lstStyle/>
                    <a:p>
                      <a:pPr algn="just" rtl="1"/>
                      <a:r>
                        <a:rPr lang="ar-SA" sz="3200" dirty="0" smtClean="0"/>
                        <a:t>2,800 ريال</a:t>
                      </a:r>
                    </a:p>
                  </a:txBody>
                  <a:tcPr>
                    <a:solidFill>
                      <a:schemeClr val="accent3">
                        <a:lumMod val="60000"/>
                        <a:lumOff val="40000"/>
                      </a:schemeClr>
                    </a:solidFill>
                  </a:tcPr>
                </a:tc>
              </a:tr>
            </a:tbl>
          </a:graphicData>
        </a:graphic>
      </p:graphicFrame>
      <p:graphicFrame>
        <p:nvGraphicFramePr>
          <p:cNvPr id="7" name="جدول 6"/>
          <p:cNvGraphicFramePr>
            <a:graphicFrameLocks noGrp="1"/>
          </p:cNvGraphicFramePr>
          <p:nvPr>
            <p:extLst>
              <p:ext uri="{D42A27DB-BD31-4B8C-83A1-F6EECF244321}">
                <p14:modId xmlns:p14="http://schemas.microsoft.com/office/powerpoint/2010/main" val="379196330"/>
              </p:ext>
            </p:extLst>
          </p:nvPr>
        </p:nvGraphicFramePr>
        <p:xfrm>
          <a:off x="1651000" y="5105400"/>
          <a:ext cx="6604000" cy="762000"/>
        </p:xfrm>
        <a:graphic>
          <a:graphicData uri="http://schemas.openxmlformats.org/drawingml/2006/table">
            <a:tbl>
              <a:tblPr rtl="1" firstRow="1" bandRow="1">
                <a:tableStyleId>{5C22544A-7EE6-4342-B048-85BDC9FD1C3A}</a:tableStyleId>
              </a:tblPr>
              <a:tblGrid>
                <a:gridCol w="6604000"/>
              </a:tblGrid>
              <a:tr h="762000">
                <a:tc>
                  <a:txBody>
                    <a:bodyPr/>
                    <a:lstStyle/>
                    <a:p>
                      <a:pPr algn="just" rtl="1"/>
                      <a:r>
                        <a:rPr lang="ar-SA" sz="3200" b="1" dirty="0" smtClean="0">
                          <a:solidFill>
                            <a:srgbClr val="FF0000"/>
                          </a:solidFill>
                        </a:rPr>
                        <a:t>الإجابة الصحيحة </a:t>
                      </a:r>
                      <a:endParaRPr lang="ar-SA" sz="3200" b="1" dirty="0">
                        <a:solidFill>
                          <a:srgbClr val="FF0000"/>
                        </a:solidFill>
                      </a:endParaRPr>
                    </a:p>
                  </a:txBody>
                  <a:tcPr/>
                </a:tc>
              </a:tr>
            </a:tbl>
          </a:graphicData>
        </a:graphic>
      </p:graphicFrame>
      <p:sp>
        <p:nvSpPr>
          <p:cNvPr id="31771" name="عنصر نائب لرقم الشريحة 5"/>
          <p:cNvSpPr txBox="1">
            <a:spLocks/>
          </p:cNvSpPr>
          <p:nvPr/>
        </p:nvSpPr>
        <p:spPr bwMode="auto">
          <a:xfrm>
            <a:off x="4927600" y="6400800"/>
            <a:ext cx="482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B2994B2B-371F-43A0-B980-C240E3FDD99C}" type="slidenum">
              <a:rPr lang="ar-SA">
                <a:solidFill>
                  <a:schemeClr val="bg1"/>
                </a:solidFill>
              </a:rPr>
              <a:pPr eaLnBrk="1" hangingPunct="1"/>
              <a:t>27</a:t>
            </a:fld>
            <a:endParaRPr lang="en-US">
              <a:solidFill>
                <a:schemeClr val="bg1"/>
              </a:solidFill>
            </a:endParaRPr>
          </a:p>
        </p:txBody>
      </p:sp>
      <p:sp>
        <p:nvSpPr>
          <p:cNvPr id="8" name="مستطيل 8"/>
          <p:cNvSpPr>
            <a:spLocks noChangeArrowheads="1"/>
          </p:cNvSpPr>
          <p:nvPr/>
        </p:nvSpPr>
        <p:spPr bwMode="auto">
          <a:xfrm>
            <a:off x="5486400" y="6324600"/>
            <a:ext cx="13589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ar-SA" b="1" dirty="0">
                <a:solidFill>
                  <a:schemeClr val="bg1"/>
                </a:solidFill>
              </a:rPr>
              <a:t>د. عدنان الملحم</a:t>
            </a:r>
            <a:endParaRPr lang="ar-SA" dirty="0"/>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915400" cy="868362"/>
          </a:xfrm>
        </p:spPr>
        <p:txBody>
          <a:bodyPr/>
          <a:lstStyle/>
          <a:p>
            <a:pPr rtl="1">
              <a:spcAft>
                <a:spcPts val="0"/>
              </a:spcAft>
            </a:pPr>
            <a:r>
              <a:rPr lang="ar-SA" sz="3200" b="1" dirty="0" smtClean="0">
                <a:solidFill>
                  <a:srgbClr val="0000FF"/>
                </a:solidFill>
                <a:cs typeface="Arial" pitchFamily="34" charset="0"/>
              </a:rPr>
              <a:t/>
            </a:r>
            <a:br>
              <a:rPr lang="ar-SA" sz="3200" b="1" dirty="0" smtClean="0">
                <a:solidFill>
                  <a:srgbClr val="0000FF"/>
                </a:solidFill>
                <a:cs typeface="Arial" pitchFamily="34" charset="0"/>
              </a:rPr>
            </a:br>
            <a:r>
              <a:rPr lang="ar-SA" sz="1800" b="1" dirty="0" smtClean="0">
                <a:solidFill>
                  <a:srgbClr val="0000FF"/>
                </a:solidFill>
                <a:cs typeface="Arial" pitchFamily="34" charset="0"/>
              </a:rPr>
              <a:t/>
            </a:r>
            <a:br>
              <a:rPr lang="ar-SA" sz="1800" b="1" dirty="0" smtClean="0">
                <a:solidFill>
                  <a:srgbClr val="0000FF"/>
                </a:solidFill>
                <a:cs typeface="Arial" pitchFamily="34" charset="0"/>
              </a:rPr>
            </a:br>
            <a:r>
              <a:rPr lang="ar-SA" sz="1800" b="1" dirty="0" smtClean="0">
                <a:cs typeface="Arial" pitchFamily="34" charset="0"/>
              </a:rPr>
              <a:t>1</a:t>
            </a:r>
            <a:br>
              <a:rPr lang="ar-SA" sz="1800" b="1" dirty="0" smtClean="0">
                <a:cs typeface="Arial" pitchFamily="34" charset="0"/>
              </a:rPr>
            </a:br>
            <a:r>
              <a:rPr lang="ar-SA" sz="1800" b="1" dirty="0">
                <a:cs typeface="Arial" pitchFamily="34" charset="0"/>
              </a:rPr>
              <a:t/>
            </a:r>
            <a:br>
              <a:rPr lang="ar-SA" sz="1800" b="1" dirty="0">
                <a:cs typeface="Arial" pitchFamily="34" charset="0"/>
              </a:rPr>
            </a:br>
            <a:r>
              <a:rPr lang="ar-SA" sz="1800" b="1" dirty="0" smtClean="0">
                <a:cs typeface="Arial" pitchFamily="34" charset="0"/>
              </a:rPr>
              <a:t/>
            </a:r>
            <a:br>
              <a:rPr lang="ar-SA" sz="1800" b="1" dirty="0" smtClean="0">
                <a:cs typeface="Arial" pitchFamily="34" charset="0"/>
              </a:rPr>
            </a:br>
            <a:r>
              <a:rPr lang="ar-SA" sz="1800" b="1" dirty="0">
                <a:cs typeface="Arial" pitchFamily="34" charset="0"/>
              </a:rPr>
              <a:t/>
            </a:r>
            <a:br>
              <a:rPr lang="ar-SA" sz="1800" b="1" dirty="0">
                <a:cs typeface="Arial" pitchFamily="34" charset="0"/>
              </a:rPr>
            </a:br>
            <a:r>
              <a:rPr lang="ar-SA" sz="1800" b="1" dirty="0" smtClean="0">
                <a:cs typeface="Arial" pitchFamily="34" charset="0"/>
              </a:rPr>
              <a:t/>
            </a:r>
            <a:br>
              <a:rPr lang="ar-SA" sz="1800" b="1" dirty="0" smtClean="0">
                <a:cs typeface="Arial" pitchFamily="34" charset="0"/>
              </a:rPr>
            </a:br>
            <a:r>
              <a:rPr lang="ar-SA" sz="1800" b="1" dirty="0" smtClean="0">
                <a:cs typeface="Arial" pitchFamily="34" charset="0"/>
              </a:rPr>
              <a:t>2</a:t>
            </a:r>
            <a:r>
              <a:rPr lang="ar-SA" sz="2000" b="1" dirty="0" smtClean="0">
                <a:cs typeface="Arial" pitchFamily="34" charset="0"/>
              </a:rPr>
              <a:t>- </a:t>
            </a:r>
            <a:r>
              <a:rPr lang="ar-SA" sz="2000" b="1" dirty="0" smtClean="0">
                <a:latin typeface="Times New Roman"/>
                <a:ea typeface="Times New Roman"/>
                <a:cs typeface="Simplified Arabic"/>
              </a:rPr>
              <a:t>فيما </a:t>
            </a:r>
            <a:r>
              <a:rPr lang="ar-SA" sz="2000" b="1" dirty="0">
                <a:latin typeface="Times New Roman"/>
                <a:ea typeface="Times New Roman"/>
                <a:cs typeface="Simplified Arabic"/>
              </a:rPr>
              <a:t>يلي حركة المواد الخام لأحد المنشآت الصناعية خلال الأسبوع الأول من شهر محرم </a:t>
            </a:r>
            <a:r>
              <a:rPr lang="ar-SA" sz="2000" b="1" dirty="0" smtClean="0">
                <a:latin typeface="Times New Roman"/>
                <a:ea typeface="Times New Roman"/>
                <a:cs typeface="Simplified Arabic"/>
              </a:rPr>
              <a:t>1431هـ:</a:t>
            </a:r>
            <a:r>
              <a:rPr lang="en-US" sz="2000" b="1" dirty="0">
                <a:latin typeface="Times New Roman"/>
                <a:ea typeface="Times New Roman"/>
                <a:cs typeface="Simplified Arabic"/>
              </a:rPr>
              <a:t/>
            </a:r>
            <a:br>
              <a:rPr lang="en-US" sz="2000" b="1" dirty="0">
                <a:latin typeface="Times New Roman"/>
                <a:ea typeface="Times New Roman"/>
                <a:cs typeface="Simplified Arabic"/>
              </a:rPr>
            </a:br>
            <a:r>
              <a:rPr lang="ar-SA" sz="2000" b="1" dirty="0">
                <a:latin typeface="Times New Roman"/>
                <a:ea typeface="Times New Roman"/>
                <a:cs typeface="Simplified Arabic"/>
              </a:rPr>
              <a:t>في </a:t>
            </a:r>
            <a:r>
              <a:rPr lang="ar-SA" sz="2000" b="1" dirty="0" smtClean="0">
                <a:latin typeface="Times New Roman"/>
                <a:ea typeface="Times New Roman"/>
                <a:cs typeface="Simplified Arabic"/>
              </a:rPr>
              <a:t>1/ 1/ 1431هـ كان </a:t>
            </a:r>
            <a:r>
              <a:rPr lang="ar-SA" sz="2000" b="1" dirty="0">
                <a:latin typeface="Times New Roman"/>
                <a:ea typeface="Times New Roman"/>
                <a:cs typeface="Simplified Arabic"/>
              </a:rPr>
              <a:t>رصيد المخزون من المواد 150 وحدة بسعر 12 ريال للوحدة.</a:t>
            </a:r>
            <a:r>
              <a:rPr lang="en-US" sz="2000" b="1" dirty="0">
                <a:latin typeface="Times New Roman"/>
                <a:ea typeface="Times New Roman"/>
                <a:cs typeface="Simplified Arabic"/>
              </a:rPr>
              <a:t/>
            </a:r>
            <a:br>
              <a:rPr lang="en-US" sz="2000" b="1" dirty="0">
                <a:latin typeface="Times New Roman"/>
                <a:ea typeface="Times New Roman"/>
                <a:cs typeface="Simplified Arabic"/>
              </a:rPr>
            </a:br>
            <a:r>
              <a:rPr lang="ar-SA" sz="2000" b="1" dirty="0">
                <a:latin typeface="Times New Roman"/>
                <a:ea typeface="Times New Roman"/>
                <a:cs typeface="Simplified Arabic"/>
              </a:rPr>
              <a:t>في </a:t>
            </a:r>
            <a:r>
              <a:rPr lang="ar-SA" sz="2000" b="1" dirty="0" smtClean="0">
                <a:latin typeface="Times New Roman"/>
                <a:ea typeface="Times New Roman"/>
                <a:cs typeface="Simplified Arabic"/>
              </a:rPr>
              <a:t>2/ 1/ 1431 هـ تم </a:t>
            </a:r>
            <a:r>
              <a:rPr lang="ar-SA" sz="2000" b="1" dirty="0">
                <a:latin typeface="Times New Roman"/>
                <a:ea typeface="Times New Roman"/>
                <a:cs typeface="Simplified Arabic"/>
              </a:rPr>
              <a:t>شراء 100 وحدة بسعر 15 ريال للوحدة.</a:t>
            </a:r>
            <a:r>
              <a:rPr lang="en-US" sz="2000" b="1" dirty="0">
                <a:latin typeface="Times New Roman"/>
                <a:ea typeface="Times New Roman"/>
                <a:cs typeface="Simplified Arabic"/>
              </a:rPr>
              <a:t/>
            </a:r>
            <a:br>
              <a:rPr lang="en-US" sz="2000" b="1" dirty="0">
                <a:latin typeface="Times New Roman"/>
                <a:ea typeface="Times New Roman"/>
                <a:cs typeface="Simplified Arabic"/>
              </a:rPr>
            </a:br>
            <a:r>
              <a:rPr lang="ar-SA" sz="2000" b="1" dirty="0" smtClean="0">
                <a:latin typeface="Times New Roman"/>
                <a:ea typeface="Times New Roman"/>
                <a:cs typeface="Simplified Arabic"/>
              </a:rPr>
              <a:t>في 4/ 1/ 1431 هـ تم </a:t>
            </a:r>
            <a:r>
              <a:rPr lang="ar-SA" sz="2000" b="1" dirty="0">
                <a:latin typeface="Times New Roman"/>
                <a:ea typeface="Times New Roman"/>
                <a:cs typeface="Simplified Arabic"/>
              </a:rPr>
              <a:t>شراء 130 وحدة بسعر 13 ريال </a:t>
            </a:r>
            <a:r>
              <a:rPr lang="ar-SA" sz="2000" b="1" dirty="0" smtClean="0">
                <a:latin typeface="Times New Roman"/>
                <a:ea typeface="Times New Roman"/>
                <a:cs typeface="Simplified Arabic"/>
              </a:rPr>
              <a:t>للوحدة.</a:t>
            </a:r>
            <a:r>
              <a:rPr lang="en-US" sz="2000" b="1" dirty="0" smtClean="0">
                <a:latin typeface="Times New Roman"/>
                <a:ea typeface="Times New Roman"/>
                <a:cs typeface="Simplified Arabic"/>
              </a:rPr>
              <a:t/>
            </a:r>
            <a:br>
              <a:rPr lang="en-US" sz="2000" b="1" dirty="0" smtClean="0">
                <a:latin typeface="Times New Roman"/>
                <a:ea typeface="Times New Roman"/>
                <a:cs typeface="Simplified Arabic"/>
              </a:rPr>
            </a:br>
            <a:r>
              <a:rPr lang="ar-SA" sz="2000" b="1" dirty="0" smtClean="0">
                <a:latin typeface="Times New Roman"/>
                <a:ea typeface="Times New Roman"/>
                <a:cs typeface="Simplified Arabic"/>
              </a:rPr>
              <a:t>في 7/ 1/ 1431 هـ تم </a:t>
            </a:r>
            <a:r>
              <a:rPr lang="ar-SA" sz="2000" b="1" dirty="0">
                <a:latin typeface="Times New Roman"/>
                <a:ea typeface="Times New Roman"/>
                <a:cs typeface="Simplified Arabic"/>
              </a:rPr>
              <a:t>شراء 140 وحدة بسعر 16 ريال للوحدة.</a:t>
            </a:r>
            <a:r>
              <a:rPr lang="en-US" sz="2000" b="1" dirty="0">
                <a:latin typeface="Times New Roman"/>
                <a:ea typeface="Times New Roman"/>
                <a:cs typeface="Simplified Arabic"/>
              </a:rPr>
              <a:t/>
            </a:r>
            <a:br>
              <a:rPr lang="en-US" sz="2000" b="1" dirty="0">
                <a:latin typeface="Times New Roman"/>
                <a:ea typeface="Times New Roman"/>
                <a:cs typeface="Simplified Arabic"/>
              </a:rPr>
            </a:br>
            <a:r>
              <a:rPr lang="ar-SA" sz="2000" b="1" dirty="0">
                <a:latin typeface="Times New Roman"/>
                <a:ea typeface="Times New Roman"/>
                <a:cs typeface="Simplified Arabic"/>
              </a:rPr>
              <a:t>فإذا علمت </a:t>
            </a:r>
            <a:r>
              <a:rPr lang="ar-SA" sz="2000" b="1" u="sng" dirty="0">
                <a:latin typeface="Times New Roman"/>
                <a:ea typeface="Times New Roman"/>
                <a:cs typeface="Simplified Arabic"/>
              </a:rPr>
              <a:t>أنه في </a:t>
            </a:r>
            <a:r>
              <a:rPr lang="ar-SA" sz="2000" b="1" u="sng" dirty="0" smtClean="0">
                <a:latin typeface="Times New Roman"/>
                <a:ea typeface="Times New Roman"/>
                <a:cs typeface="Simplified Arabic"/>
              </a:rPr>
              <a:t>6/ 1/ 1431هـ</a:t>
            </a:r>
            <a:r>
              <a:rPr lang="ar-SA" sz="2000" b="1" dirty="0" smtClean="0">
                <a:latin typeface="Times New Roman"/>
                <a:ea typeface="Times New Roman"/>
                <a:cs typeface="Simplified Arabic"/>
              </a:rPr>
              <a:t> </a:t>
            </a:r>
            <a:r>
              <a:rPr lang="ar-SA" sz="2000" b="1" dirty="0">
                <a:latin typeface="Times New Roman"/>
                <a:ea typeface="Times New Roman"/>
                <a:cs typeface="Simplified Arabic"/>
              </a:rPr>
              <a:t>تم صرف 210 وحدة من المواد للإنتاج.</a:t>
            </a:r>
            <a:r>
              <a:rPr lang="en-US" sz="2000" b="1" dirty="0">
                <a:latin typeface="Times New Roman"/>
                <a:ea typeface="Times New Roman"/>
                <a:cs typeface="Simplified Arabic"/>
              </a:rPr>
              <a:t/>
            </a:r>
            <a:br>
              <a:rPr lang="en-US" sz="2000" b="1" dirty="0">
                <a:latin typeface="Times New Roman"/>
                <a:ea typeface="Times New Roman"/>
                <a:cs typeface="Simplified Arabic"/>
              </a:rPr>
            </a:br>
            <a:r>
              <a:rPr lang="ar-SA" sz="2000" b="1" dirty="0" smtClean="0">
                <a:latin typeface="Times New Roman"/>
                <a:ea typeface="Times New Roman"/>
                <a:cs typeface="Simplified Arabic"/>
              </a:rPr>
              <a:t>فإن </a:t>
            </a:r>
            <a:r>
              <a:rPr lang="ar-SA" sz="2000" b="1" dirty="0">
                <a:latin typeface="Times New Roman"/>
                <a:ea typeface="Times New Roman"/>
                <a:cs typeface="Simplified Arabic"/>
              </a:rPr>
              <a:t>تكلفة المواد المنصرفة للإنتاج وفقاً لطريقة الوارد </a:t>
            </a:r>
            <a:r>
              <a:rPr lang="ar-SA" sz="2000" b="1" dirty="0" smtClean="0">
                <a:latin typeface="Times New Roman"/>
                <a:ea typeface="Times New Roman"/>
                <a:cs typeface="Simplified Arabic"/>
              </a:rPr>
              <a:t>أولاً </a:t>
            </a:r>
            <a:r>
              <a:rPr lang="ar-SA" sz="2000" b="1" dirty="0">
                <a:latin typeface="Times New Roman"/>
                <a:ea typeface="Times New Roman"/>
                <a:cs typeface="Simplified Arabic"/>
              </a:rPr>
              <a:t>صادر أولاً في تسعير المخزون تبلغ:</a:t>
            </a:r>
            <a:r>
              <a:rPr lang="en-US" sz="2000" b="1" dirty="0">
                <a:latin typeface="Times New Roman"/>
                <a:ea typeface="Times New Roman"/>
                <a:cs typeface="Simplified Arabic"/>
              </a:rPr>
              <a:t/>
            </a:r>
            <a:br>
              <a:rPr lang="en-US" sz="2000" b="1" dirty="0">
                <a:latin typeface="Times New Roman"/>
                <a:ea typeface="Times New Roman"/>
                <a:cs typeface="Simplified Arabic"/>
              </a:rPr>
            </a:br>
            <a:r>
              <a:rPr lang="ar-SA" sz="3200" b="1" dirty="0" smtClean="0">
                <a:solidFill>
                  <a:srgbClr val="0000FF"/>
                </a:solidFill>
                <a:cs typeface="Arial" pitchFamily="34" charset="0"/>
              </a:rPr>
              <a:t/>
            </a:r>
            <a:br>
              <a:rPr lang="ar-SA" sz="3200" b="1" dirty="0" smtClean="0">
                <a:solidFill>
                  <a:srgbClr val="0000FF"/>
                </a:solidFill>
                <a:cs typeface="Arial" pitchFamily="34" charset="0"/>
              </a:rPr>
            </a:br>
            <a:endParaRPr lang="en-GB" sz="3200" dirty="0" smtClean="0">
              <a:solidFill>
                <a:srgbClr val="0000FF"/>
              </a:solidFill>
              <a:cs typeface="Arial" pitchFamily="34" charset="0"/>
            </a:endParaRPr>
          </a:p>
        </p:txBody>
      </p:sp>
      <p:sp>
        <p:nvSpPr>
          <p:cNvPr id="3" name="Content Placeholder 2"/>
          <p:cNvSpPr>
            <a:spLocks noGrp="1"/>
          </p:cNvSpPr>
          <p:nvPr>
            <p:ph idx="4294967295"/>
          </p:nvPr>
        </p:nvSpPr>
        <p:spPr>
          <a:xfrm>
            <a:off x="0" y="1371600"/>
            <a:ext cx="8915400" cy="4830763"/>
          </a:xfrm>
        </p:spPr>
        <p:txBody>
          <a:bodyPr/>
          <a:lstStyle/>
          <a:p>
            <a:pPr rtl="1">
              <a:lnSpc>
                <a:spcPct val="150000"/>
              </a:lnSpc>
            </a:pPr>
            <a:endParaRPr lang="en-GB" sz="2400" dirty="0" smtClean="0">
              <a:cs typeface="Arial" pitchFamily="34" charset="0"/>
            </a:endParaRPr>
          </a:p>
        </p:txBody>
      </p:sp>
      <p:graphicFrame>
        <p:nvGraphicFramePr>
          <p:cNvPr id="6" name="جدول 5"/>
          <p:cNvGraphicFramePr>
            <a:graphicFrameLocks noGrp="1"/>
          </p:cNvGraphicFramePr>
          <p:nvPr>
            <p:extLst>
              <p:ext uri="{D42A27DB-BD31-4B8C-83A1-F6EECF244321}">
                <p14:modId xmlns:p14="http://schemas.microsoft.com/office/powerpoint/2010/main" val="745295464"/>
              </p:ext>
            </p:extLst>
          </p:nvPr>
        </p:nvGraphicFramePr>
        <p:xfrm>
          <a:off x="1066800" y="2667000"/>
          <a:ext cx="8001000" cy="2316480"/>
        </p:xfrm>
        <a:graphic>
          <a:graphicData uri="http://schemas.openxmlformats.org/drawingml/2006/table">
            <a:tbl>
              <a:tblPr rtl="1" firstRow="1" bandRow="1">
                <a:tableStyleId>{5C22544A-7EE6-4342-B048-85BDC9FD1C3A}</a:tableStyleId>
              </a:tblPr>
              <a:tblGrid>
                <a:gridCol w="747311"/>
                <a:gridCol w="7253689"/>
              </a:tblGrid>
              <a:tr h="552450">
                <a:tc>
                  <a:txBody>
                    <a:bodyPr/>
                    <a:lstStyle/>
                    <a:p>
                      <a:pPr algn="just" rtl="1"/>
                      <a:r>
                        <a:rPr lang="en-US" sz="3200" b="0" dirty="0" smtClean="0">
                          <a:solidFill>
                            <a:schemeClr val="tx1"/>
                          </a:solidFill>
                        </a:rPr>
                        <a:t>A</a:t>
                      </a:r>
                      <a:endParaRPr lang="ar-SA" sz="3200" b="0" dirty="0">
                        <a:solidFill>
                          <a:schemeClr val="tx1"/>
                        </a:solidFill>
                      </a:endParaRPr>
                    </a:p>
                  </a:txBody>
                  <a:tcPr>
                    <a:solidFill>
                      <a:schemeClr val="accent6">
                        <a:lumMod val="60000"/>
                        <a:lumOff val="40000"/>
                      </a:schemeClr>
                    </a:solidFill>
                  </a:tcPr>
                </a:tc>
                <a:tc>
                  <a:txBody>
                    <a:bodyPr/>
                    <a:lstStyle/>
                    <a:p>
                      <a:pPr algn="just" rtl="1"/>
                      <a:r>
                        <a:rPr lang="ar-SA" sz="3200" b="0" dirty="0" smtClean="0">
                          <a:solidFill>
                            <a:schemeClr val="tx1"/>
                          </a:solidFill>
                        </a:rPr>
                        <a:t>2,890</a:t>
                      </a:r>
                      <a:r>
                        <a:rPr lang="ar-SA" sz="3200" b="0" baseline="0" dirty="0" smtClean="0">
                          <a:solidFill>
                            <a:schemeClr val="tx1"/>
                          </a:solidFill>
                        </a:rPr>
                        <a:t> ريال</a:t>
                      </a:r>
                      <a:endParaRPr lang="ar-SA" sz="3200" b="0" dirty="0">
                        <a:solidFill>
                          <a:schemeClr val="tx1"/>
                        </a:solidFill>
                      </a:endParaRPr>
                    </a:p>
                  </a:txBody>
                  <a:tcPr>
                    <a:solidFill>
                      <a:schemeClr val="accent3">
                        <a:lumMod val="60000"/>
                        <a:lumOff val="40000"/>
                      </a:schemeClr>
                    </a:solidFill>
                  </a:tcPr>
                </a:tc>
              </a:tr>
              <a:tr h="552450">
                <a:tc>
                  <a:txBody>
                    <a:bodyPr/>
                    <a:lstStyle/>
                    <a:p>
                      <a:pPr algn="just" rtl="1"/>
                      <a:r>
                        <a:rPr lang="en-US" sz="3200" dirty="0" smtClean="0"/>
                        <a:t>B</a:t>
                      </a:r>
                      <a:endParaRPr lang="ar-SA" sz="3200" dirty="0"/>
                    </a:p>
                  </a:txBody>
                  <a:tcPr>
                    <a:solidFill>
                      <a:schemeClr val="accent6">
                        <a:lumMod val="60000"/>
                        <a:lumOff val="40000"/>
                      </a:schemeClr>
                    </a:solidFill>
                  </a:tcPr>
                </a:tc>
                <a:tc>
                  <a:txBody>
                    <a:bodyPr/>
                    <a:lstStyle/>
                    <a:p>
                      <a:pPr algn="just" rtl="1"/>
                      <a:r>
                        <a:rPr lang="ar-SA" sz="3200" dirty="0" smtClean="0"/>
                        <a:t>3,150 ريال</a:t>
                      </a:r>
                      <a:endParaRPr lang="ar-SA" sz="3200" dirty="0"/>
                    </a:p>
                  </a:txBody>
                  <a:tcPr>
                    <a:solidFill>
                      <a:schemeClr val="accent3">
                        <a:lumMod val="60000"/>
                        <a:lumOff val="40000"/>
                      </a:schemeClr>
                    </a:solidFill>
                  </a:tcPr>
                </a:tc>
              </a:tr>
              <a:tr h="552450">
                <a:tc>
                  <a:txBody>
                    <a:bodyPr/>
                    <a:lstStyle/>
                    <a:p>
                      <a:pPr algn="just" rtl="1"/>
                      <a:r>
                        <a:rPr lang="en-US" sz="3200" dirty="0" smtClean="0"/>
                        <a:t>C</a:t>
                      </a:r>
                      <a:endParaRPr lang="ar-SA" sz="3200" dirty="0"/>
                    </a:p>
                  </a:txBody>
                  <a:tcPr>
                    <a:solidFill>
                      <a:schemeClr val="accent6">
                        <a:lumMod val="60000"/>
                        <a:lumOff val="40000"/>
                      </a:schemeClr>
                    </a:solidFill>
                  </a:tcPr>
                </a:tc>
                <a:tc>
                  <a:txBody>
                    <a:bodyPr/>
                    <a:lstStyle/>
                    <a:p>
                      <a:pPr algn="just" rtl="1"/>
                      <a:r>
                        <a:rPr lang="ar-SA" sz="3200" dirty="0" smtClean="0"/>
                        <a:t>2,700 ريال</a:t>
                      </a:r>
                      <a:endParaRPr lang="ar-SA" sz="3200" dirty="0"/>
                    </a:p>
                  </a:txBody>
                  <a:tcPr>
                    <a:solidFill>
                      <a:schemeClr val="accent3">
                        <a:lumMod val="60000"/>
                        <a:lumOff val="40000"/>
                      </a:schemeClr>
                    </a:solidFill>
                  </a:tcPr>
                </a:tc>
              </a:tr>
              <a:tr h="552450">
                <a:tc>
                  <a:txBody>
                    <a:bodyPr/>
                    <a:lstStyle/>
                    <a:p>
                      <a:pPr algn="just" rtl="1"/>
                      <a:r>
                        <a:rPr lang="en-US" sz="3200" dirty="0" smtClean="0"/>
                        <a:t>D</a:t>
                      </a:r>
                      <a:endParaRPr lang="ar-SA" sz="3200" dirty="0"/>
                    </a:p>
                  </a:txBody>
                  <a:tcPr>
                    <a:solidFill>
                      <a:schemeClr val="accent6">
                        <a:lumMod val="60000"/>
                        <a:lumOff val="40000"/>
                      </a:schemeClr>
                    </a:solidFill>
                  </a:tcPr>
                </a:tc>
                <a:tc>
                  <a:txBody>
                    <a:bodyPr/>
                    <a:lstStyle/>
                    <a:p>
                      <a:pPr algn="just" rtl="1"/>
                      <a:r>
                        <a:rPr lang="ar-SA" sz="3200" dirty="0" smtClean="0"/>
                        <a:t>2,800 ريال</a:t>
                      </a:r>
                    </a:p>
                  </a:txBody>
                  <a:tcPr>
                    <a:solidFill>
                      <a:schemeClr val="accent3">
                        <a:lumMod val="60000"/>
                        <a:lumOff val="40000"/>
                      </a:schemeClr>
                    </a:solidFill>
                  </a:tcPr>
                </a:tc>
              </a:tr>
            </a:tbl>
          </a:graphicData>
        </a:graphic>
      </p:graphicFrame>
      <p:graphicFrame>
        <p:nvGraphicFramePr>
          <p:cNvPr id="7" name="جدول 6"/>
          <p:cNvGraphicFramePr>
            <a:graphicFrameLocks noGrp="1"/>
          </p:cNvGraphicFramePr>
          <p:nvPr>
            <p:extLst>
              <p:ext uri="{D42A27DB-BD31-4B8C-83A1-F6EECF244321}">
                <p14:modId xmlns:p14="http://schemas.microsoft.com/office/powerpoint/2010/main" val="805155924"/>
              </p:ext>
            </p:extLst>
          </p:nvPr>
        </p:nvGraphicFramePr>
        <p:xfrm>
          <a:off x="1651000" y="5105400"/>
          <a:ext cx="6604000" cy="762000"/>
        </p:xfrm>
        <a:graphic>
          <a:graphicData uri="http://schemas.openxmlformats.org/drawingml/2006/table">
            <a:tbl>
              <a:tblPr rtl="1" firstRow="1" bandRow="1">
                <a:tableStyleId>{5C22544A-7EE6-4342-B048-85BDC9FD1C3A}</a:tableStyleId>
              </a:tblPr>
              <a:tblGrid>
                <a:gridCol w="6604000"/>
              </a:tblGrid>
              <a:tr h="762000">
                <a:tc>
                  <a:txBody>
                    <a:bodyPr/>
                    <a:lstStyle/>
                    <a:p>
                      <a:pPr algn="just" rtl="1"/>
                      <a:r>
                        <a:rPr lang="ar-SA" sz="3200" b="1" dirty="0" smtClean="0">
                          <a:solidFill>
                            <a:srgbClr val="FF0000"/>
                          </a:solidFill>
                        </a:rPr>
                        <a:t>الإجابة الصحيحة </a:t>
                      </a:r>
                      <a:endParaRPr lang="ar-SA" sz="3200" b="1" dirty="0">
                        <a:solidFill>
                          <a:srgbClr val="FF0000"/>
                        </a:solidFill>
                      </a:endParaRPr>
                    </a:p>
                  </a:txBody>
                  <a:tcPr/>
                </a:tc>
              </a:tr>
            </a:tbl>
          </a:graphicData>
        </a:graphic>
      </p:graphicFrame>
      <p:sp>
        <p:nvSpPr>
          <p:cNvPr id="31771" name="عنصر نائب لرقم الشريحة 5"/>
          <p:cNvSpPr txBox="1">
            <a:spLocks/>
          </p:cNvSpPr>
          <p:nvPr/>
        </p:nvSpPr>
        <p:spPr bwMode="auto">
          <a:xfrm>
            <a:off x="4927600" y="6400800"/>
            <a:ext cx="482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B2994B2B-371F-43A0-B980-C240E3FDD99C}" type="slidenum">
              <a:rPr lang="ar-SA">
                <a:solidFill>
                  <a:schemeClr val="bg1"/>
                </a:solidFill>
              </a:rPr>
              <a:pPr eaLnBrk="1" hangingPunct="1"/>
              <a:t>28</a:t>
            </a:fld>
            <a:endParaRPr lang="en-US">
              <a:solidFill>
                <a:schemeClr val="bg1"/>
              </a:solidFill>
            </a:endParaRPr>
          </a:p>
        </p:txBody>
      </p:sp>
      <p:sp>
        <p:nvSpPr>
          <p:cNvPr id="8" name="مستطيل 8"/>
          <p:cNvSpPr>
            <a:spLocks noChangeArrowheads="1"/>
          </p:cNvSpPr>
          <p:nvPr/>
        </p:nvSpPr>
        <p:spPr bwMode="auto">
          <a:xfrm>
            <a:off x="5486400" y="6324600"/>
            <a:ext cx="13589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ar-SA" b="1" dirty="0">
                <a:solidFill>
                  <a:schemeClr val="bg1"/>
                </a:solidFill>
              </a:rPr>
              <a:t>د. عدنان الملحم</a:t>
            </a:r>
            <a:endParaRPr lang="ar-SA" dirty="0"/>
          </a:p>
        </p:txBody>
      </p:sp>
    </p:spTree>
    <p:extLst>
      <p:ext uri="{BB962C8B-B14F-4D97-AF65-F5344CB8AC3E}">
        <p14:creationId xmlns:p14="http://schemas.microsoft.com/office/powerpoint/2010/main" val="3758176927"/>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915400" cy="868362"/>
          </a:xfrm>
        </p:spPr>
        <p:txBody>
          <a:bodyPr/>
          <a:lstStyle/>
          <a:p>
            <a:pPr rtl="1">
              <a:spcAft>
                <a:spcPts val="0"/>
              </a:spcAft>
            </a:pPr>
            <a:r>
              <a:rPr lang="ar-SA" sz="3200" b="1" dirty="0" smtClean="0">
                <a:solidFill>
                  <a:srgbClr val="0000FF"/>
                </a:solidFill>
                <a:cs typeface="Arial" pitchFamily="34" charset="0"/>
              </a:rPr>
              <a:t/>
            </a:r>
            <a:br>
              <a:rPr lang="ar-SA" sz="3200" b="1" dirty="0" smtClean="0">
                <a:solidFill>
                  <a:srgbClr val="0000FF"/>
                </a:solidFill>
                <a:cs typeface="Arial" pitchFamily="34" charset="0"/>
              </a:rPr>
            </a:br>
            <a:r>
              <a:rPr lang="ar-SA" sz="1800" b="1" dirty="0" smtClean="0">
                <a:solidFill>
                  <a:srgbClr val="0000FF"/>
                </a:solidFill>
                <a:cs typeface="Arial" pitchFamily="34" charset="0"/>
              </a:rPr>
              <a:t/>
            </a:r>
            <a:br>
              <a:rPr lang="ar-SA" sz="1800" b="1" dirty="0" smtClean="0">
                <a:solidFill>
                  <a:srgbClr val="0000FF"/>
                </a:solidFill>
                <a:cs typeface="Arial" pitchFamily="34" charset="0"/>
              </a:rPr>
            </a:br>
            <a:r>
              <a:rPr lang="ar-SA" sz="1800" b="1" dirty="0" smtClean="0">
                <a:cs typeface="Arial" pitchFamily="34" charset="0"/>
              </a:rPr>
              <a:t>1</a:t>
            </a:r>
            <a:br>
              <a:rPr lang="ar-SA" sz="1800" b="1" dirty="0" smtClean="0">
                <a:cs typeface="Arial" pitchFamily="34" charset="0"/>
              </a:rPr>
            </a:br>
            <a:r>
              <a:rPr lang="ar-SA" sz="1800" b="1" dirty="0">
                <a:cs typeface="Arial" pitchFamily="34" charset="0"/>
              </a:rPr>
              <a:t/>
            </a:r>
            <a:br>
              <a:rPr lang="ar-SA" sz="1800" b="1" dirty="0">
                <a:cs typeface="Arial" pitchFamily="34" charset="0"/>
              </a:rPr>
            </a:br>
            <a:r>
              <a:rPr lang="ar-SA" sz="1800" b="1" dirty="0" smtClean="0">
                <a:cs typeface="Arial" pitchFamily="34" charset="0"/>
              </a:rPr>
              <a:t/>
            </a:r>
            <a:br>
              <a:rPr lang="ar-SA" sz="1800" b="1" dirty="0" smtClean="0">
                <a:cs typeface="Arial" pitchFamily="34" charset="0"/>
              </a:rPr>
            </a:br>
            <a:r>
              <a:rPr lang="ar-SA" sz="1800" b="1" dirty="0">
                <a:cs typeface="Arial" pitchFamily="34" charset="0"/>
              </a:rPr>
              <a:t/>
            </a:r>
            <a:br>
              <a:rPr lang="ar-SA" sz="1800" b="1" dirty="0">
                <a:cs typeface="Arial" pitchFamily="34" charset="0"/>
              </a:rPr>
            </a:br>
            <a:r>
              <a:rPr lang="ar-SA" sz="1800" b="1" dirty="0" smtClean="0">
                <a:cs typeface="Arial" pitchFamily="34" charset="0"/>
              </a:rPr>
              <a:t/>
            </a:r>
            <a:br>
              <a:rPr lang="ar-SA" sz="1800" b="1" dirty="0" smtClean="0">
                <a:cs typeface="Arial" pitchFamily="34" charset="0"/>
              </a:rPr>
            </a:br>
            <a:r>
              <a:rPr lang="ar-SA" sz="1800" b="1" dirty="0" smtClean="0">
                <a:cs typeface="Arial" pitchFamily="34" charset="0"/>
              </a:rPr>
              <a:t>3</a:t>
            </a:r>
            <a:r>
              <a:rPr lang="ar-SA" sz="2000" b="1" dirty="0" smtClean="0">
                <a:cs typeface="Arial" pitchFamily="34" charset="0"/>
              </a:rPr>
              <a:t>- </a:t>
            </a:r>
            <a:r>
              <a:rPr lang="ar-SA" sz="2000" b="1" dirty="0" smtClean="0">
                <a:latin typeface="Times New Roman"/>
                <a:ea typeface="Times New Roman"/>
                <a:cs typeface="Simplified Arabic"/>
              </a:rPr>
              <a:t>فيما </a:t>
            </a:r>
            <a:r>
              <a:rPr lang="ar-SA" sz="2000" b="1" dirty="0">
                <a:latin typeface="Times New Roman"/>
                <a:ea typeface="Times New Roman"/>
                <a:cs typeface="Simplified Arabic"/>
              </a:rPr>
              <a:t>يلي حركة المواد الخام لأحد المنشآت الصناعية خلال الأسبوع الأول من شهر محرم </a:t>
            </a:r>
            <a:r>
              <a:rPr lang="ar-SA" sz="2000" b="1" dirty="0" smtClean="0">
                <a:latin typeface="Times New Roman"/>
                <a:ea typeface="Times New Roman"/>
                <a:cs typeface="Simplified Arabic"/>
              </a:rPr>
              <a:t>1431هـ:</a:t>
            </a:r>
            <a:r>
              <a:rPr lang="en-US" sz="2000" b="1" dirty="0">
                <a:latin typeface="Times New Roman"/>
                <a:ea typeface="Times New Roman"/>
                <a:cs typeface="Simplified Arabic"/>
              </a:rPr>
              <a:t/>
            </a:r>
            <a:br>
              <a:rPr lang="en-US" sz="2000" b="1" dirty="0">
                <a:latin typeface="Times New Roman"/>
                <a:ea typeface="Times New Roman"/>
                <a:cs typeface="Simplified Arabic"/>
              </a:rPr>
            </a:br>
            <a:r>
              <a:rPr lang="ar-SA" sz="2000" b="1" dirty="0">
                <a:latin typeface="Times New Roman"/>
                <a:ea typeface="Times New Roman"/>
                <a:cs typeface="Simplified Arabic"/>
              </a:rPr>
              <a:t>في </a:t>
            </a:r>
            <a:r>
              <a:rPr lang="ar-SA" sz="2000" b="1" dirty="0" smtClean="0">
                <a:latin typeface="Times New Roman"/>
                <a:ea typeface="Times New Roman"/>
                <a:cs typeface="Simplified Arabic"/>
              </a:rPr>
              <a:t>1/ 1/ 1431هـ كان </a:t>
            </a:r>
            <a:r>
              <a:rPr lang="ar-SA" sz="2000" b="1" dirty="0">
                <a:latin typeface="Times New Roman"/>
                <a:ea typeface="Times New Roman"/>
                <a:cs typeface="Simplified Arabic"/>
              </a:rPr>
              <a:t>رصيد المخزون من المواد 150 وحدة بسعر 12 ريال للوحدة.</a:t>
            </a:r>
            <a:r>
              <a:rPr lang="en-US" sz="2000" b="1" dirty="0">
                <a:latin typeface="Times New Roman"/>
                <a:ea typeface="Times New Roman"/>
                <a:cs typeface="Simplified Arabic"/>
              </a:rPr>
              <a:t/>
            </a:r>
            <a:br>
              <a:rPr lang="en-US" sz="2000" b="1" dirty="0">
                <a:latin typeface="Times New Roman"/>
                <a:ea typeface="Times New Roman"/>
                <a:cs typeface="Simplified Arabic"/>
              </a:rPr>
            </a:br>
            <a:r>
              <a:rPr lang="ar-SA" sz="2000" b="1" dirty="0">
                <a:latin typeface="Times New Roman"/>
                <a:ea typeface="Times New Roman"/>
                <a:cs typeface="Simplified Arabic"/>
              </a:rPr>
              <a:t>في </a:t>
            </a:r>
            <a:r>
              <a:rPr lang="ar-SA" sz="2000" b="1" dirty="0" smtClean="0">
                <a:latin typeface="Times New Roman"/>
                <a:ea typeface="Times New Roman"/>
                <a:cs typeface="Simplified Arabic"/>
              </a:rPr>
              <a:t>2/ 1/ 1431 هـ تم </a:t>
            </a:r>
            <a:r>
              <a:rPr lang="ar-SA" sz="2000" b="1" dirty="0">
                <a:latin typeface="Times New Roman"/>
                <a:ea typeface="Times New Roman"/>
                <a:cs typeface="Simplified Arabic"/>
              </a:rPr>
              <a:t>شراء 100 وحدة بسعر 15 ريال للوحدة.</a:t>
            </a:r>
            <a:r>
              <a:rPr lang="en-US" sz="2000" b="1" dirty="0">
                <a:latin typeface="Times New Roman"/>
                <a:ea typeface="Times New Roman"/>
                <a:cs typeface="Simplified Arabic"/>
              </a:rPr>
              <a:t/>
            </a:r>
            <a:br>
              <a:rPr lang="en-US" sz="2000" b="1" dirty="0">
                <a:latin typeface="Times New Roman"/>
                <a:ea typeface="Times New Roman"/>
                <a:cs typeface="Simplified Arabic"/>
              </a:rPr>
            </a:br>
            <a:r>
              <a:rPr lang="ar-SA" sz="2000" b="1" dirty="0" smtClean="0">
                <a:latin typeface="Times New Roman"/>
                <a:ea typeface="Times New Roman"/>
                <a:cs typeface="Simplified Arabic"/>
              </a:rPr>
              <a:t>في 4/ 1/ 1431 هـ تم </a:t>
            </a:r>
            <a:r>
              <a:rPr lang="ar-SA" sz="2000" b="1" dirty="0">
                <a:latin typeface="Times New Roman"/>
                <a:ea typeface="Times New Roman"/>
                <a:cs typeface="Simplified Arabic"/>
              </a:rPr>
              <a:t>شراء 130 وحدة بسعر 13 ريال </a:t>
            </a:r>
            <a:r>
              <a:rPr lang="ar-SA" sz="2000" b="1" dirty="0" smtClean="0">
                <a:latin typeface="Times New Roman"/>
                <a:ea typeface="Times New Roman"/>
                <a:cs typeface="Simplified Arabic"/>
              </a:rPr>
              <a:t>للوحدة.</a:t>
            </a:r>
            <a:r>
              <a:rPr lang="en-US" sz="2000" b="1" dirty="0" smtClean="0">
                <a:latin typeface="Times New Roman"/>
                <a:ea typeface="Times New Roman"/>
                <a:cs typeface="Simplified Arabic"/>
              </a:rPr>
              <a:t/>
            </a:r>
            <a:br>
              <a:rPr lang="en-US" sz="2000" b="1" dirty="0" smtClean="0">
                <a:latin typeface="Times New Roman"/>
                <a:ea typeface="Times New Roman"/>
                <a:cs typeface="Simplified Arabic"/>
              </a:rPr>
            </a:br>
            <a:r>
              <a:rPr lang="ar-SA" sz="2000" b="1" dirty="0" smtClean="0">
                <a:latin typeface="Times New Roman"/>
                <a:ea typeface="Times New Roman"/>
                <a:cs typeface="Simplified Arabic"/>
              </a:rPr>
              <a:t>في 7/ 1/ 1431 هـ تم </a:t>
            </a:r>
            <a:r>
              <a:rPr lang="ar-SA" sz="2000" b="1" dirty="0">
                <a:latin typeface="Times New Roman"/>
                <a:ea typeface="Times New Roman"/>
                <a:cs typeface="Simplified Arabic"/>
              </a:rPr>
              <a:t>شراء 140 وحدة بسعر 16 ريال للوحدة.</a:t>
            </a:r>
            <a:r>
              <a:rPr lang="en-US" sz="2000" b="1" dirty="0">
                <a:latin typeface="Times New Roman"/>
                <a:ea typeface="Times New Roman"/>
                <a:cs typeface="Simplified Arabic"/>
              </a:rPr>
              <a:t/>
            </a:r>
            <a:br>
              <a:rPr lang="en-US" sz="2000" b="1" dirty="0">
                <a:latin typeface="Times New Roman"/>
                <a:ea typeface="Times New Roman"/>
                <a:cs typeface="Simplified Arabic"/>
              </a:rPr>
            </a:br>
            <a:r>
              <a:rPr lang="ar-SA" sz="2000" b="1" dirty="0">
                <a:latin typeface="Times New Roman"/>
                <a:ea typeface="Times New Roman"/>
                <a:cs typeface="Simplified Arabic"/>
              </a:rPr>
              <a:t>فإذا علمت </a:t>
            </a:r>
            <a:r>
              <a:rPr lang="ar-SA" sz="2000" b="1" u="sng" dirty="0">
                <a:latin typeface="Times New Roman"/>
                <a:ea typeface="Times New Roman"/>
                <a:cs typeface="Simplified Arabic"/>
              </a:rPr>
              <a:t>أنه </a:t>
            </a:r>
            <a:r>
              <a:rPr lang="ar-SA" sz="2000" b="1" u="sng">
                <a:latin typeface="Times New Roman"/>
                <a:ea typeface="Times New Roman"/>
                <a:cs typeface="Simplified Arabic"/>
              </a:rPr>
              <a:t>في </a:t>
            </a:r>
            <a:r>
              <a:rPr lang="ar-SA" sz="2000" b="1" u="sng" smtClean="0">
                <a:latin typeface="Times New Roman"/>
                <a:ea typeface="Times New Roman"/>
                <a:cs typeface="Simplified Arabic"/>
              </a:rPr>
              <a:t>6/ </a:t>
            </a:r>
            <a:r>
              <a:rPr lang="ar-SA" sz="2000" b="1" u="sng" dirty="0" smtClean="0">
                <a:latin typeface="Times New Roman"/>
                <a:ea typeface="Times New Roman"/>
                <a:cs typeface="Simplified Arabic"/>
              </a:rPr>
              <a:t>1/ 1431هـ</a:t>
            </a:r>
            <a:r>
              <a:rPr lang="ar-SA" sz="2000" b="1" dirty="0" smtClean="0">
                <a:latin typeface="Times New Roman"/>
                <a:ea typeface="Times New Roman"/>
                <a:cs typeface="Simplified Arabic"/>
              </a:rPr>
              <a:t> </a:t>
            </a:r>
            <a:r>
              <a:rPr lang="ar-SA" sz="2000" b="1" dirty="0">
                <a:latin typeface="Times New Roman"/>
                <a:ea typeface="Times New Roman"/>
                <a:cs typeface="Simplified Arabic"/>
              </a:rPr>
              <a:t>تم صرف 210 وحدة من المواد للإنتاج.</a:t>
            </a:r>
            <a:r>
              <a:rPr lang="en-US" sz="2000" b="1" dirty="0">
                <a:latin typeface="Times New Roman"/>
                <a:ea typeface="Times New Roman"/>
                <a:cs typeface="Simplified Arabic"/>
              </a:rPr>
              <a:t/>
            </a:r>
            <a:br>
              <a:rPr lang="en-US" sz="2000" b="1" dirty="0">
                <a:latin typeface="Times New Roman"/>
                <a:ea typeface="Times New Roman"/>
                <a:cs typeface="Simplified Arabic"/>
              </a:rPr>
            </a:br>
            <a:r>
              <a:rPr lang="ar-SA" sz="2000" b="1" dirty="0" smtClean="0">
                <a:latin typeface="Times New Roman"/>
                <a:ea typeface="Times New Roman"/>
                <a:cs typeface="Simplified Arabic"/>
              </a:rPr>
              <a:t>فإن </a:t>
            </a:r>
            <a:r>
              <a:rPr lang="ar-SA" sz="2000" b="1" dirty="0">
                <a:latin typeface="Times New Roman"/>
                <a:ea typeface="Times New Roman"/>
                <a:cs typeface="Simplified Arabic"/>
              </a:rPr>
              <a:t>تكلفة المواد المنصرفة للإنتاج وفقاً لطريقة </a:t>
            </a:r>
            <a:r>
              <a:rPr lang="ar-SA" sz="2000" b="1" dirty="0" smtClean="0">
                <a:latin typeface="Times New Roman"/>
                <a:ea typeface="Times New Roman"/>
                <a:cs typeface="Simplified Arabic"/>
              </a:rPr>
              <a:t>المتوسط المتحرك </a:t>
            </a:r>
            <a:r>
              <a:rPr lang="ar-SA" sz="2000" b="1" dirty="0">
                <a:latin typeface="Times New Roman"/>
                <a:ea typeface="Times New Roman"/>
                <a:cs typeface="Simplified Arabic"/>
              </a:rPr>
              <a:t>في تسعير المخزون تبلغ:</a:t>
            </a:r>
            <a:r>
              <a:rPr lang="en-US" sz="2000" b="1" dirty="0">
                <a:latin typeface="Times New Roman"/>
                <a:ea typeface="Times New Roman"/>
                <a:cs typeface="Simplified Arabic"/>
              </a:rPr>
              <a:t/>
            </a:r>
            <a:br>
              <a:rPr lang="en-US" sz="2000" b="1" dirty="0">
                <a:latin typeface="Times New Roman"/>
                <a:ea typeface="Times New Roman"/>
                <a:cs typeface="Simplified Arabic"/>
              </a:rPr>
            </a:br>
            <a:r>
              <a:rPr lang="ar-SA" sz="3200" b="1" dirty="0" smtClean="0">
                <a:solidFill>
                  <a:srgbClr val="0000FF"/>
                </a:solidFill>
                <a:cs typeface="Arial" pitchFamily="34" charset="0"/>
              </a:rPr>
              <a:t/>
            </a:r>
            <a:br>
              <a:rPr lang="ar-SA" sz="3200" b="1" dirty="0" smtClean="0">
                <a:solidFill>
                  <a:srgbClr val="0000FF"/>
                </a:solidFill>
                <a:cs typeface="Arial" pitchFamily="34" charset="0"/>
              </a:rPr>
            </a:br>
            <a:endParaRPr lang="en-GB" sz="3200" dirty="0" smtClean="0">
              <a:solidFill>
                <a:srgbClr val="0000FF"/>
              </a:solidFill>
              <a:cs typeface="Arial" pitchFamily="34" charset="0"/>
            </a:endParaRPr>
          </a:p>
        </p:txBody>
      </p:sp>
      <p:sp>
        <p:nvSpPr>
          <p:cNvPr id="3" name="Content Placeholder 2"/>
          <p:cNvSpPr>
            <a:spLocks noGrp="1"/>
          </p:cNvSpPr>
          <p:nvPr>
            <p:ph idx="4294967295"/>
          </p:nvPr>
        </p:nvSpPr>
        <p:spPr>
          <a:xfrm>
            <a:off x="0" y="1371600"/>
            <a:ext cx="8915400" cy="4830763"/>
          </a:xfrm>
        </p:spPr>
        <p:txBody>
          <a:bodyPr/>
          <a:lstStyle/>
          <a:p>
            <a:pPr rtl="1">
              <a:lnSpc>
                <a:spcPct val="150000"/>
              </a:lnSpc>
            </a:pPr>
            <a:endParaRPr lang="en-GB" sz="2400" dirty="0" smtClean="0">
              <a:cs typeface="Arial" pitchFamily="34" charset="0"/>
            </a:endParaRPr>
          </a:p>
        </p:txBody>
      </p:sp>
      <p:graphicFrame>
        <p:nvGraphicFramePr>
          <p:cNvPr id="6" name="جدول 5"/>
          <p:cNvGraphicFramePr>
            <a:graphicFrameLocks noGrp="1"/>
          </p:cNvGraphicFramePr>
          <p:nvPr>
            <p:extLst>
              <p:ext uri="{D42A27DB-BD31-4B8C-83A1-F6EECF244321}">
                <p14:modId xmlns:p14="http://schemas.microsoft.com/office/powerpoint/2010/main" val="1991345300"/>
              </p:ext>
            </p:extLst>
          </p:nvPr>
        </p:nvGraphicFramePr>
        <p:xfrm>
          <a:off x="1066800" y="2667000"/>
          <a:ext cx="8001000" cy="2316480"/>
        </p:xfrm>
        <a:graphic>
          <a:graphicData uri="http://schemas.openxmlformats.org/drawingml/2006/table">
            <a:tbl>
              <a:tblPr rtl="1" firstRow="1" bandRow="1">
                <a:tableStyleId>{5C22544A-7EE6-4342-B048-85BDC9FD1C3A}</a:tableStyleId>
              </a:tblPr>
              <a:tblGrid>
                <a:gridCol w="747311"/>
                <a:gridCol w="7253689"/>
              </a:tblGrid>
              <a:tr h="552450">
                <a:tc>
                  <a:txBody>
                    <a:bodyPr/>
                    <a:lstStyle/>
                    <a:p>
                      <a:pPr algn="just" rtl="1"/>
                      <a:r>
                        <a:rPr lang="en-US" sz="3200" b="0" dirty="0" smtClean="0">
                          <a:solidFill>
                            <a:schemeClr val="tx1"/>
                          </a:solidFill>
                        </a:rPr>
                        <a:t>A</a:t>
                      </a:r>
                      <a:endParaRPr lang="ar-SA" sz="3200" b="0" dirty="0">
                        <a:solidFill>
                          <a:schemeClr val="tx1"/>
                        </a:solidFill>
                      </a:endParaRPr>
                    </a:p>
                  </a:txBody>
                  <a:tcPr>
                    <a:solidFill>
                      <a:schemeClr val="accent6">
                        <a:lumMod val="60000"/>
                        <a:lumOff val="40000"/>
                      </a:schemeClr>
                    </a:solidFill>
                  </a:tcPr>
                </a:tc>
                <a:tc>
                  <a:txBody>
                    <a:bodyPr/>
                    <a:lstStyle/>
                    <a:p>
                      <a:pPr algn="just" rtl="1"/>
                      <a:r>
                        <a:rPr lang="ar-SA" sz="3200" b="0" dirty="0" smtClean="0">
                          <a:solidFill>
                            <a:schemeClr val="tx1"/>
                          </a:solidFill>
                        </a:rPr>
                        <a:t>2,758 </a:t>
                      </a:r>
                      <a:r>
                        <a:rPr lang="ar-SA" sz="3200" b="0" baseline="0" dirty="0" smtClean="0">
                          <a:solidFill>
                            <a:schemeClr val="tx1"/>
                          </a:solidFill>
                        </a:rPr>
                        <a:t>ريال</a:t>
                      </a:r>
                      <a:endParaRPr lang="ar-SA" sz="3200" b="0" dirty="0">
                        <a:solidFill>
                          <a:schemeClr val="tx1"/>
                        </a:solidFill>
                      </a:endParaRPr>
                    </a:p>
                  </a:txBody>
                  <a:tcPr>
                    <a:solidFill>
                      <a:schemeClr val="accent3">
                        <a:lumMod val="60000"/>
                        <a:lumOff val="40000"/>
                      </a:schemeClr>
                    </a:solidFill>
                  </a:tcPr>
                </a:tc>
              </a:tr>
              <a:tr h="552450">
                <a:tc>
                  <a:txBody>
                    <a:bodyPr/>
                    <a:lstStyle/>
                    <a:p>
                      <a:pPr algn="just" rtl="1"/>
                      <a:r>
                        <a:rPr lang="en-US" sz="3200" dirty="0" smtClean="0"/>
                        <a:t>B</a:t>
                      </a:r>
                      <a:endParaRPr lang="ar-SA" sz="3200" dirty="0"/>
                    </a:p>
                  </a:txBody>
                  <a:tcPr>
                    <a:solidFill>
                      <a:schemeClr val="accent6">
                        <a:lumMod val="60000"/>
                        <a:lumOff val="40000"/>
                      </a:schemeClr>
                    </a:solidFill>
                  </a:tcPr>
                </a:tc>
                <a:tc>
                  <a:txBody>
                    <a:bodyPr/>
                    <a:lstStyle/>
                    <a:p>
                      <a:pPr algn="just" rtl="1"/>
                      <a:r>
                        <a:rPr lang="ar-SA" sz="3200" dirty="0" smtClean="0"/>
                        <a:t>2,772 ريال</a:t>
                      </a:r>
                      <a:endParaRPr lang="ar-SA" sz="3200" dirty="0"/>
                    </a:p>
                  </a:txBody>
                  <a:tcPr>
                    <a:solidFill>
                      <a:schemeClr val="accent3">
                        <a:lumMod val="60000"/>
                        <a:lumOff val="40000"/>
                      </a:schemeClr>
                    </a:solidFill>
                  </a:tcPr>
                </a:tc>
              </a:tr>
              <a:tr h="552450">
                <a:tc>
                  <a:txBody>
                    <a:bodyPr/>
                    <a:lstStyle/>
                    <a:p>
                      <a:pPr algn="just" rtl="1"/>
                      <a:r>
                        <a:rPr lang="en-US" sz="3200" dirty="0" smtClean="0"/>
                        <a:t>C</a:t>
                      </a:r>
                      <a:endParaRPr lang="ar-SA" sz="3200" dirty="0"/>
                    </a:p>
                  </a:txBody>
                  <a:tcPr>
                    <a:solidFill>
                      <a:schemeClr val="accent6">
                        <a:lumMod val="60000"/>
                        <a:lumOff val="40000"/>
                      </a:schemeClr>
                    </a:solidFill>
                  </a:tcPr>
                </a:tc>
                <a:tc>
                  <a:txBody>
                    <a:bodyPr/>
                    <a:lstStyle/>
                    <a:p>
                      <a:pPr algn="just" rtl="1"/>
                      <a:r>
                        <a:rPr lang="ar-SA" sz="3200" dirty="0" smtClean="0"/>
                        <a:t>2,700 ريال</a:t>
                      </a:r>
                      <a:endParaRPr lang="ar-SA" sz="3200" dirty="0"/>
                    </a:p>
                  </a:txBody>
                  <a:tcPr>
                    <a:solidFill>
                      <a:schemeClr val="accent3">
                        <a:lumMod val="60000"/>
                        <a:lumOff val="40000"/>
                      </a:schemeClr>
                    </a:solidFill>
                  </a:tcPr>
                </a:tc>
              </a:tr>
              <a:tr h="552450">
                <a:tc>
                  <a:txBody>
                    <a:bodyPr/>
                    <a:lstStyle/>
                    <a:p>
                      <a:pPr algn="just" rtl="1"/>
                      <a:r>
                        <a:rPr lang="en-US" sz="3200" dirty="0" smtClean="0"/>
                        <a:t>D</a:t>
                      </a:r>
                      <a:endParaRPr lang="ar-SA" sz="3200" dirty="0"/>
                    </a:p>
                  </a:txBody>
                  <a:tcPr>
                    <a:solidFill>
                      <a:schemeClr val="accent6">
                        <a:lumMod val="60000"/>
                        <a:lumOff val="40000"/>
                      </a:schemeClr>
                    </a:solidFill>
                  </a:tcPr>
                </a:tc>
                <a:tc>
                  <a:txBody>
                    <a:bodyPr/>
                    <a:lstStyle/>
                    <a:p>
                      <a:pPr algn="just" rtl="1"/>
                      <a:r>
                        <a:rPr lang="ar-SA" sz="3200" dirty="0" smtClean="0"/>
                        <a:t>2,800 ريال</a:t>
                      </a:r>
                    </a:p>
                  </a:txBody>
                  <a:tcPr>
                    <a:solidFill>
                      <a:schemeClr val="accent3">
                        <a:lumMod val="60000"/>
                        <a:lumOff val="40000"/>
                      </a:schemeClr>
                    </a:solidFill>
                  </a:tcPr>
                </a:tc>
              </a:tr>
            </a:tbl>
          </a:graphicData>
        </a:graphic>
      </p:graphicFrame>
      <p:graphicFrame>
        <p:nvGraphicFramePr>
          <p:cNvPr id="7" name="جدول 6"/>
          <p:cNvGraphicFramePr>
            <a:graphicFrameLocks noGrp="1"/>
          </p:cNvGraphicFramePr>
          <p:nvPr>
            <p:extLst>
              <p:ext uri="{D42A27DB-BD31-4B8C-83A1-F6EECF244321}">
                <p14:modId xmlns:p14="http://schemas.microsoft.com/office/powerpoint/2010/main" val="3016080922"/>
              </p:ext>
            </p:extLst>
          </p:nvPr>
        </p:nvGraphicFramePr>
        <p:xfrm>
          <a:off x="1651000" y="5105400"/>
          <a:ext cx="6604000" cy="762000"/>
        </p:xfrm>
        <a:graphic>
          <a:graphicData uri="http://schemas.openxmlformats.org/drawingml/2006/table">
            <a:tbl>
              <a:tblPr rtl="1" firstRow="1" bandRow="1">
                <a:tableStyleId>{5C22544A-7EE6-4342-B048-85BDC9FD1C3A}</a:tableStyleId>
              </a:tblPr>
              <a:tblGrid>
                <a:gridCol w="6604000"/>
              </a:tblGrid>
              <a:tr h="762000">
                <a:tc>
                  <a:txBody>
                    <a:bodyPr/>
                    <a:lstStyle/>
                    <a:p>
                      <a:pPr algn="just" rtl="1"/>
                      <a:r>
                        <a:rPr lang="ar-SA" sz="3200" b="1" dirty="0" smtClean="0">
                          <a:solidFill>
                            <a:srgbClr val="FF0000"/>
                          </a:solidFill>
                        </a:rPr>
                        <a:t>الإجابة الصحيحة </a:t>
                      </a:r>
                      <a:endParaRPr lang="ar-SA" sz="3200" b="1" dirty="0">
                        <a:solidFill>
                          <a:srgbClr val="FF0000"/>
                        </a:solidFill>
                      </a:endParaRPr>
                    </a:p>
                  </a:txBody>
                  <a:tcPr/>
                </a:tc>
              </a:tr>
            </a:tbl>
          </a:graphicData>
        </a:graphic>
      </p:graphicFrame>
      <p:sp>
        <p:nvSpPr>
          <p:cNvPr id="31771" name="عنصر نائب لرقم الشريحة 5"/>
          <p:cNvSpPr txBox="1">
            <a:spLocks/>
          </p:cNvSpPr>
          <p:nvPr/>
        </p:nvSpPr>
        <p:spPr bwMode="auto">
          <a:xfrm>
            <a:off x="4927600" y="6400800"/>
            <a:ext cx="482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B2994B2B-371F-43A0-B980-C240E3FDD99C}" type="slidenum">
              <a:rPr lang="ar-SA">
                <a:solidFill>
                  <a:schemeClr val="bg1"/>
                </a:solidFill>
              </a:rPr>
              <a:pPr eaLnBrk="1" hangingPunct="1"/>
              <a:t>29</a:t>
            </a:fld>
            <a:endParaRPr lang="en-US">
              <a:solidFill>
                <a:schemeClr val="bg1"/>
              </a:solidFill>
            </a:endParaRPr>
          </a:p>
        </p:txBody>
      </p:sp>
      <p:sp>
        <p:nvSpPr>
          <p:cNvPr id="8" name="مستطيل 8"/>
          <p:cNvSpPr>
            <a:spLocks noChangeArrowheads="1"/>
          </p:cNvSpPr>
          <p:nvPr/>
        </p:nvSpPr>
        <p:spPr bwMode="auto">
          <a:xfrm>
            <a:off x="5486400" y="6324600"/>
            <a:ext cx="13589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ar-SA" b="1" dirty="0">
                <a:solidFill>
                  <a:schemeClr val="bg1"/>
                </a:solidFill>
              </a:rPr>
              <a:t>د. عدنان الملحم</a:t>
            </a:r>
            <a:endParaRPr lang="ar-SA" dirty="0"/>
          </a:p>
        </p:txBody>
      </p:sp>
    </p:spTree>
    <p:extLst>
      <p:ext uri="{BB962C8B-B14F-4D97-AF65-F5344CB8AC3E}">
        <p14:creationId xmlns:p14="http://schemas.microsoft.com/office/powerpoint/2010/main" val="4213936727"/>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915400" cy="868362"/>
          </a:xfrm>
        </p:spPr>
        <p:txBody>
          <a:bodyPr/>
          <a:lstStyle/>
          <a:p>
            <a:pPr rtl="1"/>
            <a:r>
              <a:rPr lang="ar-SA" sz="3200" b="1" dirty="0" smtClean="0">
                <a:solidFill>
                  <a:srgbClr val="0000FF"/>
                </a:solidFill>
                <a:cs typeface="Arial" pitchFamily="34" charset="0"/>
              </a:rPr>
              <a:t/>
            </a:r>
            <a:br>
              <a:rPr lang="ar-SA" sz="3200" b="1" dirty="0" smtClean="0">
                <a:solidFill>
                  <a:srgbClr val="0000FF"/>
                </a:solidFill>
                <a:cs typeface="Arial" pitchFamily="34" charset="0"/>
              </a:rPr>
            </a:br>
            <a:r>
              <a:rPr lang="ar-SA" sz="3200" b="1" dirty="0" smtClean="0">
                <a:solidFill>
                  <a:srgbClr val="0000FF"/>
                </a:solidFill>
                <a:cs typeface="Arial" pitchFamily="34" charset="0"/>
              </a:rPr>
              <a:t/>
            </a:r>
            <a:br>
              <a:rPr lang="ar-SA" sz="3200" b="1" dirty="0" smtClean="0">
                <a:solidFill>
                  <a:srgbClr val="0000FF"/>
                </a:solidFill>
                <a:cs typeface="Arial" pitchFamily="34" charset="0"/>
              </a:rPr>
            </a:br>
            <a:r>
              <a:rPr lang="ar-SA" sz="2600" b="1" dirty="0" smtClean="0">
                <a:cs typeface="Arial" pitchFamily="34" charset="0"/>
              </a:rPr>
              <a:t>4- ما هو قيد اليومية الواجب تسجيله عند صرف المواد الخام للإنتاج:</a:t>
            </a:r>
            <a:r>
              <a:rPr lang="en-GB" sz="2600" b="1" dirty="0" smtClean="0">
                <a:cs typeface="Arial" pitchFamily="34" charset="0"/>
              </a:rPr>
              <a:t/>
            </a:r>
            <a:br>
              <a:rPr lang="en-GB" sz="2600" b="1" dirty="0" smtClean="0">
                <a:cs typeface="Arial" pitchFamily="34" charset="0"/>
              </a:rPr>
            </a:br>
            <a:r>
              <a:rPr lang="ar-SA" sz="3200" b="1" dirty="0" smtClean="0">
                <a:solidFill>
                  <a:srgbClr val="0000FF"/>
                </a:solidFill>
                <a:cs typeface="Arial" pitchFamily="34" charset="0"/>
              </a:rPr>
              <a:t/>
            </a:r>
            <a:br>
              <a:rPr lang="ar-SA" sz="3200" b="1" dirty="0" smtClean="0">
                <a:solidFill>
                  <a:srgbClr val="0000FF"/>
                </a:solidFill>
                <a:cs typeface="Arial" pitchFamily="34" charset="0"/>
              </a:rPr>
            </a:br>
            <a:endParaRPr lang="en-GB" sz="3200" dirty="0" smtClean="0">
              <a:solidFill>
                <a:srgbClr val="0000FF"/>
              </a:solidFill>
              <a:cs typeface="Arial" pitchFamily="34" charset="0"/>
            </a:endParaRPr>
          </a:p>
        </p:txBody>
      </p:sp>
      <p:sp>
        <p:nvSpPr>
          <p:cNvPr id="3" name="Content Placeholder 2"/>
          <p:cNvSpPr>
            <a:spLocks noGrp="1"/>
          </p:cNvSpPr>
          <p:nvPr>
            <p:ph idx="1"/>
          </p:nvPr>
        </p:nvSpPr>
        <p:spPr>
          <a:xfrm>
            <a:off x="495300" y="1371600"/>
            <a:ext cx="8915400" cy="4830763"/>
          </a:xfrm>
        </p:spPr>
        <p:txBody>
          <a:bodyPr/>
          <a:lstStyle/>
          <a:p>
            <a:pPr rtl="1">
              <a:lnSpc>
                <a:spcPct val="150000"/>
              </a:lnSpc>
            </a:pPr>
            <a:endParaRPr lang="en-GB" sz="2400" smtClean="0">
              <a:cs typeface="Arial" pitchFamily="34" charset="0"/>
            </a:endParaRPr>
          </a:p>
          <a:p>
            <a:pPr algn="just" rtl="1"/>
            <a:r>
              <a:rPr lang="ar-SA" smtClean="0">
                <a:cs typeface="Arial" pitchFamily="34" charset="0"/>
              </a:rPr>
              <a:t> </a:t>
            </a:r>
            <a:endParaRPr lang="en-GB" smtClean="0">
              <a:cs typeface="Arial" pitchFamily="34" charset="0"/>
            </a:endParaRPr>
          </a:p>
        </p:txBody>
      </p:sp>
      <p:graphicFrame>
        <p:nvGraphicFramePr>
          <p:cNvPr id="6" name="جدول 5"/>
          <p:cNvGraphicFramePr>
            <a:graphicFrameLocks noGrp="1"/>
          </p:cNvGraphicFramePr>
          <p:nvPr>
            <p:extLst>
              <p:ext uri="{D42A27DB-BD31-4B8C-83A1-F6EECF244321}">
                <p14:modId xmlns:p14="http://schemas.microsoft.com/office/powerpoint/2010/main" val="4044570775"/>
              </p:ext>
            </p:extLst>
          </p:nvPr>
        </p:nvGraphicFramePr>
        <p:xfrm>
          <a:off x="1066800" y="1143000"/>
          <a:ext cx="8001000" cy="4152900"/>
        </p:xfrm>
        <a:graphic>
          <a:graphicData uri="http://schemas.openxmlformats.org/drawingml/2006/table">
            <a:tbl>
              <a:tblPr rtl="1" firstRow="1" bandRow="1">
                <a:tableStyleId>{5C22544A-7EE6-4342-B048-85BDC9FD1C3A}</a:tableStyleId>
              </a:tblPr>
              <a:tblGrid>
                <a:gridCol w="747311"/>
                <a:gridCol w="7253689"/>
              </a:tblGrid>
              <a:tr h="765810">
                <a:tc>
                  <a:txBody>
                    <a:bodyPr/>
                    <a:lstStyle/>
                    <a:p>
                      <a:pPr algn="just" rtl="1"/>
                      <a:r>
                        <a:rPr lang="en-US" sz="2000" b="0" dirty="0" smtClean="0">
                          <a:solidFill>
                            <a:schemeClr val="tx1"/>
                          </a:solidFill>
                        </a:rPr>
                        <a:t>A</a:t>
                      </a:r>
                      <a:endParaRPr lang="ar-SA" sz="2000" b="0" dirty="0">
                        <a:solidFill>
                          <a:schemeClr val="tx1"/>
                        </a:solidFill>
                      </a:endParaRPr>
                    </a:p>
                  </a:txBody>
                  <a:tcPr>
                    <a:solidFill>
                      <a:schemeClr val="accent6">
                        <a:lumMod val="60000"/>
                        <a:lumOff val="40000"/>
                      </a:schemeClr>
                    </a:solidFill>
                  </a:tcPr>
                </a:tc>
                <a:tc>
                  <a:txBody>
                    <a:bodyPr/>
                    <a:lstStyle/>
                    <a:p>
                      <a:pPr algn="just" rtl="1"/>
                      <a:r>
                        <a:rPr lang="ar-SA" sz="2000" b="0" dirty="0" smtClean="0">
                          <a:solidFill>
                            <a:schemeClr val="tx1"/>
                          </a:solidFill>
                        </a:rPr>
                        <a:t>من حـ/مراقبة مخزون مواد خام</a:t>
                      </a:r>
                    </a:p>
                    <a:p>
                      <a:pPr algn="just" rtl="1"/>
                      <a:r>
                        <a:rPr lang="ar-SA" sz="2000" b="0" dirty="0" smtClean="0">
                          <a:solidFill>
                            <a:schemeClr val="tx1"/>
                          </a:solidFill>
                        </a:rPr>
                        <a:t>         إلى حـ/ مخزون إنتاج تحت التشغيل</a:t>
                      </a:r>
                    </a:p>
                  </a:txBody>
                  <a:tcPr>
                    <a:solidFill>
                      <a:schemeClr val="accent3">
                        <a:lumMod val="60000"/>
                        <a:lumOff val="40000"/>
                      </a:schemeClr>
                    </a:solidFill>
                  </a:tcPr>
                </a:tc>
              </a:tr>
              <a:tr h="765810">
                <a:tc>
                  <a:txBody>
                    <a:bodyPr/>
                    <a:lstStyle/>
                    <a:p>
                      <a:pPr algn="just" rtl="1"/>
                      <a:r>
                        <a:rPr lang="en-US" sz="2000" dirty="0" smtClean="0"/>
                        <a:t>B</a:t>
                      </a:r>
                      <a:endParaRPr lang="ar-SA" sz="2000" dirty="0"/>
                    </a:p>
                  </a:txBody>
                  <a:tcPr>
                    <a:solidFill>
                      <a:schemeClr val="accent6">
                        <a:lumMod val="60000"/>
                        <a:lumOff val="40000"/>
                      </a:schemeClr>
                    </a:solidFill>
                  </a:tcPr>
                </a:tc>
                <a:tc>
                  <a:txBody>
                    <a:bodyPr/>
                    <a:lstStyle/>
                    <a:p>
                      <a:pPr algn="just" rtl="1"/>
                      <a:r>
                        <a:rPr lang="ar-SA" sz="2000" dirty="0" smtClean="0"/>
                        <a:t>من حـ/ الموردين</a:t>
                      </a:r>
                    </a:p>
                    <a:p>
                      <a:pPr algn="just" rtl="1"/>
                      <a:r>
                        <a:rPr lang="ar-SA" sz="2000" dirty="0" smtClean="0"/>
                        <a:t>       إلى حـ/ مراقبة مخزون مواد خام</a:t>
                      </a:r>
                    </a:p>
                  </a:txBody>
                  <a:tcPr>
                    <a:solidFill>
                      <a:schemeClr val="accent3">
                        <a:lumMod val="60000"/>
                        <a:lumOff val="40000"/>
                      </a:schemeClr>
                    </a:solidFill>
                  </a:tcPr>
                </a:tc>
              </a:tr>
              <a:tr h="765810">
                <a:tc>
                  <a:txBody>
                    <a:bodyPr/>
                    <a:lstStyle/>
                    <a:p>
                      <a:pPr algn="just" rtl="1"/>
                      <a:r>
                        <a:rPr lang="en-US" sz="2000" dirty="0" smtClean="0"/>
                        <a:t>C</a:t>
                      </a:r>
                      <a:endParaRPr lang="ar-SA" sz="2000" dirty="0"/>
                    </a:p>
                  </a:txBody>
                  <a:tcPr>
                    <a:solidFill>
                      <a:schemeClr val="accent6">
                        <a:lumMod val="60000"/>
                        <a:lumOff val="40000"/>
                      </a:schemeClr>
                    </a:solidFill>
                  </a:tcPr>
                </a:tc>
                <a:tc>
                  <a:txBody>
                    <a:bodyPr/>
                    <a:lstStyle/>
                    <a:p>
                      <a:pPr algn="just" rtl="1"/>
                      <a:r>
                        <a:rPr lang="ar-SA" sz="2000" baseline="0" dirty="0" smtClean="0"/>
                        <a:t>من مذكورين</a:t>
                      </a:r>
                    </a:p>
                    <a:p>
                      <a:pPr algn="just" rtl="1"/>
                      <a:r>
                        <a:rPr lang="ar-SA" sz="2000" baseline="0" dirty="0" smtClean="0"/>
                        <a:t>   حـ/ مخزون إنتاج تحت التشغيل</a:t>
                      </a:r>
                    </a:p>
                    <a:p>
                      <a:pPr algn="just" rtl="1"/>
                      <a:r>
                        <a:rPr lang="ar-SA" sz="2000" baseline="0" dirty="0" smtClean="0"/>
                        <a:t>   حـ/ مراقبة تكاليف صناعية إضافية فعلية</a:t>
                      </a:r>
                    </a:p>
                    <a:p>
                      <a:pPr algn="just" rtl="1"/>
                      <a:r>
                        <a:rPr lang="ar-SA" sz="2000" baseline="0" dirty="0" smtClean="0"/>
                        <a:t>             إلى حـ/ مراقبة مخزون مواد خام</a:t>
                      </a:r>
                    </a:p>
                  </a:txBody>
                  <a:tcPr>
                    <a:solidFill>
                      <a:schemeClr val="accent3">
                        <a:lumMod val="60000"/>
                        <a:lumOff val="40000"/>
                      </a:schemeClr>
                    </a:solidFill>
                  </a:tcPr>
                </a:tc>
              </a:tr>
              <a:tr h="765810">
                <a:tc>
                  <a:txBody>
                    <a:bodyPr/>
                    <a:lstStyle/>
                    <a:p>
                      <a:pPr algn="just" rtl="1"/>
                      <a:r>
                        <a:rPr lang="en-US" sz="2000" dirty="0" smtClean="0"/>
                        <a:t>D</a:t>
                      </a:r>
                      <a:endParaRPr lang="ar-SA" sz="2000" dirty="0"/>
                    </a:p>
                  </a:txBody>
                  <a:tcPr>
                    <a:solidFill>
                      <a:schemeClr val="accent6">
                        <a:lumMod val="60000"/>
                        <a:lumOff val="40000"/>
                      </a:schemeClr>
                    </a:solidFill>
                  </a:tcPr>
                </a:tc>
                <a:tc>
                  <a:txBody>
                    <a:bodyPr/>
                    <a:lstStyle/>
                    <a:p>
                      <a:pPr algn="just" rtl="1"/>
                      <a:r>
                        <a:rPr lang="ar-SA" sz="2000" dirty="0" smtClean="0"/>
                        <a:t>من مذكورين</a:t>
                      </a:r>
                    </a:p>
                    <a:p>
                      <a:pPr algn="just" rtl="1"/>
                      <a:r>
                        <a:rPr lang="ar-SA" sz="2000" dirty="0" smtClean="0"/>
                        <a:t>   حـ/ مخزون إنتاج تحت التشغيل</a:t>
                      </a:r>
                    </a:p>
                    <a:p>
                      <a:pPr algn="just" rtl="1"/>
                      <a:r>
                        <a:rPr lang="ar-SA" sz="2000" dirty="0" smtClean="0"/>
                        <a:t>   حـ/ مراقبة تكاليف صناعية إضافية محملة</a:t>
                      </a:r>
                    </a:p>
                    <a:p>
                      <a:pPr algn="just" rtl="1"/>
                      <a:r>
                        <a:rPr lang="ar-SA" sz="2000" dirty="0" smtClean="0"/>
                        <a:t>             إلى حـ/ مراقبة مخزون مواد خام</a:t>
                      </a:r>
                    </a:p>
                  </a:txBody>
                  <a:tcPr>
                    <a:solidFill>
                      <a:schemeClr val="accent3">
                        <a:lumMod val="60000"/>
                        <a:lumOff val="40000"/>
                      </a:schemeClr>
                    </a:solidFill>
                  </a:tcPr>
                </a:tc>
              </a:tr>
            </a:tbl>
          </a:graphicData>
        </a:graphic>
      </p:graphicFrame>
      <p:graphicFrame>
        <p:nvGraphicFramePr>
          <p:cNvPr id="7" name="جدول 6"/>
          <p:cNvGraphicFramePr>
            <a:graphicFrameLocks noGrp="1"/>
          </p:cNvGraphicFramePr>
          <p:nvPr>
            <p:extLst>
              <p:ext uri="{D42A27DB-BD31-4B8C-83A1-F6EECF244321}">
                <p14:modId xmlns:p14="http://schemas.microsoft.com/office/powerpoint/2010/main" val="3279367626"/>
              </p:ext>
            </p:extLst>
          </p:nvPr>
        </p:nvGraphicFramePr>
        <p:xfrm>
          <a:off x="1625600" y="5537200"/>
          <a:ext cx="6604000" cy="762000"/>
        </p:xfrm>
        <a:graphic>
          <a:graphicData uri="http://schemas.openxmlformats.org/drawingml/2006/table">
            <a:tbl>
              <a:tblPr rtl="1" firstRow="1" bandRow="1">
                <a:tableStyleId>{5C22544A-7EE6-4342-B048-85BDC9FD1C3A}</a:tableStyleId>
              </a:tblPr>
              <a:tblGrid>
                <a:gridCol w="6604000"/>
              </a:tblGrid>
              <a:tr h="762000">
                <a:tc>
                  <a:txBody>
                    <a:bodyPr/>
                    <a:lstStyle/>
                    <a:p>
                      <a:pPr algn="just" rtl="1"/>
                      <a:r>
                        <a:rPr lang="ar-SA" sz="3200" b="1" dirty="0" smtClean="0">
                          <a:solidFill>
                            <a:srgbClr val="FF0000"/>
                          </a:solidFill>
                        </a:rPr>
                        <a:t>الإجابة الصحيحة </a:t>
                      </a:r>
                      <a:endParaRPr lang="ar-SA" sz="3200" b="1" dirty="0">
                        <a:solidFill>
                          <a:srgbClr val="FF0000"/>
                        </a:solidFill>
                      </a:endParaRPr>
                    </a:p>
                  </a:txBody>
                  <a:tcPr/>
                </a:tc>
              </a:tr>
            </a:tbl>
          </a:graphicData>
        </a:graphic>
      </p:graphicFrame>
      <p:sp>
        <p:nvSpPr>
          <p:cNvPr id="31771" name="عنصر نائب لرقم الشريحة 5"/>
          <p:cNvSpPr txBox="1">
            <a:spLocks/>
          </p:cNvSpPr>
          <p:nvPr/>
        </p:nvSpPr>
        <p:spPr bwMode="auto">
          <a:xfrm>
            <a:off x="4927600" y="6400800"/>
            <a:ext cx="482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B2994B2B-371F-43A0-B980-C240E3FDD99C}" type="slidenum">
              <a:rPr lang="ar-SA">
                <a:solidFill>
                  <a:schemeClr val="bg1"/>
                </a:solidFill>
              </a:rPr>
              <a:pPr eaLnBrk="1" hangingPunct="1"/>
              <a:t>30</a:t>
            </a:fld>
            <a:endParaRPr lang="en-US">
              <a:solidFill>
                <a:schemeClr val="bg1"/>
              </a:solidFill>
            </a:endParaRPr>
          </a:p>
        </p:txBody>
      </p:sp>
      <p:sp>
        <p:nvSpPr>
          <p:cNvPr id="8" name="مستطيل 8"/>
          <p:cNvSpPr>
            <a:spLocks noChangeArrowheads="1"/>
          </p:cNvSpPr>
          <p:nvPr/>
        </p:nvSpPr>
        <p:spPr bwMode="auto">
          <a:xfrm>
            <a:off x="5486400" y="6324600"/>
            <a:ext cx="13589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ar-SA" b="1" dirty="0">
                <a:solidFill>
                  <a:schemeClr val="bg1"/>
                </a:solidFill>
              </a:rPr>
              <a:t>د. عدنان الملحم</a:t>
            </a:r>
            <a:endParaRPr lang="ar-SA" dirty="0"/>
          </a:p>
        </p:txBody>
      </p:sp>
    </p:spTree>
    <p:extLst>
      <p:ext uri="{BB962C8B-B14F-4D97-AF65-F5344CB8AC3E}">
        <p14:creationId xmlns:p14="http://schemas.microsoft.com/office/powerpoint/2010/main" val="211041007"/>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915400" cy="868362"/>
          </a:xfrm>
        </p:spPr>
        <p:txBody>
          <a:bodyPr/>
          <a:lstStyle/>
          <a:p>
            <a:pPr rtl="1"/>
            <a:r>
              <a:rPr lang="ar-SA" sz="3200" b="1" dirty="0" smtClean="0">
                <a:solidFill>
                  <a:srgbClr val="0000FF"/>
                </a:solidFill>
                <a:cs typeface="Arial" pitchFamily="34" charset="0"/>
              </a:rPr>
              <a:t/>
            </a:r>
            <a:br>
              <a:rPr lang="ar-SA" sz="3200" b="1" dirty="0" smtClean="0">
                <a:solidFill>
                  <a:srgbClr val="0000FF"/>
                </a:solidFill>
                <a:cs typeface="Arial" pitchFamily="34" charset="0"/>
              </a:rPr>
            </a:br>
            <a:r>
              <a:rPr lang="ar-SA" sz="2000" b="1" dirty="0">
                <a:cs typeface="Arial" pitchFamily="34" charset="0"/>
              </a:rPr>
              <a:t>5</a:t>
            </a:r>
            <a:r>
              <a:rPr lang="ar-SA" sz="2000" b="1" dirty="0" smtClean="0">
                <a:cs typeface="Arial" pitchFamily="34" charset="0"/>
              </a:rPr>
              <a:t>- قامت شركة الجنوب الصناعية بشراء 200 طن بلاستيك بسعر 50 ريال للطن الواحد ، وبلغت مصروفات الشراء 1500ريال ، وحصلت على خصم تجاري بنسبة 10% من سعر الشراء.</a:t>
            </a:r>
            <a:br>
              <a:rPr lang="ar-SA" sz="2000" b="1" dirty="0" smtClean="0">
                <a:cs typeface="Arial" pitchFamily="34" charset="0"/>
              </a:rPr>
            </a:br>
            <a:r>
              <a:rPr lang="ar-SA" sz="2000" b="1" dirty="0" smtClean="0">
                <a:solidFill>
                  <a:srgbClr val="FF0000"/>
                </a:solidFill>
                <a:cs typeface="Arial" pitchFamily="34" charset="0"/>
              </a:rPr>
              <a:t>بناء على ما تقدم تبلغ </a:t>
            </a:r>
            <a:r>
              <a:rPr lang="ar-SA" sz="2000" b="1" smtClean="0">
                <a:solidFill>
                  <a:srgbClr val="FF0000"/>
                </a:solidFill>
                <a:cs typeface="Arial" pitchFamily="34" charset="0"/>
              </a:rPr>
              <a:t>تكلفة </a:t>
            </a:r>
            <a:r>
              <a:rPr lang="ar-SA" sz="2000" b="1" smtClean="0">
                <a:solidFill>
                  <a:srgbClr val="FF0000"/>
                </a:solidFill>
                <a:cs typeface="Arial" pitchFamily="34" charset="0"/>
              </a:rPr>
              <a:t>شراء </a:t>
            </a:r>
            <a:r>
              <a:rPr lang="ar-SA" sz="2000" b="1" dirty="0" smtClean="0">
                <a:solidFill>
                  <a:srgbClr val="FF0000"/>
                </a:solidFill>
                <a:cs typeface="Arial" pitchFamily="34" charset="0"/>
              </a:rPr>
              <a:t>البلاستيك: </a:t>
            </a:r>
            <a:br>
              <a:rPr lang="ar-SA" sz="2000" b="1" dirty="0" smtClean="0">
                <a:solidFill>
                  <a:srgbClr val="FF0000"/>
                </a:solidFill>
                <a:cs typeface="Arial" pitchFamily="34" charset="0"/>
              </a:rPr>
            </a:br>
            <a:endParaRPr lang="en-GB" sz="2000" b="1" dirty="0" smtClean="0">
              <a:solidFill>
                <a:srgbClr val="FF0000"/>
              </a:solidFill>
              <a:cs typeface="Arial" pitchFamily="34" charset="0"/>
            </a:endParaRPr>
          </a:p>
        </p:txBody>
      </p:sp>
      <p:sp>
        <p:nvSpPr>
          <p:cNvPr id="3" name="Content Placeholder 2"/>
          <p:cNvSpPr>
            <a:spLocks noGrp="1"/>
          </p:cNvSpPr>
          <p:nvPr>
            <p:ph idx="1"/>
          </p:nvPr>
        </p:nvSpPr>
        <p:spPr>
          <a:xfrm>
            <a:off x="495300" y="1371600"/>
            <a:ext cx="8915400" cy="4830763"/>
          </a:xfrm>
        </p:spPr>
        <p:txBody>
          <a:bodyPr/>
          <a:lstStyle/>
          <a:p>
            <a:pPr rtl="1">
              <a:lnSpc>
                <a:spcPct val="150000"/>
              </a:lnSpc>
            </a:pPr>
            <a:endParaRPr lang="en-GB" sz="2400" dirty="0" smtClean="0">
              <a:cs typeface="Arial" pitchFamily="34" charset="0"/>
            </a:endParaRPr>
          </a:p>
          <a:p>
            <a:pPr algn="just" rtl="1"/>
            <a:r>
              <a:rPr lang="ar-SA" dirty="0" smtClean="0">
                <a:cs typeface="Arial" pitchFamily="34" charset="0"/>
              </a:rPr>
              <a:t> </a:t>
            </a:r>
            <a:endParaRPr lang="en-GB" dirty="0" smtClean="0">
              <a:cs typeface="Arial" pitchFamily="34" charset="0"/>
            </a:endParaRPr>
          </a:p>
        </p:txBody>
      </p:sp>
      <p:graphicFrame>
        <p:nvGraphicFramePr>
          <p:cNvPr id="6" name="جدول 5"/>
          <p:cNvGraphicFramePr>
            <a:graphicFrameLocks noGrp="1"/>
          </p:cNvGraphicFramePr>
          <p:nvPr>
            <p:extLst>
              <p:ext uri="{D42A27DB-BD31-4B8C-83A1-F6EECF244321}">
                <p14:modId xmlns:p14="http://schemas.microsoft.com/office/powerpoint/2010/main" val="1743812448"/>
              </p:ext>
            </p:extLst>
          </p:nvPr>
        </p:nvGraphicFramePr>
        <p:xfrm>
          <a:off x="1066800" y="1905000"/>
          <a:ext cx="8001000" cy="2438400"/>
        </p:xfrm>
        <a:graphic>
          <a:graphicData uri="http://schemas.openxmlformats.org/drawingml/2006/table">
            <a:tbl>
              <a:tblPr rtl="1" firstRow="1" bandRow="1">
                <a:tableStyleId>{5C22544A-7EE6-4342-B048-85BDC9FD1C3A}</a:tableStyleId>
              </a:tblPr>
              <a:tblGrid>
                <a:gridCol w="747311"/>
                <a:gridCol w="7253689"/>
              </a:tblGrid>
              <a:tr h="609600">
                <a:tc>
                  <a:txBody>
                    <a:bodyPr/>
                    <a:lstStyle/>
                    <a:p>
                      <a:pPr algn="just" rtl="1"/>
                      <a:r>
                        <a:rPr lang="en-US" sz="3200" b="0" dirty="0" smtClean="0">
                          <a:solidFill>
                            <a:schemeClr val="tx1"/>
                          </a:solidFill>
                        </a:rPr>
                        <a:t>A</a:t>
                      </a:r>
                      <a:endParaRPr lang="ar-SA" sz="3200" b="0" dirty="0">
                        <a:solidFill>
                          <a:schemeClr val="tx1"/>
                        </a:solidFill>
                      </a:endParaRPr>
                    </a:p>
                  </a:txBody>
                  <a:tcPr>
                    <a:solidFill>
                      <a:schemeClr val="accent6">
                        <a:lumMod val="60000"/>
                        <a:lumOff val="40000"/>
                      </a:schemeClr>
                    </a:solidFill>
                  </a:tcPr>
                </a:tc>
                <a:tc>
                  <a:txBody>
                    <a:bodyPr/>
                    <a:lstStyle/>
                    <a:p>
                      <a:pPr algn="just" rtl="1"/>
                      <a:r>
                        <a:rPr lang="ar-SA" sz="3200" b="0" dirty="0" smtClean="0">
                          <a:solidFill>
                            <a:schemeClr val="tx1"/>
                          </a:solidFill>
                        </a:rPr>
                        <a:t>12,500ريال</a:t>
                      </a:r>
                      <a:endParaRPr lang="ar-SA" sz="3200" b="0" dirty="0">
                        <a:solidFill>
                          <a:schemeClr val="tx1"/>
                        </a:solidFill>
                      </a:endParaRPr>
                    </a:p>
                  </a:txBody>
                  <a:tcPr>
                    <a:solidFill>
                      <a:schemeClr val="accent3">
                        <a:lumMod val="60000"/>
                        <a:lumOff val="40000"/>
                      </a:schemeClr>
                    </a:solidFill>
                  </a:tcPr>
                </a:tc>
              </a:tr>
              <a:tr h="609600">
                <a:tc>
                  <a:txBody>
                    <a:bodyPr/>
                    <a:lstStyle/>
                    <a:p>
                      <a:pPr algn="just" rtl="1"/>
                      <a:r>
                        <a:rPr lang="en-US" sz="3200" dirty="0" smtClean="0"/>
                        <a:t>B</a:t>
                      </a:r>
                      <a:endParaRPr lang="ar-SA" sz="3200" dirty="0"/>
                    </a:p>
                  </a:txBody>
                  <a:tcPr>
                    <a:solidFill>
                      <a:schemeClr val="accent6">
                        <a:lumMod val="60000"/>
                        <a:lumOff val="40000"/>
                      </a:schemeClr>
                    </a:solidFill>
                  </a:tcPr>
                </a:tc>
                <a:tc>
                  <a:txBody>
                    <a:bodyPr/>
                    <a:lstStyle/>
                    <a:p>
                      <a:pPr algn="just" rtl="1"/>
                      <a:r>
                        <a:rPr lang="ar-SA" sz="3200" dirty="0" smtClean="0"/>
                        <a:t>11,500ريال</a:t>
                      </a:r>
                      <a:endParaRPr lang="ar-SA" sz="3200" dirty="0"/>
                    </a:p>
                  </a:txBody>
                  <a:tcPr>
                    <a:solidFill>
                      <a:schemeClr val="accent3">
                        <a:lumMod val="60000"/>
                        <a:lumOff val="40000"/>
                      </a:schemeClr>
                    </a:solidFill>
                  </a:tcPr>
                </a:tc>
              </a:tr>
              <a:tr h="609600">
                <a:tc>
                  <a:txBody>
                    <a:bodyPr/>
                    <a:lstStyle/>
                    <a:p>
                      <a:pPr algn="just" rtl="1"/>
                      <a:r>
                        <a:rPr lang="en-US" sz="3200" dirty="0" smtClean="0"/>
                        <a:t>C</a:t>
                      </a:r>
                      <a:endParaRPr lang="ar-SA" sz="3200" dirty="0"/>
                    </a:p>
                  </a:txBody>
                  <a:tcPr>
                    <a:solidFill>
                      <a:schemeClr val="accent6">
                        <a:lumMod val="60000"/>
                        <a:lumOff val="40000"/>
                      </a:schemeClr>
                    </a:solidFill>
                  </a:tcPr>
                </a:tc>
                <a:tc>
                  <a:txBody>
                    <a:bodyPr/>
                    <a:lstStyle/>
                    <a:p>
                      <a:pPr algn="just" rtl="1"/>
                      <a:r>
                        <a:rPr lang="ar-SA" sz="3200" dirty="0" smtClean="0"/>
                        <a:t>10,500ريال</a:t>
                      </a:r>
                      <a:endParaRPr lang="ar-SA" sz="3200" dirty="0"/>
                    </a:p>
                  </a:txBody>
                  <a:tcPr>
                    <a:solidFill>
                      <a:schemeClr val="accent3">
                        <a:lumMod val="60000"/>
                        <a:lumOff val="40000"/>
                      </a:schemeClr>
                    </a:solidFill>
                  </a:tcPr>
                </a:tc>
              </a:tr>
              <a:tr h="609600">
                <a:tc>
                  <a:txBody>
                    <a:bodyPr/>
                    <a:lstStyle/>
                    <a:p>
                      <a:pPr algn="just" rtl="1"/>
                      <a:r>
                        <a:rPr lang="en-US" sz="3200" dirty="0" smtClean="0"/>
                        <a:t>D</a:t>
                      </a:r>
                      <a:endParaRPr lang="ar-SA" sz="3200" dirty="0"/>
                    </a:p>
                  </a:txBody>
                  <a:tcPr>
                    <a:solidFill>
                      <a:schemeClr val="accent6">
                        <a:lumMod val="60000"/>
                        <a:lumOff val="40000"/>
                      </a:schemeClr>
                    </a:solidFill>
                  </a:tcPr>
                </a:tc>
                <a:tc>
                  <a:txBody>
                    <a:bodyPr/>
                    <a:lstStyle/>
                    <a:p>
                      <a:pPr algn="just" rtl="1"/>
                      <a:r>
                        <a:rPr lang="ar-SA" sz="3200" dirty="0" smtClean="0"/>
                        <a:t>10,000ريال</a:t>
                      </a:r>
                    </a:p>
                  </a:txBody>
                  <a:tcPr>
                    <a:solidFill>
                      <a:schemeClr val="accent3">
                        <a:lumMod val="60000"/>
                        <a:lumOff val="40000"/>
                      </a:schemeClr>
                    </a:solidFill>
                  </a:tcPr>
                </a:tc>
              </a:tr>
            </a:tbl>
          </a:graphicData>
        </a:graphic>
      </p:graphicFrame>
      <p:graphicFrame>
        <p:nvGraphicFramePr>
          <p:cNvPr id="7" name="جدول 6"/>
          <p:cNvGraphicFramePr>
            <a:graphicFrameLocks noGrp="1"/>
          </p:cNvGraphicFramePr>
          <p:nvPr>
            <p:extLst>
              <p:ext uri="{D42A27DB-BD31-4B8C-83A1-F6EECF244321}">
                <p14:modId xmlns:p14="http://schemas.microsoft.com/office/powerpoint/2010/main" val="2538552092"/>
              </p:ext>
            </p:extLst>
          </p:nvPr>
        </p:nvGraphicFramePr>
        <p:xfrm>
          <a:off x="1651000" y="5105400"/>
          <a:ext cx="6604000" cy="762000"/>
        </p:xfrm>
        <a:graphic>
          <a:graphicData uri="http://schemas.openxmlformats.org/drawingml/2006/table">
            <a:tbl>
              <a:tblPr rtl="1" firstRow="1" bandRow="1">
                <a:tableStyleId>{5C22544A-7EE6-4342-B048-85BDC9FD1C3A}</a:tableStyleId>
              </a:tblPr>
              <a:tblGrid>
                <a:gridCol w="6604000"/>
              </a:tblGrid>
              <a:tr h="762000">
                <a:tc>
                  <a:txBody>
                    <a:bodyPr/>
                    <a:lstStyle/>
                    <a:p>
                      <a:pPr algn="just" rtl="1"/>
                      <a:r>
                        <a:rPr lang="ar-SA" sz="3200" b="1" dirty="0" smtClean="0">
                          <a:solidFill>
                            <a:srgbClr val="FF0000"/>
                          </a:solidFill>
                        </a:rPr>
                        <a:t>الإجابة الصحيحة </a:t>
                      </a:r>
                      <a:endParaRPr lang="ar-SA" sz="3200" b="1" dirty="0">
                        <a:solidFill>
                          <a:srgbClr val="FF0000"/>
                        </a:solidFill>
                      </a:endParaRPr>
                    </a:p>
                  </a:txBody>
                  <a:tcPr/>
                </a:tc>
              </a:tr>
            </a:tbl>
          </a:graphicData>
        </a:graphic>
      </p:graphicFrame>
      <p:sp>
        <p:nvSpPr>
          <p:cNvPr id="31771" name="عنصر نائب لرقم الشريحة 5"/>
          <p:cNvSpPr txBox="1">
            <a:spLocks/>
          </p:cNvSpPr>
          <p:nvPr/>
        </p:nvSpPr>
        <p:spPr bwMode="auto">
          <a:xfrm>
            <a:off x="4927600" y="6400800"/>
            <a:ext cx="482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B2994B2B-371F-43A0-B980-C240E3FDD99C}" type="slidenum">
              <a:rPr lang="ar-SA">
                <a:solidFill>
                  <a:schemeClr val="bg1"/>
                </a:solidFill>
              </a:rPr>
              <a:pPr eaLnBrk="1" hangingPunct="1"/>
              <a:t>31</a:t>
            </a:fld>
            <a:endParaRPr lang="en-US">
              <a:solidFill>
                <a:schemeClr val="bg1"/>
              </a:solidFill>
            </a:endParaRPr>
          </a:p>
        </p:txBody>
      </p:sp>
      <p:sp>
        <p:nvSpPr>
          <p:cNvPr id="8" name="مستطيل 8"/>
          <p:cNvSpPr>
            <a:spLocks noChangeArrowheads="1"/>
          </p:cNvSpPr>
          <p:nvPr/>
        </p:nvSpPr>
        <p:spPr bwMode="auto">
          <a:xfrm>
            <a:off x="5486400" y="6324600"/>
            <a:ext cx="13589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ar-SA" b="1" dirty="0">
                <a:solidFill>
                  <a:schemeClr val="bg1"/>
                </a:solidFill>
              </a:rPr>
              <a:t>د. عدنان الملحم</a:t>
            </a:r>
            <a:endParaRPr lang="ar-SA" dirty="0"/>
          </a:p>
        </p:txBody>
      </p:sp>
    </p:spTree>
    <p:extLst>
      <p:ext uri="{BB962C8B-B14F-4D97-AF65-F5344CB8AC3E}">
        <p14:creationId xmlns:p14="http://schemas.microsoft.com/office/powerpoint/2010/main" val="2263098174"/>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9182100" cy="868362"/>
          </a:xfrm>
          <a:noFill/>
          <a:ln>
            <a:noFill/>
          </a:ln>
        </p:spPr>
        <p:txBody>
          <a:bodyPr vert="horz" wrap="square" lIns="91440" tIns="45720" rIns="91440" bIns="45720" numCol="1" anchor="ctr" anchorCtr="0" compatLnSpc="1">
            <a:prstTxWarp prst="textNoShape">
              <a:avLst/>
            </a:prstTxWarp>
          </a:bodyPr>
          <a:lstStyle/>
          <a:p>
            <a:pPr rtl="1"/>
            <a:r>
              <a:rPr lang="ar-SA" sz="2800" b="1" dirty="0" smtClean="0">
                <a:cs typeface="Arial" pitchFamily="34" charset="0"/>
              </a:rPr>
              <a:t>6- تتصف مواد التعبئة والتغليف والمواد والمهمات الكتابية بأن كليهما يعتبر:  </a:t>
            </a:r>
            <a:endParaRPr lang="en-GB" sz="2800" b="1" dirty="0">
              <a:cs typeface="Arial" pitchFamily="34" charset="0"/>
            </a:endParaRPr>
          </a:p>
        </p:txBody>
      </p:sp>
      <p:sp>
        <p:nvSpPr>
          <p:cNvPr id="3" name="Content Placeholder 2"/>
          <p:cNvSpPr>
            <a:spLocks noGrp="1"/>
          </p:cNvSpPr>
          <p:nvPr>
            <p:ph idx="1"/>
          </p:nvPr>
        </p:nvSpPr>
        <p:spPr>
          <a:xfrm>
            <a:off x="495300" y="1371600"/>
            <a:ext cx="8915400" cy="4830763"/>
          </a:xfrm>
        </p:spPr>
        <p:txBody>
          <a:bodyPr/>
          <a:lstStyle/>
          <a:p>
            <a:pPr rtl="1">
              <a:lnSpc>
                <a:spcPct val="150000"/>
              </a:lnSpc>
            </a:pPr>
            <a:endParaRPr lang="en-GB" sz="2400" dirty="0" smtClean="0">
              <a:cs typeface="Arial" pitchFamily="34" charset="0"/>
            </a:endParaRPr>
          </a:p>
          <a:p>
            <a:pPr algn="just" rtl="1"/>
            <a:r>
              <a:rPr lang="ar-SA" dirty="0" smtClean="0">
                <a:cs typeface="Arial" pitchFamily="34" charset="0"/>
              </a:rPr>
              <a:t> </a:t>
            </a:r>
            <a:endParaRPr lang="en-GB" dirty="0" smtClean="0">
              <a:cs typeface="Arial" pitchFamily="34" charset="0"/>
            </a:endParaRPr>
          </a:p>
        </p:txBody>
      </p:sp>
      <p:graphicFrame>
        <p:nvGraphicFramePr>
          <p:cNvPr id="6" name="جدول 5"/>
          <p:cNvGraphicFramePr>
            <a:graphicFrameLocks noGrp="1"/>
          </p:cNvGraphicFramePr>
          <p:nvPr>
            <p:extLst>
              <p:ext uri="{D42A27DB-BD31-4B8C-83A1-F6EECF244321}">
                <p14:modId xmlns:p14="http://schemas.microsoft.com/office/powerpoint/2010/main" val="199623068"/>
              </p:ext>
            </p:extLst>
          </p:nvPr>
        </p:nvGraphicFramePr>
        <p:xfrm>
          <a:off x="1066800" y="1905000"/>
          <a:ext cx="8001000" cy="2438400"/>
        </p:xfrm>
        <a:graphic>
          <a:graphicData uri="http://schemas.openxmlformats.org/drawingml/2006/table">
            <a:tbl>
              <a:tblPr rtl="1" firstRow="1" bandRow="1">
                <a:tableStyleId>{5C22544A-7EE6-4342-B048-85BDC9FD1C3A}</a:tableStyleId>
              </a:tblPr>
              <a:tblGrid>
                <a:gridCol w="747311"/>
                <a:gridCol w="7253689"/>
              </a:tblGrid>
              <a:tr h="609600">
                <a:tc>
                  <a:txBody>
                    <a:bodyPr/>
                    <a:lstStyle/>
                    <a:p>
                      <a:pPr algn="just" rtl="1"/>
                      <a:r>
                        <a:rPr lang="en-US" sz="3200" b="0" dirty="0" smtClean="0">
                          <a:solidFill>
                            <a:schemeClr val="tx1"/>
                          </a:solidFill>
                        </a:rPr>
                        <a:t>A</a:t>
                      </a:r>
                      <a:endParaRPr lang="ar-SA" sz="3200" b="0" dirty="0">
                        <a:solidFill>
                          <a:schemeClr val="tx1"/>
                        </a:solidFill>
                      </a:endParaRPr>
                    </a:p>
                  </a:txBody>
                  <a:tcPr>
                    <a:solidFill>
                      <a:schemeClr val="accent6">
                        <a:lumMod val="60000"/>
                        <a:lumOff val="40000"/>
                      </a:schemeClr>
                    </a:solidFill>
                  </a:tcPr>
                </a:tc>
                <a:tc>
                  <a:txBody>
                    <a:bodyPr/>
                    <a:lstStyle/>
                    <a:p>
                      <a:pPr algn="just" rtl="1"/>
                      <a:r>
                        <a:rPr lang="ar-SA" sz="3200" b="0" dirty="0" smtClean="0">
                          <a:solidFill>
                            <a:schemeClr val="tx1"/>
                          </a:solidFill>
                        </a:rPr>
                        <a:t>تكاليف إنتاجية</a:t>
                      </a:r>
                      <a:endParaRPr lang="ar-SA" sz="3200" b="0" dirty="0">
                        <a:solidFill>
                          <a:schemeClr val="tx1"/>
                        </a:solidFill>
                      </a:endParaRPr>
                    </a:p>
                  </a:txBody>
                  <a:tcPr>
                    <a:solidFill>
                      <a:schemeClr val="accent3">
                        <a:lumMod val="60000"/>
                        <a:lumOff val="40000"/>
                      </a:schemeClr>
                    </a:solidFill>
                  </a:tcPr>
                </a:tc>
              </a:tr>
              <a:tr h="609600">
                <a:tc>
                  <a:txBody>
                    <a:bodyPr/>
                    <a:lstStyle/>
                    <a:p>
                      <a:pPr algn="just" rtl="1"/>
                      <a:r>
                        <a:rPr lang="en-US" sz="3200" dirty="0" smtClean="0"/>
                        <a:t>B</a:t>
                      </a:r>
                      <a:endParaRPr lang="ar-SA" sz="3200" dirty="0"/>
                    </a:p>
                  </a:txBody>
                  <a:tcPr>
                    <a:solidFill>
                      <a:schemeClr val="accent6">
                        <a:lumMod val="60000"/>
                        <a:lumOff val="40000"/>
                      </a:schemeClr>
                    </a:solidFill>
                  </a:tcPr>
                </a:tc>
                <a:tc>
                  <a:txBody>
                    <a:bodyPr/>
                    <a:lstStyle/>
                    <a:p>
                      <a:pPr algn="just" rtl="1"/>
                      <a:r>
                        <a:rPr lang="ar-SA" sz="3200" dirty="0" smtClean="0"/>
                        <a:t>تكاليف</a:t>
                      </a:r>
                      <a:r>
                        <a:rPr lang="ar-SA" sz="3200" baseline="0" dirty="0" smtClean="0"/>
                        <a:t> مباشرة</a:t>
                      </a:r>
                      <a:endParaRPr lang="ar-SA" sz="3200" dirty="0"/>
                    </a:p>
                  </a:txBody>
                  <a:tcPr>
                    <a:solidFill>
                      <a:schemeClr val="accent3">
                        <a:lumMod val="60000"/>
                        <a:lumOff val="40000"/>
                      </a:schemeClr>
                    </a:solidFill>
                  </a:tcPr>
                </a:tc>
              </a:tr>
              <a:tr h="609600">
                <a:tc>
                  <a:txBody>
                    <a:bodyPr/>
                    <a:lstStyle/>
                    <a:p>
                      <a:pPr algn="just" rtl="1"/>
                      <a:r>
                        <a:rPr lang="en-US" sz="3200" dirty="0" smtClean="0"/>
                        <a:t>C</a:t>
                      </a:r>
                      <a:endParaRPr lang="ar-SA" sz="3200" dirty="0"/>
                    </a:p>
                  </a:txBody>
                  <a:tcPr>
                    <a:solidFill>
                      <a:schemeClr val="accent6">
                        <a:lumMod val="60000"/>
                        <a:lumOff val="40000"/>
                      </a:schemeClr>
                    </a:solidFill>
                  </a:tcPr>
                </a:tc>
                <a:tc>
                  <a:txBody>
                    <a:bodyPr/>
                    <a:lstStyle/>
                    <a:p>
                      <a:pPr algn="just" rtl="1"/>
                      <a:r>
                        <a:rPr lang="ar-SA" sz="3200" b="0" dirty="0" smtClean="0">
                          <a:solidFill>
                            <a:schemeClr val="tx1"/>
                          </a:solidFill>
                        </a:rPr>
                        <a:t>تكاليف ثابتة</a:t>
                      </a:r>
                      <a:endParaRPr lang="ar-SA" sz="3200" b="0" dirty="0">
                        <a:solidFill>
                          <a:schemeClr val="tx1"/>
                        </a:solidFill>
                      </a:endParaRPr>
                    </a:p>
                  </a:txBody>
                  <a:tcPr>
                    <a:solidFill>
                      <a:schemeClr val="accent3">
                        <a:lumMod val="60000"/>
                        <a:lumOff val="40000"/>
                      </a:schemeClr>
                    </a:solidFill>
                  </a:tcPr>
                </a:tc>
              </a:tr>
              <a:tr h="609600">
                <a:tc>
                  <a:txBody>
                    <a:bodyPr/>
                    <a:lstStyle/>
                    <a:p>
                      <a:pPr algn="just" rtl="1"/>
                      <a:r>
                        <a:rPr lang="en-US" sz="3200" dirty="0" smtClean="0"/>
                        <a:t>D</a:t>
                      </a:r>
                      <a:endParaRPr lang="ar-SA" sz="3200" dirty="0"/>
                    </a:p>
                  </a:txBody>
                  <a:tcPr>
                    <a:solidFill>
                      <a:schemeClr val="accent6">
                        <a:lumMod val="60000"/>
                        <a:lumOff val="40000"/>
                      </a:schemeClr>
                    </a:solidFill>
                  </a:tcPr>
                </a:tc>
                <a:tc>
                  <a:txBody>
                    <a:bodyPr/>
                    <a:lstStyle/>
                    <a:p>
                      <a:pPr algn="just" rtl="1"/>
                      <a:r>
                        <a:rPr lang="ar-SA" sz="3200" dirty="0" smtClean="0"/>
                        <a:t>تكاليف فترة</a:t>
                      </a:r>
                    </a:p>
                  </a:txBody>
                  <a:tcPr>
                    <a:solidFill>
                      <a:schemeClr val="accent3">
                        <a:lumMod val="60000"/>
                        <a:lumOff val="40000"/>
                      </a:schemeClr>
                    </a:solidFill>
                  </a:tcPr>
                </a:tc>
              </a:tr>
            </a:tbl>
          </a:graphicData>
        </a:graphic>
      </p:graphicFrame>
      <p:graphicFrame>
        <p:nvGraphicFramePr>
          <p:cNvPr id="7" name="جدول 6"/>
          <p:cNvGraphicFramePr>
            <a:graphicFrameLocks noGrp="1"/>
          </p:cNvGraphicFramePr>
          <p:nvPr>
            <p:extLst>
              <p:ext uri="{D42A27DB-BD31-4B8C-83A1-F6EECF244321}">
                <p14:modId xmlns:p14="http://schemas.microsoft.com/office/powerpoint/2010/main" val="1885930251"/>
              </p:ext>
            </p:extLst>
          </p:nvPr>
        </p:nvGraphicFramePr>
        <p:xfrm>
          <a:off x="1651000" y="5105400"/>
          <a:ext cx="6604000" cy="762000"/>
        </p:xfrm>
        <a:graphic>
          <a:graphicData uri="http://schemas.openxmlformats.org/drawingml/2006/table">
            <a:tbl>
              <a:tblPr rtl="1" firstRow="1" bandRow="1">
                <a:tableStyleId>{5C22544A-7EE6-4342-B048-85BDC9FD1C3A}</a:tableStyleId>
              </a:tblPr>
              <a:tblGrid>
                <a:gridCol w="6604000"/>
              </a:tblGrid>
              <a:tr h="762000">
                <a:tc>
                  <a:txBody>
                    <a:bodyPr/>
                    <a:lstStyle/>
                    <a:p>
                      <a:pPr algn="just" rtl="1"/>
                      <a:r>
                        <a:rPr lang="ar-SA" sz="3200" b="1" dirty="0" smtClean="0">
                          <a:solidFill>
                            <a:srgbClr val="FF0000"/>
                          </a:solidFill>
                        </a:rPr>
                        <a:t>الإجابة الصحيحة </a:t>
                      </a:r>
                      <a:endParaRPr lang="ar-SA" sz="3200" b="1" dirty="0">
                        <a:solidFill>
                          <a:srgbClr val="FF0000"/>
                        </a:solidFill>
                      </a:endParaRPr>
                    </a:p>
                  </a:txBody>
                  <a:tcPr/>
                </a:tc>
              </a:tr>
            </a:tbl>
          </a:graphicData>
        </a:graphic>
      </p:graphicFrame>
      <p:sp>
        <p:nvSpPr>
          <p:cNvPr id="8" name="مستطيل 8"/>
          <p:cNvSpPr>
            <a:spLocks noChangeArrowheads="1"/>
          </p:cNvSpPr>
          <p:nvPr/>
        </p:nvSpPr>
        <p:spPr bwMode="auto">
          <a:xfrm>
            <a:off x="5486400" y="6324600"/>
            <a:ext cx="13589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ar-SA" b="1" dirty="0">
                <a:solidFill>
                  <a:schemeClr val="bg1"/>
                </a:solidFill>
              </a:rPr>
              <a:t>د. عدنان الملحم</a:t>
            </a:r>
            <a:endParaRPr lang="ar-SA" dirty="0"/>
          </a:p>
        </p:txBody>
      </p:sp>
      <p:sp>
        <p:nvSpPr>
          <p:cNvPr id="9" name="عنصر نائب لرقم الشريحة 5"/>
          <p:cNvSpPr txBox="1">
            <a:spLocks/>
          </p:cNvSpPr>
          <p:nvPr/>
        </p:nvSpPr>
        <p:spPr bwMode="auto">
          <a:xfrm>
            <a:off x="4927600" y="6400800"/>
            <a:ext cx="482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B2994B2B-371F-43A0-B980-C240E3FDD99C}" type="slidenum">
              <a:rPr lang="ar-SA">
                <a:solidFill>
                  <a:schemeClr val="bg1"/>
                </a:solidFill>
              </a:rPr>
              <a:pPr eaLnBrk="1" hangingPunct="1"/>
              <a:t>32</a:t>
            </a:fld>
            <a:endParaRPr lang="en-US" dirty="0">
              <a:solidFill>
                <a:schemeClr val="bg1"/>
              </a:solidFill>
            </a:endParaRP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39940" name="Rectangle 8"/>
          <p:cNvSpPr>
            <a:spLocks noChangeArrowheads="1"/>
          </p:cNvSpPr>
          <p:nvPr/>
        </p:nvSpPr>
        <p:spPr bwMode="auto">
          <a:xfrm>
            <a:off x="3429000" y="3352800"/>
            <a:ext cx="28194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39941"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SA"/>
          </a:p>
        </p:txBody>
      </p:sp>
      <p:pic>
        <p:nvPicPr>
          <p:cNvPr id="9" name="Picture 8" descr="logo EDE.png"/>
          <p:cNvPicPr>
            <a:picLocks noChangeAspect="1"/>
          </p:cNvPicPr>
          <p:nvPr/>
        </p:nvPicPr>
        <p:blipFill>
          <a:blip r:embed="rId3"/>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2772</TotalTime>
  <Words>1831</Words>
  <Application>Microsoft Office PowerPoint</Application>
  <PresentationFormat>A4 Paper (210x297 mm)</PresentationFormat>
  <Paragraphs>640</Paragraphs>
  <Slides>33</Slides>
  <Notes>23</Notes>
  <HiddenSlides>0</HiddenSlides>
  <MMClips>0</MMClips>
  <ScaleCrop>false</ScaleCrop>
  <HeadingPairs>
    <vt:vector size="4" baseType="variant">
      <vt:variant>
        <vt:lpstr>نسق</vt:lpstr>
      </vt:variant>
      <vt:variant>
        <vt:i4>1</vt:i4>
      </vt:variant>
      <vt:variant>
        <vt:lpstr>عناوين الشرائح</vt:lpstr>
      </vt:variant>
      <vt:variant>
        <vt:i4>33</vt:i4>
      </vt:variant>
    </vt:vector>
  </HeadingPairs>
  <TitlesOfParts>
    <vt:vector size="34" baseType="lpstr">
      <vt:lpstr>Office Theme</vt:lpstr>
      <vt:lpstr>عرض تقديمي في PowerPoint</vt:lpstr>
      <vt:lpstr>المحاضرة الخامسة</vt:lpstr>
      <vt:lpstr>عناصر المحاضرة:</vt:lpstr>
      <vt:lpstr>أهمية عنصر المواد في التكلفة:</vt:lpstr>
      <vt:lpstr>عناصر المواد:</vt:lpstr>
      <vt:lpstr>تابع.....</vt:lpstr>
      <vt:lpstr>الرقابة على المواد: </vt:lpstr>
      <vt:lpstr>الهدف من عملية الرقابة على المواد:</vt:lpstr>
      <vt:lpstr>قياس تكلفة المواد المشتراه (الواردة):</vt:lpstr>
      <vt:lpstr>مثال على قياس تكلفة شراء المواد:</vt:lpstr>
      <vt:lpstr>عرض تقديمي في PowerPoint</vt:lpstr>
      <vt:lpstr>قياس تكلفة استخدام المواد ( صرف المواد):</vt:lpstr>
      <vt:lpstr>تابع.....</vt:lpstr>
      <vt:lpstr>أهم طـــرق تسعير المــواد: </vt:lpstr>
      <vt:lpstr>مثال:</vt:lpstr>
      <vt:lpstr>طريقة الوارد أولاً صادر أولاً</vt:lpstr>
      <vt:lpstr>طريقة الوارد أخيراً صادر أولاً</vt:lpstr>
      <vt:lpstr>طريقة المتوسط المرجح</vt:lpstr>
      <vt:lpstr>المعالجة المحاسبية للمــواد:  </vt:lpstr>
      <vt:lpstr>تابع.....</vt:lpstr>
      <vt:lpstr>تابع....</vt:lpstr>
      <vt:lpstr>تابع.....</vt:lpstr>
      <vt:lpstr> وجود عجز في مخزون المواد:  </vt:lpstr>
      <vt:lpstr>تابع.....</vt:lpstr>
      <vt:lpstr>عرض تقديمي في PowerPoint</vt:lpstr>
      <vt:lpstr>عرض تقديمي في PowerPoint</vt:lpstr>
      <vt:lpstr>  1     1- فيما يلي حركة المواد الخام لأحد المنشآت الصناعية خلال الأسبوع الأول من شهر محرم 1431هـ: في 1/ 1/ 1431هـ كان رصيد المخزون من المواد 150 وحدة بسعر 12 ريال للوحدة. في 2/ 1/ 1431 هـ تم شراء 100 وحدة بسعر 15 ريال للوحدة. في 4/ 1/ 1431 هـ تم شراء 130 وحدة بسعر 13 ريال للوحدة. في 7/ 1/ 1431 هـ تم شراء 140 وحدة بسعر 16 ريال للوحدة. فإذا علمت أنه في 6/ 1/ 1431هـ تم صرف 210 وحدة من المواد للإنتاج. فإن تكلفة المواد المنصرفة للإنتاج وفقاً لطريقة الوارد أخيراً صادر أولاً في تسعير المخزون تبلغ:  </vt:lpstr>
      <vt:lpstr>  1     2- فيما يلي حركة المواد الخام لأحد المنشآت الصناعية خلال الأسبوع الأول من شهر محرم 1431هـ: في 1/ 1/ 1431هـ كان رصيد المخزون من المواد 150 وحدة بسعر 12 ريال للوحدة. في 2/ 1/ 1431 هـ تم شراء 100 وحدة بسعر 15 ريال للوحدة. في 4/ 1/ 1431 هـ تم شراء 130 وحدة بسعر 13 ريال للوحدة. في 7/ 1/ 1431 هـ تم شراء 140 وحدة بسعر 16 ريال للوحدة. فإذا علمت أنه في 6/ 1/ 1431هـ تم صرف 210 وحدة من المواد للإنتاج. فإن تكلفة المواد المنصرفة للإنتاج وفقاً لطريقة الوارد أولاً صادر أولاً في تسعير المخزون تبلغ:  </vt:lpstr>
      <vt:lpstr>  1     3- فيما يلي حركة المواد الخام لأحد المنشآت الصناعية خلال الأسبوع الأول من شهر محرم 1431هـ: في 1/ 1/ 1431هـ كان رصيد المخزون من المواد 150 وحدة بسعر 12 ريال للوحدة. في 2/ 1/ 1431 هـ تم شراء 100 وحدة بسعر 15 ريال للوحدة. في 4/ 1/ 1431 هـ تم شراء 130 وحدة بسعر 13 ريال للوحدة. في 7/ 1/ 1431 هـ تم شراء 140 وحدة بسعر 16 ريال للوحدة. فإذا علمت أنه في 6/ 1/ 1431هـ تم صرف 210 وحدة من المواد للإنتاج. فإن تكلفة المواد المنصرفة للإنتاج وفقاً لطريقة المتوسط المتحرك في تسعير المخزون تبلغ:  </vt:lpstr>
      <vt:lpstr>  4- ما هو قيد اليومية الواجب تسجيله عند صرف المواد الخام للإنتاج:  </vt:lpstr>
      <vt:lpstr> 5- قامت شركة الجنوب الصناعية بشراء 200 طن بلاستيك بسعر 50 ريال للطن الواحد ، وبلغت مصروفات الشراء 1500ريال ، وحصلت على خصم تجاري بنسبة 10% من سعر الشراء. بناء على ما تقدم تبلغ تكلفة شراء البلاستيك:  </vt:lpstr>
      <vt:lpstr>6- تتصف مواد التعبئة والتغليف والمواد والمهمات الكتابية بأن كليهما يعتبر:  </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E&amp;M</cp:lastModifiedBy>
  <cp:revision>261</cp:revision>
  <dcterms:created xsi:type="dcterms:W3CDTF">2009-10-14T19:14:34Z</dcterms:created>
  <dcterms:modified xsi:type="dcterms:W3CDTF">2011-03-30T21:13:52Z</dcterms:modified>
</cp:coreProperties>
</file>