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0" r:id="rId3"/>
    <p:sldId id="311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8" r:id="rId20"/>
    <p:sldId id="330" r:id="rId21"/>
    <p:sldId id="331" r:id="rId22"/>
    <p:sldId id="333" r:id="rId23"/>
    <p:sldId id="334" r:id="rId24"/>
    <p:sldId id="335" r:id="rId25"/>
    <p:sldId id="336" r:id="rId26"/>
    <p:sldId id="337" r:id="rId27"/>
    <p:sldId id="314" r:id="rId28"/>
    <p:sldId id="339" r:id="rId29"/>
    <p:sldId id="340" r:id="rId30"/>
    <p:sldId id="313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90" d="100"/>
          <a:sy n="90" d="100"/>
        </p:scale>
        <p:origin x="-69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5/18/2014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 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QM.0606-103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المجموعات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just" rtl="1"/>
            <a:r>
              <a:rPr lang="ar-EG" b="1" dirty="0"/>
              <a:t>يمكن </a:t>
            </a:r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المجموعة </a:t>
            </a:r>
            <a:r>
              <a:rPr lang="ar-EG" b="1" dirty="0"/>
              <a:t>على أنها تجمع من الاشياء أو العناصر المحددة تماماً وقد تكون هذه الأشياء أعداداً أو أشخاصاً أو أحداثاً أو أي شيء أخر .</a:t>
            </a:r>
            <a:endParaRPr lang="en-US" dirty="0"/>
          </a:p>
          <a:p>
            <a:pPr rtl="1"/>
            <a:r>
              <a:rPr lang="ar-EG" b="1" dirty="0"/>
              <a:t>ترمز للمجموعات بواسطة حروف كبيرة مثل :-</a:t>
            </a:r>
            <a:endParaRPr lang="en-US" dirty="0"/>
          </a:p>
          <a:p>
            <a:pPr algn="l"/>
            <a:r>
              <a:rPr lang="en-US" b="1" dirty="0"/>
              <a:t>A  ,  B  ,  C  ,  …..</a:t>
            </a:r>
            <a:endParaRPr lang="en-US" dirty="0"/>
          </a:p>
          <a:p>
            <a:pPr algn="just" rtl="1"/>
            <a:r>
              <a:rPr lang="ar-EG" b="1" dirty="0"/>
              <a:t>الأشياء التي تتكون منها المجموعة تسمى عناصر المجموعة و ترمز للعناصر بواسطة حروف صغير مثل :-</a:t>
            </a:r>
            <a:endParaRPr lang="en-US" dirty="0"/>
          </a:p>
          <a:p>
            <a:pPr algn="l"/>
            <a:r>
              <a:rPr lang="en-US" b="1" dirty="0"/>
              <a:t>a   ,  b    , c   ,  …..</a:t>
            </a:r>
            <a:endParaRPr lang="en-US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sz="3600" b="1" dirty="0" smtClean="0"/>
                  <a:t>يستخدم الرمز ϵ  "ينتمي إلى " ليبين عناصر المجموعة فمثلاً إذا كان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من ضمن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ينتمي إلى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 يكتب بالصورة </a:t>
                </a:r>
                <a:r>
                  <a:rPr lang="en-US" sz="3600" b="1" dirty="0"/>
                  <a:t>a ϵ A</a:t>
                </a:r>
                <a:endParaRPr lang="en-US" sz="3600" dirty="0"/>
              </a:p>
              <a:p>
                <a:pPr algn="just" rtl="1"/>
                <a:r>
                  <a:rPr lang="ar-EG" sz="3600" b="1" dirty="0"/>
                  <a:t>أما إذا كان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ليس عنصراً 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لا ينتمي إلى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ويكتب على الصورة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/>
                      </a:rPr>
                      <m:t>𝐚</m:t>
                    </m:r>
                    <m:r>
                      <a:rPr lang="ar-EG" sz="3600">
                        <a:latin typeface="Cambria Math"/>
                      </a:rPr>
                      <m:t>∉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/>
                      </a:rPr>
                      <m:t>A</m:t>
                    </m:r>
                  </m:oMath>
                </a14:m>
                <a:r>
                  <a:rPr lang="en-US" sz="3600" dirty="0" smtClean="0"/>
                  <a:t>  </a:t>
                </a:r>
                <a:endParaRPr lang="en-US" sz="3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486" t="-2291" r="-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641379"/>
          </a:xfrm>
        </p:spPr>
        <p:txBody>
          <a:bodyPr/>
          <a:lstStyle/>
          <a:p>
            <a:pPr lvl="0" rtl="1"/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العد (سرد العناصر ):-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sz="2400" b="1" dirty="0"/>
              <a:t>يتم فيها وضع جميع عناصر المجموعة ، أو جزء منها ، بين قوسي المجموعة </a:t>
            </a:r>
            <a:r>
              <a:rPr lang="en-US" sz="2400" b="1" dirty="0"/>
              <a:t>{  }</a:t>
            </a:r>
            <a:r>
              <a:rPr lang="ar-EG" sz="2400" b="1" dirty="0"/>
              <a:t> بحيث يفصل بين كل عنصرين بعلامة فاصلة  " </a:t>
            </a:r>
            <a:r>
              <a:rPr lang="en-US" sz="2400" b="1" dirty="0"/>
              <a:t>,</a:t>
            </a:r>
            <a:r>
              <a:rPr lang="ar-EG" sz="2400" b="1" dirty="0" smtClean="0"/>
              <a:t> </a:t>
            </a:r>
            <a:r>
              <a:rPr lang="ar-EG" sz="2400" b="1" dirty="0"/>
              <a:t>" :-</a:t>
            </a:r>
            <a:endParaRPr lang="en-US" sz="2400" dirty="0"/>
          </a:p>
          <a:p>
            <a:pPr rtl="1"/>
            <a:r>
              <a:rPr lang="ar-EG" sz="2400" b="1" dirty="0"/>
              <a:t>مثال :-</a:t>
            </a:r>
            <a:endParaRPr lang="en-US" sz="2400" dirty="0"/>
          </a:p>
          <a:p>
            <a:pPr algn="l"/>
            <a:r>
              <a:rPr lang="en-US" sz="2400" b="1" dirty="0"/>
              <a:t>A = { </a:t>
            </a:r>
            <a:r>
              <a:rPr lang="en-US" sz="2400" b="1" dirty="0" smtClean="0"/>
              <a:t>2,0,1,4}</a:t>
            </a:r>
            <a:endParaRPr lang="en-US" sz="2400" dirty="0"/>
          </a:p>
          <a:p>
            <a:pPr algn="l"/>
            <a:r>
              <a:rPr lang="en-US" sz="2400" b="1" dirty="0"/>
              <a:t>B= { a , b  ,c , d }</a:t>
            </a:r>
            <a:endParaRPr lang="en-US" sz="2400" dirty="0"/>
          </a:p>
          <a:p>
            <a:pPr algn="l"/>
            <a:r>
              <a:rPr lang="en-US" sz="2400" b="1" dirty="0"/>
              <a:t>C= { 1 , 2 , 3 …..}</a:t>
            </a:r>
            <a:endParaRPr lang="en-US" sz="2400" dirty="0"/>
          </a:p>
          <a:p>
            <a:pPr rtl="1"/>
            <a:r>
              <a:rPr lang="ar-EG" sz="2400" b="1" dirty="0"/>
              <a:t>(و هي مجموعة منتظمة </a:t>
            </a:r>
            <a:r>
              <a:rPr lang="ar-SA" sz="2400" b="1" dirty="0" smtClean="0"/>
              <a:t>مفتوحة </a:t>
            </a:r>
            <a:r>
              <a:rPr lang="ar-EG" sz="2400" b="1" dirty="0" smtClean="0"/>
              <a:t>تسير </a:t>
            </a:r>
            <a:r>
              <a:rPr lang="ar-EG" sz="2400" b="1" dirty="0"/>
              <a:t>بنفس الشكل1 2 3 4وهكذا </a:t>
            </a:r>
            <a:r>
              <a:rPr lang="ar-EG" sz="2400" b="1" dirty="0" smtClean="0"/>
              <a:t>)        </a:t>
            </a:r>
            <a:endParaRPr lang="en-US" sz="2400" dirty="0"/>
          </a:p>
          <a:p>
            <a:pPr algn="l"/>
            <a:r>
              <a:rPr lang="en-US" sz="2400" b="1" dirty="0" smtClean="0"/>
              <a:t>D </a:t>
            </a:r>
            <a:r>
              <a:rPr lang="en-US" sz="2400" b="1" dirty="0"/>
              <a:t>= { 1, 2 , 3,….,100}</a:t>
            </a:r>
            <a:endParaRPr lang="en-US" sz="2400" dirty="0"/>
          </a:p>
          <a:p>
            <a:pPr algn="just" rtl="1"/>
            <a:r>
              <a:rPr lang="ar-EG" sz="2400" b="1" dirty="0"/>
              <a:t>(و هي مجموعة مغلقة و لكل المساحة لا تكفي لكتابة من 1 إلى 100 و سوف نستخدم النقاط للتعبير عن بعض العناصر </a:t>
            </a:r>
            <a:r>
              <a:rPr lang="ar-EG" sz="2400" b="1" dirty="0" smtClean="0"/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: 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القاعدة (الصفة المميزة ) :-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/>
              <a:t>ويتم فيها وصف المجموعة بذكر صفة يمكن بواسطتها تحديد عناصرها ، أي الصفة التي تحدد ارتباط عناصر المجموعة ،فمثلاً :</a:t>
            </a:r>
            <a:endParaRPr lang="en-US" sz="2800" dirty="0"/>
          </a:p>
          <a:p>
            <a:pPr algn="l"/>
            <a:r>
              <a:rPr lang="en-US" sz="2800" b="1" dirty="0"/>
              <a:t>A =  { x :   </a:t>
            </a:r>
            <a:r>
              <a:rPr lang="ar-EG" sz="2800" b="1" dirty="0"/>
              <a:t> عدد زوجي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B =  { x : </a:t>
            </a:r>
            <a:r>
              <a:rPr lang="ar-EG" sz="2800" b="1" dirty="0"/>
              <a:t> طالب بمقرر الاحصاء في الادارة 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C =  { x : </a:t>
            </a:r>
            <a:r>
              <a:rPr lang="ar-EG" sz="2800" b="1" dirty="0"/>
              <a:t> طالب بنظام التعليم عن بعد 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D =  { x :    -3  ≤ x  ≤  1   </a:t>
            </a:r>
            <a:r>
              <a:rPr lang="ar-EG" sz="2800" b="1" dirty="0"/>
              <a:t> عدد صحيح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X = { x :  0 ≤  x   ≤ 12  </a:t>
            </a:r>
            <a:r>
              <a:rPr lang="ar-EG" sz="2800" b="1" dirty="0"/>
              <a:t> عدد صحيح </a:t>
            </a:r>
            <a:r>
              <a:rPr lang="en-US" sz="2800" b="1" dirty="0"/>
              <a:t>x}</a:t>
            </a:r>
            <a:endParaRPr lang="en-US" sz="2800" dirty="0"/>
          </a:p>
          <a:p>
            <a:pPr algn="l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</a:t>
            </a:r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الخالية 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هي المجموعة التي لا تحتوي أي عنصر ويرمز لها بالرمز </a:t>
            </a:r>
            <a:r>
              <a:rPr lang="en-US" b="1" dirty="0"/>
              <a:t> ф</a:t>
            </a:r>
            <a:r>
              <a:rPr lang="ar-EG" b="1" dirty="0"/>
              <a:t> </a:t>
            </a:r>
            <a:r>
              <a:rPr lang="ar-EG" b="1" dirty="0" smtClean="0"/>
              <a:t>(فاي) </a:t>
            </a:r>
            <a:r>
              <a:rPr lang="ar-EG" b="1" dirty="0"/>
              <a:t>أو </a:t>
            </a:r>
            <a:r>
              <a:rPr lang="en-US" b="1" dirty="0"/>
              <a:t>{   } </a:t>
            </a:r>
            <a:r>
              <a:rPr lang="ar-EG" b="1" dirty="0"/>
              <a:t> .</a:t>
            </a:r>
            <a:endParaRPr lang="en-US" dirty="0"/>
          </a:p>
          <a:p>
            <a:pPr rtl="1"/>
            <a:r>
              <a:rPr lang="ar-EG" b="1" dirty="0"/>
              <a:t>أمثلة :-</a:t>
            </a:r>
            <a:endParaRPr lang="en-US" dirty="0"/>
          </a:p>
          <a:p>
            <a:pPr algn="l"/>
            <a:r>
              <a:rPr lang="en-US" b="1" dirty="0" smtClean="0"/>
              <a:t>A </a:t>
            </a:r>
            <a:r>
              <a:rPr lang="en-US" b="1" dirty="0"/>
              <a:t>= { x :   </a:t>
            </a:r>
            <a:r>
              <a:rPr lang="ar-EG" b="1" dirty="0" smtClean="0"/>
              <a:t> عدد </a:t>
            </a:r>
            <a:r>
              <a:rPr lang="ar-EG" b="1" dirty="0"/>
              <a:t>طبيعي زوجي و فردي  </a:t>
            </a:r>
            <a:r>
              <a:rPr lang="en-US" b="1" dirty="0"/>
              <a:t>x }</a:t>
            </a:r>
            <a:endParaRPr lang="en-US" dirty="0"/>
          </a:p>
          <a:p>
            <a:pPr algn="l"/>
            <a:r>
              <a:rPr lang="en-US" b="1" dirty="0" smtClean="0"/>
              <a:t>B </a:t>
            </a:r>
            <a:r>
              <a:rPr lang="en-US" b="1" dirty="0"/>
              <a:t>= { x : </a:t>
            </a:r>
            <a:r>
              <a:rPr lang="ar-EG" b="1" dirty="0"/>
              <a:t> دولة عربية تقع في </a:t>
            </a:r>
            <a:r>
              <a:rPr lang="ar-EG" b="1" dirty="0" smtClean="0"/>
              <a:t>أمريكا الشمالية    </a:t>
            </a:r>
            <a:r>
              <a:rPr lang="en-US" b="1" dirty="0"/>
              <a:t>x 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</a:t>
            </a:r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المنتهية 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/>
            <a:r>
              <a:rPr lang="ar-EG" b="1" dirty="0"/>
              <a:t>المجموعة التي تكون عناصرها محدودة .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b="1" dirty="0" smtClean="0"/>
              <a:t> </a:t>
            </a:r>
            <a:r>
              <a:rPr lang="ar-EG" b="1" dirty="0"/>
              <a:t>المجموعات التالية مجموعات منتهية .</a:t>
            </a:r>
            <a:endParaRPr lang="en-US" dirty="0"/>
          </a:p>
          <a:p>
            <a:pPr algn="l"/>
            <a:r>
              <a:rPr lang="en-US" b="1" dirty="0"/>
              <a:t>A = { 2 , 4 , 6 , 8 }</a:t>
            </a:r>
            <a:endParaRPr lang="en-US" dirty="0"/>
          </a:p>
          <a:p>
            <a:pPr algn="l"/>
            <a:r>
              <a:rPr lang="en-US" b="1" dirty="0"/>
              <a:t>B = { 1 , 2 , 3 , …….. , 100}</a:t>
            </a:r>
            <a:endParaRPr lang="en-US" dirty="0"/>
          </a:p>
          <a:p>
            <a:pPr algn="l"/>
            <a:r>
              <a:rPr lang="en-US" b="1" dirty="0"/>
              <a:t>C = { x , y , s, t u 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</a:t>
            </a:r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غير المنتهية 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المجموعة التي تكون عناصرها غير محدودة ( </a:t>
            </a:r>
            <a:r>
              <a:rPr lang="ar-EG" b="1" dirty="0" smtClean="0"/>
              <a:t>المجموعة </a:t>
            </a:r>
            <a:r>
              <a:rPr lang="ar-EG" b="1" dirty="0"/>
              <a:t>التي لا يمكن تحديد عناصرها بشكل دقيق )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sz="2800" b="1" dirty="0" smtClean="0"/>
              <a:t> </a:t>
            </a:r>
            <a:r>
              <a:rPr lang="ar-EG" sz="2800" b="1" dirty="0"/>
              <a:t>المجموعات التالية مجموعات غير منتهية .</a:t>
            </a:r>
            <a:endParaRPr lang="en-US" sz="2800" dirty="0"/>
          </a:p>
          <a:p>
            <a:pPr algn="l"/>
            <a:r>
              <a:rPr lang="en-US" b="1" dirty="0"/>
              <a:t>A = { x : </a:t>
            </a:r>
            <a:r>
              <a:rPr lang="ar-EG" b="1" dirty="0"/>
              <a:t>عدد طبيعي فردي </a:t>
            </a:r>
            <a:r>
              <a:rPr lang="en-US" b="1" dirty="0"/>
              <a:t> }</a:t>
            </a:r>
            <a:endParaRPr lang="en-US" dirty="0"/>
          </a:p>
          <a:p>
            <a:pPr algn="l"/>
            <a:r>
              <a:rPr lang="en-US" b="1" dirty="0"/>
              <a:t>B = { 10, 20 , 30 ,………   }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المجموعة الكلية :- 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هي المجموعة التي تدرس جميع المجموعات باعتبارها مجموعات جزئية و يرمز لها بالرمز 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</m:oMath>
                </a14:m>
                <a:r>
                  <a:rPr lang="ar-EG" b="1" dirty="0"/>
                  <a:t>  .</a:t>
                </a:r>
                <a:endParaRPr lang="en-US" dirty="0"/>
              </a:p>
              <a:p>
                <a:pPr rtl="1"/>
                <a:r>
                  <a:rPr lang="ar-EG" b="1" dirty="0"/>
                  <a:t> </a:t>
                </a:r>
                <a:endParaRPr lang="en-US" dirty="0"/>
              </a:p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المجموعة الجزئية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تكون المجموعة </a:t>
                </a:r>
                <a:r>
                  <a:rPr lang="en-US" b="1" dirty="0"/>
                  <a:t>A</a:t>
                </a:r>
                <a:r>
                  <a:rPr lang="ar-EG" b="1" dirty="0"/>
                  <a:t> جزئية من المجموعة </a:t>
                </a:r>
                <a:r>
                  <a:rPr lang="en-US" b="1" dirty="0"/>
                  <a:t>B</a:t>
                </a:r>
                <a:r>
                  <a:rPr lang="ar-EG" b="1" dirty="0"/>
                  <a:t> إذا كانت جميع عناصر </a:t>
                </a:r>
                <a:r>
                  <a:rPr lang="en-US" b="1" dirty="0"/>
                  <a:t>A</a:t>
                </a:r>
                <a:r>
                  <a:rPr lang="ar-EG" b="1" dirty="0"/>
                  <a:t> موجودة في </a:t>
                </a:r>
                <a:r>
                  <a:rPr lang="en-US" b="1" dirty="0"/>
                  <a:t>B</a:t>
                </a:r>
                <a:r>
                  <a:rPr lang="ar-EG" b="1" dirty="0"/>
                  <a:t> و تكتب على الصورة :- 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⊂</m:t>
                    </m:r>
                    <m:r>
                      <a:rPr lang="ar-EG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 B </a:t>
                </a:r>
                <a:r>
                  <a:rPr lang="ar-EG" b="1" dirty="0"/>
                  <a:t>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29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أمثلة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1- إذا كانت </a:t>
                </a:r>
                <a:r>
                  <a:rPr lang="en-US" b="1" dirty="0"/>
                  <a:t>A = {2 , 4 , 6 }</a:t>
                </a:r>
                <a:r>
                  <a:rPr lang="ar-EG" b="1" dirty="0"/>
                  <a:t>  و </a:t>
                </a:r>
                <a:r>
                  <a:rPr lang="en-US" b="1" dirty="0"/>
                  <a:t>B = { 1,2,3,4,5,6,7,8} </a:t>
                </a:r>
                <a:r>
                  <a:rPr lang="ar-EG" b="1" dirty="0"/>
                  <a:t> فإن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⊂</m:t>
                    </m:r>
                    <m:r>
                      <a:rPr lang="ar-EG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 B </a:t>
                </a:r>
                <a:r>
                  <a:rPr lang="ar-EG" b="1" dirty="0"/>
                  <a:t>.</a:t>
                </a:r>
                <a:endParaRPr lang="en-US" dirty="0"/>
              </a:p>
              <a:p>
                <a:pPr rtl="1"/>
                <a:r>
                  <a:rPr lang="ar-EG" b="1" dirty="0"/>
                  <a:t>2- المجموعة المكونة من جميع طلاب التعليم الالكتروني بجامعة الملك فيصل مجموعة جزئية من مجموعة طلاب هذه الجامعة .</a:t>
                </a:r>
                <a:endParaRPr lang="en-US" dirty="0"/>
              </a:p>
              <a:p>
                <a:pPr rtl="1"/>
                <a:r>
                  <a:rPr lang="ar-EG" b="1" dirty="0"/>
                  <a:t> 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تساوي المجموعات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تكون المجموعتان </a:t>
                </a:r>
                <a:r>
                  <a:rPr lang="en-US" b="1" dirty="0"/>
                  <a:t>A</a:t>
                </a:r>
                <a:r>
                  <a:rPr lang="ar-EG" b="1" dirty="0"/>
                  <a:t> و </a:t>
                </a:r>
                <a:r>
                  <a:rPr lang="en-US" b="1" dirty="0"/>
                  <a:t>B</a:t>
                </a:r>
                <a:r>
                  <a:rPr lang="ar-EG" b="1" dirty="0"/>
                  <a:t> متساويتان إذا كانت :-</a:t>
                </a:r>
                <a:endParaRPr lang="en-US" dirty="0"/>
              </a:p>
              <a:p>
                <a:pPr algn="l"/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B   ,  B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A    </a:t>
                </a:r>
                <a:r>
                  <a:rPr lang="ar-EG" b="1" dirty="0" smtClean="0"/>
                  <a:t>     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≫≫≫≫</m:t>
                    </m:r>
                  </m:oMath>
                </a14:m>
                <a:r>
                  <a:rPr lang="en-US" b="1" dirty="0"/>
                  <a:t>   </a:t>
                </a:r>
                <a:r>
                  <a:rPr lang="ar-EG" b="1" dirty="0" smtClean="0"/>
                  <a:t>   </a:t>
                </a:r>
                <a:r>
                  <a:rPr lang="en-US" b="1" dirty="0" smtClean="0"/>
                  <a:t> </a:t>
                </a:r>
                <a:r>
                  <a:rPr lang="en-US" b="1" dirty="0"/>
                  <a:t>A = B</a:t>
                </a:r>
                <a:endParaRPr lang="en-US" dirty="0"/>
              </a:p>
              <a:p>
                <a:pPr rtl="1"/>
                <a:endParaRPr lang="ar-EG" b="1" dirty="0" smtClean="0"/>
              </a:p>
              <a:p>
                <a:pPr rtl="1"/>
                <a:r>
                  <a:rPr lang="ar-EG" b="1" dirty="0" smtClean="0"/>
                  <a:t>أما </a:t>
                </a:r>
                <a:r>
                  <a:rPr lang="ar-EG" b="1" dirty="0"/>
                  <a:t>المجموعتان المتكافئتان فهما المجموعتان اللتان تتساويان في عدد عناصرها وتكتب على الصورة  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dirty="0">
                    <a:solidFill>
                      <a:srgbClr val="FF0000"/>
                    </a:solidFill>
                  </a:rPr>
                  <a:t>مثال :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/>
                  <a:t>أي المجموعات التالية متكافئة وأيها متساوية ؟</a:t>
                </a:r>
                <a:endParaRPr lang="en-US" dirty="0"/>
              </a:p>
              <a:p>
                <a:pPr algn="l"/>
                <a:r>
                  <a:rPr lang="en-US" b="1" dirty="0"/>
                  <a:t>1-  A = {1, 5, 7 , 9 }      ,    B = {9 , 7 ,5 ,1 }</a:t>
                </a:r>
                <a:endParaRPr lang="en-US" dirty="0"/>
              </a:p>
              <a:p>
                <a:pPr algn="l"/>
                <a:r>
                  <a:rPr lang="en-US" b="1" dirty="0"/>
                  <a:t>2- A= {  </a:t>
                </a:r>
                <a:r>
                  <a:rPr lang="en-US" b="1" dirty="0" smtClean="0"/>
                  <a:t>2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,5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,9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}    </a:t>
                </a:r>
                <a:r>
                  <a:rPr lang="en-US" b="1" dirty="0"/>
                  <a:t>,   B = { a , s , d }</a:t>
                </a:r>
                <a:endParaRPr lang="en-US" dirty="0"/>
              </a:p>
              <a:p>
                <a:pPr algn="ctr"/>
                <a:r>
                  <a:rPr lang="ar-EG" b="1" dirty="0">
                    <a:solidFill>
                      <a:srgbClr val="FF0000"/>
                    </a:solidFill>
                  </a:rPr>
                  <a:t>الحل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en-US" b="1" dirty="0" smtClean="0"/>
                  <a:t>1 </a:t>
                </a:r>
                <a:r>
                  <a:rPr lang="en-US" b="1" dirty="0"/>
                  <a:t>– A  = B </a:t>
                </a:r>
                <a:endParaRPr lang="en-US" dirty="0"/>
              </a:p>
              <a:p>
                <a:pPr algn="l"/>
                <a:r>
                  <a:rPr lang="en-US" b="1" dirty="0"/>
                  <a:t>2 – 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 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العمليات على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الاتحاد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 smtClean="0"/>
              <a:t>اتحاد المجموعتين</a:t>
            </a:r>
            <a:r>
              <a:rPr lang="en-US" sz="2800" b="1" dirty="0" smtClean="0"/>
              <a:t>A </a:t>
            </a:r>
            <a:r>
              <a:rPr lang="ar-SA" sz="2800" b="1" dirty="0" smtClean="0"/>
              <a:t> و </a:t>
            </a:r>
            <a:r>
              <a:rPr lang="en-US" sz="2800" b="1" dirty="0" smtClean="0"/>
              <a:t>B</a:t>
            </a:r>
            <a:r>
              <a:rPr lang="ar-SA" sz="2800" b="1" dirty="0" smtClean="0"/>
              <a:t>  </a:t>
            </a:r>
            <a:r>
              <a:rPr lang="en-US" sz="2800" b="1" dirty="0" smtClean="0"/>
              <a:t>(A U 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</a:t>
            </a:r>
            <a:r>
              <a:rPr lang="ar-EG" sz="2800" b="1" dirty="0" smtClean="0"/>
              <a:t> أو في </a:t>
            </a:r>
            <a:r>
              <a:rPr lang="en-US" sz="2800" b="1" dirty="0" smtClean="0"/>
              <a:t> B</a:t>
            </a:r>
            <a:r>
              <a:rPr lang="ar-EG" sz="2800" b="1" dirty="0" smtClean="0"/>
              <a:t> أو في كليهما </a:t>
            </a:r>
            <a:r>
              <a:rPr lang="en-US" sz="2800" b="1" dirty="0" smtClean="0"/>
              <a:t>.</a:t>
            </a:r>
          </a:p>
          <a:p>
            <a:pPr algn="r"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1 , 2 , 3 , 7} </a:t>
            </a:r>
            <a:r>
              <a:rPr lang="ar-EG" sz="2800" b="1" dirty="0" smtClean="0"/>
              <a:t> و  </a:t>
            </a:r>
            <a:r>
              <a:rPr lang="en-US" sz="2800" b="1" dirty="0" smtClean="0"/>
              <a:t>B= { 2 , 4 , 6 , 8 } </a:t>
            </a:r>
            <a:r>
              <a:rPr lang="ar-EG" sz="2800" b="1" dirty="0" smtClean="0"/>
              <a:t> أوجد  </a:t>
            </a:r>
            <a:r>
              <a:rPr lang="en-US" sz="2800" b="1" dirty="0" smtClean="0"/>
              <a:t>(AUB)</a:t>
            </a:r>
            <a:r>
              <a:rPr lang="ar-EG" sz="2800" b="1" dirty="0" smtClean="0"/>
              <a:t> ؟</a:t>
            </a:r>
            <a:endParaRPr lang="en-US" sz="2800" dirty="0" smtClean="0"/>
          </a:p>
          <a:p>
            <a:pPr algn="ctr" rtl="1"/>
            <a:r>
              <a:rPr lang="ar-EG" sz="2800" b="1" dirty="0" smtClean="0">
                <a:solidFill>
                  <a:srgbClr val="FF0000"/>
                </a:solidFill>
              </a:rPr>
              <a:t>الحل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(AUB) =   {1 ,2 , 3, 4, 5, 6, 7, 8}</a:t>
            </a:r>
            <a:endParaRPr lang="en-US" sz="2800" dirty="0" smtClean="0"/>
          </a:p>
          <a:p>
            <a:pPr algn="l" rtl="1"/>
            <a:endParaRPr lang="ar-SA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التقاطع 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sz="2800" b="1" dirty="0" smtClean="0"/>
              <a:t>تقاطع المجموعتين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</a:t>
            </a:r>
            <a:r>
              <a:rPr lang="ar-EG" sz="2800" b="1" dirty="0" smtClean="0"/>
              <a:t>  </a:t>
            </a:r>
            <a:r>
              <a:rPr lang="en-US" sz="2800" b="1" dirty="0" smtClean="0"/>
              <a:t>(A∩B)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 </a:t>
            </a:r>
            <a:r>
              <a:rPr lang="ar-EG" sz="2800" b="1" dirty="0" smtClean="0"/>
              <a:t>و في </a:t>
            </a:r>
            <a:r>
              <a:rPr lang="en-US" sz="2800" b="1" dirty="0" smtClean="0"/>
              <a:t>B</a:t>
            </a:r>
            <a:r>
              <a:rPr lang="ar-EG" sz="2800" b="1" dirty="0" smtClean="0"/>
              <a:t> معاً أي العناصر المشتركة بين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 </a:t>
            </a:r>
            <a:r>
              <a:rPr lang="ar-EG" sz="2800" b="1" dirty="0" smtClean="0"/>
              <a:t> </a:t>
            </a:r>
            <a:r>
              <a:rPr lang="en-US" sz="2800" b="1" dirty="0" smtClean="0"/>
              <a:t>.</a:t>
            </a:r>
          </a:p>
          <a:p>
            <a:pPr rtl="1"/>
            <a:endParaRPr lang="en-US" sz="2800" b="1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-1 , 0 , 1 , 2 , 3}  </a:t>
            </a:r>
            <a:r>
              <a:rPr lang="ar-EG" sz="2800" b="1" dirty="0" smtClean="0"/>
              <a:t>و  </a:t>
            </a:r>
            <a:r>
              <a:rPr lang="en-US" sz="2800" b="1" dirty="0" smtClean="0"/>
              <a:t> B = {0,2,4,6,}</a:t>
            </a:r>
            <a:r>
              <a:rPr lang="ar-EG" sz="2800" b="1" dirty="0" smtClean="0"/>
              <a:t> أوجد </a:t>
            </a:r>
            <a:r>
              <a:rPr lang="en-US" sz="2800" b="1" dirty="0"/>
              <a:t>A ∩ B</a:t>
            </a:r>
            <a:endParaRPr lang="en-US" sz="2800" dirty="0" smtClean="0"/>
          </a:p>
          <a:p>
            <a:pPr algn="ctr" rtl="1"/>
            <a:r>
              <a:rPr lang="ar-EG" sz="2800" b="1" dirty="0" smtClean="0">
                <a:solidFill>
                  <a:srgbClr val="FF0000"/>
                </a:solidFill>
              </a:rPr>
              <a:t>الحل 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 ∩ B) = {0 , 2 }</a:t>
            </a:r>
            <a:endParaRPr lang="en-US" sz="2800" dirty="0" smtClean="0"/>
          </a:p>
          <a:p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المكملة أو المتممة :-</a:t>
                </a:r>
                <a:endParaRPr lang="en-US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 smtClean="0"/>
                  <a:t>يقال أن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 smtClean="0"/>
                  <a:t> </a:t>
                </a:r>
                <a:r>
                  <a:rPr lang="ar-EG" b="1" dirty="0" smtClean="0"/>
                  <a:t>مكملة المجموعة </a:t>
                </a:r>
                <a:r>
                  <a:rPr lang="en-US" b="1" dirty="0" smtClean="0"/>
                  <a:t>A</a:t>
                </a:r>
                <a:r>
                  <a:rPr lang="ar-EG" b="1" dirty="0" smtClean="0"/>
                  <a:t> إذا كانت تحتوي على جميع عناصر المجموعة الكلية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</m:oMath>
                </a14:m>
                <a:r>
                  <a:rPr lang="ar-EG" b="1" dirty="0" smtClean="0"/>
                  <a:t> باستثناء عناصر </a:t>
                </a:r>
                <a:r>
                  <a:rPr lang="en-US" b="1" dirty="0" smtClean="0"/>
                  <a:t>A</a:t>
                </a:r>
                <a:r>
                  <a:rPr lang="ar-EG" b="1" dirty="0" smtClean="0"/>
                  <a:t> </a:t>
                </a:r>
                <a:r>
                  <a:rPr lang="ar-SA" b="1" dirty="0" smtClean="0"/>
                  <a:t>.</a:t>
                </a:r>
                <a:r>
                  <a:rPr lang="ar-EG" b="1" dirty="0" smtClean="0"/>
                  <a:t> </a:t>
                </a:r>
              </a:p>
              <a:p>
                <a:pPr rtl="1"/>
                <a:r>
                  <a:rPr lang="ar-EG" b="1" dirty="0" smtClean="0">
                    <a:solidFill>
                      <a:srgbClr val="FF0000"/>
                    </a:solidFill>
                  </a:rPr>
                  <a:t>مثال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 smtClean="0"/>
                  <a:t>إذا كان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  <m:r>
                      <a:rPr lang="ar-EG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= { 1,2,3,4,5,6,7,8,9,10}</a:t>
                </a:r>
                <a:r>
                  <a:rPr lang="ar-EG" b="1" dirty="0" smtClean="0"/>
                  <a:t>  </a:t>
                </a:r>
                <a:r>
                  <a:rPr lang="en-US" b="1" dirty="0" smtClean="0"/>
                  <a:t>  </a:t>
                </a:r>
                <a:r>
                  <a:rPr lang="ar-EG" b="1" dirty="0" smtClean="0"/>
                  <a:t>و </a:t>
                </a:r>
                <a:r>
                  <a:rPr lang="en-US" b="1" dirty="0" smtClean="0"/>
                  <a:t>A={2,4,6,8,10}</a:t>
                </a:r>
                <a:r>
                  <a:rPr lang="ar-EG" b="1" dirty="0" smtClean="0"/>
                  <a:t> أوجد </a:t>
                </a:r>
                <a:r>
                  <a:rPr lang="en-US" b="1" dirty="0" smtClean="0"/>
                  <a:t>  </a:t>
                </a:r>
                <a:endParaRPr lang="en-US" dirty="0" smtClean="0"/>
              </a:p>
              <a:p>
                <a:pPr algn="ctr" rtl="1"/>
                <a:r>
                  <a:rPr lang="ar-EG" b="1" dirty="0" smtClean="0">
                    <a:solidFill>
                      <a:srgbClr val="FF0000"/>
                    </a:solidFill>
                  </a:rPr>
                  <a:t>الحل </a:t>
                </a:r>
                <a:endParaRPr lang="en-US" dirty="0" smtClean="0">
                  <a:solidFill>
                    <a:srgbClr val="FF0000"/>
                  </a:solidFill>
                </a:endParaRPr>
              </a:p>
              <a:p>
                <a:pPr algn="l"/>
                <a:r>
                  <a:rPr lang="ar-EG" b="1" dirty="0" smtClean="0"/>
                  <a:t>           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 smtClean="0"/>
                  <a:t>  = {1,3,5,7,9}</a:t>
                </a:r>
                <a:endParaRPr lang="en-US" dirty="0" smtClean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2291" r="-2119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:-</a:t>
            </a:r>
            <a:endParaRPr lang="en-US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 smtClean="0"/>
              <a:t>إذ كانت مجموعتان </a:t>
            </a:r>
            <a:r>
              <a:rPr lang="en-US" b="1" dirty="0" smtClean="0"/>
              <a:t>A</a:t>
            </a:r>
            <a:r>
              <a:rPr lang="ar-EG" b="1" dirty="0" smtClean="0"/>
              <a:t> ، </a:t>
            </a:r>
            <a:r>
              <a:rPr lang="en-US" b="1" dirty="0" smtClean="0"/>
              <a:t>B</a:t>
            </a:r>
            <a:r>
              <a:rPr lang="ar-EG" b="1" dirty="0" smtClean="0"/>
              <a:t> فإن </a:t>
            </a:r>
            <a:r>
              <a:rPr lang="en-US" b="1" dirty="0" smtClean="0"/>
              <a:t>A-B</a:t>
            </a:r>
            <a:r>
              <a:rPr lang="ar-EG" b="1" dirty="0" smtClean="0"/>
              <a:t> يسمى بالفرق وهو مجموعة كل العناصر الموجودة </a:t>
            </a:r>
            <a:r>
              <a:rPr lang="en-US" b="1" dirty="0" smtClean="0"/>
              <a:t>A </a:t>
            </a:r>
            <a:r>
              <a:rPr lang="ar-EG" b="1" dirty="0" smtClean="0"/>
              <a:t>وليست في </a:t>
            </a:r>
            <a:r>
              <a:rPr lang="en-US" b="1" dirty="0" smtClean="0"/>
              <a:t>B</a:t>
            </a:r>
            <a:r>
              <a:rPr lang="ar-SA" b="1" dirty="0" smtClean="0"/>
              <a:t> .</a:t>
            </a:r>
            <a:endParaRPr lang="en-US" dirty="0" smtClean="0"/>
          </a:p>
          <a:p>
            <a:pPr rtl="1"/>
            <a:r>
              <a:rPr lang="ar-EG" b="1" dirty="0" smtClean="0">
                <a:solidFill>
                  <a:srgbClr val="FF0000"/>
                </a:solidFill>
              </a:rPr>
              <a:t>مثال :-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EG" b="1" dirty="0" smtClean="0"/>
              <a:t>إذا كانت </a:t>
            </a:r>
            <a:r>
              <a:rPr lang="en-US" b="1" dirty="0" smtClean="0"/>
              <a:t>A={1,2,3,x,y}</a:t>
            </a:r>
            <a:r>
              <a:rPr lang="ar-EG" b="1" dirty="0" smtClean="0"/>
              <a:t> و </a:t>
            </a:r>
            <a:r>
              <a:rPr lang="en-US" b="1" dirty="0" smtClean="0"/>
              <a:t> B={3,4,5,x,w}</a:t>
            </a:r>
            <a:r>
              <a:rPr lang="ar-EG" b="1" dirty="0" smtClean="0"/>
              <a:t> أوجد </a:t>
            </a:r>
            <a:r>
              <a:rPr lang="en-US" b="1" dirty="0" smtClean="0"/>
              <a:t>A-B </a:t>
            </a:r>
            <a:endParaRPr lang="en-US" dirty="0" smtClean="0"/>
          </a:p>
          <a:p>
            <a:pPr algn="ctr" rtl="1"/>
            <a:r>
              <a:rPr lang="ar-EG" b="1" dirty="0" smtClean="0">
                <a:solidFill>
                  <a:srgbClr val="FF0000"/>
                </a:solidFill>
              </a:rPr>
              <a:t>الحل </a:t>
            </a:r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b="1" dirty="0" smtClean="0"/>
              <a:t>A-B = { 1 , 2 , y }</a:t>
            </a:r>
            <a:endParaRPr lang="en-US" dirty="0" smtClean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    : 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1556792"/>
            <a:ext cx="158417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>
          <a:xfrm>
            <a:off x="5529064" y="1772816"/>
            <a:ext cx="4032448" cy="3960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EG" sz="2600" b="1" dirty="0" smtClean="0">
                <a:solidFill>
                  <a:schemeClr val="tx1"/>
                </a:solidFill>
              </a:rPr>
              <a:t>مثال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EG" sz="2600" b="1" dirty="0" smtClean="0">
                <a:solidFill>
                  <a:schemeClr val="tx1"/>
                </a:solidFill>
              </a:rPr>
              <a:t>إذا كانت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  </a:t>
            </a:r>
            <a:r>
              <a:rPr lang="en-US" sz="2600" b="1" dirty="0" smtClean="0">
                <a:solidFill>
                  <a:schemeClr val="tx1"/>
                </a:solidFill>
              </a:rPr>
              <a:t>A={1,2,3,x,y}</a:t>
            </a:r>
            <a:r>
              <a:rPr lang="ar-EG" sz="2600" b="1" dirty="0" smtClean="0">
                <a:solidFill>
                  <a:schemeClr val="tx1"/>
                </a:solidFill>
              </a:rPr>
              <a:t> و </a:t>
            </a:r>
            <a:r>
              <a:rPr lang="en-US" sz="2600" b="1" dirty="0" smtClean="0">
                <a:solidFill>
                  <a:schemeClr val="tx1"/>
                </a:solidFill>
              </a:rPr>
              <a:t>   B={3,4,5,x,w}</a:t>
            </a:r>
            <a:r>
              <a:rPr lang="ar-SA" sz="2600" b="1" dirty="0" smtClean="0">
                <a:solidFill>
                  <a:schemeClr val="tx1"/>
                </a:solidFill>
              </a:rPr>
              <a:t>  </a:t>
            </a: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و</a:t>
            </a:r>
            <a:r>
              <a:rPr lang="ar-EG" sz="2600" b="1" dirty="0" smtClean="0">
                <a:solidFill>
                  <a:schemeClr val="tx1"/>
                </a:solidFill>
              </a:rPr>
              <a:t> المجموعة الكلية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600" b="1" dirty="0" smtClean="0">
                <a:solidFill>
                  <a:schemeClr val="tx1"/>
                </a:solidFill>
              </a:rPr>
              <a:t>U = { 1,2,3,4,5,w,x,y,z}</a:t>
            </a:r>
            <a:r>
              <a:rPr lang="ar-EG" sz="2600" b="1" dirty="0" smtClean="0">
                <a:solidFill>
                  <a:schemeClr val="tx1"/>
                </a:solidFill>
              </a:rPr>
              <a:t> 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     </a:t>
            </a:r>
            <a:r>
              <a:rPr lang="ar-EG" sz="2600" b="1" dirty="0" smtClean="0">
                <a:solidFill>
                  <a:schemeClr val="tx1"/>
                </a:solidFill>
              </a:rPr>
              <a:t>فأوجد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ctr"/>
            <a:endParaRPr lang="ar-SA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</a:t>
            </a:r>
            <a:r>
              <a:rPr lang="ar-EG" b="1" dirty="0" smtClean="0"/>
              <a:t>: </a:t>
            </a:r>
            <a:r>
              <a:rPr lang="ar-EG" b="1" dirty="0"/>
              <a:t>العمليات على المجموعات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592" y="1628800"/>
            <a:ext cx="647846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الضرب الديكارتي </a:t>
            </a:r>
            <a:r>
              <a:rPr lang="ar-EG" b="1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2800" b="1" dirty="0" smtClean="0"/>
              <a:t>يعرف </a:t>
            </a:r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الضرب الديكارتي </a:t>
            </a:r>
            <a:r>
              <a:rPr lang="ar-EG" sz="2800" b="1" dirty="0" smtClean="0"/>
              <a:t>للمجموعتين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،</a:t>
            </a:r>
            <a:r>
              <a:rPr lang="en-US" sz="2800" b="1" dirty="0" smtClean="0"/>
              <a:t>B</a:t>
            </a:r>
            <a:r>
              <a:rPr lang="ar-EG" sz="2800" b="1" dirty="0" smtClean="0"/>
              <a:t> </a:t>
            </a:r>
            <a:r>
              <a:rPr lang="en-US" sz="2800" b="1" dirty="0" smtClean="0"/>
              <a:t> (A×B) </a:t>
            </a:r>
            <a:r>
              <a:rPr lang="ar-EG" sz="2800" b="1" dirty="0" smtClean="0"/>
              <a:t>بأنه مجموعة كل الأزواج المرتبة </a:t>
            </a:r>
            <a:r>
              <a:rPr lang="en-US" sz="2800" b="1" dirty="0" smtClean="0"/>
              <a:t>(x , y)</a:t>
            </a:r>
            <a:r>
              <a:rPr lang="ar-EG" sz="2800" b="1" dirty="0" smtClean="0"/>
              <a:t> التي ينتمي مسقطها الأول </a:t>
            </a:r>
            <a:r>
              <a:rPr lang="en-US" sz="2800" b="1" dirty="0" smtClean="0"/>
              <a:t>(x) </a:t>
            </a:r>
            <a:r>
              <a:rPr lang="ar-EG" sz="2800" b="1" dirty="0" smtClean="0"/>
              <a:t> إلى المجموعة الأولى </a:t>
            </a:r>
            <a:r>
              <a:rPr lang="en-US" sz="2800" b="1" dirty="0" smtClean="0"/>
              <a:t>A</a:t>
            </a:r>
            <a:r>
              <a:rPr lang="ar-EG" sz="2800" b="1" dirty="0" smtClean="0"/>
              <a:t> ، بينما ينتمي مسقطها الثاني </a:t>
            </a:r>
            <a:r>
              <a:rPr lang="en-US" sz="2800" b="1" dirty="0" smtClean="0"/>
              <a:t>(y)</a:t>
            </a:r>
            <a:r>
              <a:rPr lang="ar-EG" sz="2800" b="1" dirty="0" smtClean="0"/>
              <a:t> إلى المجموعة الثانية </a:t>
            </a:r>
            <a:r>
              <a:rPr lang="en-US" sz="2800" b="1" dirty="0" smtClean="0"/>
              <a:t>B</a:t>
            </a:r>
            <a:r>
              <a:rPr lang="ar-EG" sz="2800" b="1" dirty="0" smtClean="0"/>
              <a:t> .</a:t>
            </a:r>
            <a:endParaRPr lang="en-US" sz="2800" dirty="0" smtClean="0"/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SA" sz="2800" b="1" dirty="0" smtClean="0"/>
              <a:t>إذا كانت </a:t>
            </a:r>
            <a:r>
              <a:rPr lang="en-US" sz="2800" b="1" dirty="0" smtClean="0"/>
              <a:t>A={-2,1}  </a:t>
            </a:r>
            <a:r>
              <a:rPr lang="ar-SA" sz="2800" b="1" dirty="0" smtClean="0"/>
              <a:t>  و  </a:t>
            </a:r>
            <a:r>
              <a:rPr lang="en-US" sz="2800" b="1" dirty="0" smtClean="0"/>
              <a:t>B ={-3,1,4} </a:t>
            </a:r>
            <a:endParaRPr lang="en-US" sz="2800" dirty="0" smtClean="0"/>
          </a:p>
          <a:p>
            <a:pPr rtl="1"/>
            <a:r>
              <a:rPr lang="ar-SA" sz="2800" b="1" dirty="0" smtClean="0"/>
              <a:t>فأوجد   </a:t>
            </a:r>
            <a:r>
              <a:rPr lang="en-US" sz="2800" b="1" dirty="0" smtClean="0"/>
              <a:t>  A × B</a:t>
            </a:r>
            <a:r>
              <a:rPr lang="ar-SA" sz="2800" b="1" dirty="0" smtClean="0"/>
              <a:t>  و   </a:t>
            </a:r>
            <a:r>
              <a:rPr lang="en-US" sz="2800" b="1" dirty="0" smtClean="0"/>
              <a:t>B × A</a:t>
            </a:r>
            <a:endParaRPr lang="en-US" sz="2800" dirty="0" smtClean="0"/>
          </a:p>
          <a:p>
            <a:pPr algn="ctr" rtl="1"/>
            <a:r>
              <a:rPr lang="ar-SA" sz="2800" b="1" dirty="0" smtClean="0">
                <a:solidFill>
                  <a:srgbClr val="FF0000"/>
                </a:solidFill>
              </a:rPr>
              <a:t>الحل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A × B ={(-2,-3) , (-2,1) , (-2,4) , (1,-3) , (1,1) , (1,4)}</a:t>
            </a:r>
            <a:endParaRPr lang="en-US" sz="2800" dirty="0" smtClean="0"/>
          </a:p>
          <a:p>
            <a:r>
              <a:rPr lang="en-US" sz="2800" b="1" dirty="0" smtClean="0"/>
              <a:t>B × A = {(-3,-2) , (-3,1) ,(1,-2) , (1,1) ,(4,-2) , (4,1)}</a:t>
            </a:r>
            <a:endParaRPr lang="en-US" sz="2800" dirty="0" smtClean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/>
              <a:t>تابع : الضرب الديكارتي </a:t>
            </a:r>
            <a:r>
              <a:rPr lang="ar-EG" b="1" dirty="0" smtClean="0"/>
              <a:t>:</a:t>
            </a:r>
            <a:r>
              <a:rPr lang="ar-SA" b="1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مثال :-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SA" b="1" dirty="0" smtClean="0"/>
              <a:t>أنشئ </a:t>
            </a:r>
            <a:r>
              <a:rPr lang="en-US" b="1" dirty="0" smtClean="0"/>
              <a:t>  A × B</a:t>
            </a:r>
            <a:r>
              <a:rPr lang="ar-SA" b="1" dirty="0" smtClean="0"/>
              <a:t>و </a:t>
            </a:r>
            <a:r>
              <a:rPr lang="ar-SA" dirty="0" smtClean="0"/>
              <a:t> </a:t>
            </a:r>
            <a:r>
              <a:rPr lang="en-US" b="1" dirty="0" smtClean="0"/>
              <a:t>B × A </a:t>
            </a:r>
            <a:r>
              <a:rPr lang="ar-SA" b="1" dirty="0" smtClean="0"/>
              <a:t>، علماً بأن :-</a:t>
            </a:r>
            <a:endParaRPr lang="en-US" dirty="0" smtClean="0"/>
          </a:p>
          <a:p>
            <a:pPr algn="ctr" rtl="1"/>
            <a:r>
              <a:rPr lang="en-US" b="1" dirty="0" smtClean="0"/>
              <a:t>A={1,2}</a:t>
            </a:r>
            <a:r>
              <a:rPr lang="ar-SA" b="1" dirty="0" smtClean="0"/>
              <a:t>  و </a:t>
            </a:r>
            <a:r>
              <a:rPr lang="en-US" b="1" dirty="0" smtClean="0"/>
              <a:t>B = { w , x , y }   </a:t>
            </a:r>
            <a:endParaRPr lang="en-US" dirty="0" smtClean="0"/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الحل </a:t>
            </a:r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b="1" dirty="0" smtClean="0"/>
              <a:t>A × B ={(1,w) ,(1,x) , (1,y) , (2,w) , (2,x) , (2,y)}</a:t>
            </a:r>
            <a:endParaRPr lang="en-US" dirty="0" smtClean="0"/>
          </a:p>
          <a:p>
            <a:pPr algn="l"/>
            <a:r>
              <a:rPr lang="en-US" b="1" dirty="0" smtClean="0"/>
              <a:t>B × A = {(w,1),(w,2),(x,1),(x,2),(y,1),(y,2)}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الضرب الديكارتي </a:t>
            </a:r>
            <a:r>
              <a:rPr lang="ar-SA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يتساوى </a:t>
            </a:r>
            <a:r>
              <a:rPr lang="ar-SA" b="1" dirty="0"/>
              <a:t>الزوجان المرتبان </a:t>
            </a:r>
            <a:r>
              <a:rPr lang="en-US" b="1" dirty="0"/>
              <a:t>(x</a:t>
            </a:r>
            <a:r>
              <a:rPr lang="en-US" b="1" baseline="-25000" dirty="0"/>
              <a:t>1</a:t>
            </a:r>
            <a:r>
              <a:rPr lang="en-US" b="1" dirty="0"/>
              <a:t>,y</a:t>
            </a:r>
            <a:r>
              <a:rPr lang="en-US" b="1" baseline="-25000" dirty="0"/>
              <a:t>1</a:t>
            </a:r>
            <a:r>
              <a:rPr lang="en-US" b="1" dirty="0"/>
              <a:t>) </a:t>
            </a:r>
            <a:r>
              <a:rPr lang="ar-SA" b="1" dirty="0"/>
              <a:t>  و </a:t>
            </a:r>
            <a:r>
              <a:rPr lang="en-US" b="1" dirty="0"/>
              <a:t>(x</a:t>
            </a:r>
            <a:r>
              <a:rPr lang="en-US" b="1" baseline="-25000" dirty="0"/>
              <a:t>2</a:t>
            </a:r>
            <a:r>
              <a:rPr lang="en-US" b="1" dirty="0"/>
              <a:t>,y</a:t>
            </a:r>
            <a:r>
              <a:rPr lang="en-US" b="1" baseline="-25000" dirty="0"/>
              <a:t>2</a:t>
            </a:r>
            <a:r>
              <a:rPr lang="en-US" b="1" dirty="0"/>
              <a:t>)</a:t>
            </a:r>
            <a:r>
              <a:rPr lang="ar-SA" b="1" dirty="0"/>
              <a:t> إذا وفقط إذا تساوت مساقطهما المتناظرة ، أي إذا كان المسقط الأول في الزوج الأول يساوي المسقط الأول في الزوج الثاني ، </a:t>
            </a:r>
            <a:r>
              <a:rPr lang="en-US" b="1" dirty="0"/>
              <a:t>(x</a:t>
            </a:r>
            <a:r>
              <a:rPr lang="en-US" b="1" baseline="-25000" dirty="0"/>
              <a:t>1</a:t>
            </a:r>
            <a:r>
              <a:rPr lang="en-US" b="1" dirty="0"/>
              <a:t>=x</a:t>
            </a:r>
            <a:r>
              <a:rPr lang="en-US" b="1" baseline="-25000" dirty="0"/>
              <a:t>2</a:t>
            </a:r>
            <a:r>
              <a:rPr lang="en-US" b="1" dirty="0"/>
              <a:t>)</a:t>
            </a:r>
            <a:r>
              <a:rPr lang="ar-SA" b="1" dirty="0"/>
              <a:t> وكان المسقط الثاني في الزوج الاول يساوي المسقط الثاني في الزوج الثاني ،</a:t>
            </a:r>
            <a:r>
              <a:rPr lang="en-US" b="1" dirty="0"/>
              <a:t>(y</a:t>
            </a:r>
            <a:r>
              <a:rPr lang="en-US" b="1" baseline="-25000" dirty="0"/>
              <a:t>1=</a:t>
            </a:r>
            <a:r>
              <a:rPr lang="en-US" b="1" dirty="0"/>
              <a:t>y</a:t>
            </a:r>
            <a:r>
              <a:rPr lang="en-US" b="1" baseline="-25000" dirty="0"/>
              <a:t>2</a:t>
            </a:r>
            <a:r>
              <a:rPr lang="en-US" b="1" dirty="0"/>
              <a:t>)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الضرب الديكارتي </a:t>
            </a:r>
            <a:r>
              <a:rPr lang="ar-SA" b="1" dirty="0" smtClean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504" y="1412776"/>
            <a:ext cx="8784976" cy="416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مجموعة المجموعات </a:t>
            </a:r>
            <a:r>
              <a:rPr lang="ar-SA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400" b="1" dirty="0"/>
              <a:t>مجموعة المجموعات لأية مجموعة </a:t>
            </a:r>
            <a:r>
              <a:rPr lang="en-US" sz="2400" b="1" dirty="0"/>
              <a:t>S</a:t>
            </a:r>
            <a:r>
              <a:rPr lang="ar-SA" sz="2400" b="1" dirty="0"/>
              <a:t> هي المجموعة المكونة من كل المجموعات الجزئية للمجموعة </a:t>
            </a:r>
            <a:r>
              <a:rPr lang="en-US" sz="2400" b="1" dirty="0"/>
              <a:t>S</a:t>
            </a:r>
            <a:r>
              <a:rPr lang="ar-SA" sz="2400" b="1" dirty="0"/>
              <a:t> ومن بينها المجموعة الخالية </a:t>
            </a:r>
            <a:r>
              <a:rPr lang="en-US" sz="2400" b="1" dirty="0"/>
              <a:t>Ø</a:t>
            </a:r>
            <a:r>
              <a:rPr lang="ar-SA" sz="2400" b="1" dirty="0"/>
              <a:t> و المجموعة </a:t>
            </a:r>
            <a:r>
              <a:rPr lang="en-US" sz="2400" b="1" dirty="0"/>
              <a:t> S</a:t>
            </a:r>
            <a:r>
              <a:rPr lang="ar-SA" sz="2400" b="1" dirty="0"/>
              <a:t> نفسها ويرمز لها بالرمز </a:t>
            </a:r>
            <a:r>
              <a:rPr lang="en-US" sz="2400" b="1" dirty="0"/>
              <a:t>P(S) </a:t>
            </a:r>
            <a:r>
              <a:rPr lang="ar-SA" sz="2400" b="1" dirty="0"/>
              <a:t> .</a:t>
            </a:r>
            <a:endParaRPr lang="en-US" sz="2400" dirty="0"/>
          </a:p>
          <a:p>
            <a:pPr algn="just" rtl="1"/>
            <a:endParaRPr lang="ar-SA" sz="2400" b="1" dirty="0" smtClean="0"/>
          </a:p>
          <a:p>
            <a:pPr algn="just" rtl="1"/>
            <a:r>
              <a:rPr lang="ar-SA" sz="2400" b="1" dirty="0" smtClean="0">
                <a:solidFill>
                  <a:srgbClr val="FF0000"/>
                </a:solidFill>
              </a:rPr>
              <a:t>مثال 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endParaRPr lang="en-US" sz="2400" dirty="0">
              <a:solidFill>
                <a:srgbClr val="FF0000"/>
              </a:solidFill>
            </a:endParaRPr>
          </a:p>
          <a:p>
            <a:pPr algn="just" rtl="1"/>
            <a:r>
              <a:rPr lang="ar-SA" sz="2400" b="1" dirty="0"/>
              <a:t>أنشئ مجموعة المجموعات للمجموعة </a:t>
            </a:r>
            <a:r>
              <a:rPr lang="en-US" sz="2400" b="1" dirty="0"/>
              <a:t>S = {a , b , c}</a:t>
            </a:r>
            <a:endParaRPr lang="en-US" sz="2400" dirty="0"/>
          </a:p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الحل </a:t>
            </a:r>
            <a:endParaRPr lang="en-US" sz="2400" dirty="0">
              <a:solidFill>
                <a:srgbClr val="FF0000"/>
              </a:solidFill>
            </a:endParaRPr>
          </a:p>
          <a:p>
            <a:pPr algn="l" rtl="1"/>
            <a:r>
              <a:rPr lang="en-US" sz="2400" b="1" dirty="0"/>
              <a:t>P(s) = { {a} , {b} , {c} ,{a,b} , {</a:t>
            </a:r>
            <a:r>
              <a:rPr lang="en-US" sz="2400" b="1" dirty="0" err="1"/>
              <a:t>a,c</a:t>
            </a:r>
            <a:r>
              <a:rPr lang="en-US" sz="2400" b="1" dirty="0"/>
              <a:t>} , {</a:t>
            </a:r>
            <a:r>
              <a:rPr lang="en-US" sz="2400" b="1" dirty="0" err="1"/>
              <a:t>b,c</a:t>
            </a:r>
            <a:r>
              <a:rPr lang="en-US" sz="2400" b="1" dirty="0"/>
              <a:t>} ,{</a:t>
            </a:r>
            <a:r>
              <a:rPr lang="en-US" sz="2400" b="1" dirty="0" err="1"/>
              <a:t>a,b,c</a:t>
            </a:r>
            <a:r>
              <a:rPr lang="en-US" sz="2400" b="1" dirty="0"/>
              <a:t>} ,Ø }</a:t>
            </a:r>
            <a:endParaRPr lang="en-US" sz="2400" dirty="0"/>
          </a:p>
          <a:p>
            <a:pPr algn="just" rt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مجموعة المجموعات </a:t>
            </a:r>
            <a:r>
              <a:rPr lang="ar-SA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ملاحظة : إذا احتوت المجموعة </a:t>
            </a:r>
            <a:r>
              <a:rPr lang="en-US" b="1" dirty="0"/>
              <a:t>S</a:t>
            </a:r>
            <a:r>
              <a:rPr lang="ar-SA" b="1" dirty="0"/>
              <a:t> على </a:t>
            </a:r>
            <a:r>
              <a:rPr lang="en-US" b="1" dirty="0"/>
              <a:t>n</a:t>
            </a:r>
            <a:r>
              <a:rPr lang="ar-SA" b="1" dirty="0"/>
              <a:t> من العناصر ، فان عدد عناصر </a:t>
            </a:r>
            <a:r>
              <a:rPr lang="en-US" b="1" dirty="0"/>
              <a:t>P(S)</a:t>
            </a:r>
            <a:r>
              <a:rPr lang="ar-SA" b="1" dirty="0"/>
              <a:t> يساوي </a:t>
            </a:r>
            <a:r>
              <a:rPr lang="en-US" b="1" dirty="0"/>
              <a:t>2</a:t>
            </a:r>
            <a:r>
              <a:rPr lang="en-US" b="1" baseline="30000" dirty="0"/>
              <a:t>n</a:t>
            </a:r>
            <a:r>
              <a:rPr lang="ar-SA" b="1" dirty="0"/>
              <a:t> .</a:t>
            </a:r>
            <a:endParaRPr lang="en-US" dirty="0"/>
          </a:p>
          <a:p>
            <a:pPr rtl="1"/>
            <a:r>
              <a:rPr lang="ar-SA" b="1" dirty="0"/>
              <a:t> </a:t>
            </a:r>
            <a:endParaRPr lang="en-US" dirty="0"/>
          </a:p>
          <a:p>
            <a:pPr rtl="1"/>
            <a:r>
              <a:rPr lang="ar-SA" b="1" dirty="0"/>
              <a:t>تمرين : أنشئ مجموعة المجموعات للمجموعة </a:t>
            </a:r>
            <a:r>
              <a:rPr lang="en-US" b="1" dirty="0"/>
              <a:t>S = { a, b , c }</a:t>
            </a:r>
            <a:endParaRPr lang="en-US" dirty="0"/>
          </a:p>
          <a:p>
            <a:pPr algn="l" rtl="1"/>
            <a:endParaRPr lang="ar-EG" b="1" dirty="0" smtClean="0"/>
          </a:p>
          <a:p>
            <a:pPr algn="l" rtl="1"/>
            <a:r>
              <a:rPr lang="en-US" b="1" dirty="0" smtClean="0"/>
              <a:t>P</a:t>
            </a:r>
            <a:r>
              <a:rPr lang="en-US" b="1" dirty="0"/>
              <a:t>( S) = { {a} , {b} , {c} , {a,b} , {</a:t>
            </a:r>
            <a:r>
              <a:rPr lang="en-US" b="1" dirty="0" err="1"/>
              <a:t>a,c</a:t>
            </a:r>
            <a:r>
              <a:rPr lang="en-US" b="1" dirty="0"/>
              <a:t>} ,{</a:t>
            </a:r>
            <a:r>
              <a:rPr lang="en-US" b="1" dirty="0" err="1"/>
              <a:t>b,c</a:t>
            </a:r>
            <a:r>
              <a:rPr lang="en-US" b="1" dirty="0"/>
              <a:t>} ,{</a:t>
            </a:r>
            <a:r>
              <a:rPr lang="en-US" b="1" dirty="0" err="1"/>
              <a:t>a,b,c</a:t>
            </a:r>
            <a:r>
              <a:rPr lang="en-US" b="1" dirty="0"/>
              <a:t>} , Ø }</a:t>
            </a:r>
            <a:endParaRPr lang="en-US" dirty="0"/>
          </a:p>
          <a:p>
            <a:pPr algn="l" rtl="1"/>
            <a:r>
              <a:rPr lang="en-US" b="1" dirty="0"/>
              <a:t>2</a:t>
            </a:r>
            <a:r>
              <a:rPr lang="en-US" b="1" baseline="30000" dirty="0"/>
              <a:t>3</a:t>
            </a:r>
            <a:r>
              <a:rPr lang="en-US" b="1" dirty="0"/>
              <a:t> =  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تمارين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وضح أي من هذه المجموعات هي مجموعة خالية أو مجموعة منتهية أو مجموعة غير منتهية :-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A ={x: </a:t>
            </a:r>
            <a:r>
              <a:rPr lang="ar-EG" dirty="0" smtClean="0"/>
              <a:t>عدد سالب و موجب</a:t>
            </a:r>
            <a:r>
              <a:rPr lang="en-US" dirty="0" smtClean="0"/>
              <a:t>x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B = {3 ,6 ,9 ,12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C = {x: </a:t>
            </a:r>
            <a:r>
              <a:rPr lang="ar-EG" dirty="0" smtClean="0"/>
              <a:t>دولة أوربية تقع في شبة الجزيرة العربية </a:t>
            </a:r>
            <a:r>
              <a:rPr lang="en-US" dirty="0"/>
              <a:t> </a:t>
            </a:r>
            <a:r>
              <a:rPr lang="en-US" dirty="0" smtClean="0"/>
              <a:t>x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D = { 2 , 4 , 6 , …....,100}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E = { 100 , 200 , 300 ,…….}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F = { w , e , r , t 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2- إذا كانت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= {3 , 5 , 7 }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و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 = { 1,2,3,4,5,6,7,8} 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فهل يمكن القول أن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r>
                      <a:rPr lang="ar-EG" b="1" u="sng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⊂ </m:t>
                    </m:r>
                  </m:oMath>
                </a14:m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  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؟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endParaRPr lang="ar-EG" b="1" dirty="0" smtClean="0"/>
              </a:p>
              <a:p>
                <a:pPr algn="just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3- أي المجموعات التالية متكافئة وأيها متساوية ؟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/>
                <a:r>
                  <a:rPr lang="en-US" b="1" dirty="0"/>
                  <a:t>1-  A = </a:t>
                </a:r>
                <a:r>
                  <a:rPr lang="en-US" b="1" dirty="0" smtClean="0"/>
                  <a:t>{5 ,10 ,15 ,20 }      </a:t>
                </a:r>
                <a:r>
                  <a:rPr lang="en-US" b="1" dirty="0"/>
                  <a:t>,    B = </a:t>
                </a:r>
                <a:r>
                  <a:rPr lang="en-US" b="1" dirty="0" smtClean="0"/>
                  <a:t>{15 ,10 ,5 , 20  </a:t>
                </a:r>
                <a:r>
                  <a:rPr lang="en-US" b="1" dirty="0"/>
                  <a:t>}</a:t>
                </a:r>
                <a:endParaRPr lang="en-US" dirty="0"/>
              </a:p>
              <a:p>
                <a:pPr algn="l"/>
                <a:r>
                  <a:rPr lang="en-US" b="1" dirty="0"/>
                  <a:t>2- A= {  </a:t>
                </a:r>
                <a:r>
                  <a:rPr lang="en-US" b="1" dirty="0" smtClean="0"/>
                  <a:t>20</a:t>
                </a:r>
                <a:r>
                  <a:rPr lang="ar-EG" b="1" dirty="0" smtClean="0"/>
                  <a:t> </a:t>
                </a:r>
                <a:r>
                  <a:rPr lang="en-US" b="1" dirty="0"/>
                  <a:t>,</a:t>
                </a:r>
                <a:r>
                  <a:rPr lang="en-US" b="1" dirty="0" smtClean="0"/>
                  <a:t>50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,70</a:t>
                </a:r>
                <a:r>
                  <a:rPr lang="ar-EG" b="1" dirty="0" smtClean="0"/>
                  <a:t> </a:t>
                </a:r>
                <a:r>
                  <a:rPr lang="en-US" b="1" dirty="0"/>
                  <a:t>}    ,   </a:t>
                </a:r>
                <a:r>
                  <a:rPr lang="ar-EG" b="1" dirty="0" smtClean="0"/>
                  <a:t> </a:t>
                </a:r>
                <a:r>
                  <a:rPr lang="en-US" b="1" dirty="0" smtClean="0"/>
                  <a:t>B </a:t>
                </a:r>
                <a:r>
                  <a:rPr lang="en-US" b="1" dirty="0"/>
                  <a:t>= { </a:t>
                </a:r>
                <a:r>
                  <a:rPr lang="en-US" b="1" dirty="0" smtClean="0"/>
                  <a:t>k </a:t>
                </a:r>
                <a:r>
                  <a:rPr lang="en-US" b="1" dirty="0"/>
                  <a:t>, </a:t>
                </a:r>
                <a:r>
                  <a:rPr lang="en-US" b="1" dirty="0" smtClean="0"/>
                  <a:t>d </a:t>
                </a:r>
                <a:r>
                  <a:rPr lang="en-US" b="1" dirty="0"/>
                  <a:t>, </a:t>
                </a:r>
                <a:r>
                  <a:rPr lang="en-US" b="1" dirty="0" smtClean="0"/>
                  <a:t>u </a:t>
                </a:r>
                <a:r>
                  <a:rPr lang="en-US" b="1" dirty="0"/>
                  <a:t>}</a:t>
                </a:r>
                <a:endParaRPr lang="en-US" dirty="0"/>
              </a:p>
              <a:p>
                <a:pPr algn="just" rt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076" t="-2291" r="-2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41032" y="1600201"/>
            <a:ext cx="4169668" cy="3556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1"/>
            <a:r>
              <a:rPr lang="ar-EG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إذا كانت </a:t>
            </a:r>
            <a:endParaRPr lang="en-US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A={8,10,12,r,m}</a:t>
            </a:r>
            <a:r>
              <a:rPr lang="ar-EG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B={4,6,10,o,r}</a:t>
            </a:r>
            <a:r>
              <a:rPr lang="ar-SA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just" rtl="1"/>
            <a:r>
              <a:rPr lang="ar-EG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الكلية </a:t>
            </a:r>
            <a:endParaRPr lang="en-US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= {4,6,8,10,12,o,r,m,p}</a:t>
            </a:r>
          </a:p>
          <a:p>
            <a:pPr algn="r" rtl="1"/>
            <a:r>
              <a:rPr lang="ar-EG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ثم أوجد :-</a:t>
            </a:r>
            <a:endParaRPr lang="en-US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26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90" y="1700808"/>
            <a:ext cx="1579562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987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5- </a:t>
                </a:r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إذا 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كانت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={-5,7}  </a:t>
                </a:r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 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 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={-6,4,9} </a:t>
                </a:r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فأوجد  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A × B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و  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 × 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؟</a:t>
                </a:r>
              </a:p>
              <a:p>
                <a:pPr rtl="1"/>
                <a:endParaRPr lang="ar-EG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6- 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أوجد قيم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y</a:t>
                </a:r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التي تحقق </a:t>
                </a:r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المعادلة</a:t>
                </a:r>
                <a:endPara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x+1 </a:t>
                </a:r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y -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𝟏𝟎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 = ( 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2x ,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𝟏𝟓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؟</a:t>
                </a:r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r>
                  <a:rPr lang="ar-EG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291" r="-2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87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تمارين :-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992560" y="1600201"/>
            <a:ext cx="8421802" cy="4525963"/>
          </a:xfrm>
        </p:spPr>
        <p:txBody>
          <a:bodyPr/>
          <a:lstStyle/>
          <a:p>
            <a:pPr algn="just"/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أنشئ مجموعة المجموعات للمجموعة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= {2 , 5 , 8} </a:t>
            </a:r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</a:p>
          <a:p>
            <a:pPr algn="just"/>
            <a:endParaRPr lang="ar-EG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ar-EG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احتوت المجموعة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على </a:t>
            </a:r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العناصر ، </a:t>
            </a:r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فأوجد 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عدد عناصر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P(S)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؟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997</TotalTime>
  <Words>1687</Words>
  <Application>Microsoft Office PowerPoint</Application>
  <PresentationFormat>A4 Paper (210x297 mm)</PresentationFormat>
  <Paragraphs>219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فورم لكلية ادارة الاعمال</vt:lpstr>
      <vt:lpstr>PowerPoint Presentation</vt:lpstr>
      <vt:lpstr>المحاضرة (1)</vt:lpstr>
      <vt:lpstr>تعريف المجموعة :-</vt:lpstr>
      <vt:lpstr>تابع تعريف المجموعة :-</vt:lpstr>
      <vt:lpstr>طريقة كتابة المجموعات : </vt:lpstr>
      <vt:lpstr>تابع : طريقة كتابة المجموعات : </vt:lpstr>
      <vt:lpstr>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العمليات على المجموعات :-</vt:lpstr>
      <vt:lpstr>تابع العمليات على المجموعات :-</vt:lpstr>
      <vt:lpstr>تابع العمليات على المجموعات :-</vt:lpstr>
      <vt:lpstr>تابع العمليات على المجموعات :-</vt:lpstr>
      <vt:lpstr>تابع     : العمليات على المجموعات :-</vt:lpstr>
      <vt:lpstr>تابع : العمليات على المجموعات :-</vt:lpstr>
      <vt:lpstr>الضرب الديكارتي :</vt:lpstr>
      <vt:lpstr>تابع : الضرب الديكارتي :-</vt:lpstr>
      <vt:lpstr>تابع الضرب الديكارتي :-</vt:lpstr>
      <vt:lpstr>تابع الضرب الديكارتي :-</vt:lpstr>
      <vt:lpstr>مجموعة المجموعات :-</vt:lpstr>
      <vt:lpstr>تابع : مجموعة المجموعات :-</vt:lpstr>
      <vt:lpstr>تمارين :-</vt:lpstr>
      <vt:lpstr>تمارين :-</vt:lpstr>
      <vt:lpstr>تمارين :-</vt:lpstr>
      <vt:lpstr>تمارين :-</vt:lpstr>
      <vt:lpstr>تمارين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IBM</cp:lastModifiedBy>
  <cp:revision>26</cp:revision>
  <cp:lastPrinted>2014-02-19T13:05:24Z</cp:lastPrinted>
  <dcterms:created xsi:type="dcterms:W3CDTF">2014-02-18T11:21:49Z</dcterms:created>
  <dcterms:modified xsi:type="dcterms:W3CDTF">2014-05-18T13:02:07Z</dcterms:modified>
</cp:coreProperties>
</file>