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310" r:id="rId3"/>
    <p:sldId id="311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29" r:id="rId20"/>
    <p:sldId id="330" r:id="rId21"/>
    <p:sldId id="331" r:id="rId22"/>
    <p:sldId id="334" r:id="rId23"/>
    <p:sldId id="342" r:id="rId24"/>
    <p:sldId id="343" r:id="rId25"/>
    <p:sldId id="336" r:id="rId26"/>
    <p:sldId id="266" r:id="rId2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4" autoAdjust="0"/>
  </p:normalViewPr>
  <p:slideViewPr>
    <p:cSldViewPr>
      <p:cViewPr varScale="1">
        <p:scale>
          <a:sx n="74" d="100"/>
          <a:sy n="74" d="100"/>
        </p:scale>
        <p:origin x="-210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2/27/2014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الإحصاء في الإدارة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Course Name </a:t>
            </a:r>
          </a:p>
          <a:p>
            <a:pPr algn="ctr"/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أحمد محمد فرحان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(3)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النهايات و الاتصال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</p:spPr>
            <p:txBody>
              <a:bodyPr/>
              <a:lstStyle/>
              <a:p>
                <a:r>
                  <a:rPr lang="ar-SA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مفهوم النهاية :-</a:t>
                </a:r>
                <a:endParaRPr lang="en-US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/>
                <a:r>
                  <a:rPr lang="ar-SA" b="1" dirty="0"/>
                  <a:t>يقصد بنهاية الدلة إيجاد قيمة الدالة عندما تقترب قيمة المتغير المستقل من قيمة معينة ، وعادة تكتب النهايات على الصيغة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𝒂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𝐟</m:t>
                        </m:r>
                        <m:r>
                          <a:rPr lang="en-US" b="1"/>
                          <m:t>(</m:t>
                        </m:r>
                        <m:r>
                          <a:rPr lang="en-US" b="1" i="1"/>
                          <m:t>𝐱</m:t>
                        </m:r>
                        <m:r>
                          <a:rPr lang="en-US" b="1"/>
                          <m:t>)</m:t>
                        </m:r>
                      </m:e>
                    </m:func>
                  </m:oMath>
                </a14:m>
                <a:r>
                  <a:rPr lang="ar-SA" b="1" dirty="0"/>
                  <a:t> وتقرأ نهاية الدالة </a:t>
                </a:r>
                <a:r>
                  <a:rPr lang="en-US" b="1" dirty="0"/>
                  <a:t>f(x)</a:t>
                </a:r>
                <a:r>
                  <a:rPr lang="ar-SA" b="1" dirty="0"/>
                  <a:t> عندما تقترب </a:t>
                </a:r>
                <a:r>
                  <a:rPr lang="en-US" b="1" dirty="0"/>
                  <a:t>x</a:t>
                </a:r>
                <a:r>
                  <a:rPr lang="ar-SA" b="1" dirty="0"/>
                  <a:t> من القيمة </a:t>
                </a:r>
                <a:r>
                  <a:rPr lang="en-US" b="1" dirty="0"/>
                  <a:t> </a:t>
                </a:r>
                <a:r>
                  <a:rPr lang="en-US" b="1" dirty="0" smtClean="0"/>
                  <a:t>a</a:t>
                </a:r>
                <a:r>
                  <a:rPr lang="ar-SA" b="1" dirty="0" smtClean="0"/>
                  <a:t>.</a:t>
                </a:r>
                <a:endParaRPr lang="en-US" dirty="0"/>
              </a:p>
              <a:p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:-</a:t>
                </a:r>
                <a:r>
                  <a:rPr lang="ar-SA" b="1" dirty="0"/>
                  <a:t>	</a:t>
                </a:r>
                <a:endParaRPr lang="en-US" dirty="0"/>
              </a:p>
              <a:p>
                <a:pPr algn="just"/>
                <a:r>
                  <a:rPr lang="ar-SA" sz="2800" b="1" dirty="0"/>
                  <a:t>إذا كانت </a:t>
                </a:r>
                <a:r>
                  <a:rPr lang="en-US" sz="2800" b="1" dirty="0"/>
                  <a:t>f(x) = 2x +1 </a:t>
                </a:r>
                <a:r>
                  <a:rPr lang="ar-SA" sz="2800" b="1" dirty="0"/>
                  <a:t> فإن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sz="2800" b="1" i="1"/>
                            </m:ctrlPr>
                          </m:limLowPr>
                          <m:e>
                            <m:r>
                              <a:rPr lang="en-US" sz="2800" b="1" i="1"/>
                              <m:t>𝐥𝐢𝐦</m:t>
                            </m:r>
                          </m:e>
                          <m:lim>
                            <m:r>
                              <a:rPr lang="en-US" sz="2800" b="1" i="1"/>
                              <m:t>𝒙</m:t>
                            </m:r>
                            <m:r>
                              <a:rPr lang="en-US" sz="2800" b="1" i="1"/>
                              <m:t>→</m:t>
                            </m:r>
                            <m:r>
                              <a:rPr lang="en-US" sz="2800" b="1" i="1"/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sz="2800" b="1" i="1"/>
                          <m:t>𝐟</m:t>
                        </m:r>
                        <m:r>
                          <a:rPr lang="en-US" sz="2800" b="1"/>
                          <m:t>(</m:t>
                        </m:r>
                        <m:r>
                          <a:rPr lang="en-US" sz="2800" b="1" i="1"/>
                          <m:t>𝐱</m:t>
                        </m:r>
                        <m:r>
                          <a:rPr lang="en-US" sz="2800" b="1"/>
                          <m:t>)</m:t>
                        </m:r>
                      </m:e>
                    </m:func>
                  </m:oMath>
                </a14:m>
                <a:r>
                  <a:rPr lang="ar-SA" sz="2800" b="1" dirty="0"/>
                  <a:t> يعني إيجاد قيمة الدالة </a:t>
                </a:r>
                <a:r>
                  <a:rPr lang="en-US" sz="2800" b="1" dirty="0"/>
                  <a:t>f(x)</a:t>
                </a:r>
                <a:r>
                  <a:rPr lang="ar-SA" sz="2800" b="1" dirty="0"/>
                  <a:t> عندما تؤول إلى </a:t>
                </a:r>
                <a:r>
                  <a:rPr lang="en-US" sz="2800" b="1" dirty="0"/>
                  <a:t>2</a:t>
                </a:r>
                <a:r>
                  <a:rPr lang="ar-SA" sz="2800" b="1" dirty="0"/>
                  <a:t> وتكون قيمة النهاية في هذه الحالة تساوي </a:t>
                </a:r>
                <a:r>
                  <a:rPr lang="en-US" sz="2800" b="1" dirty="0"/>
                  <a:t>5</a:t>
                </a:r>
                <a:r>
                  <a:rPr lang="ar-SA" sz="2800" b="1" dirty="0"/>
                  <a:t> .</a:t>
                </a:r>
                <a:endParaRPr lang="en-US" sz="2800" dirty="0"/>
              </a:p>
              <a:p>
                <a:endParaRPr lang="ar-SA" dirty="0"/>
              </a:p>
            </p:txBody>
          </p:sp>
        </mc:Choice>
        <mc:Fallback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  <a:blipFill rotWithShape="1">
                <a:blip r:embed="rId3" cstate="print"/>
                <a:stretch>
                  <a:fillRect l="-3010" t="-2156" r="-2120" b="-2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النهايات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جبر النهايات :</a:t>
                </a:r>
                <a:endParaRPr lang="en-US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1- إذا كانت </a:t>
                </a:r>
                <a:r>
                  <a:rPr lang="en-US" b="1" dirty="0"/>
                  <a:t>f(x)=c</a:t>
                </a:r>
                <a:r>
                  <a:rPr lang="ar-SA" b="1" dirty="0"/>
                  <a:t>  (دالة ثابتة )  حيث </a:t>
                </a:r>
                <a:r>
                  <a:rPr lang="en-US" b="1" dirty="0"/>
                  <a:t>c</a:t>
                </a:r>
                <a:r>
                  <a:rPr lang="ar-SA" b="1" dirty="0"/>
                  <a:t> عدد حقيقي فإن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𝒂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𝐟</m:t>
                        </m:r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r>
                              <a:rPr lang="en-US" b="1" i="1"/>
                              <m:t>𝐱</m:t>
                            </m:r>
                          </m:e>
                        </m:d>
                        <m:r>
                          <a:rPr lang="en-US" b="1"/>
                          <m:t>=</m:t>
                        </m:r>
                        <m:r>
                          <a:rPr lang="en-US" b="1" i="1"/>
                          <m:t>𝐜</m:t>
                        </m:r>
                      </m:e>
                    </m:func>
                  </m:oMath>
                </a14:m>
                <a:r>
                  <a:rPr lang="ar-SA" b="1" dirty="0"/>
                  <a:t> لكل عدد حقيقي </a:t>
                </a:r>
                <a:r>
                  <a:rPr lang="en-US" b="1" dirty="0"/>
                  <a:t>a</a:t>
                </a:r>
                <a:r>
                  <a:rPr lang="ar-SA" b="1" dirty="0"/>
                  <a:t> .</a:t>
                </a:r>
                <a:endParaRPr lang="en-US" dirty="0"/>
              </a:p>
              <a:p>
                <a:r>
                  <a:rPr lang="ar-SA" b="1" dirty="0"/>
                  <a:t>2- إذا كانت  </a:t>
                </a:r>
                <a:r>
                  <a:rPr lang="en-US" b="1" dirty="0"/>
                  <a:t>f(x) = m x + c </a:t>
                </a:r>
                <a:r>
                  <a:rPr lang="ar-SA" b="1" dirty="0"/>
                  <a:t>  فإن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𝒂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𝐟</m:t>
                        </m:r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r>
                              <a:rPr lang="en-US" b="1" i="1"/>
                              <m:t>𝐱</m:t>
                            </m:r>
                          </m:e>
                        </m:d>
                        <m:r>
                          <a:rPr lang="en-US" b="1"/>
                          <m:t>=</m:t>
                        </m:r>
                        <m:r>
                          <a:rPr lang="en-US" b="1" i="1"/>
                          <m:t>𝐦𝐚</m:t>
                        </m:r>
                        <m:r>
                          <a:rPr lang="en-US" b="1"/>
                          <m:t>+</m:t>
                        </m:r>
                        <m:r>
                          <a:rPr lang="en-US" b="1" i="1"/>
                          <m:t>𝐜</m:t>
                        </m:r>
                      </m:e>
                    </m:func>
                  </m:oMath>
                </a14:m>
                <a:r>
                  <a:rPr lang="ar-SA" b="1" dirty="0"/>
                  <a:t> لكل عدد حقيقي  </a:t>
                </a:r>
                <a:r>
                  <a:rPr lang="en-US" b="1" dirty="0"/>
                  <a:t>a</a:t>
                </a:r>
                <a:r>
                  <a:rPr lang="ar-SA" b="1" dirty="0"/>
                  <a:t> .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709" t="-229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ar-SA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  <a:endParaRPr lang="ar-EG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أوجد قيمة كل مما يأتي :-</a:t>
                </a:r>
                <a:endParaRPr lang="en-US" dirty="0"/>
              </a:p>
              <a:p>
                <a:pPr lvl="0"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𝟑𝟎</m:t>
                        </m:r>
                      </m:e>
                    </m:func>
                  </m:oMath>
                </a14:m>
                <a:r>
                  <a:rPr lang="en-US" b="1" dirty="0"/>
                  <a:t>   </a:t>
                </a:r>
                <a:endParaRPr lang="en-US" dirty="0"/>
              </a:p>
              <a:p>
                <a:pPr lvl="0"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/>
                          <m:t>(</m:t>
                        </m:r>
                        <m:r>
                          <a:rPr lang="en-US" b="1" i="1"/>
                          <m:t>𝟏</m:t>
                        </m:r>
                        <m:r>
                          <a:rPr lang="en-US" b="1" i="1"/>
                          <m:t>−</m:t>
                        </m:r>
                        <m:r>
                          <a:rPr lang="en-US" b="1" i="1"/>
                          <m:t>𝟐𝐱</m:t>
                        </m:r>
                        <m:r>
                          <a:rPr lang="en-US" b="1"/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> </a:t>
                </a:r>
                <a:endParaRPr lang="en-US" dirty="0"/>
              </a:p>
              <a:p>
                <a:pPr lvl="0" algn="l" rtl="0"/>
                <a:r>
                  <a:rPr lang="en-US" b="1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/>
                          <m:t>(</m:t>
                        </m:r>
                        <m:r>
                          <a:rPr lang="en-US" b="1" i="1"/>
                          <m:t>𝟑𝐱</m:t>
                        </m:r>
                        <m:r>
                          <a:rPr lang="en-US" b="1"/>
                          <m:t>+</m:t>
                        </m:r>
                        <m:r>
                          <a:rPr lang="en-US" b="1" i="1"/>
                          <m:t>𝟒</m:t>
                        </m:r>
                        <m:r>
                          <a:rPr lang="en-US" b="1"/>
                          <m:t>)</m:t>
                        </m:r>
                      </m:e>
                    </m:func>
                  </m:oMath>
                </a14:m>
                <a:endParaRPr lang="en-US" dirty="0"/>
              </a:p>
              <a:p>
                <a:pPr lvl="0"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f>
                              <m:fPr>
                                <m:ctrlPr>
                                  <a:rPr lang="en-US" b="1" i="1"/>
                                </m:ctrlPr>
                              </m:fPr>
                              <m:num>
                                <m:r>
                                  <a:rPr lang="en-US" b="1" i="1"/>
                                  <m:t>𝟏</m:t>
                                </m:r>
                              </m:num>
                              <m:den>
                                <m:r>
                                  <a:rPr lang="en-US" b="1" i="1"/>
                                  <m:t>𝟐</m:t>
                                </m:r>
                              </m:den>
                            </m:f>
                          </m:lim>
                        </m:limLow>
                      </m:fName>
                      <m:e>
                        <m:r>
                          <a:rPr lang="en-US" b="1"/>
                          <m:t>(</m:t>
                        </m:r>
                        <m:r>
                          <a:rPr lang="en-US" b="1" i="1"/>
                          <m:t>𝟖𝐱</m:t>
                        </m:r>
                        <m:r>
                          <a:rPr lang="en-US" b="1" i="1"/>
                          <m:t>−</m:t>
                        </m:r>
                        <m:r>
                          <a:rPr lang="en-US" b="1" i="1"/>
                          <m:t>𝟓</m:t>
                        </m:r>
                        <m:r>
                          <a:rPr lang="en-US" b="1"/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> 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2022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ctr"/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lvl="0"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𝟑𝟎</m:t>
                        </m:r>
                      </m:e>
                    </m:func>
                  </m:oMath>
                </a14:m>
                <a:r>
                  <a:rPr lang="en-US" b="1" dirty="0"/>
                  <a:t>   =    30 </a:t>
                </a:r>
                <a:endParaRPr lang="en-US" dirty="0"/>
              </a:p>
              <a:p>
                <a:pPr lvl="0"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/>
                          <m:t>(</m:t>
                        </m:r>
                        <m:r>
                          <a:rPr lang="en-US" b="1" i="1"/>
                          <m:t>𝟏</m:t>
                        </m:r>
                        <m:r>
                          <a:rPr lang="en-US" b="1" i="1"/>
                          <m:t>−</m:t>
                        </m:r>
                        <m:r>
                          <a:rPr lang="en-US" b="1" i="1"/>
                          <m:t>𝟐𝐱</m:t>
                        </m:r>
                        <m:r>
                          <a:rPr lang="en-US" b="1"/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>  =  1 – (2 × -2 ) = 5</a:t>
                </a:r>
                <a:endParaRPr lang="en-US" dirty="0"/>
              </a:p>
              <a:p>
                <a:pPr lvl="0" algn="l" rtl="0"/>
                <a:r>
                  <a:rPr lang="en-US" b="1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/>
                          <m:t>(</m:t>
                        </m:r>
                        <m:r>
                          <a:rPr lang="en-US" b="1" i="1"/>
                          <m:t>𝟑𝐱</m:t>
                        </m:r>
                        <m:r>
                          <a:rPr lang="en-US" b="1"/>
                          <m:t>+</m:t>
                        </m:r>
                        <m:r>
                          <a:rPr lang="en-US" b="1" i="1"/>
                          <m:t>𝟒</m:t>
                        </m:r>
                        <m:r>
                          <a:rPr lang="en-US" b="1"/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> = 3 × 2 +4  = 6+ 4 = 10 </a:t>
                </a:r>
                <a:endParaRPr lang="en-US" dirty="0"/>
              </a:p>
              <a:p>
                <a:pPr lvl="0"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f>
                              <m:fPr>
                                <m:ctrlPr>
                                  <a:rPr lang="en-US" b="1" i="1"/>
                                </m:ctrlPr>
                              </m:fPr>
                              <m:num>
                                <m:r>
                                  <a:rPr lang="en-US" b="1" i="1"/>
                                  <m:t>𝟏</m:t>
                                </m:r>
                              </m:num>
                              <m:den>
                                <m:r>
                                  <a:rPr lang="en-US" b="1" i="1"/>
                                  <m:t>𝟐</m:t>
                                </m:r>
                              </m:den>
                            </m:f>
                          </m:lim>
                        </m:limLow>
                      </m:fName>
                      <m:e>
                        <m:r>
                          <a:rPr lang="en-US" b="1"/>
                          <m:t>(</m:t>
                        </m:r>
                        <m:r>
                          <a:rPr lang="en-US" b="1" i="1"/>
                          <m:t>𝟖𝐱</m:t>
                        </m:r>
                        <m:r>
                          <a:rPr lang="en-US" b="1" i="1"/>
                          <m:t>−</m:t>
                        </m:r>
                        <m:r>
                          <a:rPr lang="en-US" b="1" i="1"/>
                          <m:t>𝟓</m:t>
                        </m:r>
                        <m:r>
                          <a:rPr lang="en-US" b="1"/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> =  8 × 1/2 -5  = 4 – 5 = -1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2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: النهايات 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إذا كانت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</m:t>
                            </m:r>
                            <m:r>
                              <a:rPr lang="en-US" b="1"/>
                              <m:t>𝐢</m:t>
                            </m:r>
                            <m:r>
                              <a:rPr lang="en-US" b="1" i="1"/>
                              <m:t>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𝐟</m:t>
                        </m:r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r>
                              <a:rPr lang="en-US" b="1" i="1"/>
                              <m:t>𝐱</m:t>
                            </m:r>
                          </m:e>
                        </m:d>
                        <m:r>
                          <a:rPr lang="en-US" b="1"/>
                          <m:t>=</m:t>
                        </m:r>
                        <m:r>
                          <a:rPr lang="en-US" b="1" i="1"/>
                          <m:t>𝟓</m:t>
                        </m:r>
                      </m:e>
                    </m:func>
                  </m:oMath>
                </a14:m>
                <a:r>
                  <a:rPr lang="ar-SA" b="1" dirty="0"/>
                  <a:t>  و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𝐠</m:t>
                        </m:r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r>
                              <a:rPr lang="en-US" b="1" i="1"/>
                              <m:t>𝐱</m:t>
                            </m:r>
                          </m:e>
                        </m:d>
                        <m:r>
                          <a:rPr lang="en-US" b="1"/>
                          <m:t>=</m:t>
                        </m:r>
                        <m:r>
                          <a:rPr lang="en-US" b="1" i="1"/>
                          <m:t>−</m:t>
                        </m:r>
                        <m:r>
                          <a:rPr lang="en-US" b="1" i="1"/>
                          <m:t>𝟖</m:t>
                        </m:r>
                      </m:e>
                    </m:func>
                  </m:oMath>
                </a14:m>
                <a:r>
                  <a:rPr lang="ar-SA" b="1" dirty="0"/>
                  <a:t> و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𝐡</m:t>
                        </m:r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r>
                              <a:rPr lang="en-US" b="1" i="1"/>
                              <m:t>𝐱</m:t>
                            </m:r>
                          </m:e>
                        </m:d>
                        <m:r>
                          <a:rPr lang="en-US" b="1"/>
                          <m:t>=</m:t>
                        </m:r>
                        <m:r>
                          <a:rPr lang="en-US" b="1" i="1"/>
                          <m:t>𝟏𝟎</m:t>
                        </m:r>
                        <m:r>
                          <a:rPr lang="en-US" b="1"/>
                          <m:t>.</m:t>
                        </m:r>
                        <m:r>
                          <a:rPr lang="en-US" b="1" i="1"/>
                          <m:t>𝟓</m:t>
                        </m:r>
                      </m:e>
                    </m:func>
                  </m:oMath>
                </a14:m>
                <a:r>
                  <a:rPr lang="ar-SA" b="1" dirty="0"/>
                  <a:t> ، فأوجد ما يلي :-</a:t>
                </a:r>
                <a:endParaRPr lang="en-US" dirty="0"/>
              </a:p>
              <a:p>
                <a:pPr algn="l" rtl="0"/>
                <a:r>
                  <a:rPr lang="en-US" b="1" dirty="0"/>
                  <a:t>1-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b="1"/>
                          <m:t>[</m:t>
                        </m:r>
                        <m:r>
                          <a:rPr lang="en-US" b="1" i="1"/>
                          <m:t>𝐡</m:t>
                        </m:r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r>
                              <a:rPr lang="en-US" b="1" i="1"/>
                              <m:t>𝐱</m:t>
                            </m:r>
                          </m:e>
                        </m:d>
                        <m:r>
                          <a:rPr lang="en-US" b="1" i="1"/>
                          <m:t>−</m:t>
                        </m:r>
                        <m:r>
                          <a:rPr lang="en-US" b="1" i="1"/>
                          <m:t>𝐟</m:t>
                        </m:r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r>
                              <a:rPr lang="en-US" b="1" i="1"/>
                              <m:t>𝐱</m:t>
                            </m:r>
                          </m:e>
                        </m:d>
                        <m:r>
                          <a:rPr lang="en-US" b="1"/>
                          <m:t>]</m:t>
                        </m:r>
                      </m:e>
                    </m:func>
                  </m:oMath>
                </a14:m>
                <a:r>
                  <a:rPr lang="en-US" b="1" dirty="0"/>
                  <a:t>  </a:t>
                </a:r>
                <a:endParaRPr lang="en-US" dirty="0"/>
              </a:p>
              <a:p>
                <a:pPr algn="l" rtl="0"/>
                <a:r>
                  <a:rPr lang="en-US" b="1" dirty="0"/>
                  <a:t>                       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𝐡</m:t>
                        </m:r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r>
                              <a:rPr lang="en-US" b="1" i="1"/>
                              <m:t>𝐱</m:t>
                            </m:r>
                          </m:e>
                        </m:d>
                      </m:e>
                    </m:func>
                  </m:oMath>
                </a14:m>
                <a:r>
                  <a:rPr lang="en-US" b="1" dirty="0"/>
                  <a:t> –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𝐟</m:t>
                        </m:r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r>
                              <a:rPr lang="en-US" b="1" i="1"/>
                              <m:t>𝐱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 algn="l" rtl="0"/>
                <a:r>
                  <a:rPr lang="en-US" b="1" dirty="0"/>
                  <a:t>                        =  10.5   -  5  = 5.5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709" t="-229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: النهايات 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</a:t>
                </a:r>
                <a:endParaRPr lang="ar-EG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/>
                <a:r>
                  <a:rPr lang="ar-SA" b="1" dirty="0"/>
                  <a:t>إذا كانت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𝐟</m:t>
                        </m:r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r>
                              <a:rPr lang="en-US" b="1" i="1"/>
                              <m:t>𝐱</m:t>
                            </m:r>
                          </m:e>
                        </m:d>
                        <m:r>
                          <a:rPr lang="en-US" b="1"/>
                          <m:t>=</m:t>
                        </m:r>
                        <m:r>
                          <a:rPr lang="en-US" b="1" i="1"/>
                          <m:t>𝟓</m:t>
                        </m:r>
                      </m:e>
                    </m:func>
                  </m:oMath>
                </a14:m>
                <a:r>
                  <a:rPr lang="ar-SA" b="1" dirty="0"/>
                  <a:t>  و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𝐠</m:t>
                        </m:r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r>
                              <a:rPr lang="en-US" b="1" i="1"/>
                              <m:t>𝐱</m:t>
                            </m:r>
                          </m:e>
                        </m:d>
                        <m:r>
                          <a:rPr lang="en-US" b="1"/>
                          <m:t>=</m:t>
                        </m:r>
                        <m:r>
                          <a:rPr lang="en-US" b="1" i="1"/>
                          <m:t>−</m:t>
                        </m:r>
                        <m:r>
                          <a:rPr lang="en-US" b="1" i="1"/>
                          <m:t>𝟖</m:t>
                        </m:r>
                      </m:e>
                    </m:func>
                  </m:oMath>
                </a14:m>
                <a:r>
                  <a:rPr lang="ar-SA" b="1" dirty="0"/>
                  <a:t> و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𝐡</m:t>
                        </m:r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r>
                              <a:rPr lang="en-US" b="1" i="1"/>
                              <m:t>𝐱</m:t>
                            </m:r>
                          </m:e>
                        </m:d>
                        <m:r>
                          <a:rPr lang="en-US" b="1"/>
                          <m:t>=</m:t>
                        </m:r>
                        <m:r>
                          <a:rPr lang="en-US" b="1" i="1"/>
                          <m:t>𝟏𝟎</m:t>
                        </m:r>
                        <m:r>
                          <a:rPr lang="en-US" b="1"/>
                          <m:t>.</m:t>
                        </m:r>
                        <m:r>
                          <a:rPr lang="en-US" b="1" i="1"/>
                          <m:t>𝟓</m:t>
                        </m:r>
                      </m:e>
                    </m:func>
                  </m:oMath>
                </a14:m>
                <a:r>
                  <a:rPr lang="ar-SA" b="1" dirty="0"/>
                  <a:t> ، فأوجد ما يلي :-</a:t>
                </a:r>
                <a:endParaRPr lang="en-US" dirty="0"/>
              </a:p>
              <a:p>
                <a:pPr algn="l" rtl="0"/>
                <a:r>
                  <a:rPr lang="en-US" b="1" dirty="0"/>
                  <a:t>2-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b="1"/>
                          <m:t>[</m:t>
                        </m:r>
                        <m:r>
                          <a:rPr lang="en-US" b="1" i="1"/>
                          <m:t>𝐠</m:t>
                        </m:r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r>
                              <a:rPr lang="en-US" b="1" i="1"/>
                              <m:t>𝐱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b="1" dirty="0"/>
                          <m:t>×</m:t>
                        </m:r>
                        <m:r>
                          <a:rPr lang="en-US" b="1" i="1"/>
                          <m:t>𝐡</m:t>
                        </m:r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r>
                              <a:rPr lang="en-US" b="1" i="1"/>
                              <m:t>𝐱</m:t>
                            </m:r>
                          </m:e>
                        </m:d>
                        <m:r>
                          <a:rPr lang="en-US" b="1"/>
                          <m:t>]</m:t>
                        </m:r>
                      </m:e>
                    </m:func>
                  </m:oMath>
                </a14:m>
                <a:r>
                  <a:rPr lang="en-US" b="1" dirty="0"/>
                  <a:t>  </a:t>
                </a:r>
                <a:endParaRPr lang="en-US" dirty="0"/>
              </a:p>
              <a:p>
                <a:pPr algn="l" rtl="0"/>
                <a:r>
                  <a:rPr lang="en-US" b="1" dirty="0"/>
                  <a:t>                       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𝐠</m:t>
                        </m:r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r>
                              <a:rPr lang="en-US" b="1" i="1"/>
                              <m:t>𝐱</m:t>
                            </m:r>
                          </m:e>
                        </m:d>
                      </m:e>
                    </m:func>
                  </m:oMath>
                </a14:m>
                <a:r>
                  <a:rPr lang="en-US" b="1" dirty="0"/>
                  <a:t> ×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𝐡</m:t>
                        </m:r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r>
                              <a:rPr lang="en-US" b="1" i="1"/>
                              <m:t>𝐱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 algn="l" rtl="0"/>
                <a:r>
                  <a:rPr lang="en-US" b="1" dirty="0"/>
                  <a:t>                        = -8  ×  10.5 = -84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2939" t="-2022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: النهايات 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/>
                <a:r>
                  <a:rPr lang="ar-SA" b="1" dirty="0"/>
                  <a:t>إذا كانت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𝐟</m:t>
                        </m:r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r>
                              <a:rPr lang="en-US" b="1" i="1"/>
                              <m:t>𝐱</m:t>
                            </m:r>
                          </m:e>
                        </m:d>
                        <m:r>
                          <a:rPr lang="en-US" b="1"/>
                          <m:t>=</m:t>
                        </m:r>
                        <m:r>
                          <a:rPr lang="en-US" b="1" i="1"/>
                          <m:t>𝟓</m:t>
                        </m:r>
                      </m:e>
                    </m:func>
                  </m:oMath>
                </a14:m>
                <a:r>
                  <a:rPr lang="ar-SA" b="1" dirty="0"/>
                  <a:t>  و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𝐠</m:t>
                        </m:r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r>
                              <a:rPr lang="en-US" b="1" i="1"/>
                              <m:t>𝐱</m:t>
                            </m:r>
                          </m:e>
                        </m:d>
                        <m:r>
                          <a:rPr lang="en-US" b="1"/>
                          <m:t>=</m:t>
                        </m:r>
                        <m:r>
                          <a:rPr lang="en-US" b="1" i="1"/>
                          <m:t>−</m:t>
                        </m:r>
                        <m:r>
                          <a:rPr lang="en-US" b="1" i="1"/>
                          <m:t>𝟖</m:t>
                        </m:r>
                      </m:e>
                    </m:func>
                  </m:oMath>
                </a14:m>
                <a:r>
                  <a:rPr lang="ar-SA" b="1" dirty="0"/>
                  <a:t> و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𝐡</m:t>
                        </m:r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r>
                              <a:rPr lang="en-US" b="1" i="1"/>
                              <m:t>𝐱</m:t>
                            </m:r>
                          </m:e>
                        </m:d>
                        <m:r>
                          <a:rPr lang="en-US" b="1"/>
                          <m:t>=</m:t>
                        </m:r>
                        <m:r>
                          <a:rPr lang="en-US" b="1" i="1"/>
                          <m:t>𝟏𝟎</m:t>
                        </m:r>
                        <m:r>
                          <a:rPr lang="en-US" b="1"/>
                          <m:t>.</m:t>
                        </m:r>
                        <m:r>
                          <a:rPr lang="en-US" b="1" i="1"/>
                          <m:t>𝟓</m:t>
                        </m:r>
                      </m:e>
                    </m:func>
                  </m:oMath>
                </a14:m>
                <a:r>
                  <a:rPr lang="ar-SA" b="1" dirty="0"/>
                  <a:t> ، فأوجد ما يلي :-</a:t>
                </a:r>
                <a:endParaRPr lang="en-US" dirty="0"/>
              </a:p>
              <a:p>
                <a:pPr algn="l" rtl="0"/>
                <a:r>
                  <a:rPr lang="en-US" b="1" dirty="0"/>
                  <a:t>3-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𝟖</m:t>
                        </m:r>
                        <m:r>
                          <a:rPr lang="en-US" b="1"/>
                          <m:t> </m:t>
                        </m:r>
                        <m:r>
                          <a:rPr lang="en-US" b="1" i="1"/>
                          <m:t>𝐟</m:t>
                        </m:r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r>
                              <a:rPr lang="en-US" b="1" i="1"/>
                              <m:t>𝐱</m:t>
                            </m:r>
                          </m:e>
                        </m:d>
                      </m:e>
                    </m:func>
                  </m:oMath>
                </a14:m>
                <a:r>
                  <a:rPr lang="en-US" b="1" dirty="0"/>
                  <a:t>  </a:t>
                </a:r>
                <a:endParaRPr lang="en-US" dirty="0"/>
              </a:p>
              <a:p>
                <a:pPr algn="l" rtl="0"/>
                <a:r>
                  <a:rPr lang="en-US" b="1" dirty="0"/>
                  <a:t>                        = </a:t>
                </a:r>
                <a14:m>
                  <m:oMath xmlns:m="http://schemas.openxmlformats.org/officeDocument/2006/math">
                    <m:r>
                      <a:rPr lang="en-US" b="1" i="1"/>
                      <m:t>𝟖</m:t>
                    </m:r>
                    <m:r>
                      <a:rPr lang="en-US" b="1"/>
                      <m:t> </m:t>
                    </m:r>
                  </m:oMath>
                </a14:m>
                <a:r>
                  <a:rPr lang="en-US" b="1" dirty="0"/>
                  <a:t>×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𝐟</m:t>
                        </m:r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r>
                              <a:rPr lang="en-US" b="1" i="1"/>
                              <m:t>𝐱</m:t>
                            </m:r>
                          </m:e>
                        </m:d>
                      </m:e>
                    </m:func>
                  </m:oMath>
                </a14:m>
                <a:r>
                  <a:rPr lang="en-US" b="1" dirty="0"/>
                  <a:t>  = 8 × 5 = 40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2939" t="-229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: النهايات </a:t>
            </a:r>
            <a:r>
              <a:rPr lang="ar-SA" b="1" dirty="0" smtClean="0"/>
              <a:t>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4104" y="1495325"/>
                <a:ext cx="8915400" cy="4525963"/>
              </a:xfrm>
            </p:spPr>
            <p:txBody>
              <a:bodyPr/>
              <a:lstStyle/>
              <a:p>
                <a:r>
                  <a:rPr lang="ar-SA" b="1" dirty="0"/>
                  <a:t>مثال :</a:t>
                </a:r>
                <a:endParaRPr lang="en-US" dirty="0"/>
              </a:p>
              <a:p>
                <a:pPr algn="just"/>
                <a:r>
                  <a:rPr lang="ar-SA" b="1" dirty="0"/>
                  <a:t>إذا كانت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𝐟</m:t>
                        </m:r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r>
                              <a:rPr lang="en-US" b="1" i="1"/>
                              <m:t>𝐱</m:t>
                            </m:r>
                          </m:e>
                        </m:d>
                        <m:r>
                          <a:rPr lang="en-US" b="1"/>
                          <m:t>=</m:t>
                        </m:r>
                        <m:r>
                          <a:rPr lang="en-US" b="1" i="1"/>
                          <m:t>𝟓</m:t>
                        </m:r>
                      </m:e>
                    </m:func>
                  </m:oMath>
                </a14:m>
                <a:r>
                  <a:rPr lang="ar-SA" b="1" dirty="0"/>
                  <a:t>  و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𝐠</m:t>
                        </m:r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r>
                              <a:rPr lang="en-US" b="1" i="1"/>
                              <m:t>𝐱</m:t>
                            </m:r>
                          </m:e>
                        </m:d>
                        <m:r>
                          <a:rPr lang="en-US" b="1"/>
                          <m:t>=</m:t>
                        </m:r>
                        <m:r>
                          <a:rPr lang="en-US" b="1" i="1"/>
                          <m:t>−</m:t>
                        </m:r>
                        <m:r>
                          <a:rPr lang="en-US" b="1" i="1"/>
                          <m:t>𝟖</m:t>
                        </m:r>
                      </m:e>
                    </m:func>
                  </m:oMath>
                </a14:m>
                <a:r>
                  <a:rPr lang="ar-SA" b="1" dirty="0"/>
                  <a:t> و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𝐡</m:t>
                        </m:r>
                        <m:d>
                          <m:dPr>
                            <m:ctrlPr>
                              <a:rPr lang="en-US" b="1" i="1"/>
                            </m:ctrlPr>
                          </m:dPr>
                          <m:e>
                            <m:r>
                              <a:rPr lang="en-US" b="1" i="1"/>
                              <m:t>𝐱</m:t>
                            </m:r>
                          </m:e>
                        </m:d>
                        <m:r>
                          <a:rPr lang="en-US" b="1"/>
                          <m:t>=</m:t>
                        </m:r>
                        <m:r>
                          <a:rPr lang="en-US" b="1" i="1"/>
                          <m:t>𝟏𝟎</m:t>
                        </m:r>
                        <m:r>
                          <a:rPr lang="en-US" b="1"/>
                          <m:t>.</m:t>
                        </m:r>
                        <m:r>
                          <a:rPr lang="en-US" b="1" i="1"/>
                          <m:t>𝟓</m:t>
                        </m:r>
                      </m:e>
                    </m:func>
                  </m:oMath>
                </a14:m>
                <a:r>
                  <a:rPr lang="ar-SA" b="1" dirty="0"/>
                  <a:t> ، فأوجد ما يلي :-</a:t>
                </a:r>
                <a:endParaRPr lang="en-US" dirty="0"/>
              </a:p>
              <a:p>
                <a:pPr algn="l" rtl="0"/>
                <a:r>
                  <a:rPr lang="en-US" b="1" dirty="0"/>
                  <a:t>4-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𝟐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𝐟</m:t>
                            </m:r>
                            <m:r>
                              <a:rPr lang="en-US" b="1"/>
                              <m:t>(</m:t>
                            </m:r>
                            <m:r>
                              <a:rPr lang="en-US" b="1" i="1"/>
                              <m:t>𝐱</m:t>
                            </m:r>
                            <m:r>
                              <a:rPr lang="en-US" b="1"/>
                              <m:t>)</m:t>
                            </m:r>
                          </m:num>
                          <m:den>
                            <m:r>
                              <a:rPr lang="en-US" b="1" i="1"/>
                              <m:t>𝐠</m:t>
                            </m:r>
                            <m:r>
                              <a:rPr lang="en-US" b="1"/>
                              <m:t>(</m:t>
                            </m:r>
                            <m:r>
                              <a:rPr lang="en-US" b="1" i="1"/>
                              <m:t>𝐱</m:t>
                            </m:r>
                            <m:r>
                              <a:rPr lang="en-US" b="1"/>
                              <m:t>)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b="1" dirty="0"/>
                  <a:t>   </a:t>
                </a:r>
                <a:endParaRPr lang="en-US" dirty="0"/>
              </a:p>
              <a:p>
                <a:pPr algn="l" rtl="0"/>
                <a:r>
                  <a:rPr lang="en-US" b="1" dirty="0"/>
                  <a:t>                       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/>
                        </m:ctrlPr>
                      </m:fPr>
                      <m:num>
                        <m:func>
                          <m:funcPr>
                            <m:ctrlPr>
                              <a:rPr lang="en-US" b="1" i="1"/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1" i="1"/>
                                </m:ctrlPr>
                              </m:limLowPr>
                              <m:e>
                                <m:r>
                                  <a:rPr lang="en-US" b="1" i="1"/>
                                  <m:t>𝐥𝐢𝐦</m:t>
                                </m:r>
                              </m:e>
                              <m:lim>
                                <m:r>
                                  <a:rPr lang="en-US" b="1" i="1"/>
                                  <m:t>𝒙</m:t>
                                </m:r>
                                <m:r>
                                  <a:rPr lang="en-US" b="1" i="1"/>
                                  <m:t>→</m:t>
                                </m:r>
                                <m:r>
                                  <a:rPr lang="en-US" b="1" i="1"/>
                                  <m:t>𝟐</m:t>
                                </m:r>
                              </m:lim>
                            </m:limLow>
                          </m:fName>
                          <m:e>
                            <m:r>
                              <a:rPr lang="en-US" b="1" i="1"/>
                              <m:t>𝐟</m:t>
                            </m:r>
                            <m:d>
                              <m:dPr>
                                <m:ctrlPr>
                                  <a:rPr lang="en-US" b="1" i="1"/>
                                </m:ctrlPr>
                              </m:dPr>
                              <m:e>
                                <m:r>
                                  <a:rPr lang="en-US" b="1" i="1"/>
                                  <m:t>𝐱</m:t>
                                </m:r>
                              </m:e>
                            </m:d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b="1" i="1"/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1" i="1"/>
                                </m:ctrlPr>
                              </m:limLowPr>
                              <m:e>
                                <m:r>
                                  <a:rPr lang="en-US" b="1" i="1"/>
                                  <m:t>𝐥𝐢𝐦</m:t>
                                </m:r>
                              </m:e>
                              <m:lim>
                                <m:r>
                                  <a:rPr lang="en-US" b="1" i="1"/>
                                  <m:t>𝒙</m:t>
                                </m:r>
                                <m:r>
                                  <a:rPr lang="en-US" b="1" i="1"/>
                                  <m:t>→</m:t>
                                </m:r>
                                <m:r>
                                  <a:rPr lang="en-US" b="1" i="1"/>
                                  <m:t>𝟐</m:t>
                                </m:r>
                              </m:lim>
                            </m:limLow>
                          </m:fName>
                          <m:e>
                            <m:r>
                              <a:rPr lang="en-US" b="1" i="1"/>
                              <m:t>𝐠</m:t>
                            </m:r>
                            <m:d>
                              <m:dPr>
                                <m:ctrlPr>
                                  <a:rPr lang="en-US" b="1" i="1"/>
                                </m:ctrlPr>
                              </m:dPr>
                              <m:e>
                                <m:r>
                                  <a:rPr lang="en-US" b="1" i="1"/>
                                  <m:t>𝐱</m:t>
                                </m:r>
                              </m:e>
                            </m:d>
                          </m:e>
                        </m:func>
                      </m:den>
                    </m:f>
                  </m:oMath>
                </a14:m>
                <a:r>
                  <a:rPr lang="en-US" b="1" dirty="0"/>
                  <a:t> 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/>
                        </m:ctrlPr>
                      </m:fPr>
                      <m:num>
                        <m:r>
                          <a:rPr lang="en-US" b="1" i="1"/>
                          <m:t>𝟓</m:t>
                        </m:r>
                      </m:num>
                      <m:den>
                        <m:r>
                          <a:rPr lang="en-US" b="1" i="1"/>
                          <m:t>−</m:t>
                        </m:r>
                        <m:r>
                          <a:rPr lang="en-US" b="1" i="1"/>
                          <m:t>𝟖</m:t>
                        </m:r>
                      </m:den>
                    </m:f>
                  </m:oMath>
                </a14:m>
                <a:r>
                  <a:rPr lang="en-US" b="1" dirty="0"/>
                  <a:t>  = -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/>
                        </m:ctrlPr>
                      </m:fPr>
                      <m:num>
                        <m:r>
                          <a:rPr lang="en-US" b="1" i="1"/>
                          <m:t>𝟓</m:t>
                        </m:r>
                      </m:num>
                      <m:den>
                        <m:r>
                          <a:rPr lang="en-US" b="1" i="1"/>
                          <m:t>𝟖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4104" y="1495325"/>
                <a:ext cx="8915400" cy="4525963"/>
              </a:xfrm>
              <a:blipFill rotWithShape="1">
                <a:blip r:embed="rId2" cstate="print"/>
                <a:stretch>
                  <a:fillRect l="-2939" t="-2019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 smtClean="0"/>
                  <a:t>نظرية :</a:t>
                </a:r>
                <a:endParaRPr lang="en-US" dirty="0"/>
              </a:p>
              <a:p>
                <a:r>
                  <a:rPr lang="ar-SA" b="1" dirty="0"/>
                  <a:t>إذا كانت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𝒂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𝐟</m:t>
                        </m:r>
                        <m:r>
                          <a:rPr lang="en-US" b="1"/>
                          <m:t>(</m:t>
                        </m:r>
                        <m:r>
                          <a:rPr lang="en-US" b="1" i="1"/>
                          <m:t>𝐱</m:t>
                        </m:r>
                        <m:r>
                          <a:rPr lang="en-US" b="1"/>
                          <m:t>)</m:t>
                        </m:r>
                      </m:e>
                    </m:func>
                  </m:oMath>
                </a14:m>
                <a:r>
                  <a:rPr lang="ar-EG" dirty="0" smtClean="0"/>
                  <a:t> </a:t>
                </a:r>
                <a:r>
                  <a:rPr lang="ar-SA" b="1" dirty="0"/>
                  <a:t>موجودة و </a:t>
                </a:r>
                <a:r>
                  <a:rPr lang="en-US" b="1" dirty="0"/>
                  <a:t>n</a:t>
                </a:r>
                <a:r>
                  <a:rPr lang="ar-SA" b="1" dirty="0"/>
                  <a:t> عدداً صحيحاً موجباً </a:t>
                </a:r>
                <a:r>
                  <a:rPr lang="ar-SA" b="1" dirty="0" smtClean="0"/>
                  <a:t>ف</a:t>
                </a:r>
                <a:r>
                  <a:rPr lang="ar-EG" b="1" dirty="0" smtClean="0"/>
                  <a:t>إ</a:t>
                </a:r>
                <a:r>
                  <a:rPr lang="ar-SA" b="1" dirty="0" smtClean="0"/>
                  <a:t>ن </a:t>
                </a:r>
                <a:r>
                  <a:rPr lang="ar-EG" b="1" dirty="0" smtClean="0"/>
                  <a:t> </a:t>
                </a:r>
                <a:r>
                  <a:rPr lang="en-US" b="1" dirty="0" smtClean="0"/>
                  <a:t>:</a:t>
                </a:r>
                <a:r>
                  <a:rPr lang="ar-EG" b="1" dirty="0" smtClean="0"/>
                  <a:t>-</a:t>
                </a:r>
                <a:endParaRPr lang="en-US" dirty="0"/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𝒂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b="1" i="1"/>
                            </m:ctrlPr>
                          </m:sSupPr>
                          <m:e>
                            <m:d>
                              <m:dPr>
                                <m:begChr m:val="⌈"/>
                                <m:endChr m:val="⌉"/>
                                <m:ctrlPr>
                                  <a:rPr lang="en-US" b="1" i="1"/>
                                </m:ctrlPr>
                              </m:dPr>
                              <m:e>
                                <m:r>
                                  <a:rPr lang="en-US" b="1" i="1"/>
                                  <m:t>𝒇</m:t>
                                </m:r>
                                <m:r>
                                  <a:rPr lang="en-US" b="1" i="1"/>
                                  <m:t>(</m:t>
                                </m:r>
                                <m:r>
                                  <a:rPr lang="en-US" b="1" i="1"/>
                                  <m:t>𝒙</m:t>
                                </m:r>
                                <m:r>
                                  <a:rPr lang="en-US" b="1" i="1"/>
                                  <m:t>)</m:t>
                                </m:r>
                              </m:e>
                            </m:d>
                          </m:e>
                          <m:sup>
                            <m:r>
                              <a:rPr lang="en-US" b="1" i="1"/>
                              <m:t>𝒏</m:t>
                            </m:r>
                          </m:sup>
                        </m:sSup>
                      </m:e>
                    </m:func>
                  </m:oMath>
                </a14:m>
                <a:r>
                  <a:rPr lang="en-US" b="1" dirty="0"/>
                  <a:t>  = [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𝒂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𝐟</m:t>
                        </m:r>
                        <m:r>
                          <a:rPr lang="en-US" b="1"/>
                          <m:t>(</m:t>
                        </m:r>
                        <m:r>
                          <a:rPr lang="en-US" b="1" i="1" smtClean="0">
                            <a:latin typeface="Cambria Math"/>
                          </a:rPr>
                          <m:t>𝒙</m:t>
                        </m:r>
                        <m:r>
                          <a:rPr lang="en-US" b="1"/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>]</a:t>
                </a:r>
                <a:r>
                  <a:rPr lang="en-US" b="1" baseline="30000" dirty="0" smtClean="0"/>
                  <a:t>n</a:t>
                </a:r>
                <a:r>
                  <a:rPr lang="en-US" b="1" dirty="0"/>
                  <a:t> </a:t>
                </a:r>
                <a:endParaRPr lang="en-US" dirty="0"/>
              </a:p>
              <a:p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𝟏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b="1" i="1"/>
                            </m:ctrlPr>
                          </m:sSupPr>
                          <m:e>
                            <m:d>
                              <m:dPr>
                                <m:begChr m:val="⌈"/>
                                <m:endChr m:val="⌉"/>
                                <m:ctrlPr>
                                  <a:rPr lang="en-US" b="1" i="1"/>
                                </m:ctrlPr>
                              </m:dPr>
                              <m:e>
                                <m:r>
                                  <a:rPr lang="en-US" b="1" i="1"/>
                                  <m:t>𝟑</m:t>
                                </m:r>
                                <m:r>
                                  <a:rPr lang="en-US" b="1" i="1"/>
                                  <m:t>𝒙</m:t>
                                </m:r>
                                <m:r>
                                  <a:rPr lang="en-US" b="1" i="1"/>
                                  <m:t>−</m:t>
                                </m:r>
                                <m:r>
                                  <a:rPr lang="en-US" b="1" i="1"/>
                                  <m:t>𝟏</m:t>
                                </m:r>
                              </m:e>
                            </m:d>
                          </m:e>
                          <m:sup>
                            <m:r>
                              <a:rPr lang="en-US" b="1" i="1"/>
                              <m:t>𝟔</m:t>
                            </m:r>
                          </m:sup>
                        </m:sSup>
                      </m:e>
                    </m:func>
                  </m:oMath>
                </a14:m>
                <a:r>
                  <a:rPr lang="en-US" b="1" dirty="0"/>
                  <a:t>  = [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𝟏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𝟑𝐱</m:t>
                        </m:r>
                        <m:r>
                          <a:rPr lang="en-US" b="1" i="1"/>
                          <m:t>−</m:t>
                        </m:r>
                        <m:r>
                          <a:rPr lang="en-US" b="1" i="1"/>
                          <m:t>𝟏</m:t>
                        </m:r>
                      </m:e>
                    </m:func>
                  </m:oMath>
                </a14:m>
                <a:r>
                  <a:rPr lang="en-US" b="1" dirty="0"/>
                  <a:t>]</a:t>
                </a:r>
                <a:r>
                  <a:rPr lang="en-US" b="1" baseline="30000" dirty="0"/>
                  <a:t>6</a:t>
                </a:r>
                <a:r>
                  <a:rPr lang="en-US" b="1" dirty="0"/>
                  <a:t>  </a:t>
                </a:r>
                <a:endParaRPr lang="en-US" b="1" dirty="0" smtClean="0"/>
              </a:p>
              <a:p>
                <a:pPr algn="l" rtl="0"/>
                <a:r>
                  <a:rPr lang="en-US" b="1" dirty="0" smtClean="0"/>
                  <a:t>                           = </a:t>
                </a:r>
                <a:r>
                  <a:rPr lang="en-US" b="1" dirty="0"/>
                  <a:t>[3×1-1]</a:t>
                </a:r>
                <a:r>
                  <a:rPr lang="en-US" b="1" baseline="30000" dirty="0"/>
                  <a:t>6</a:t>
                </a:r>
                <a:r>
                  <a:rPr lang="en-US" b="1" dirty="0"/>
                  <a:t> =[3-1]</a:t>
                </a:r>
                <a:r>
                  <a:rPr lang="en-US" b="1" baseline="30000" dirty="0"/>
                  <a:t>6</a:t>
                </a:r>
                <a:r>
                  <a:rPr lang="en-US" b="1" dirty="0"/>
                  <a:t> = [2]</a:t>
                </a:r>
                <a:r>
                  <a:rPr lang="en-US" b="1" baseline="30000" dirty="0"/>
                  <a:t>6</a:t>
                </a:r>
                <a:r>
                  <a:rPr lang="en-US" b="1" dirty="0"/>
                  <a:t>= 64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2022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أمثلة :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أوجد نهاية كل من الدوال التالية :-</a:t>
                </a:r>
                <a:endParaRPr lang="en-US" dirty="0"/>
              </a:p>
              <a:p>
                <a:pPr algn="l" rtl="0"/>
                <a:r>
                  <a:rPr lang="en-US" b="1" dirty="0"/>
                  <a:t>1-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/>
                          <m:t>(</m:t>
                        </m:r>
                        <m:r>
                          <a:rPr lang="en-US" b="1" i="1"/>
                          <m:t>𝟑</m:t>
                        </m:r>
                        <m:sSup>
                          <m:sSupPr>
                            <m:ctrlPr>
                              <a:rPr lang="en-US" b="1" i="1"/>
                            </m:ctrlPr>
                          </m:sSupPr>
                          <m:e>
                            <m:r>
                              <a:rPr lang="en-US" b="1" i="1"/>
                              <m:t>𝐱</m:t>
                            </m:r>
                          </m:e>
                          <m:sup>
                            <m:r>
                              <a:rPr lang="en-US" b="1" i="1"/>
                              <m:t>𝟑</m:t>
                            </m:r>
                          </m:sup>
                        </m:sSup>
                        <m:r>
                          <a:rPr lang="en-US" b="1"/>
                          <m:t>+</m:t>
                        </m:r>
                        <m:r>
                          <a:rPr lang="en-US" b="1" i="1"/>
                          <m:t>𝟓</m:t>
                        </m:r>
                        <m:sSup>
                          <m:sSupPr>
                            <m:ctrlPr>
                              <a:rPr lang="en-US" b="1" i="1"/>
                            </m:ctrlPr>
                          </m:sSupPr>
                          <m:e>
                            <m:r>
                              <a:rPr lang="en-US" b="1" i="1"/>
                              <m:t>𝐱</m:t>
                            </m:r>
                          </m:e>
                          <m:sup>
                            <m:r>
                              <a:rPr lang="en-US" b="1" i="1"/>
                              <m:t>𝟐</m:t>
                            </m:r>
                          </m:sup>
                        </m:sSup>
                        <m:r>
                          <a:rPr lang="en-US" b="1" i="1"/>
                          <m:t>−</m:t>
                        </m:r>
                        <m:r>
                          <a:rPr lang="en-US" b="1" i="1"/>
                          <m:t>𝟕</m:t>
                        </m:r>
                        <m:r>
                          <a:rPr lang="en-US" b="1"/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> </a:t>
                </a:r>
                <a:endParaRPr lang="en-US" dirty="0"/>
              </a:p>
              <a:p>
                <a:pPr algn="l" rtl="0"/>
                <a:r>
                  <a:rPr lang="en-US" b="1" dirty="0"/>
                  <a:t>                  = 3 × 2</a:t>
                </a:r>
                <a:r>
                  <a:rPr lang="en-US" b="1" baseline="30000" dirty="0"/>
                  <a:t>3</a:t>
                </a:r>
                <a:r>
                  <a:rPr lang="en-US" b="1" dirty="0"/>
                  <a:t> + 5 × 2</a:t>
                </a:r>
                <a:r>
                  <a:rPr lang="en-US" b="1" baseline="30000" dirty="0"/>
                  <a:t>2</a:t>
                </a:r>
                <a:r>
                  <a:rPr lang="en-US" b="1" dirty="0"/>
                  <a:t> – 7 </a:t>
                </a:r>
                <a:endParaRPr lang="en-US" dirty="0"/>
              </a:p>
              <a:p>
                <a:pPr algn="l" rtl="0"/>
                <a:r>
                  <a:rPr lang="en-US" b="1" dirty="0"/>
                  <a:t>                  = 3 × 8 + 5 × 4  - 7 = 37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709" t="-229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أمثلة :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أوجد نهاية كل من الدوال التالية :-</a:t>
                </a:r>
                <a:endParaRPr lang="en-US" dirty="0"/>
              </a:p>
              <a:p>
                <a:pPr algn="l" rtl="0"/>
                <a:r>
                  <a:rPr lang="en-US" b="1" dirty="0"/>
                  <a:t>2-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𝟑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𝟑</m:t>
                            </m:r>
                            <m:sSup>
                              <m:sSupPr>
                                <m:ctrlPr>
                                  <a:rPr lang="en-US" b="1" i="1"/>
                                </m:ctrlPr>
                              </m:sSupPr>
                              <m:e>
                                <m:r>
                                  <a:rPr lang="en-US" b="1" i="1"/>
                                  <m:t>𝐱</m:t>
                                </m:r>
                              </m:e>
                              <m:sup>
                                <m:r>
                                  <a:rPr lang="en-US" b="1" i="1"/>
                                  <m:t>𝟐</m:t>
                                </m:r>
                              </m:sup>
                            </m:sSup>
                            <m:r>
                              <a:rPr lang="en-US" b="1"/>
                              <m:t>+</m:t>
                            </m:r>
                            <m:r>
                              <a:rPr lang="en-US" b="1" i="1"/>
                              <m:t>𝟕</m:t>
                            </m:r>
                          </m:num>
                          <m:den>
                            <m:r>
                              <a:rPr lang="en-US" b="1" i="1"/>
                              <m:t>𝐱</m:t>
                            </m:r>
                            <m:r>
                              <a:rPr lang="en-US" b="1" i="1"/>
                              <m:t>−</m:t>
                            </m:r>
                            <m:r>
                              <a:rPr lang="en-US" b="1" i="1"/>
                              <m:t>𝟓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b="1" dirty="0"/>
                  <a:t>  </a:t>
                </a:r>
                <a:endParaRPr lang="en-US" dirty="0"/>
              </a:p>
              <a:p>
                <a:pPr algn="l" rtl="0"/>
                <a:r>
                  <a:rPr lang="en-US" b="1" dirty="0"/>
                  <a:t>            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/>
                        </m:ctrlPr>
                      </m:fPr>
                      <m:num>
                        <m:r>
                          <a:rPr lang="en-US" b="1" i="1"/>
                          <m:t>𝟑</m:t>
                        </m:r>
                        <m:r>
                          <a:rPr lang="en-US" b="1" i="1"/>
                          <m:t>  ×</m:t>
                        </m:r>
                        <m:sSup>
                          <m:sSupPr>
                            <m:ctrlPr>
                              <a:rPr lang="en-US" b="1" i="1"/>
                            </m:ctrlPr>
                          </m:sSupPr>
                          <m:e>
                            <m:r>
                              <a:rPr lang="en-US" b="1" i="1"/>
                              <m:t>𝟑</m:t>
                            </m:r>
                          </m:e>
                          <m:sup>
                            <m:r>
                              <a:rPr lang="en-US" b="1" i="1"/>
                              <m:t>𝟐</m:t>
                            </m:r>
                          </m:sup>
                        </m:sSup>
                        <m:r>
                          <a:rPr lang="en-US" b="1" i="1"/>
                          <m:t>+ </m:t>
                        </m:r>
                        <m:r>
                          <a:rPr lang="en-US" b="1" i="1"/>
                          <m:t>𝟕</m:t>
                        </m:r>
                        <m:r>
                          <a:rPr lang="en-US" b="1" i="1"/>
                          <m:t> </m:t>
                        </m:r>
                      </m:num>
                      <m:den>
                        <m:r>
                          <a:rPr lang="en-US" b="1" i="1"/>
                          <m:t>𝟑</m:t>
                        </m:r>
                        <m:r>
                          <a:rPr lang="en-US" b="1" i="1"/>
                          <m:t>−</m:t>
                        </m:r>
                        <m:r>
                          <a:rPr lang="en-US" b="1" i="1"/>
                          <m:t>𝟓</m:t>
                        </m:r>
                      </m:den>
                    </m:f>
                  </m:oMath>
                </a14:m>
                <a:r>
                  <a:rPr lang="en-US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/>
                        </m:ctrlPr>
                      </m:fPr>
                      <m:num>
                        <m:r>
                          <a:rPr lang="en-US" b="1" i="1"/>
                          <m:t>𝟑</m:t>
                        </m:r>
                        <m:r>
                          <a:rPr lang="en-US" b="1" i="1"/>
                          <m:t> ×</m:t>
                        </m:r>
                        <m:r>
                          <a:rPr lang="en-US" b="1" i="1"/>
                          <m:t>𝟗</m:t>
                        </m:r>
                        <m:r>
                          <a:rPr lang="en-US" b="1" i="1"/>
                          <m:t>+</m:t>
                        </m:r>
                        <m:r>
                          <a:rPr lang="en-US" b="1" i="1"/>
                          <m:t>𝟕</m:t>
                        </m:r>
                      </m:num>
                      <m:den>
                        <m:r>
                          <a:rPr lang="en-US" b="1" i="1"/>
                          <m:t>−</m:t>
                        </m:r>
                        <m:r>
                          <a:rPr lang="en-US" b="1" i="1"/>
                          <m:t>𝟐</m:t>
                        </m:r>
                      </m:den>
                    </m:f>
                  </m:oMath>
                </a14:m>
                <a:r>
                  <a:rPr lang="en-US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/>
                        </m:ctrlPr>
                      </m:fPr>
                      <m:num>
                        <m:r>
                          <a:rPr lang="en-US" b="1" i="1"/>
                          <m:t>𝟑𝟒</m:t>
                        </m:r>
                      </m:num>
                      <m:den>
                        <m:r>
                          <a:rPr lang="en-US" b="1" i="1"/>
                          <m:t>−</m:t>
                        </m:r>
                        <m:r>
                          <a:rPr lang="en-US" b="1" i="1"/>
                          <m:t>𝟐</m:t>
                        </m:r>
                      </m:den>
                    </m:f>
                  </m:oMath>
                </a14:m>
                <a:r>
                  <a:rPr lang="en-US" b="1" dirty="0"/>
                  <a:t> = -17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709" t="-229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أمثلة :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أوجد نهاية كل من الدوال التالية :-</a:t>
                </a:r>
                <a:endParaRPr lang="en-US" dirty="0"/>
              </a:p>
              <a:p>
                <a:pPr algn="l" rtl="0"/>
                <a:r>
                  <a:rPr lang="en-US" b="1" dirty="0"/>
                  <a:t>3-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𝟐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1" i="1"/>
                            </m:ctrlPr>
                          </m:fPr>
                          <m:num>
                            <m:r>
                              <a:rPr lang="en-US" b="1" i="1"/>
                              <m:t>𝟐𝐱</m:t>
                            </m:r>
                            <m:r>
                              <a:rPr lang="en-US" b="1" i="1"/>
                              <m:t>−</m:t>
                            </m:r>
                            <m:r>
                              <a:rPr lang="en-US" b="1" i="1"/>
                              <m:t>𝟏</m:t>
                            </m:r>
                          </m:num>
                          <m:den>
                            <m:r>
                              <a:rPr lang="en-US" b="1" i="1"/>
                              <m:t>𝟓𝐱</m:t>
                            </m:r>
                            <m:r>
                              <a:rPr lang="en-US" b="1"/>
                              <m:t>+</m:t>
                            </m:r>
                            <m:r>
                              <a:rPr lang="en-US" b="1" i="1"/>
                              <m:t>𝟑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b="1" dirty="0"/>
                  <a:t>   </a:t>
                </a:r>
                <a:endParaRPr lang="en-US" dirty="0"/>
              </a:p>
              <a:p>
                <a:pPr algn="l" rtl="0"/>
                <a:r>
                  <a:rPr lang="en-US" b="1" dirty="0"/>
                  <a:t>       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/>
                        </m:ctrlPr>
                      </m:fPr>
                      <m:num>
                        <m:r>
                          <a:rPr lang="en-US" b="1" i="1"/>
                          <m:t>𝟐</m:t>
                        </m:r>
                        <m:r>
                          <a:rPr lang="en-US" b="1" i="1"/>
                          <m:t>×</m:t>
                        </m:r>
                        <m:r>
                          <a:rPr lang="en-US" b="1" i="1"/>
                          <m:t>𝟐</m:t>
                        </m:r>
                        <m:r>
                          <a:rPr lang="en-US" b="1" i="1"/>
                          <m:t>−</m:t>
                        </m:r>
                        <m:r>
                          <a:rPr lang="en-US" b="1" i="1"/>
                          <m:t>𝟏</m:t>
                        </m:r>
                      </m:num>
                      <m:den>
                        <m:r>
                          <a:rPr lang="en-US" b="1" i="1"/>
                          <m:t>𝟓</m:t>
                        </m:r>
                        <m:r>
                          <a:rPr lang="en-US" b="1" i="1"/>
                          <m:t>×</m:t>
                        </m:r>
                        <m:r>
                          <a:rPr lang="en-US" b="1" i="1"/>
                          <m:t>𝟐</m:t>
                        </m:r>
                        <m:r>
                          <a:rPr lang="en-US" b="1" i="1"/>
                          <m:t>+</m:t>
                        </m:r>
                        <m:r>
                          <a:rPr lang="en-US" b="1" i="1"/>
                          <m:t>𝟑</m:t>
                        </m:r>
                      </m:den>
                    </m:f>
                  </m:oMath>
                </a14:m>
                <a:r>
                  <a:rPr lang="en-US" b="1" dirty="0"/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/>
                        </m:ctrlPr>
                      </m:fPr>
                      <m:num>
                        <m:r>
                          <a:rPr lang="en-US" b="1" i="1"/>
                          <m:t>𝟒</m:t>
                        </m:r>
                        <m:r>
                          <a:rPr lang="en-US" b="1" i="1"/>
                          <m:t>−</m:t>
                        </m:r>
                        <m:r>
                          <a:rPr lang="en-US" b="1" i="1"/>
                          <m:t>𝟏</m:t>
                        </m:r>
                      </m:num>
                      <m:den>
                        <m:r>
                          <a:rPr lang="en-US" b="1" i="1"/>
                          <m:t>𝟏𝟎</m:t>
                        </m:r>
                        <m:r>
                          <a:rPr lang="en-US" b="1" i="1"/>
                          <m:t>+</m:t>
                        </m:r>
                        <m:r>
                          <a:rPr lang="en-US" b="1" i="1"/>
                          <m:t>𝟑</m:t>
                        </m:r>
                      </m:den>
                    </m:f>
                  </m:oMath>
                </a14:m>
                <a:r>
                  <a:rPr lang="en-US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/>
                        </m:ctrlPr>
                      </m:fPr>
                      <m:num>
                        <m:r>
                          <a:rPr lang="en-US" b="1" i="1"/>
                          <m:t>𝟑</m:t>
                        </m:r>
                      </m:num>
                      <m:den>
                        <m:r>
                          <a:rPr lang="en-US" b="1" i="1"/>
                          <m:t>𝟏𝟑</m:t>
                        </m:r>
                      </m:den>
                    </m:f>
                  </m:oMath>
                </a14:m>
                <a:endParaRPr lang="en-US" dirty="0"/>
              </a:p>
              <a:p>
                <a:pPr algn="l" rtl="0"/>
                <a:r>
                  <a:rPr lang="en-US" b="1" dirty="0" smtClean="0"/>
                  <a:t>4-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𝟐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b="1" i="1"/>
                            </m:ctrlPr>
                          </m:sSupPr>
                          <m:e>
                            <m:r>
                              <a:rPr lang="en-US" b="1" i="1"/>
                              <m:t>𝒆</m:t>
                            </m:r>
                          </m:e>
                          <m:sup>
                            <m:r>
                              <a:rPr lang="en-US" b="1" i="1"/>
                              <m:t>𝒙</m:t>
                            </m:r>
                          </m:sup>
                        </m:sSup>
                      </m:e>
                    </m:func>
                  </m:oMath>
                </a14:m>
                <a:r>
                  <a:rPr lang="en-US" b="1" dirty="0"/>
                  <a:t>  </a:t>
                </a:r>
                <a:endParaRPr lang="en-US" dirty="0"/>
              </a:p>
              <a:p>
                <a:pPr algn="l" rtl="0"/>
                <a:r>
                  <a:rPr lang="en-US" b="1" dirty="0"/>
                  <a:t>                            =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/>
                        </m:ctrlPr>
                      </m:sSupPr>
                      <m:e>
                        <m:r>
                          <a:rPr lang="en-US" b="1" i="1"/>
                          <m:t>𝒆</m:t>
                        </m:r>
                      </m:e>
                      <m:sup>
                        <m:r>
                          <a:rPr lang="en-US" b="1" i="1"/>
                          <m:t>𝟐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709" t="-229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</a:t>
            </a:r>
            <a:r>
              <a:rPr lang="ar-SA" b="1" dirty="0" smtClean="0"/>
              <a:t>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12776"/>
                <a:ext cx="8915400" cy="4608512"/>
              </a:xfrm>
            </p:spPr>
            <p:txBody>
              <a:bodyPr/>
              <a:lstStyle/>
              <a:p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أمثلة :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أوجد نهاية كل من الدوال التالية :-</a:t>
                </a:r>
                <a:endParaRPr lang="en-US" dirty="0"/>
              </a:p>
              <a:p>
                <a:pPr algn="l" rtl="0"/>
                <a:r>
                  <a:rPr lang="en-US" b="1" dirty="0"/>
                  <a:t>5-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𝟏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b="1" i="1"/>
                            </m:ctrlPr>
                          </m:sSupPr>
                          <m:e>
                            <m:r>
                              <a:rPr lang="en-US" b="1" i="1"/>
                              <m:t>𝒆</m:t>
                            </m:r>
                          </m:e>
                          <m:sup>
                            <m:sSup>
                              <m:sSupPr>
                                <m:ctrlPr>
                                  <a:rPr lang="en-US" b="1" i="1"/>
                                </m:ctrlPr>
                              </m:sSupPr>
                              <m:e>
                                <m:r>
                                  <a:rPr lang="en-US" b="1" i="1"/>
                                  <m:t>𝒙</m:t>
                                </m:r>
                              </m:e>
                              <m:sup>
                                <m:r>
                                  <a:rPr lang="en-US" b="1" i="1"/>
                                  <m:t>𝟐</m:t>
                                </m:r>
                              </m:sup>
                            </m:sSup>
                            <m:r>
                              <a:rPr lang="en-US" b="1" i="1"/>
                              <m:t>+</m:t>
                            </m:r>
                            <m:r>
                              <a:rPr lang="en-US" b="1" i="1"/>
                              <m:t>𝟐</m:t>
                            </m:r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+</m:t>
                            </m:r>
                            <m:r>
                              <a:rPr lang="en-US" b="1" i="1"/>
                              <m:t>𝟏</m:t>
                            </m:r>
                          </m:sup>
                        </m:sSup>
                      </m:e>
                    </m:func>
                  </m:oMath>
                </a14:m>
                <a:r>
                  <a:rPr lang="en-US" b="1" dirty="0"/>
                  <a:t>  </a:t>
                </a:r>
                <a:endParaRPr lang="en-US" dirty="0"/>
              </a:p>
              <a:p>
                <a:pPr algn="l" rtl="0"/>
                <a:r>
                  <a:rPr lang="en-US" b="1" dirty="0"/>
                  <a:t>                            =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/>
                        </m:ctrlPr>
                      </m:sSupPr>
                      <m:e>
                        <m:r>
                          <a:rPr lang="en-US" b="1" i="1"/>
                          <m:t>𝒆</m:t>
                        </m:r>
                      </m:e>
                      <m:sup>
                        <m:sSup>
                          <m:sSupPr>
                            <m:ctrlPr>
                              <a:rPr lang="en-US" b="1" i="1"/>
                            </m:ctrlPr>
                          </m:sSupPr>
                          <m:e>
                            <m:r>
                              <a:rPr lang="en-US" b="1" i="1"/>
                              <m:t>𝟏</m:t>
                            </m:r>
                          </m:e>
                          <m:sup>
                            <m:r>
                              <a:rPr lang="en-US" b="1" i="1"/>
                              <m:t>𝟐</m:t>
                            </m:r>
                          </m:sup>
                        </m:sSup>
                        <m:r>
                          <a:rPr lang="en-US" b="1" i="1"/>
                          <m:t>+</m:t>
                        </m:r>
                        <m:r>
                          <a:rPr lang="en-US" b="1" i="1"/>
                          <m:t>𝟐</m:t>
                        </m:r>
                        <m:r>
                          <a:rPr lang="en-US" b="1" i="1"/>
                          <m:t>×</m:t>
                        </m:r>
                        <m:r>
                          <a:rPr lang="en-US" b="1" i="1"/>
                          <m:t>𝟏</m:t>
                        </m:r>
                        <m:r>
                          <a:rPr lang="en-US" b="1" i="1"/>
                          <m:t>+</m:t>
                        </m:r>
                        <m:r>
                          <a:rPr lang="en-US" b="1" i="1"/>
                          <m:t>𝟏</m:t>
                        </m:r>
                      </m:sup>
                    </m:sSup>
                  </m:oMath>
                </a14:m>
                <a:r>
                  <a:rPr lang="en-US" b="1" dirty="0"/>
                  <a:t>       =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/>
                        </m:ctrlPr>
                      </m:sSupPr>
                      <m:e>
                        <m:r>
                          <a:rPr lang="en-US" b="1" i="1"/>
                          <m:t>𝒆</m:t>
                        </m:r>
                      </m:e>
                      <m:sup>
                        <m:r>
                          <a:rPr lang="en-US" b="1" i="1"/>
                          <m:t>𝟏</m:t>
                        </m:r>
                        <m:r>
                          <a:rPr lang="en-US" b="1" i="1"/>
                          <m:t>+</m:t>
                        </m:r>
                        <m:r>
                          <a:rPr lang="en-US" b="1" i="1"/>
                          <m:t>𝟐</m:t>
                        </m:r>
                        <m:r>
                          <a:rPr lang="en-US" b="1" i="1"/>
                          <m:t>+</m:t>
                        </m:r>
                        <m:r>
                          <a:rPr lang="en-US" b="1" i="1"/>
                          <m:t>𝟏</m:t>
                        </m:r>
                      </m:sup>
                    </m:sSup>
                  </m:oMath>
                </a14:m>
                <a:r>
                  <a:rPr lang="en-US" b="1" dirty="0"/>
                  <a:t>   =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/>
                        </m:ctrlPr>
                      </m:sSupPr>
                      <m:e>
                        <m:r>
                          <a:rPr lang="en-US" b="1" i="1"/>
                          <m:t>𝒆</m:t>
                        </m:r>
                      </m:e>
                      <m:sup>
                        <m:r>
                          <a:rPr lang="en-US" b="1" i="1"/>
                          <m:t>𝟒</m:t>
                        </m:r>
                      </m:sup>
                    </m:sSup>
                  </m:oMath>
                </a14:m>
                <a:r>
                  <a:rPr lang="en-US" b="1" dirty="0"/>
                  <a:t>   </a:t>
                </a:r>
                <a:endParaRPr lang="en-US" dirty="0"/>
              </a:p>
              <a:p>
                <a:pPr algn="l" rtl="0"/>
                <a:r>
                  <a:rPr lang="en-US" b="1" dirty="0"/>
                  <a:t>6-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𝒍𝒐𝒈</m:t>
                        </m:r>
                        <m:r>
                          <a:rPr lang="en-US" b="1" i="1"/>
                          <m:t>(</m:t>
                        </m:r>
                        <m:r>
                          <a:rPr lang="en-US" b="1" i="1"/>
                          <m:t>𝟑</m:t>
                        </m:r>
                        <m:sSup>
                          <m:sSupPr>
                            <m:ctrlPr>
                              <a:rPr lang="en-US" b="1" i="1"/>
                            </m:ctrlPr>
                          </m:sSupPr>
                          <m:e>
                            <m:r>
                              <a:rPr lang="en-US" b="1" i="1"/>
                              <m:t>𝒙</m:t>
                            </m:r>
                          </m:e>
                          <m:sup>
                            <m:r>
                              <a:rPr lang="en-US" b="1" i="1"/>
                              <m:t>𝟐</m:t>
                            </m:r>
                          </m:sup>
                        </m:sSup>
                        <m:r>
                          <a:rPr lang="en-US" b="1" i="1"/>
                          <m:t>+</m:t>
                        </m:r>
                        <m:r>
                          <a:rPr lang="en-US" b="1" i="1"/>
                          <m:t>𝟓</m:t>
                        </m:r>
                        <m:r>
                          <a:rPr lang="en-US" b="1" i="1"/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>  = log (3×2</a:t>
                </a:r>
                <a:r>
                  <a:rPr lang="en-US" b="1" baseline="30000" dirty="0"/>
                  <a:t>2</a:t>
                </a:r>
                <a:r>
                  <a:rPr lang="en-US" b="1" dirty="0"/>
                  <a:t> + 5 )</a:t>
                </a:r>
                <a:endParaRPr lang="en-US" dirty="0"/>
              </a:p>
              <a:p>
                <a:pPr algn="l" rtl="0"/>
                <a:r>
                  <a:rPr lang="en-US" b="1" dirty="0"/>
                  <a:t>                                               = log (3×4+5)</a:t>
                </a:r>
                <a:endParaRPr lang="en-US" dirty="0"/>
              </a:p>
              <a:p>
                <a:pPr algn="l" rtl="0"/>
                <a:r>
                  <a:rPr lang="en-US" b="1" dirty="0"/>
                  <a:t>                                               = log (12+5) = log (17)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12776"/>
                <a:ext cx="8915400" cy="4608512"/>
              </a:xfrm>
              <a:blipFill rotWithShape="1">
                <a:blip r:embed="rId2" cstate="print"/>
                <a:stretch>
                  <a:fillRect l="-1709" t="-2116" r="-2119" b="-67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</a:t>
            </a:r>
            <a:r>
              <a:rPr lang="ar-SA" b="1" dirty="0" smtClean="0"/>
              <a:t>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أمثلة :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أوجد نهاية كل من الدوال التالية </a:t>
                </a:r>
                <a:r>
                  <a:rPr lang="ar-SA" b="1" dirty="0" smtClean="0"/>
                  <a:t>:-</a:t>
                </a:r>
                <a:endParaRPr lang="en-US" b="1" dirty="0" smtClean="0"/>
              </a:p>
              <a:p>
                <a:pPr algn="l" rtl="0"/>
                <a:r>
                  <a:rPr lang="en-US" b="1" dirty="0"/>
                  <a:t>7-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𝟑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𝒍𝒏</m:t>
                        </m:r>
                        <m:r>
                          <a:rPr lang="en-US" b="1" i="1"/>
                          <m:t>(</m:t>
                        </m:r>
                        <m:r>
                          <a:rPr lang="en-US" b="1" i="1"/>
                          <m:t>𝟐</m:t>
                        </m:r>
                        <m:r>
                          <a:rPr lang="en-US" b="1" i="1"/>
                          <m:t>𝒙</m:t>
                        </m:r>
                        <m:r>
                          <a:rPr lang="en-US" b="1" i="1"/>
                          <m:t>−</m:t>
                        </m:r>
                        <m:r>
                          <a:rPr lang="en-US" b="1" i="1"/>
                          <m:t>𝟓</m:t>
                        </m:r>
                        <m:r>
                          <a:rPr lang="en-US" b="1" i="1"/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>  =  </a:t>
                </a:r>
                <a:r>
                  <a:rPr lang="en-US" b="1" dirty="0" err="1"/>
                  <a:t>ln</a:t>
                </a:r>
                <a:r>
                  <a:rPr lang="en-US" b="1" dirty="0"/>
                  <a:t> (2×3-5) = </a:t>
                </a:r>
                <a:r>
                  <a:rPr lang="en-US" b="1" dirty="0" err="1"/>
                  <a:t>ln</a:t>
                </a:r>
                <a:r>
                  <a:rPr lang="en-US" b="1" dirty="0"/>
                  <a:t> (6-5) = </a:t>
                </a:r>
                <a:r>
                  <a:rPr lang="en-US" b="1" dirty="0" err="1"/>
                  <a:t>ln</a:t>
                </a:r>
                <a:r>
                  <a:rPr lang="en-US" b="1" dirty="0"/>
                  <a:t> (1) =0</a:t>
                </a:r>
                <a:endParaRPr lang="en-US" dirty="0"/>
              </a:p>
              <a:p>
                <a:pPr algn="l" rtl="0"/>
                <a:r>
                  <a:rPr lang="en-US" b="1" dirty="0"/>
                  <a:t> 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709" t="-229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6656" y="214313"/>
            <a:ext cx="2232248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14313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3296816" y="1285875"/>
            <a:ext cx="108012" cy="19890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</a:t>
            </a:r>
            <a:r>
              <a:rPr lang="ar-SA" b="1" dirty="0" smtClean="0"/>
              <a:t>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أمثلة :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أوجد نهاية كل من الدوال التالية :-</a:t>
                </a:r>
                <a:endParaRPr lang="en-US" dirty="0"/>
              </a:p>
              <a:p>
                <a:pPr algn="l" rtl="0"/>
                <a:r>
                  <a:rPr lang="en-US" b="1" dirty="0" smtClean="0"/>
                  <a:t>8-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𝟏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𝟑</m:t>
                                </m:r>
                                <m:sSup>
                                  <m:sSupPr>
                                    <m:ctrlPr>
                                      <a:rPr lang="en-US" b="1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𝟑</m:t>
                                    </m:r>
                                  </m:sup>
                                </m:sSup>
                                <m:r>
                                  <a:rPr lang="en-US" b="1" i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𝟒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e>
                            </m:d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𝟑</m:t>
                            </m:r>
                          </m:sup>
                        </m:sSup>
                      </m:e>
                    </m:func>
                  </m:oMath>
                </a14:m>
                <a:r>
                  <a:rPr lang="en-US" b="1" dirty="0"/>
                  <a:t>  = ( ( 3×1</a:t>
                </a:r>
                <a:r>
                  <a:rPr lang="en-US" b="1" baseline="30000" dirty="0"/>
                  <a:t>3</a:t>
                </a:r>
                <a:r>
                  <a:rPr lang="en-US" b="1" dirty="0"/>
                  <a:t>) + 4 × 1 -2)</a:t>
                </a:r>
                <a:r>
                  <a:rPr lang="en-US" b="1" baseline="30000" dirty="0"/>
                  <a:t>3</a:t>
                </a:r>
                <a:endParaRPr lang="en-US" dirty="0"/>
              </a:p>
              <a:p>
                <a:pPr algn="l" rtl="0"/>
                <a:r>
                  <a:rPr lang="en-US" b="1" dirty="0"/>
                  <a:t>                                                   = (3+4-2)</a:t>
                </a:r>
                <a:r>
                  <a:rPr lang="en-US" b="1" baseline="30000" dirty="0"/>
                  <a:t>3</a:t>
                </a:r>
                <a:r>
                  <a:rPr lang="en-US" b="1" dirty="0"/>
                  <a:t> = (5)</a:t>
                </a:r>
                <a:r>
                  <a:rPr lang="en-US" b="1" baseline="30000" dirty="0"/>
                  <a:t>3</a:t>
                </a:r>
                <a:r>
                  <a:rPr lang="en-US" b="1" dirty="0"/>
                  <a:t> = 125</a:t>
                </a:r>
                <a:endParaRPr lang="en-US" dirty="0"/>
              </a:p>
              <a:p>
                <a:pPr algn="l" rtl="0"/>
                <a:r>
                  <a:rPr lang="en-US" b="1" dirty="0"/>
                  <a:t> </a:t>
                </a:r>
                <a:r>
                  <a:rPr lang="en-US" b="1" dirty="0"/>
                  <a:t>9-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ad>
                          <m:ra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radPr>
                          <m:deg>
                            <m:r>
                              <a:rPr lang="en-US" b="1" i="1">
                                <a:latin typeface="Cambria Math"/>
                              </a:rPr>
                              <m:t>𝟑</m:t>
                            </m:r>
                          </m:deg>
                          <m:e>
                            <m:sSup>
                              <m:sSup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US" b="1" i="1">
                                <a:latin typeface="Cambria Math"/>
                              </a:rPr>
                              <m:t>+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𝟓</m:t>
                            </m:r>
                          </m:e>
                        </m:rad>
                      </m:e>
                    </m:func>
                  </m:oMath>
                </a14:m>
                <a:r>
                  <a:rPr lang="en-US" b="1" dirty="0"/>
                  <a:t>   =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b="1" i="1">
                            <a:latin typeface="Cambria Math"/>
                          </a:rPr>
                        </m:ctrlPr>
                      </m:radPr>
                      <m:deg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deg>
                      <m:e>
                        <m:sSup>
                          <m:s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b="1" i="1">
                            <a:latin typeface="Cambria Math"/>
                          </a:rPr>
                          <m:t>+</m:t>
                        </m:r>
                        <m:r>
                          <a:rPr lang="en-US" b="1" i="1">
                            <a:latin typeface="Cambria Math"/>
                          </a:rPr>
                          <m:t>𝟓</m:t>
                        </m:r>
                      </m:e>
                    </m:rad>
                  </m:oMath>
                </a14:m>
                <a:r>
                  <a:rPr lang="en-US" b="1" dirty="0"/>
                  <a:t> =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b="1" i="1">
                            <a:latin typeface="Cambria Math"/>
                          </a:rPr>
                        </m:ctrlPr>
                      </m:radPr>
                      <m:deg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deg>
                      <m:e>
                        <m:r>
                          <a:rPr lang="en-US" b="1" i="1">
                            <a:latin typeface="Cambria Math"/>
                          </a:rPr>
                          <m:t>𝟒</m:t>
                        </m:r>
                        <m:r>
                          <a:rPr lang="en-US" b="1" i="1">
                            <a:latin typeface="Cambria Math"/>
                          </a:rPr>
                          <m:t>+</m:t>
                        </m:r>
                        <m:r>
                          <a:rPr lang="en-US" b="1" i="1">
                            <a:latin typeface="Cambria Math"/>
                          </a:rPr>
                          <m:t>𝟓</m:t>
                        </m:r>
                      </m:e>
                    </m:rad>
                  </m:oMath>
                </a14:m>
                <a:r>
                  <a:rPr lang="en-US" b="1" dirty="0"/>
                  <a:t>  = 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b="1" i="1">
                            <a:latin typeface="Cambria Math"/>
                          </a:rPr>
                        </m:ctrlPr>
                      </m:radPr>
                      <m:deg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deg>
                      <m:e>
                        <m:r>
                          <a:rPr lang="en-US" b="1" i="1">
                            <a:latin typeface="Cambria Math"/>
                          </a:rPr>
                          <m:t>𝟗</m:t>
                        </m:r>
                      </m:e>
                    </m:rad>
                  </m:oMath>
                </a14:m>
                <a:r>
                  <a:rPr lang="en-US" b="1" dirty="0"/>
                  <a:t>  = 2.08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709" t="-229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</a:t>
            </a:r>
            <a:r>
              <a:rPr lang="ar-SA" b="1" dirty="0" smtClean="0"/>
              <a:t>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إذا كانت الدالة معرفة وفق أكثر من قاعدة مثل :-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/>
                        <m:t>𝒇</m:t>
                      </m:r>
                      <m:d>
                        <m:dPr>
                          <m:ctrlPr>
                            <a:rPr lang="en-US" b="1" i="1"/>
                          </m:ctrlPr>
                        </m:dPr>
                        <m:e>
                          <m:r>
                            <a:rPr lang="en-US" b="1" i="1"/>
                            <m:t>𝒙</m:t>
                          </m:r>
                        </m:e>
                      </m:d>
                      <m:r>
                        <a:rPr lang="en-US" b="1" i="1"/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1" i="1"/>
                          </m:ctrlPr>
                        </m:dPr>
                        <m:e>
                          <m:eqArr>
                            <m:eqArrPr>
                              <m:ctrlPr>
                                <a:rPr lang="en-US" b="1" i="1"/>
                              </m:ctrlPr>
                            </m:eqArrPr>
                            <m:e>
                              <m:r>
                                <a:rPr lang="en-US" b="1" i="1" smtClean="0">
                                  <a:latin typeface="Cambria Math"/>
                                </a:rPr>
                                <m:t>𝟗</m:t>
                              </m:r>
                              <m:sSup>
                                <m:sSupPr>
                                  <m:ctrlPr>
                                    <a:rPr lang="en-US" b="1" i="1"/>
                                  </m:ctrlPr>
                                </m:sSupPr>
                                <m:e>
                                  <m:r>
                                    <a:rPr lang="en-US" b="1" i="1"/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/>
                                    <m:t>𝟐</m:t>
                                  </m:r>
                                </m:sup>
                              </m:sSup>
                              <m:r>
                                <a:rPr lang="en-US" b="1" i="1"/>
                                <m:t>     ,  </m:t>
                              </m:r>
                              <m:r>
                                <a:rPr lang="en-US" i="1"/>
                                <m:t>&amp;</m:t>
                              </m:r>
                              <m:r>
                                <a:rPr lang="en-US" i="1"/>
                                <m:t>𝑥</m:t>
                              </m:r>
                              <m:r>
                                <a:rPr lang="en-US" i="1"/>
                                <m:t>&lt;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b="1" i="1" smtClean="0">
                                  <a:latin typeface="Cambria Math"/>
                                </a:rPr>
                                <m:t>𝟏𝟓</m:t>
                              </m:r>
                              <m:r>
                                <a:rPr lang="en-US" b="1" i="1"/>
                                <m:t>𝒙</m:t>
                              </m:r>
                              <m:r>
                                <a:rPr lang="en-US" b="1" i="1"/>
                                <m:t>−</m:t>
                              </m:r>
                              <m:r>
                                <a:rPr lang="en-US" b="1" i="1"/>
                                <m:t>𝟐</m:t>
                              </m:r>
                              <m:r>
                                <a:rPr lang="en-US" b="1" i="1"/>
                                <m:t>       ,  </m:t>
                              </m:r>
                              <m:r>
                                <a:rPr lang="en-US" i="1"/>
                                <m:t>&amp;</m:t>
                              </m:r>
                              <m:r>
                                <a:rPr lang="en-US" i="1"/>
                                <m:t>𝑥</m:t>
                              </m:r>
                              <m:r>
                                <a:rPr lang="en-US" b="1" i="1"/>
                                <m:t>&gt;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  <a:p>
                <a:pPr algn="just"/>
                <a:endParaRPr lang="ar-EG" sz="1800" b="1" dirty="0" smtClean="0"/>
              </a:p>
              <a:p>
                <a:pPr algn="just"/>
                <a:r>
                  <a:rPr lang="ar-SA" b="1" dirty="0" smtClean="0"/>
                  <a:t>وهنا </a:t>
                </a:r>
                <a:r>
                  <a:rPr lang="ar-SA" b="1" dirty="0"/>
                  <a:t>المطلوب هو إيجاد نهاية الدالة و </a:t>
                </a:r>
                <a:r>
                  <a:rPr lang="ar-EG" b="1" dirty="0" smtClean="0"/>
                  <a:t>هي </a:t>
                </a:r>
                <a:r>
                  <a:rPr lang="ar-SA" b="1" dirty="0" smtClean="0"/>
                  <a:t>معرفة </a:t>
                </a:r>
                <a:r>
                  <a:rPr lang="ar-SA" b="1" dirty="0"/>
                  <a:t>على فترتين فلابد من تحديد ما هو الرقم الذي تؤول له الدالة فإذا كان معرف على مجال الدالة الاولي ( </a:t>
                </a:r>
                <a:r>
                  <a:rPr lang="en-US" b="1" dirty="0"/>
                  <a:t> x</a:t>
                </a:r>
                <a:r>
                  <a:rPr lang="ar-SA" b="1" dirty="0"/>
                  <a:t> تؤول إلى </a:t>
                </a:r>
                <a:r>
                  <a:rPr lang="ar-EG" b="1" dirty="0" smtClean="0"/>
                  <a:t>3</a:t>
                </a:r>
                <a:r>
                  <a:rPr lang="ar-SA" b="1" dirty="0" smtClean="0"/>
                  <a:t> </a:t>
                </a:r>
                <a:r>
                  <a:rPr lang="ar-SA" b="1" dirty="0"/>
                  <a:t>مثلاً ) فيتم التعويض في الدالة الاولى أما إذا كانت معرفة على مجال الدالة الثانية (</a:t>
                </a:r>
                <a:r>
                  <a:rPr lang="en-US" b="1" dirty="0"/>
                  <a:t> x</a:t>
                </a:r>
                <a:r>
                  <a:rPr lang="ar-SA" b="1" dirty="0"/>
                  <a:t> تؤول إلى </a:t>
                </a:r>
                <a:r>
                  <a:rPr lang="ar-EG" b="1" dirty="0" smtClean="0"/>
                  <a:t>7</a:t>
                </a:r>
                <a:r>
                  <a:rPr lang="ar-SA" b="1" dirty="0" smtClean="0"/>
                  <a:t> </a:t>
                </a:r>
                <a:r>
                  <a:rPr lang="ar-SA" b="1" dirty="0"/>
                  <a:t>مثلاً ) فيتم التعويض في الدالة </a:t>
                </a:r>
                <a:r>
                  <a:rPr lang="ar-SA" b="1" dirty="0" smtClean="0"/>
                  <a:t>الثانية</a:t>
                </a:r>
                <a:r>
                  <a:rPr lang="ar-EG" b="1" dirty="0" smtClean="0"/>
                  <a:t> 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3008" t="-2291" r="-2119" b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</a:t>
            </a:r>
            <a:r>
              <a:rPr lang="ar-SA" b="1" dirty="0" smtClean="0"/>
              <a:t>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إذا كانت </a:t>
                </a:r>
                <a:endParaRPr lang="en-US" dirty="0"/>
              </a:p>
              <a:p>
                <a:pPr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/>
                        <m:t>𝒇</m:t>
                      </m:r>
                      <m:d>
                        <m:dPr>
                          <m:ctrlPr>
                            <a:rPr lang="en-US" b="1" i="1"/>
                          </m:ctrlPr>
                        </m:dPr>
                        <m:e>
                          <m:r>
                            <a:rPr lang="en-US" b="1" i="1"/>
                            <m:t>𝒙</m:t>
                          </m:r>
                        </m:e>
                      </m:d>
                      <m:r>
                        <a:rPr lang="en-US" b="1" i="1"/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1" i="1"/>
                          </m:ctrlPr>
                        </m:dPr>
                        <m:e>
                          <m:eqArr>
                            <m:eqArrPr>
                              <m:ctrlPr>
                                <a:rPr lang="en-US" b="1" i="1"/>
                              </m:ctrlPr>
                            </m:eqArrPr>
                            <m:e>
                              <m:r>
                                <a:rPr lang="en-US" b="1" i="1"/>
                                <m:t>𝟑</m:t>
                              </m:r>
                              <m:sSup>
                                <m:sSupPr>
                                  <m:ctrlPr>
                                    <a:rPr lang="en-US" b="1" i="1"/>
                                  </m:ctrlPr>
                                </m:sSupPr>
                                <m:e>
                                  <m:r>
                                    <a:rPr lang="en-US" b="1" i="1"/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/>
                                    <m:t>𝟐</m:t>
                                  </m:r>
                                </m:sup>
                              </m:sSup>
                              <m:r>
                                <a:rPr lang="en-US" b="1" i="1"/>
                                <m:t>+</m:t>
                              </m:r>
                              <m:r>
                                <a:rPr lang="en-US" b="1" i="1"/>
                                <m:t>𝟓</m:t>
                              </m:r>
                              <m:r>
                                <a:rPr lang="en-US" b="1" i="1"/>
                                <m:t>     ,  </m:t>
                              </m:r>
                              <m:r>
                                <a:rPr lang="en-US" i="1"/>
                                <m:t>&amp;</m:t>
                              </m:r>
                              <m:r>
                                <a:rPr lang="en-US" i="1"/>
                                <m:t>𝑥</m:t>
                              </m:r>
                              <m:r>
                                <a:rPr lang="en-US" i="1"/>
                                <m:t>&lt;</m:t>
                              </m:r>
                              <m:r>
                                <a:rPr lang="en-US" b="1" i="1"/>
                                <m:t>𝟏</m:t>
                              </m:r>
                            </m:e>
                            <m:e>
                              <m:r>
                                <a:rPr lang="en-US" b="1" i="1"/>
                                <m:t>𝟕</m:t>
                              </m:r>
                              <m:r>
                                <a:rPr lang="en-US" b="1" i="1"/>
                                <m:t>𝒙</m:t>
                              </m:r>
                              <m:r>
                                <a:rPr lang="en-US" b="1" i="1"/>
                                <m:t>−</m:t>
                              </m:r>
                              <m:r>
                                <a:rPr lang="en-US" b="1" i="1"/>
                                <m:t>𝟐</m:t>
                              </m:r>
                              <m:r>
                                <a:rPr lang="en-US" b="1" i="1"/>
                                <m:t>       ,  </m:t>
                              </m:r>
                              <m:r>
                                <a:rPr lang="en-US" i="1"/>
                                <m:t>&amp;</m:t>
                              </m:r>
                              <m:r>
                                <a:rPr lang="en-US" i="1"/>
                                <m:t>𝑥</m:t>
                              </m:r>
                              <m:r>
                                <a:rPr lang="en-US" b="1" i="1"/>
                                <m:t>&gt;</m:t>
                              </m:r>
                              <m:r>
                                <a:rPr lang="en-US" i="1"/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ar-SA" b="1" dirty="0"/>
                  <a:t>فأوجد :-</a:t>
                </a:r>
                <a:endParaRPr lang="en-US" dirty="0"/>
              </a:p>
              <a:p>
                <a:pPr algn="l" rtl="0"/>
                <a:r>
                  <a:rPr lang="en-US" b="1" dirty="0"/>
                  <a:t>1-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𝟑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𝐟</m:t>
                        </m:r>
                        <m:r>
                          <a:rPr lang="en-US" b="1"/>
                          <m:t>(</m:t>
                        </m:r>
                        <m:r>
                          <a:rPr lang="en-US" b="1" i="1"/>
                          <m:t>𝐱</m:t>
                        </m:r>
                        <m:r>
                          <a:rPr lang="en-US" b="1"/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>    </a:t>
                </a:r>
                <a:r>
                  <a:rPr lang="ar-SA" b="1" dirty="0"/>
                  <a:t>(و 3 تقع في مجال الدالة الثانية )      </a:t>
                </a:r>
                <a:endParaRPr lang="en-US" dirty="0"/>
              </a:p>
              <a:p>
                <a:pPr algn="l" rtl="0"/>
                <a:r>
                  <a:rPr lang="en-US" b="1" dirty="0"/>
                  <a:t>           =  7x -2  = 7 × 3 -2  = 19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709" t="-229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</p:spPr>
            <p:txBody>
              <a:bodyPr/>
              <a:lstStyle/>
              <a:p>
                <a:r>
                  <a:rPr lang="ar-SA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إذا كانت</a:t>
                </a:r>
                <a:r>
                  <a:rPr lang="ar-EG" b="1" dirty="0" smtClean="0"/>
                  <a:t>                      </a:t>
                </a:r>
                <a14:m>
                  <m:oMath xmlns:m="http://schemas.openxmlformats.org/officeDocument/2006/math">
                    <m:r>
                      <a:rPr lang="ar-EG" b="1" i="0" smtClean="0">
                        <a:latin typeface="Cambria Math"/>
                      </a:rPr>
                      <m:t>      </m:t>
                    </m:r>
                    <m:r>
                      <a:rPr lang="en-US" b="1" i="1"/>
                      <m:t>𝒇</m:t>
                    </m:r>
                    <m:d>
                      <m:dPr>
                        <m:ctrlPr>
                          <a:rPr lang="en-US" b="1" i="1"/>
                        </m:ctrlPr>
                      </m:dPr>
                      <m:e>
                        <m:r>
                          <a:rPr lang="en-US" b="1" i="1"/>
                          <m:t>𝒙</m:t>
                        </m:r>
                      </m:e>
                    </m:d>
                    <m:r>
                      <a:rPr lang="en-US" b="1" i="1"/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b="1" i="1"/>
                        </m:ctrlPr>
                      </m:dPr>
                      <m:e>
                        <m:eqArr>
                          <m:eqArrPr>
                            <m:ctrlPr>
                              <a:rPr lang="en-US" b="1" i="1"/>
                            </m:ctrlPr>
                          </m:eqArrPr>
                          <m:e>
                            <m:r>
                              <a:rPr lang="en-US" b="1" i="1"/>
                              <m:t>𝟑</m:t>
                            </m:r>
                            <m:sSup>
                              <m:sSupPr>
                                <m:ctrlPr>
                                  <a:rPr lang="en-US" b="1" i="1"/>
                                </m:ctrlPr>
                              </m:sSupPr>
                              <m:e>
                                <m:r>
                                  <a:rPr lang="en-US" b="1" i="1"/>
                                  <m:t>𝒙</m:t>
                                </m:r>
                              </m:e>
                              <m:sup>
                                <m:r>
                                  <a:rPr lang="en-US" b="1" i="1"/>
                                  <m:t>𝟐</m:t>
                                </m:r>
                              </m:sup>
                            </m:sSup>
                            <m:r>
                              <a:rPr lang="en-US" b="1" i="1"/>
                              <m:t>+</m:t>
                            </m:r>
                            <m:r>
                              <a:rPr lang="en-US" b="1" i="1"/>
                              <m:t>𝟓</m:t>
                            </m:r>
                            <m:r>
                              <a:rPr lang="en-US" b="1" i="1"/>
                              <m:t>     ,  </m:t>
                            </m:r>
                            <m:r>
                              <a:rPr lang="en-US" i="1"/>
                              <m:t>&amp;</m:t>
                            </m:r>
                            <m:r>
                              <a:rPr lang="en-US" i="1"/>
                              <m:t>𝑥</m:t>
                            </m:r>
                            <m:r>
                              <a:rPr lang="en-US" i="1"/>
                              <m:t>&lt;</m:t>
                            </m:r>
                            <m:r>
                              <a:rPr lang="en-US" b="1" i="1"/>
                              <m:t>𝟏</m:t>
                            </m:r>
                          </m:e>
                          <m:e>
                            <m:r>
                              <a:rPr lang="en-US" b="1" i="1"/>
                              <m:t>𝟕</m:t>
                            </m:r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−</m:t>
                            </m:r>
                            <m:r>
                              <a:rPr lang="en-US" b="1" i="1"/>
                              <m:t>𝟐</m:t>
                            </m:r>
                            <m:r>
                              <a:rPr lang="en-US" b="1" i="1"/>
                              <m:t>       ,  </m:t>
                            </m:r>
                            <m:r>
                              <a:rPr lang="en-US" i="1"/>
                              <m:t>&amp;</m:t>
                            </m:r>
                            <m:r>
                              <a:rPr lang="en-US" i="1"/>
                              <m:t>𝑥</m:t>
                            </m:r>
                            <m:r>
                              <a:rPr lang="en-US" b="1" i="1"/>
                              <m:t>&gt;</m:t>
                            </m:r>
                            <m:r>
                              <a:rPr lang="en-US" i="1"/>
                              <m:t>1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  <a:p>
                <a:r>
                  <a:rPr lang="ar-SA" b="1" dirty="0"/>
                  <a:t>فأوجد </a:t>
                </a:r>
                <a:r>
                  <a:rPr lang="ar-SA" b="1" dirty="0" smtClean="0"/>
                  <a:t>:-</a:t>
                </a:r>
                <a:endParaRPr lang="ar-EG" b="1" dirty="0" smtClean="0"/>
              </a:p>
              <a:p>
                <a:pPr algn="l" rtl="0"/>
                <a:r>
                  <a:rPr lang="en-US" b="1" dirty="0" smtClean="0"/>
                  <a:t>2-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f>
                              <m:fPr>
                                <m:ctrlPr>
                                  <a:rPr lang="en-US" b="1" i="1"/>
                                </m:ctrlPr>
                              </m:fPr>
                              <m:num>
                                <m:r>
                                  <a:rPr lang="en-US" b="1" i="1"/>
                                  <m:t>𝟏</m:t>
                                </m:r>
                              </m:num>
                              <m:den>
                                <m:r>
                                  <a:rPr lang="en-US" b="1" i="1"/>
                                  <m:t>𝟐</m:t>
                                </m:r>
                              </m:den>
                            </m:f>
                          </m:lim>
                        </m:limLow>
                      </m:fName>
                      <m:e>
                        <m:r>
                          <a:rPr lang="en-US" b="1" i="1"/>
                          <m:t>𝐟</m:t>
                        </m:r>
                        <m:r>
                          <a:rPr lang="en-US" b="1"/>
                          <m:t>(</m:t>
                        </m:r>
                        <m:r>
                          <a:rPr lang="en-US" b="1" i="1"/>
                          <m:t>𝐱</m:t>
                        </m:r>
                        <m:r>
                          <a:rPr lang="en-US" b="1"/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>    </a:t>
                </a:r>
                <a:r>
                  <a:rPr lang="ar-SA" b="1" dirty="0"/>
                  <a:t>(و نصف تقع في مجال الدالة الاولى )      </a:t>
                </a:r>
                <a:endParaRPr lang="en-US" dirty="0"/>
              </a:p>
              <a:p>
                <a:pPr algn="l" rtl="0"/>
                <a:r>
                  <a:rPr lang="en-US" b="1" dirty="0"/>
                  <a:t>          = 3x</a:t>
                </a:r>
                <a:r>
                  <a:rPr lang="en-US" b="1" baseline="30000" dirty="0"/>
                  <a:t>2</a:t>
                </a:r>
                <a:r>
                  <a:rPr lang="en-US" b="1" dirty="0"/>
                  <a:t> + 5 = 3 ×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/>
                        </m:ctrlPr>
                      </m:fPr>
                      <m:num>
                        <m:r>
                          <a:rPr lang="en-US" b="1" i="1"/>
                          <m:t>𝟏</m:t>
                        </m:r>
                      </m:num>
                      <m:den>
                        <m:r>
                          <a:rPr lang="en-US" b="1" i="1"/>
                          <m:t>𝟐</m:t>
                        </m:r>
                      </m:den>
                    </m:f>
                  </m:oMath>
                </a14:m>
                <a:r>
                  <a:rPr lang="en-US" b="1" dirty="0"/>
                  <a:t> )</a:t>
                </a:r>
                <a:r>
                  <a:rPr lang="en-US" b="1" baseline="30000" dirty="0"/>
                  <a:t>2</a:t>
                </a:r>
                <a:r>
                  <a:rPr lang="en-US" b="1" dirty="0"/>
                  <a:t>+ 5 = 3×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/>
                        </m:ctrlPr>
                      </m:fPr>
                      <m:num>
                        <m:r>
                          <a:rPr lang="en-US" b="1" i="1"/>
                          <m:t>𝟏</m:t>
                        </m:r>
                      </m:num>
                      <m:den>
                        <m:r>
                          <a:rPr lang="en-US" b="1" i="1"/>
                          <m:t>𝟒</m:t>
                        </m:r>
                      </m:den>
                    </m:f>
                    <m:r>
                      <a:rPr lang="en-US" b="1" i="1"/>
                      <m:t> </m:t>
                    </m:r>
                  </m:oMath>
                </a14:m>
                <a:r>
                  <a:rPr lang="en-US" b="1" dirty="0"/>
                  <a:t> + 5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/>
                        </m:ctrlPr>
                      </m:fPr>
                      <m:num>
                        <m:r>
                          <a:rPr lang="en-US" b="1" i="1"/>
                          <m:t>𝟑</m:t>
                        </m:r>
                      </m:num>
                      <m:den>
                        <m:r>
                          <a:rPr lang="en-US" b="1" i="1"/>
                          <m:t>𝟒</m:t>
                        </m:r>
                      </m:den>
                    </m:f>
                  </m:oMath>
                </a14:m>
                <a:r>
                  <a:rPr lang="en-US" b="1" dirty="0"/>
                  <a:t> + 5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/>
                        </m:ctrlPr>
                      </m:fPr>
                      <m:num>
                        <m:r>
                          <a:rPr lang="en-US" b="1" i="1"/>
                          <m:t>𝟑</m:t>
                        </m:r>
                      </m:num>
                      <m:den>
                        <m:r>
                          <a:rPr lang="en-US" b="1" i="1"/>
                          <m:t>𝟒</m:t>
                        </m:r>
                      </m:den>
                    </m:f>
                  </m:oMath>
                </a14:m>
                <a:r>
                  <a:rPr lang="en-US" b="1" dirty="0"/>
                  <a:t> 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/>
                        </m:ctrlPr>
                      </m:fPr>
                      <m:num>
                        <m:r>
                          <a:rPr lang="en-US" b="1" i="1"/>
                          <m:t>𝟐𝟎</m:t>
                        </m:r>
                      </m:num>
                      <m:den>
                        <m:r>
                          <a:rPr lang="en-US" b="1" i="1"/>
                          <m:t>𝟒</m:t>
                        </m:r>
                      </m:den>
                    </m:f>
                  </m:oMath>
                </a14:m>
                <a:r>
                  <a:rPr lang="en-US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/>
                        </m:ctrlPr>
                      </m:fPr>
                      <m:num>
                        <m:r>
                          <a:rPr lang="en-US" b="1" i="1"/>
                          <m:t>𝟐𝟑</m:t>
                        </m:r>
                      </m:num>
                      <m:den>
                        <m:r>
                          <a:rPr lang="en-US" b="1" i="1"/>
                          <m:t>𝟒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  <a:blipFill rotWithShape="1">
                <a:blip r:embed="rId2" cstate="print"/>
                <a:stretch>
                  <a:fillRect l="-1709" t="-2041" r="-2119" b="-51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</p:spPr>
            <p:txBody>
              <a:bodyPr/>
              <a:lstStyle/>
              <a:p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</a:t>
                </a:r>
                <a:endParaRPr lang="en-U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إذا كانت </a:t>
                </a:r>
                <a:endParaRPr lang="en-US" dirty="0"/>
              </a:p>
              <a:p>
                <a:pPr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/>
                        <m:t>𝒇</m:t>
                      </m:r>
                      <m:d>
                        <m:dPr>
                          <m:ctrlPr>
                            <a:rPr lang="en-US" b="1" i="1"/>
                          </m:ctrlPr>
                        </m:dPr>
                        <m:e>
                          <m:r>
                            <a:rPr lang="en-US" b="1" i="1"/>
                            <m:t>𝒙</m:t>
                          </m:r>
                        </m:e>
                      </m:d>
                      <m:r>
                        <a:rPr lang="en-US" b="1" i="1"/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1" i="1"/>
                          </m:ctrlPr>
                        </m:dPr>
                        <m:e>
                          <m:eqArr>
                            <m:eqArrPr>
                              <m:ctrlPr>
                                <a:rPr lang="en-US" b="1" i="1"/>
                              </m:ctrlPr>
                            </m:eqArrPr>
                            <m:e>
                              <m:r>
                                <a:rPr lang="en-US" b="1" i="1"/>
                                <m:t>𝟑</m:t>
                              </m:r>
                              <m:sSup>
                                <m:sSupPr>
                                  <m:ctrlPr>
                                    <a:rPr lang="en-US" b="1" i="1"/>
                                  </m:ctrlPr>
                                </m:sSupPr>
                                <m:e>
                                  <m:r>
                                    <a:rPr lang="en-US" b="1" i="1"/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/>
                                    <m:t>𝟐</m:t>
                                  </m:r>
                                </m:sup>
                              </m:sSup>
                              <m:r>
                                <a:rPr lang="en-US" b="1" i="1"/>
                                <m:t>+</m:t>
                              </m:r>
                              <m:r>
                                <a:rPr lang="en-US" b="1" i="1"/>
                                <m:t>𝟓</m:t>
                              </m:r>
                              <m:r>
                                <a:rPr lang="en-US" b="1" i="1"/>
                                <m:t>     ,  </m:t>
                              </m:r>
                              <m:r>
                                <a:rPr lang="en-US" i="1"/>
                                <m:t>&amp;</m:t>
                              </m:r>
                              <m:r>
                                <a:rPr lang="en-US" i="1"/>
                                <m:t>𝑥</m:t>
                              </m:r>
                              <m:r>
                                <a:rPr lang="en-US" i="1"/>
                                <m:t>&lt;</m:t>
                              </m:r>
                              <m:r>
                                <a:rPr lang="en-US" b="1" i="1"/>
                                <m:t>𝟏</m:t>
                              </m:r>
                            </m:e>
                            <m:e>
                              <m:r>
                                <a:rPr lang="en-US" b="1" i="1"/>
                                <m:t>𝟕</m:t>
                              </m:r>
                              <m:r>
                                <a:rPr lang="en-US" b="1" i="1"/>
                                <m:t>𝒙</m:t>
                              </m:r>
                              <m:r>
                                <a:rPr lang="en-US" b="1" i="1"/>
                                <m:t>−</m:t>
                              </m:r>
                              <m:r>
                                <a:rPr lang="en-US" b="1" i="1"/>
                                <m:t>𝟐</m:t>
                              </m:r>
                              <m:r>
                                <a:rPr lang="en-US" b="1" i="1"/>
                                <m:t>       ,  </m:t>
                              </m:r>
                              <m:r>
                                <a:rPr lang="en-US" i="1"/>
                                <m:t>&amp;</m:t>
                              </m:r>
                              <m:r>
                                <a:rPr lang="en-US" i="1"/>
                                <m:t>𝑥</m:t>
                              </m:r>
                              <m:r>
                                <a:rPr lang="en-US" b="1" i="1"/>
                                <m:t>&gt;</m:t>
                              </m:r>
                              <m:r>
                                <a:rPr lang="en-US" i="1"/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ar-SA" b="1" dirty="0"/>
                  <a:t>فأوجد </a:t>
                </a:r>
                <a:r>
                  <a:rPr lang="ar-EG" b="1" dirty="0" smtClean="0"/>
                  <a:t>:-</a:t>
                </a:r>
              </a:p>
              <a:p>
                <a:pPr algn="l" rtl="0"/>
                <a:r>
                  <a:rPr lang="en-US" b="1" dirty="0"/>
                  <a:t>3-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/>
                              <m:t>𝟏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𝐟</m:t>
                        </m:r>
                        <m:r>
                          <a:rPr lang="en-US" b="1"/>
                          <m:t>(</m:t>
                        </m:r>
                        <m:r>
                          <a:rPr lang="en-US" b="1" i="1"/>
                          <m:t>𝐱</m:t>
                        </m:r>
                        <m:r>
                          <a:rPr lang="en-US" b="1"/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> </a:t>
                </a:r>
                <a:endParaRPr lang="en-US" dirty="0"/>
              </a:p>
              <a:p>
                <a:pPr algn="ctr"/>
                <a:r>
                  <a:rPr lang="ar-EG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</a:t>
                </a:r>
                <a:endParaRPr lang="en-US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  <a:blipFill rotWithShape="1">
                <a:blip r:embed="rId2" cstate="print"/>
                <a:stretch>
                  <a:fillRect l="-1709" t="-204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2248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>
                          <a:latin typeface="Cambria Math"/>
                        </a:rPr>
                        <m:t>𝒇</m:t>
                      </m:r>
                      <m:d>
                        <m:dPr>
                          <m:ctrlPr>
                            <a:rPr lang="en-US" sz="36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600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en-US" sz="3600" b="1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3600" b="1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3600" b="1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sz="3600" b="1" i="1">
                                  <a:latin typeface="Cambria Math"/>
                                </a:rPr>
                                <m:t>𝟑</m:t>
                              </m:r>
                              <m:sSup>
                                <m:sSupPr>
                                  <m:ctrlPr>
                                    <a:rPr lang="en-US" sz="3600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360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sz="3600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3600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𝟓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     ,  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&lt;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en-US" sz="3600" b="1" i="1">
                                  <a:latin typeface="Cambria Math"/>
                                </a:rPr>
                                <m:t>𝟕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𝟐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       ,  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&gt;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5112568"/>
              </a:xfrm>
            </p:spPr>
            <p:txBody>
              <a:bodyPr/>
              <a:lstStyle/>
              <a:p>
                <a:pPr algn="l" rtl="0"/>
                <a:r>
                  <a:rPr lang="en-US" sz="2400" b="1" dirty="0" smtClean="0"/>
                  <a:t>3-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400" b="1" i="0" smtClean="0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400" b="1" i="1" smtClean="0">
                                <a:latin typeface="Cambria Math"/>
                              </a:rPr>
                              <m:t>𝒙</m:t>
                            </m:r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𝟏</m:t>
                            </m:r>
                          </m:lim>
                        </m:limLow>
                      </m:fName>
                      <m:e>
                        <m:r>
                          <a:rPr lang="en-US" sz="2400" b="1" i="1" smtClean="0">
                            <a:latin typeface="Cambria Math"/>
                          </a:rPr>
                          <m:t>𝒇</m:t>
                        </m:r>
                        <m:r>
                          <a:rPr lang="en-US" sz="2400" b="1" i="1" smtClean="0">
                            <a:latin typeface="Cambria Math"/>
                          </a:rPr>
                          <m:t>(</m:t>
                        </m:r>
                        <m:r>
                          <a:rPr lang="en-US" sz="2400" b="1" i="1" smtClean="0">
                            <a:latin typeface="Cambria Math"/>
                          </a:rPr>
                          <m:t>𝒙</m:t>
                        </m:r>
                        <m:r>
                          <a:rPr lang="en-US" sz="2400" b="1" i="1" smtClean="0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en-US" sz="2400" b="1" dirty="0" smtClean="0"/>
              </a:p>
              <a:p>
                <a:pPr algn="just"/>
                <a:r>
                  <a:rPr lang="ar-EG" sz="2400" dirty="0" smtClean="0"/>
                  <a:t>(وهو الحد الفاصل بين المجالين الأول و الثاني ولذلك نحسب النهاية من اليمين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1" i="1"/>
                            </m:ctrlPr>
                          </m:limLowPr>
                          <m:e>
                            <m:r>
                              <a:rPr lang="en-US" sz="2400" b="1" i="1"/>
                              <m:t>𝐥𝐢𝐦</m:t>
                            </m:r>
                          </m:e>
                          <m:lim>
                            <m:r>
                              <a:rPr lang="en-US" sz="2400" b="1" i="1"/>
                              <m:t>𝒙</m:t>
                            </m:r>
                            <m:r>
                              <a:rPr lang="en-US" sz="2400" b="1" i="1"/>
                              <m:t>→</m:t>
                            </m:r>
                            <m:sSup>
                              <m:sSupPr>
                                <m:ctrlPr>
                                  <a:rPr lang="en-US" sz="2400" b="1" i="1"/>
                                </m:ctrlPr>
                              </m:sSupPr>
                              <m:e>
                                <m:r>
                                  <a:rPr lang="en-US" sz="2400" b="1" i="1"/>
                                  <m:t>𝟏</m:t>
                                </m:r>
                              </m:e>
                              <m:sup>
                                <m:r>
                                  <a:rPr lang="en-US" sz="2400" b="1" i="1"/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400" b="1" i="1"/>
                          <m:t>𝐟</m:t>
                        </m:r>
                        <m:r>
                          <a:rPr lang="en-US" sz="2400" b="1"/>
                          <m:t>(</m:t>
                        </m:r>
                        <m:r>
                          <a:rPr lang="en-US" sz="2400" b="1" i="1"/>
                          <m:t>𝐱</m:t>
                        </m:r>
                        <m:r>
                          <a:rPr lang="en-US" sz="2400" b="1"/>
                          <m:t>)</m:t>
                        </m:r>
                      </m:e>
                    </m:func>
                  </m:oMath>
                </a14:m>
                <a:r>
                  <a:rPr lang="ar-EG" sz="2400" dirty="0" smtClean="0"/>
                  <a:t>و النهاية من اليسار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1" i="1"/>
                            </m:ctrlPr>
                          </m:limLowPr>
                          <m:e>
                            <m:r>
                              <a:rPr lang="en-US" sz="2400" b="1" i="1"/>
                              <m:t>𝐥𝐢𝐦</m:t>
                            </m:r>
                          </m:e>
                          <m:lim>
                            <m:r>
                              <a:rPr lang="en-US" sz="2400" b="1" i="1"/>
                              <m:t>𝒙</m:t>
                            </m:r>
                            <m:r>
                              <a:rPr lang="en-US" sz="2400" b="1" i="1"/>
                              <m:t>→</m:t>
                            </m:r>
                            <m:sSup>
                              <m:sSupPr>
                                <m:ctrlPr>
                                  <a:rPr lang="en-US" sz="2400" b="1" i="1"/>
                                </m:ctrlPr>
                              </m:sSupPr>
                              <m:e>
                                <m:r>
                                  <a:rPr lang="en-US" sz="2400" b="1" i="1"/>
                                  <m:t>𝟏</m:t>
                                </m:r>
                              </m:e>
                              <m:sup>
                                <m:r>
                                  <a:rPr lang="en-US" sz="2400" b="1" i="1"/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400" b="1" i="1"/>
                          <m:t>𝐟</m:t>
                        </m:r>
                        <m:r>
                          <a:rPr lang="en-US" sz="2400" b="1"/>
                          <m:t>(</m:t>
                        </m:r>
                        <m:r>
                          <a:rPr lang="en-US" sz="2400" b="1" i="1"/>
                          <m:t>𝐱</m:t>
                        </m:r>
                        <m:r>
                          <a:rPr lang="en-US" sz="2400" b="1"/>
                          <m:t>)</m:t>
                        </m:r>
                      </m:e>
                    </m:func>
                  </m:oMath>
                </a14:m>
                <a:r>
                  <a:rPr lang="ar-EG" sz="2400" dirty="0" smtClean="0"/>
                  <a:t>ومن ثم يتم التعويض في المجالين )</a:t>
                </a:r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000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1" i="1"/>
                            </m:ctrlPr>
                          </m:limLowPr>
                          <m:e>
                            <m:r>
                              <a:rPr lang="en-US" sz="2000" b="1" i="1"/>
                              <m:t>𝐥𝐢𝐦</m:t>
                            </m:r>
                          </m:e>
                          <m:lim>
                            <m:r>
                              <a:rPr lang="en-US" sz="2000" b="1" i="1"/>
                              <m:t>𝒙</m:t>
                            </m:r>
                            <m:r>
                              <a:rPr lang="en-US" sz="2000" b="1" i="1"/>
                              <m:t>→</m:t>
                            </m:r>
                            <m:sSup>
                              <m:sSupPr>
                                <m:ctrlPr>
                                  <a:rPr lang="en-US" sz="2000" b="1" i="1"/>
                                </m:ctrlPr>
                              </m:sSupPr>
                              <m:e>
                                <m:r>
                                  <a:rPr lang="en-US" sz="2000" b="1" i="1"/>
                                  <m:t>𝟏</m:t>
                                </m:r>
                              </m:e>
                              <m:sup>
                                <m:r>
                                  <a:rPr lang="en-US" sz="2000" b="1" i="1"/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000" b="1" i="1"/>
                          <m:t>𝐟</m:t>
                        </m:r>
                        <m:r>
                          <a:rPr lang="en-US" sz="2000" b="1"/>
                          <m:t>(</m:t>
                        </m:r>
                        <m:r>
                          <a:rPr lang="en-US" sz="2000" b="1" i="1"/>
                          <m:t>𝐱</m:t>
                        </m:r>
                        <m:r>
                          <a:rPr lang="en-US" sz="2000" b="1"/>
                          <m:t>)</m:t>
                        </m:r>
                      </m:e>
                    </m:func>
                  </m:oMath>
                </a14:m>
                <a:r>
                  <a:rPr lang="en-US" sz="2000" b="1" dirty="0"/>
                  <a:t>      </a:t>
                </a:r>
                <a:r>
                  <a:rPr lang="ar-SA" sz="2000" b="1" dirty="0"/>
                  <a:t>(النهاية من اليمين )             </a:t>
                </a:r>
                <a:endParaRPr lang="en-US" sz="2000" dirty="0"/>
              </a:p>
              <a:p>
                <a:pPr algn="l" rtl="0"/>
                <a:r>
                  <a:rPr lang="en-US" sz="2000" b="1" dirty="0"/>
                  <a:t>                     = 7 x -  2 = 7 × 1 – 2 = 5</a:t>
                </a:r>
                <a:endParaRPr lang="en-US" sz="2000" dirty="0"/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000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1" i="1"/>
                            </m:ctrlPr>
                          </m:limLowPr>
                          <m:e>
                            <m:r>
                              <a:rPr lang="en-US" sz="2000" b="1" i="1"/>
                              <m:t>𝐥𝐢𝐦</m:t>
                            </m:r>
                          </m:e>
                          <m:lim>
                            <m:r>
                              <a:rPr lang="en-US" sz="2000" b="1" i="1"/>
                              <m:t>𝒙</m:t>
                            </m:r>
                            <m:r>
                              <a:rPr lang="en-US" sz="2000" b="1" i="1"/>
                              <m:t>→</m:t>
                            </m:r>
                            <m:sSup>
                              <m:sSupPr>
                                <m:ctrlPr>
                                  <a:rPr lang="en-US" sz="2000" b="1" i="1"/>
                                </m:ctrlPr>
                              </m:sSupPr>
                              <m:e>
                                <m:r>
                                  <a:rPr lang="en-US" sz="2000" b="1" i="1"/>
                                  <m:t>𝟏</m:t>
                                </m:r>
                              </m:e>
                              <m:sup>
                                <m:r>
                                  <a:rPr lang="en-US" sz="2000" b="1" i="1"/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000" b="1" i="1"/>
                          <m:t>𝐟</m:t>
                        </m:r>
                        <m:r>
                          <a:rPr lang="en-US" sz="2000" b="1"/>
                          <m:t>(</m:t>
                        </m:r>
                        <m:r>
                          <a:rPr lang="en-US" sz="2000" b="1" i="1"/>
                          <m:t>𝐱</m:t>
                        </m:r>
                        <m:r>
                          <a:rPr lang="en-US" sz="2000" b="1"/>
                          <m:t>)</m:t>
                        </m:r>
                      </m:e>
                    </m:func>
                  </m:oMath>
                </a14:m>
                <a:r>
                  <a:rPr lang="en-US" sz="2000" b="1" dirty="0"/>
                  <a:t> =   </a:t>
                </a:r>
                <a:r>
                  <a:rPr lang="ar-SA" sz="2000" b="1" dirty="0"/>
                  <a:t>(النهاية من اليسار )            </a:t>
                </a:r>
                <a:endParaRPr lang="en-US" sz="2000" dirty="0"/>
              </a:p>
              <a:p>
                <a:pPr algn="l" rtl="0"/>
                <a:r>
                  <a:rPr lang="en-US" sz="2000" b="1" dirty="0"/>
                  <a:t>                      = 3x</a:t>
                </a:r>
                <a:r>
                  <a:rPr lang="en-US" sz="2000" b="1" baseline="30000" dirty="0"/>
                  <a:t>2</a:t>
                </a:r>
                <a:r>
                  <a:rPr lang="en-US" sz="2000" b="1" dirty="0"/>
                  <a:t>  +5  = 3 × (1)</a:t>
                </a:r>
                <a:r>
                  <a:rPr lang="en-US" sz="2000" b="1" baseline="30000" dirty="0"/>
                  <a:t>2</a:t>
                </a:r>
                <a:r>
                  <a:rPr lang="en-US" sz="2000" b="1" dirty="0"/>
                  <a:t> + 5 = 3+5 = 8</a:t>
                </a:r>
                <a:endParaRPr lang="en-US" sz="2000" dirty="0"/>
              </a:p>
              <a:p>
                <a:pPr algn="r"/>
                <a:r>
                  <a:rPr lang="ar-SA" sz="2000" b="1" dirty="0"/>
                  <a:t>هل النهاية من اليمين تساوي النهاية من اليسار </a:t>
                </a:r>
                <a:r>
                  <a:rPr lang="ar-SA" sz="20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لا </a:t>
                </a:r>
                <a:endParaRPr lang="en-US" sz="2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sz="2000" b="1" dirty="0"/>
                  <a:t>إذا هذه الدالة غير موجودة  وتكتب </a:t>
                </a:r>
                <a:endParaRPr lang="en-US" sz="2000" dirty="0"/>
              </a:p>
              <a:p>
                <a:pPr algn="ctr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000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1" i="1"/>
                            </m:ctrlPr>
                          </m:limLowPr>
                          <m:e>
                            <m:r>
                              <a:rPr lang="en-US" sz="2000" b="1" i="1"/>
                              <m:t>𝐥𝐢𝐦</m:t>
                            </m:r>
                          </m:e>
                          <m:lim>
                            <m:r>
                              <a:rPr lang="en-US" sz="2000" b="1" i="1"/>
                              <m:t>𝒙</m:t>
                            </m:r>
                            <m:r>
                              <a:rPr lang="en-US" sz="2000" b="1" i="1"/>
                              <m:t>→</m:t>
                            </m:r>
                            <m:sSup>
                              <m:sSupPr>
                                <m:ctrlPr>
                                  <a:rPr lang="en-US" sz="2000" b="1" i="1"/>
                                </m:ctrlPr>
                              </m:sSupPr>
                              <m:e>
                                <m:r>
                                  <a:rPr lang="en-US" sz="2000" b="1" i="1"/>
                                  <m:t>𝟏</m:t>
                                </m:r>
                              </m:e>
                              <m:sup>
                                <m:r>
                                  <a:rPr lang="en-US" sz="2000" b="1" i="1"/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000" b="1" i="1"/>
                          <m:t>𝐟</m:t>
                        </m:r>
                        <m:r>
                          <a:rPr lang="en-US" sz="2000" b="1"/>
                          <m:t>(</m:t>
                        </m:r>
                        <m:r>
                          <a:rPr lang="en-US" sz="2000" b="1" i="1"/>
                          <m:t>𝐱</m:t>
                        </m:r>
                        <m:r>
                          <a:rPr lang="en-US" sz="2000" b="1"/>
                          <m:t>)</m:t>
                        </m:r>
                      </m:e>
                    </m:func>
                  </m:oMath>
                </a14:m>
                <a:r>
                  <a:rPr lang="ar-SA" sz="2000" b="1" dirty="0"/>
                  <a:t>  </a:t>
                </a:r>
                <a:r>
                  <a:rPr lang="en-US" sz="2000" b="1" dirty="0"/>
                  <a:t>≠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1" i="1"/>
                            </m:ctrlPr>
                          </m:limLowPr>
                          <m:e>
                            <m:r>
                              <a:rPr lang="en-US" sz="2000" b="1" i="1"/>
                              <m:t>𝐥𝐢𝐦</m:t>
                            </m:r>
                          </m:e>
                          <m:lim>
                            <m:r>
                              <a:rPr lang="en-US" sz="2000" b="1" i="1"/>
                              <m:t>𝒙</m:t>
                            </m:r>
                            <m:r>
                              <a:rPr lang="en-US" sz="2000" b="1" i="1"/>
                              <m:t>→</m:t>
                            </m:r>
                            <m:sSup>
                              <m:sSupPr>
                                <m:ctrlPr>
                                  <a:rPr lang="en-US" sz="2000" b="1" i="1"/>
                                </m:ctrlPr>
                              </m:sSupPr>
                              <m:e>
                                <m:r>
                                  <a:rPr lang="en-US" sz="2000" b="1" i="1"/>
                                  <m:t>𝟏</m:t>
                                </m:r>
                              </m:e>
                              <m:sup>
                                <m:r>
                                  <a:rPr lang="en-US" sz="2000" b="1" i="1"/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000" b="1" i="1"/>
                          <m:t>𝐟</m:t>
                        </m:r>
                        <m:r>
                          <a:rPr lang="en-US" sz="2000" b="1"/>
                          <m:t>(</m:t>
                        </m:r>
                        <m:r>
                          <a:rPr lang="en-US" sz="2000" b="1" i="1"/>
                          <m:t>𝐱</m:t>
                        </m:r>
                        <m:r>
                          <a:rPr lang="en-US" sz="2000" b="1"/>
                          <m:t>)</m:t>
                        </m:r>
                      </m:e>
                    </m:func>
                  </m:oMath>
                </a14:m>
                <a:endParaRPr lang="en-US" sz="2000" dirty="0"/>
              </a:p>
              <a:p>
                <a:pPr algn="ctr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000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1" i="1"/>
                            </m:ctrlPr>
                          </m:limLowPr>
                          <m:e>
                            <m:r>
                              <a:rPr lang="en-US" sz="2000" b="1" i="1"/>
                              <m:t>𝐥𝐢𝐦</m:t>
                            </m:r>
                          </m:e>
                          <m:lim>
                            <m:r>
                              <a:rPr lang="en-US" sz="2000" b="1" i="1"/>
                              <m:t>𝒙</m:t>
                            </m:r>
                            <m:r>
                              <a:rPr lang="en-US" sz="2000" b="1" i="1"/>
                              <m:t>→</m:t>
                            </m:r>
                            <m:r>
                              <a:rPr lang="en-US" sz="2000" b="1" i="1"/>
                              <m:t>𝟏</m:t>
                            </m:r>
                          </m:lim>
                        </m:limLow>
                      </m:fName>
                      <m:e>
                        <m:r>
                          <a:rPr lang="en-US" sz="2000" b="1" i="1"/>
                          <m:t>𝐟</m:t>
                        </m:r>
                        <m:r>
                          <a:rPr lang="en-US" sz="2000" b="1"/>
                          <m:t>(</m:t>
                        </m:r>
                        <m:r>
                          <a:rPr lang="en-US" sz="2000" b="1" i="1"/>
                          <m:t>𝐱</m:t>
                        </m:r>
                        <m:r>
                          <a:rPr lang="en-US" sz="2000" b="1"/>
                          <m:t>)</m:t>
                        </m:r>
                      </m:e>
                    </m:func>
                  </m:oMath>
                </a14:m>
                <a:r>
                  <a:rPr lang="en-US" sz="2000" b="1" i="1" dirty="0"/>
                  <a:t>   </a:t>
                </a:r>
                <a:r>
                  <a:rPr lang="ar-SA" sz="2000" b="1" dirty="0"/>
                  <a:t> هذه النهاية غير موجودة </a:t>
                </a:r>
                <a:endParaRPr lang="en-US" sz="2000" dirty="0"/>
              </a:p>
              <a:p>
                <a:pPr algn="just"/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5112568"/>
              </a:xfrm>
              <a:blipFill rotWithShape="1">
                <a:blip r:embed="rId3" cstate="print"/>
                <a:stretch>
                  <a:fillRect l="-2051" t="-954" r="-1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107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</p:spPr>
            <p:txBody>
              <a:bodyPr/>
              <a:lstStyle/>
              <a:p>
                <a:r>
                  <a:rPr lang="ar-SA" b="1" dirty="0" smtClean="0"/>
                  <a:t>مثال :</a:t>
                </a:r>
                <a:endParaRPr lang="en-US" dirty="0"/>
              </a:p>
              <a:p>
                <a:r>
                  <a:rPr lang="ar-SA" b="1" dirty="0"/>
                  <a:t>إذا كانت </a:t>
                </a:r>
                <a:endParaRPr lang="en-US" dirty="0"/>
              </a:p>
              <a:p>
                <a:pPr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/>
                        <m:t>𝒇</m:t>
                      </m:r>
                      <m:d>
                        <m:dPr>
                          <m:ctrlPr>
                            <a:rPr lang="en-US" b="1" i="1"/>
                          </m:ctrlPr>
                        </m:dPr>
                        <m:e>
                          <m:r>
                            <a:rPr lang="en-US" b="1" i="1"/>
                            <m:t>𝒙</m:t>
                          </m:r>
                        </m:e>
                      </m:d>
                      <m:r>
                        <a:rPr lang="en-US" b="1" i="1"/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1" i="1"/>
                          </m:ctrlPr>
                        </m:dPr>
                        <m:e>
                          <m:eqArr>
                            <m:eqArrPr>
                              <m:ctrlPr>
                                <a:rPr lang="en-US" b="1" i="1"/>
                              </m:ctrlPr>
                            </m:eqArrPr>
                            <m:e>
                              <m:r>
                                <a:rPr lang="en-US" b="1" i="1" smtClean="0">
                                  <a:latin typeface="Cambria Math"/>
                                </a:rPr>
                                <m:t>𝟐𝟎</m:t>
                              </m:r>
                              <m:sSup>
                                <m:sSupPr>
                                  <m:ctrlPr>
                                    <a:rPr lang="en-US" b="1" i="1"/>
                                  </m:ctrlPr>
                                </m:sSupPr>
                                <m:e>
                                  <m:r>
                                    <a:rPr lang="en-US" b="1" i="1"/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/>
                                    <m:t>𝟐</m:t>
                                  </m:r>
                                </m:sup>
                              </m:sSup>
                              <m:r>
                                <a:rPr lang="en-US" b="1" i="1"/>
                                <m:t>+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𝟏𝟓</m:t>
                              </m:r>
                              <m:r>
                                <a:rPr lang="en-US" b="1" i="1"/>
                                <m:t>     ,  </m:t>
                              </m:r>
                              <m:r>
                                <a:rPr lang="en-US" i="1"/>
                                <m:t>&amp;</m:t>
                              </m:r>
                              <m:r>
                                <a:rPr lang="en-US" i="1"/>
                                <m:t>𝑥</m:t>
                              </m:r>
                              <m:r>
                                <a:rPr lang="en-US" i="1"/>
                                <m:t>&lt;</m:t>
                              </m:r>
                              <m:r>
                                <a:rPr lang="ar-EG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b="1" i="1" smtClean="0">
                                  <a:latin typeface="Cambria Math"/>
                                </a:rPr>
                                <m:t>𝟔</m:t>
                              </m:r>
                              <m:r>
                                <a:rPr lang="en-US" b="1" i="1"/>
                                <m:t>𝒙</m:t>
                              </m:r>
                              <m:r>
                                <a:rPr lang="en-US" b="1" i="1"/>
                                <m:t>−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𝟏𝟎</m:t>
                              </m:r>
                              <m:r>
                                <a:rPr lang="en-US" b="1" i="1"/>
                                <m:t>       ,  </m:t>
                              </m:r>
                              <m:r>
                                <a:rPr lang="en-US" i="1"/>
                                <m:t>&amp;</m:t>
                              </m:r>
                              <m:r>
                                <a:rPr lang="en-US" i="1"/>
                                <m:t>𝑥</m:t>
                              </m:r>
                              <m:r>
                                <a:rPr lang="en-US" b="1" i="1"/>
                                <m:t>&gt;</m:t>
                              </m:r>
                              <m:r>
                                <a:rPr lang="ar-EG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ar-SA" b="1" dirty="0"/>
                  <a:t>فأوجد </a:t>
                </a:r>
                <a:r>
                  <a:rPr lang="ar-EG" b="1" dirty="0" smtClean="0"/>
                  <a:t>:-</a:t>
                </a:r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b="1" i="1"/>
                            </m:ctrlPr>
                          </m:limLowPr>
                          <m:e>
                            <m:r>
                              <a:rPr lang="en-US" b="1" i="1"/>
                              <m:t>𝐥𝐢𝐦</m:t>
                            </m:r>
                          </m:e>
                          <m:lim>
                            <m:r>
                              <a:rPr lang="en-US" b="1" i="1"/>
                              <m:t>𝒙</m:t>
                            </m:r>
                            <m:r>
                              <a:rPr lang="en-US" b="1" i="1"/>
                              <m:t>→</m:t>
                            </m:r>
                            <m:r>
                              <a:rPr lang="en-US" b="1" i="1" smtClean="0">
                                <a:latin typeface="Cambria Math"/>
                              </a:rPr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b="1" i="1"/>
                          <m:t>𝐟</m:t>
                        </m:r>
                        <m:r>
                          <a:rPr lang="en-US" b="1"/>
                          <m:t>(</m:t>
                        </m:r>
                        <m:r>
                          <a:rPr lang="en-US" b="1" i="1"/>
                          <m:t>𝐱</m:t>
                        </m:r>
                        <m:r>
                          <a:rPr lang="en-US" b="1"/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> </a:t>
                </a:r>
                <a:endParaRPr lang="en-US" dirty="0"/>
              </a:p>
              <a:p>
                <a:pPr algn="ctr"/>
                <a:r>
                  <a:rPr lang="ar-EG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</a:t>
                </a:r>
                <a:endParaRPr lang="en-US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  <a:blipFill rotWithShape="1">
                <a:blip r:embed="rId2" cstate="print"/>
                <a:stretch>
                  <a:fillRect t="-1913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0526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>
                          <a:latin typeface="Cambria Math"/>
                        </a:rPr>
                        <m:t>𝒇</m:t>
                      </m:r>
                      <m:d>
                        <m:dPr>
                          <m:ctrlPr>
                            <a:rPr lang="en-US" sz="36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600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en-US" sz="3600" b="1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3600" b="1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3600" b="1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sz="3600" b="1" i="1">
                                  <a:latin typeface="Cambria Math"/>
                                </a:rPr>
                                <m:t>𝟐𝟎</m:t>
                              </m:r>
                              <m:sSup>
                                <m:sSupPr>
                                  <m:ctrlPr>
                                    <a:rPr lang="en-US" sz="3600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360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sz="3600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3600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𝟏𝟓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     ,  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&lt;</m:t>
                              </m:r>
                              <m:r>
                                <a:rPr lang="ar-EG" sz="3600" i="1"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3600" b="1" i="1">
                                  <a:latin typeface="Cambria Math"/>
                                </a:rPr>
                                <m:t>𝟔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𝟏𝟎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       ,  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&gt;</m:t>
                              </m:r>
                              <m:r>
                                <a:rPr lang="ar-EG" sz="3600" i="1">
                                  <a:latin typeface="Cambria Math"/>
                                </a:rPr>
                                <m:t>5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5112568"/>
              </a:xfrm>
            </p:spPr>
            <p:txBody>
              <a:bodyPr/>
              <a:lstStyle/>
              <a:p>
                <a:pPr algn="l" rtl="0"/>
                <a:r>
                  <a:rPr lang="en-US" sz="2400" b="1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400" b="1" i="0" smtClean="0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400" b="1" i="1" smtClean="0">
                                <a:latin typeface="Cambria Math"/>
                              </a:rPr>
                              <m:t>𝒙</m:t>
                            </m:r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sz="2400" b="1" i="1" smtClean="0">
                            <a:latin typeface="Cambria Math"/>
                          </a:rPr>
                          <m:t>𝒇</m:t>
                        </m:r>
                        <m:r>
                          <a:rPr lang="en-US" sz="2400" b="1" i="1" smtClean="0">
                            <a:latin typeface="Cambria Math"/>
                          </a:rPr>
                          <m:t>(</m:t>
                        </m:r>
                        <m:r>
                          <a:rPr lang="en-US" sz="2400" b="1" i="1" smtClean="0">
                            <a:latin typeface="Cambria Math"/>
                          </a:rPr>
                          <m:t>𝒙</m:t>
                        </m:r>
                        <m:r>
                          <a:rPr lang="en-US" sz="2400" b="1" i="1" smtClean="0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en-US" sz="2400" b="1" dirty="0" smtClean="0"/>
              </a:p>
              <a:p>
                <a:pPr algn="just"/>
                <a:r>
                  <a:rPr lang="ar-EG" sz="2400" dirty="0" smtClean="0"/>
                  <a:t>(وهو الحد الفاصل بين المجالين الأول و الثاني ولذلك نحسب النهاية من اليمين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1" i="1"/>
                            </m:ctrlPr>
                          </m:limLowPr>
                          <m:e>
                            <m:r>
                              <a:rPr lang="en-US" sz="2400" b="1" i="1"/>
                              <m:t>𝐥𝐢𝐦</m:t>
                            </m:r>
                          </m:e>
                          <m:lim>
                            <m:r>
                              <a:rPr lang="en-US" sz="2400" b="1" i="1"/>
                              <m:t>𝒙</m:t>
                            </m:r>
                            <m:r>
                              <a:rPr lang="en-US" sz="2400" b="1" i="1"/>
                              <m:t>→</m:t>
                            </m:r>
                            <m:sSup>
                              <m:sSupPr>
                                <m:ctrlPr>
                                  <a:rPr lang="en-US" sz="2400" b="1" i="1"/>
                                </m:ctrlPr>
                              </m:sSupPr>
                              <m:e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𝟓</m:t>
                                </m:r>
                              </m:e>
                              <m:sup>
                                <m:r>
                                  <a:rPr lang="en-US" sz="2400" b="1" i="1"/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400" b="1" i="1"/>
                          <m:t>𝐟</m:t>
                        </m:r>
                        <m:r>
                          <a:rPr lang="en-US" sz="2400" b="1"/>
                          <m:t>(</m:t>
                        </m:r>
                        <m:r>
                          <a:rPr lang="en-US" sz="2400" b="1" i="1"/>
                          <m:t>𝐱</m:t>
                        </m:r>
                        <m:r>
                          <a:rPr lang="en-US" sz="2400" b="1"/>
                          <m:t>)</m:t>
                        </m:r>
                      </m:e>
                    </m:func>
                  </m:oMath>
                </a14:m>
                <a:r>
                  <a:rPr lang="ar-EG" sz="2400" dirty="0" smtClean="0"/>
                  <a:t>و النهاية من اليسار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1" i="1"/>
                            </m:ctrlPr>
                          </m:limLowPr>
                          <m:e>
                            <m:r>
                              <a:rPr lang="en-US" sz="2400" b="1" i="1"/>
                              <m:t>𝐥𝐢𝐦</m:t>
                            </m:r>
                          </m:e>
                          <m:lim>
                            <m:r>
                              <a:rPr lang="en-US" sz="2400" b="1" i="1"/>
                              <m:t>𝒙</m:t>
                            </m:r>
                            <m:r>
                              <a:rPr lang="en-US" sz="2400" b="1" i="1"/>
                              <m:t>→</m:t>
                            </m:r>
                            <m:sSup>
                              <m:sSupPr>
                                <m:ctrlPr>
                                  <a:rPr lang="en-US" sz="2400" b="1" i="1"/>
                                </m:ctrlPr>
                              </m:sSupPr>
                              <m:e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𝟓</m:t>
                                </m:r>
                              </m:e>
                              <m:sup>
                                <m:r>
                                  <a:rPr lang="en-US" sz="2400" b="1" i="1"/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400" b="1" i="1"/>
                          <m:t>𝐟</m:t>
                        </m:r>
                        <m:r>
                          <a:rPr lang="en-US" sz="2400" b="1"/>
                          <m:t>(</m:t>
                        </m:r>
                        <m:r>
                          <a:rPr lang="en-US" sz="2400" b="1" i="1"/>
                          <m:t>𝐱</m:t>
                        </m:r>
                        <m:r>
                          <a:rPr lang="en-US" sz="2400" b="1"/>
                          <m:t>)</m:t>
                        </m:r>
                      </m:e>
                    </m:func>
                  </m:oMath>
                </a14:m>
                <a:r>
                  <a:rPr lang="ar-EG" sz="2400" dirty="0" smtClean="0"/>
                  <a:t>ومن ثم يتم التعويض في المجالين )</a:t>
                </a:r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000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1" i="1"/>
                            </m:ctrlPr>
                          </m:limLowPr>
                          <m:e>
                            <m:r>
                              <a:rPr lang="en-US" sz="2000" b="1" i="1"/>
                              <m:t>𝐥𝐢𝐦</m:t>
                            </m:r>
                          </m:e>
                          <m:lim>
                            <m:r>
                              <a:rPr lang="en-US" sz="2000" b="1" i="1"/>
                              <m:t>𝒙</m:t>
                            </m:r>
                            <m:r>
                              <a:rPr lang="en-US" sz="2000" b="1" i="1"/>
                              <m:t>→</m:t>
                            </m:r>
                            <m:sSup>
                              <m:sSupPr>
                                <m:ctrlPr>
                                  <a:rPr lang="en-US" sz="2000" b="1" i="1"/>
                                </m:ctrlPr>
                              </m:sSupPr>
                              <m:e>
                                <m:r>
                                  <a:rPr lang="en-US" sz="2000" b="1" i="1" smtClean="0">
                                    <a:latin typeface="Cambria Math"/>
                                  </a:rPr>
                                  <m:t>𝟓</m:t>
                                </m:r>
                              </m:e>
                              <m:sup>
                                <m:r>
                                  <a:rPr lang="en-US" sz="2000" b="1" i="1"/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000" b="1" i="1"/>
                          <m:t>𝐟</m:t>
                        </m:r>
                        <m:r>
                          <a:rPr lang="en-US" sz="2000" b="1"/>
                          <m:t>(</m:t>
                        </m:r>
                        <m:r>
                          <a:rPr lang="en-US" sz="2000" b="1" i="1"/>
                          <m:t>𝐱</m:t>
                        </m:r>
                        <m:r>
                          <a:rPr lang="en-US" sz="2000" b="1"/>
                          <m:t>)</m:t>
                        </m:r>
                      </m:e>
                    </m:func>
                  </m:oMath>
                </a14:m>
                <a:r>
                  <a:rPr lang="en-US" sz="2000" dirty="0" smtClean="0"/>
                  <a:t>  </a:t>
                </a:r>
                <a:r>
                  <a:rPr lang="en-US" sz="2000" b="1" dirty="0" smtClean="0"/>
                  <a:t> </a:t>
                </a:r>
                <a:r>
                  <a:rPr lang="ar-EG" sz="2000" b="1" dirty="0" smtClean="0"/>
                  <a:t>(النهاية من اليمين )</a:t>
                </a:r>
                <a:r>
                  <a:rPr lang="en-US" sz="2000" b="1" dirty="0" smtClean="0"/>
                  <a:t>     </a:t>
                </a:r>
              </a:p>
              <a:p>
                <a:pPr algn="l" rtl="0"/>
                <a:r>
                  <a:rPr lang="en-US" sz="2000" b="1" dirty="0" smtClean="0"/>
                  <a:t>                     </a:t>
                </a:r>
                <a:r>
                  <a:rPr lang="en-US" sz="2000" b="1" dirty="0"/>
                  <a:t>= </a:t>
                </a:r>
                <a:r>
                  <a:rPr lang="en-US" sz="2000" b="1" dirty="0" smtClean="0"/>
                  <a:t>6x -10 =   6 × 5 -10 = 20</a:t>
                </a:r>
                <a:endParaRPr lang="en-US" sz="2000" dirty="0"/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000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1" i="1"/>
                            </m:ctrlPr>
                          </m:limLowPr>
                          <m:e>
                            <m:r>
                              <a:rPr lang="en-US" sz="2000" b="1" i="1"/>
                              <m:t>𝐥𝐢𝐦</m:t>
                            </m:r>
                          </m:e>
                          <m:lim>
                            <m:r>
                              <a:rPr lang="en-US" sz="2000" b="1" i="1"/>
                              <m:t>𝒙</m:t>
                            </m:r>
                            <m:r>
                              <a:rPr lang="en-US" sz="2000" b="1" i="1"/>
                              <m:t>→</m:t>
                            </m:r>
                            <m:sSup>
                              <m:sSupPr>
                                <m:ctrlPr>
                                  <a:rPr lang="en-US" sz="2000" b="1" i="1"/>
                                </m:ctrlPr>
                              </m:sSupPr>
                              <m:e>
                                <m:r>
                                  <a:rPr lang="en-US" sz="2000" b="1" i="1" smtClean="0">
                                    <a:latin typeface="Cambria Math"/>
                                  </a:rPr>
                                  <m:t>𝟓</m:t>
                                </m:r>
                              </m:e>
                              <m:sup>
                                <m:r>
                                  <a:rPr lang="en-US" sz="2000" b="1" i="1"/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000" b="1" i="1"/>
                          <m:t>𝐟</m:t>
                        </m:r>
                        <m:r>
                          <a:rPr lang="en-US" sz="2000" b="1"/>
                          <m:t>(</m:t>
                        </m:r>
                        <m:r>
                          <a:rPr lang="en-US" sz="2000" b="1" i="1"/>
                          <m:t>𝐱</m:t>
                        </m:r>
                        <m:r>
                          <a:rPr lang="en-US" sz="2000" b="1"/>
                          <m:t>)</m:t>
                        </m:r>
                      </m:e>
                    </m:func>
                  </m:oMath>
                </a14:m>
                <a:r>
                  <a:rPr lang="en-US" sz="2000" b="1" dirty="0"/>
                  <a:t> =  </a:t>
                </a:r>
                <a:r>
                  <a:rPr lang="ar-SA" sz="2000" b="1" dirty="0" smtClean="0"/>
                  <a:t>(</a:t>
                </a:r>
                <a:r>
                  <a:rPr lang="ar-SA" sz="2000" b="1" dirty="0"/>
                  <a:t>النهاية من اليسار )            </a:t>
                </a:r>
                <a:endParaRPr lang="en-US" sz="2000" dirty="0"/>
              </a:p>
              <a:p>
                <a:pPr algn="l" rtl="0"/>
                <a:r>
                  <a:rPr lang="en-US" sz="2000" b="1" dirty="0"/>
                  <a:t>                      </a:t>
                </a:r>
                <a:r>
                  <a:rPr lang="en-US" sz="2000" b="1" dirty="0" smtClean="0"/>
                  <a:t>= 20 × (5)</a:t>
                </a:r>
                <a:r>
                  <a:rPr lang="en-US" sz="2000" b="1" baseline="30000" dirty="0" smtClean="0"/>
                  <a:t>2</a:t>
                </a:r>
                <a:r>
                  <a:rPr lang="en-US" sz="2000" b="1" dirty="0" smtClean="0"/>
                  <a:t>  + 15 = 20 × 25 +15 = 500 +15 = 515</a:t>
                </a:r>
                <a:endParaRPr lang="en-US" sz="2000" dirty="0" smtClean="0"/>
              </a:p>
              <a:p>
                <a:pPr algn="r"/>
                <a:r>
                  <a:rPr lang="ar-SA" sz="2000" b="1" dirty="0" smtClean="0"/>
                  <a:t>هل النهاية من اليمين تساوي النهاية من اليسار </a:t>
                </a:r>
                <a:r>
                  <a:rPr lang="ar-SA" sz="20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لا </a:t>
                </a:r>
                <a:endParaRPr lang="en-US" sz="200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sz="2000" b="1" dirty="0" smtClean="0"/>
                  <a:t>إذا </a:t>
                </a:r>
                <a:r>
                  <a:rPr lang="ar-SA" sz="2000" b="1" dirty="0"/>
                  <a:t>هذه الدالة غير موجودة  وتكتب </a:t>
                </a:r>
                <a:endParaRPr lang="en-US" sz="2000" dirty="0"/>
              </a:p>
              <a:p>
                <a:pPr algn="ctr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000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1" i="1"/>
                            </m:ctrlPr>
                          </m:limLowPr>
                          <m:e>
                            <m:r>
                              <a:rPr lang="en-US" sz="2000" b="1" i="1"/>
                              <m:t>𝐥𝐢𝐦</m:t>
                            </m:r>
                          </m:e>
                          <m:lim>
                            <m:r>
                              <a:rPr lang="en-US" sz="2000" b="1" i="1"/>
                              <m:t>𝒙</m:t>
                            </m:r>
                            <m:r>
                              <a:rPr lang="en-US" sz="2000" b="1" i="1"/>
                              <m:t>→</m:t>
                            </m:r>
                            <m:sSup>
                              <m:sSupPr>
                                <m:ctrlPr>
                                  <a:rPr lang="en-US" sz="2000" b="1" i="1"/>
                                </m:ctrlPr>
                              </m:sSupPr>
                              <m:e>
                                <m:r>
                                  <a:rPr lang="en-US" sz="2000" b="1" i="1" smtClean="0">
                                    <a:latin typeface="Cambria Math"/>
                                  </a:rPr>
                                  <m:t>𝟓</m:t>
                                </m:r>
                              </m:e>
                              <m:sup>
                                <m:r>
                                  <a:rPr lang="en-US" sz="2000" b="1" i="1"/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000" b="1" i="1"/>
                          <m:t>𝐟</m:t>
                        </m:r>
                        <m:r>
                          <a:rPr lang="en-US" sz="2000" b="1"/>
                          <m:t>(</m:t>
                        </m:r>
                        <m:r>
                          <a:rPr lang="en-US" sz="2000" b="1" i="1"/>
                          <m:t>𝐱</m:t>
                        </m:r>
                        <m:r>
                          <a:rPr lang="en-US" sz="2000" b="1"/>
                          <m:t>)</m:t>
                        </m:r>
                      </m:e>
                    </m:func>
                  </m:oMath>
                </a14:m>
                <a:r>
                  <a:rPr lang="ar-SA" sz="2000" b="1" dirty="0"/>
                  <a:t>  </a:t>
                </a:r>
                <a:r>
                  <a:rPr lang="en-US" sz="2000" b="1" dirty="0"/>
                  <a:t>≠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1" i="1"/>
                            </m:ctrlPr>
                          </m:limLowPr>
                          <m:e>
                            <m:r>
                              <a:rPr lang="en-US" sz="2000" b="1" i="1"/>
                              <m:t>𝐥𝐢𝐦</m:t>
                            </m:r>
                          </m:e>
                          <m:lim>
                            <m:r>
                              <a:rPr lang="en-US" sz="2000" b="1" i="1"/>
                              <m:t>𝒙</m:t>
                            </m:r>
                            <m:r>
                              <a:rPr lang="en-US" sz="2000" b="1" i="1"/>
                              <m:t>→</m:t>
                            </m:r>
                            <m:sSup>
                              <m:sSupPr>
                                <m:ctrlPr>
                                  <a:rPr lang="en-US" sz="2000" b="1" i="1"/>
                                </m:ctrlPr>
                              </m:sSupPr>
                              <m:e>
                                <m:r>
                                  <a:rPr lang="en-US" sz="2000" b="1" i="1" smtClean="0">
                                    <a:latin typeface="Cambria Math"/>
                                  </a:rPr>
                                  <m:t>𝟓</m:t>
                                </m:r>
                              </m:e>
                              <m:sup>
                                <m:r>
                                  <a:rPr lang="en-US" sz="2000" b="1" i="1"/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000" b="1" i="1"/>
                          <m:t>𝐟</m:t>
                        </m:r>
                        <m:r>
                          <a:rPr lang="en-US" sz="2000" b="1"/>
                          <m:t>(</m:t>
                        </m:r>
                        <m:r>
                          <a:rPr lang="en-US" sz="2000" b="1" i="1"/>
                          <m:t>𝐱</m:t>
                        </m:r>
                        <m:r>
                          <a:rPr lang="en-US" sz="2000" b="1"/>
                          <m:t>)</m:t>
                        </m:r>
                      </m:e>
                    </m:func>
                  </m:oMath>
                </a14:m>
                <a:endParaRPr lang="en-US" sz="2000" dirty="0"/>
              </a:p>
              <a:p>
                <a:pPr algn="ctr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000" b="1" i="1"/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1" i="1"/>
                            </m:ctrlPr>
                          </m:limLowPr>
                          <m:e>
                            <m:r>
                              <a:rPr lang="en-US" sz="2000" b="1" i="1"/>
                              <m:t>𝐥𝐢𝐦</m:t>
                            </m:r>
                          </m:e>
                          <m:lim>
                            <m:r>
                              <a:rPr lang="en-US" sz="2000" b="1" i="1"/>
                              <m:t>𝒙</m:t>
                            </m:r>
                            <m:r>
                              <a:rPr lang="en-US" sz="2000" b="1" i="1"/>
                              <m:t>→</m:t>
                            </m:r>
                            <m:r>
                              <a:rPr lang="en-US" sz="2000" b="1" i="1" smtClean="0">
                                <a:latin typeface="Cambria Math"/>
                              </a:rPr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sz="2000" b="1" i="1"/>
                          <m:t>𝐟</m:t>
                        </m:r>
                        <m:r>
                          <a:rPr lang="en-US" sz="2000" b="1"/>
                          <m:t>(</m:t>
                        </m:r>
                        <m:r>
                          <a:rPr lang="en-US" sz="2000" b="1" i="1"/>
                          <m:t>𝐱</m:t>
                        </m:r>
                        <m:r>
                          <a:rPr lang="en-US" sz="2000" b="1"/>
                          <m:t>)</m:t>
                        </m:r>
                      </m:e>
                    </m:func>
                  </m:oMath>
                </a14:m>
                <a:r>
                  <a:rPr lang="en-US" sz="2000" b="1" i="1" dirty="0"/>
                  <a:t>   </a:t>
                </a:r>
                <a:r>
                  <a:rPr lang="ar-SA" sz="2000" b="1" dirty="0"/>
                  <a:t> هذه النهاية غير موجودة </a:t>
                </a:r>
                <a:endParaRPr lang="en-US" sz="2000" dirty="0"/>
              </a:p>
              <a:p>
                <a:pPr algn="just"/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5112568"/>
              </a:xfrm>
              <a:blipFill rotWithShape="1">
                <a:blip r:embed="rId3" cstate="print"/>
                <a:stretch>
                  <a:fillRect l="-2051" r="-1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4249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الاتصال </a:t>
            </a:r>
            <a:r>
              <a:rPr lang="ar-EG" b="1" dirty="0" smtClean="0"/>
              <a:t>:-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40768"/>
            <a:ext cx="8915400" cy="4781128"/>
          </a:xfrm>
        </p:spPr>
        <p:txBody>
          <a:bodyPr/>
          <a:lstStyle/>
          <a:p>
            <a:r>
              <a:rPr lang="ar-SA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تعريف :</a:t>
            </a:r>
            <a:endParaRPr lang="en-US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يقال للدالة </a:t>
            </a:r>
            <a:r>
              <a:rPr lang="en-US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f(x)</a:t>
            </a:r>
            <a:r>
              <a:rPr lang="ar-SA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متصلة في النقطة </a:t>
            </a:r>
            <a:r>
              <a:rPr lang="en-US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ar-SA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إذا تحققت الشروط التالية :-</a:t>
            </a: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b="1" dirty="0"/>
              <a:t>1- لابد و أن تكون الدالة معرفة عند هذه النقطة أي تنتمي إلى </a:t>
            </a:r>
            <a:r>
              <a:rPr lang="en-US" b="1" i="1" dirty="0"/>
              <a:t>R</a:t>
            </a:r>
            <a:r>
              <a:rPr lang="ar-SA" b="1" dirty="0"/>
              <a:t>.</a:t>
            </a:r>
            <a:endParaRPr lang="en-US" dirty="0"/>
          </a:p>
          <a:p>
            <a:r>
              <a:rPr lang="ar-SA" b="1" dirty="0"/>
              <a:t>2- لا بد وأن تكون النهاية موجودة أي النهاية من اليمين تساوي النهاية من اليسار .</a:t>
            </a:r>
            <a:endParaRPr lang="en-US" dirty="0"/>
          </a:p>
          <a:p>
            <a:r>
              <a:rPr lang="ar-SA" b="1" dirty="0"/>
              <a:t>3- لابد و أن تكون نتيجة الشرط الاول مساوي للشرط الثاني أي قيمة الدالة وقيمة النهاية متساويتان </a:t>
            </a:r>
            <a:r>
              <a:rPr lang="ar-SA" b="1" dirty="0" smtClean="0"/>
              <a:t>.</a:t>
            </a:r>
            <a:endParaRPr lang="en-US" b="1" dirty="0" smtClean="0"/>
          </a:p>
          <a:p>
            <a:pPr algn="ctr"/>
            <a:r>
              <a:rPr lang="ar-EG" b="1" dirty="0" smtClean="0">
                <a:solidFill>
                  <a:srgbClr val="FF0000"/>
                </a:solidFill>
              </a:rPr>
              <a:t>لا تنسى : الدالة نفسها – النهاية من اليمين – النهاية من اليسار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107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212</TotalTime>
  <Words>201</Words>
  <Application>Microsoft Office PowerPoint</Application>
  <PresentationFormat>A4 Paper (210x297 mm)‎</PresentationFormat>
  <Paragraphs>90</Paragraphs>
  <Slides>26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26</vt:i4>
      </vt:variant>
    </vt:vector>
  </HeadingPairs>
  <TitlesOfParts>
    <vt:vector size="27" baseType="lpstr">
      <vt:lpstr>فورم لكلية ادارة الاعمال</vt:lpstr>
      <vt:lpstr>الشريحة 1</vt:lpstr>
      <vt:lpstr>المحاضرة (3)</vt:lpstr>
      <vt:lpstr>النهايات </vt:lpstr>
      <vt:lpstr>تابع النهايات :</vt:lpstr>
      <vt:lpstr>تابع النهايات :</vt:lpstr>
      <vt:lpstr>تابع النهايات :</vt:lpstr>
      <vt:lpstr>تابع : النهايات :</vt:lpstr>
      <vt:lpstr>تابع : النهايات :</vt:lpstr>
      <vt:lpstr>تابع : النهايات :</vt:lpstr>
      <vt:lpstr>تابع : النهايات :</vt:lpstr>
      <vt:lpstr>تابع النهايات :</vt:lpstr>
      <vt:lpstr>تابع النهايات :</vt:lpstr>
      <vt:lpstr>تابع النهايات :</vt:lpstr>
      <vt:lpstr>تابع النهايات :</vt:lpstr>
      <vt:lpstr>تابع النهايات :</vt:lpstr>
      <vt:lpstr>تابع النهايات :</vt:lpstr>
      <vt:lpstr>تابع النهايات :</vt:lpstr>
      <vt:lpstr>تابع النهايات :</vt:lpstr>
      <vt:lpstr>تابع النهايات :-</vt:lpstr>
      <vt:lpstr>تابع النهايات :-</vt:lpstr>
      <vt:lpstr>تابع النهايات :-</vt:lpstr>
      <vt:lpstr> </vt:lpstr>
      <vt:lpstr>تابع النهايات :-</vt:lpstr>
      <vt:lpstr> </vt:lpstr>
      <vt:lpstr>الاتصال :- </vt:lpstr>
      <vt:lpstr>الشريحة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DR-AHMED</dc:creator>
  <cp:lastModifiedBy>kfu</cp:lastModifiedBy>
  <cp:revision>21</cp:revision>
  <dcterms:created xsi:type="dcterms:W3CDTF">2014-02-17T18:40:00Z</dcterms:created>
  <dcterms:modified xsi:type="dcterms:W3CDTF">2014-02-27T07:16:18Z</dcterms:modified>
</cp:coreProperties>
</file>