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310" r:id="rId3"/>
    <p:sldId id="315" r:id="rId4"/>
    <p:sldId id="316" r:id="rId5"/>
    <p:sldId id="317" r:id="rId6"/>
    <p:sldId id="318" r:id="rId7"/>
    <p:sldId id="319" r:id="rId8"/>
    <p:sldId id="320" r:id="rId9"/>
    <p:sldId id="321" r:id="rId10"/>
    <p:sldId id="322" r:id="rId11"/>
    <p:sldId id="323" r:id="rId12"/>
    <p:sldId id="338" r:id="rId13"/>
    <p:sldId id="314" r:id="rId14"/>
    <p:sldId id="324" r:id="rId15"/>
    <p:sldId id="325" r:id="rId16"/>
    <p:sldId id="326" r:id="rId17"/>
    <p:sldId id="327" r:id="rId18"/>
    <p:sldId id="328" r:id="rId19"/>
    <p:sldId id="329" r:id="rId20"/>
    <p:sldId id="330" r:id="rId21"/>
    <p:sldId id="331" r:id="rId22"/>
    <p:sldId id="332" r:id="rId23"/>
    <p:sldId id="333" r:id="rId24"/>
    <p:sldId id="334" r:id="rId25"/>
    <p:sldId id="335" r:id="rId26"/>
    <p:sldId id="336" r:id="rId27"/>
    <p:sldId id="337" r:id="rId28"/>
    <p:sldId id="345" r:id="rId29"/>
    <p:sldId id="339" r:id="rId30"/>
    <p:sldId id="266" r:id="rId3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3B84AF"/>
    <a:srgbClr val="013E36"/>
    <a:srgbClr val="D9791B"/>
    <a:srgbClr val="AB1A25"/>
    <a:srgbClr val="00263A"/>
    <a:srgbClr val="009900"/>
    <a:srgbClr val="FF3300"/>
    <a:srgbClr val="709256"/>
    <a:srgbClr val="AD9968"/>
    <a:srgbClr val="0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4" autoAdjust="0"/>
  </p:normalViewPr>
  <p:slideViewPr>
    <p:cSldViewPr>
      <p:cViewPr varScale="1">
        <p:scale>
          <a:sx n="74" d="100"/>
          <a:sy n="74" d="100"/>
        </p:scale>
        <p:origin x="-210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3/2/2014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C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C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AB1A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B1A25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C00000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B1A25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الإحصاء في الإدارة</a:t>
            </a:r>
          </a:p>
          <a:p>
            <a:pPr algn="ctr" rtl="0"/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Course Name </a:t>
            </a:r>
          </a:p>
          <a:p>
            <a:pPr algn="ctr"/>
            <a:r>
              <a:rPr lang="ar-SA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استاذ 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أحمد محمد فرحان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(4)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EG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الجزء الاول : تابع الاتصال</a:t>
            </a: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EG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الجزء الثاني : التفاضل وتطبيقاته التجارية</a:t>
            </a:r>
            <a:endParaRPr lang="en-US" sz="4000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/>
              <a:t>الاتصال </a:t>
            </a:r>
            <a:r>
              <a:rPr lang="ar-EG" b="1" dirty="0"/>
              <a:t>:- 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340768"/>
                <a:ext cx="8915400" cy="4781128"/>
              </a:xfrm>
            </p:spPr>
            <p:txBody>
              <a:bodyPr/>
              <a:lstStyle/>
              <a:p>
                <a:r>
                  <a:rPr lang="ar-SA" sz="2400" b="1" u="sng" dirty="0">
                    <a:solidFill>
                      <a:srgbClr val="FF0000"/>
                    </a:solidFill>
                  </a:rPr>
                  <a:t>مثال :-</a:t>
                </a:r>
                <a:endParaRPr lang="en-US" sz="2400" u="sng" dirty="0">
                  <a:solidFill>
                    <a:srgbClr val="FF0000"/>
                  </a:solidFill>
                </a:endParaRPr>
              </a:p>
              <a:p>
                <a:r>
                  <a:rPr lang="ar-SA" sz="2400" b="1" dirty="0"/>
                  <a:t>هل الدالة المعرفة بـ </a:t>
                </a:r>
                <a:endParaRPr lang="en-US" sz="2400" dirty="0"/>
              </a:p>
              <a:p>
                <a:pPr rt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>
                          <a:latin typeface="Cambria Math"/>
                        </a:rPr>
                        <m:t>𝒇</m:t>
                      </m:r>
                      <m:d>
                        <m:dPr>
                          <m:ctrlPr>
                            <a:rPr lang="en-US" sz="2400" b="1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b="1" i="1">
                              <a:latin typeface="Cambria Math"/>
                            </a:rPr>
                            <m:t>𝒙</m:t>
                          </m:r>
                        </m:e>
                      </m:d>
                      <m:r>
                        <a:rPr lang="en-US" sz="2400" b="1" i="1"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sz="2400" b="1" i="1">
                              <a:latin typeface="Cambria Math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2400" b="1" i="1">
                                  <a:latin typeface="Cambria Math"/>
                                </a:rPr>
                              </m:ctrlPr>
                            </m:eqArr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𝟔</m:t>
                              </m:r>
                              <m:r>
                                <a:rPr lang="en-US" sz="2400" b="1" i="1">
                                  <a:latin typeface="Cambria Math"/>
                                </a:rPr>
                                <m:t>𝒙</m:t>
                              </m:r>
                              <m:r>
                                <a:rPr lang="en-US" sz="2400" b="1" i="1">
                                  <a:latin typeface="Cambria Math"/>
                                </a:rPr>
                                <m:t>       </m:t>
                              </m:r>
                              <m:r>
                                <a:rPr lang="en-US" sz="2400" b="0" i="1">
                                  <a:latin typeface="Cambria Math"/>
                                </a:rPr>
                                <m:t>,  &amp;</m:t>
                              </m:r>
                              <m:r>
                                <a:rPr lang="en-US" sz="2400" b="0" i="1"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&lt;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&lt;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5</m:t>
                              </m:r>
                            </m:e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𝟐𝟓</m:t>
                              </m:r>
                              <m:r>
                                <a:rPr lang="en-US" sz="2400" b="1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sz="2400" b="1" i="1">
                                  <a:latin typeface="Cambria Math"/>
                                </a:rPr>
                                <m:t>𝟐</m:t>
                              </m:r>
                              <m:r>
                                <a:rPr lang="en-US" sz="2400" b="1" i="1">
                                  <a:latin typeface="Cambria Math"/>
                                </a:rPr>
                                <m:t>𝒙</m:t>
                              </m:r>
                              <m:r>
                                <a:rPr lang="en-US" sz="2400" b="1" i="1">
                                  <a:latin typeface="Cambria Math"/>
                                </a:rPr>
                                <m:t>       ,  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&amp;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2400" b="1" i="1">
                                  <a:latin typeface="Cambria Math"/>
                                </a:rPr>
                                <m:t>≥</m:t>
                              </m:r>
                              <m:r>
                                <a:rPr lang="en-US" sz="2400" b="0" i="1">
                                  <a:latin typeface="Cambria Math"/>
                                </a:rPr>
                                <m:t>5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2400" dirty="0"/>
              </a:p>
              <a:p>
                <a:r>
                  <a:rPr lang="ar-SA" sz="2400" b="1" dirty="0"/>
                  <a:t>متصلة في  </a:t>
                </a:r>
                <a:r>
                  <a:rPr lang="en-US" sz="2400" b="1" i="1" dirty="0"/>
                  <a:t>x = 5 </a:t>
                </a:r>
                <a:r>
                  <a:rPr lang="ar-SA" sz="2400" b="1" dirty="0"/>
                  <a:t> ؟</a:t>
                </a:r>
                <a:endParaRPr lang="en-US" sz="2400" dirty="0"/>
              </a:p>
              <a:p>
                <a:pPr algn="ctr"/>
                <a:r>
                  <a:rPr lang="ar-SA" sz="2400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الحل </a:t>
                </a:r>
                <a:endParaRPr lang="en-US" sz="24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l" rtl="0"/>
                <a:r>
                  <a:rPr lang="en-US" sz="2400" b="1" dirty="0"/>
                  <a:t>f(5) = 25+2x = 25 +2× 5 = 25 +10 = 35 </a:t>
                </a:r>
                <a:endParaRPr lang="en-US" sz="2400" dirty="0"/>
              </a:p>
              <a:p>
                <a:pPr algn="l" rtl="0"/>
                <a14:m>
                  <m:oMath xmlns:m="http://schemas.openxmlformats.org/officeDocument/2006/math">
                    <m:func>
                      <m:funcPr>
                        <m:ctrlPr>
                          <a:rPr lang="en-US" sz="2400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sz="2400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sz="2400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sz="2400" b="1" i="1">
                                <a:latin typeface="Cambria Math"/>
                              </a:rPr>
                              <m:t>→</m:t>
                            </m:r>
                            <m:sSup>
                              <m:sSupPr>
                                <m:ctrlPr>
                                  <a:rPr lang="en-US" sz="2400" b="1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2400" b="1" i="1">
                                    <a:latin typeface="Cambria Math"/>
                                  </a:rPr>
                                  <m:t>𝟓</m:t>
                                </m:r>
                              </m:e>
                              <m:sup>
                                <m:r>
                                  <a:rPr lang="en-US" sz="2400" b="1">
                                    <a:latin typeface="Cambria Math"/>
                                  </a:rPr>
                                  <m:t>+</m:t>
                                </m:r>
                              </m:sup>
                            </m:sSup>
                          </m:lim>
                        </m:limLow>
                      </m:fName>
                      <m:e>
                        <m:r>
                          <a:rPr lang="en-US" sz="2400" b="1" i="1">
                            <a:latin typeface="Cambria Math"/>
                          </a:rPr>
                          <m:t>𝐟</m:t>
                        </m:r>
                        <m:r>
                          <a:rPr lang="en-US" sz="2400" b="1">
                            <a:latin typeface="Cambria Math"/>
                          </a:rPr>
                          <m:t>(</m:t>
                        </m:r>
                        <m:r>
                          <a:rPr lang="en-US" sz="2400" b="1" i="1">
                            <a:latin typeface="Cambria Math"/>
                          </a:rPr>
                          <m:t>𝐱</m:t>
                        </m:r>
                        <m:r>
                          <a:rPr lang="en-US" sz="2400" b="1">
                            <a:latin typeface="Cambria Math"/>
                          </a:rPr>
                          <m:t>)</m:t>
                        </m:r>
                      </m:e>
                    </m:func>
                  </m:oMath>
                </a14:m>
                <a:r>
                  <a:rPr lang="en-US" sz="2400" b="1" dirty="0"/>
                  <a:t> = 25+2x = 25 +2× 5 = 25 +10 = 35 </a:t>
                </a:r>
                <a:endParaRPr lang="en-US" sz="2400" dirty="0"/>
              </a:p>
              <a:p>
                <a:pPr algn="l" rtl="0"/>
                <a14:m>
                  <m:oMath xmlns:m="http://schemas.openxmlformats.org/officeDocument/2006/math">
                    <m:func>
                      <m:funcPr>
                        <m:ctrlPr>
                          <a:rPr lang="en-US" sz="2400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sz="2400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sz="2400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sz="2400" b="1" i="1">
                                <a:latin typeface="Cambria Math"/>
                              </a:rPr>
                              <m:t>→</m:t>
                            </m:r>
                            <m:sSup>
                              <m:sSupPr>
                                <m:ctrlPr>
                                  <a:rPr lang="en-US" sz="2400" b="1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2400" b="1" i="1">
                                    <a:latin typeface="Cambria Math"/>
                                  </a:rPr>
                                  <m:t>𝟓</m:t>
                                </m:r>
                              </m:e>
                              <m:sup>
                                <m:r>
                                  <a:rPr lang="en-US" sz="2400" b="1" i="1">
                                    <a:latin typeface="Cambria Math"/>
                                  </a:rPr>
                                  <m:t>−</m:t>
                                </m:r>
                              </m:sup>
                            </m:sSup>
                          </m:lim>
                        </m:limLow>
                      </m:fName>
                      <m:e>
                        <m:r>
                          <a:rPr lang="en-US" sz="2400" b="1" i="1">
                            <a:latin typeface="Cambria Math"/>
                          </a:rPr>
                          <m:t>𝐟</m:t>
                        </m:r>
                        <m:r>
                          <a:rPr lang="en-US" sz="2400" b="1">
                            <a:latin typeface="Cambria Math"/>
                          </a:rPr>
                          <m:t>(</m:t>
                        </m:r>
                        <m:r>
                          <a:rPr lang="en-US" sz="2400" b="1" i="1">
                            <a:latin typeface="Cambria Math"/>
                          </a:rPr>
                          <m:t>𝐱</m:t>
                        </m:r>
                        <m:r>
                          <a:rPr lang="en-US" sz="2400" b="1">
                            <a:latin typeface="Cambria Math"/>
                          </a:rPr>
                          <m:t>)</m:t>
                        </m:r>
                      </m:e>
                    </m:func>
                  </m:oMath>
                </a14:m>
                <a:r>
                  <a:rPr lang="en-US" sz="2400" b="1" dirty="0"/>
                  <a:t> = 6x = 6× 5 = 30 </a:t>
                </a:r>
                <a:endParaRPr lang="en-US" sz="2400" dirty="0"/>
              </a:p>
              <a:p>
                <a:r>
                  <a:rPr lang="ar-SA" sz="2400" b="1" i="1" dirty="0"/>
                  <a:t>حيث أن النتائج غير متساوية إذاً فهذه الدالة غير متصلة عند </a:t>
                </a:r>
                <a:r>
                  <a:rPr lang="en-US" sz="2400" b="1" dirty="0"/>
                  <a:t>x=5 </a:t>
                </a:r>
                <a:r>
                  <a:rPr lang="ar-SA" sz="2400" b="1" i="1" dirty="0"/>
                  <a:t> .</a:t>
                </a:r>
                <a:endParaRPr lang="en-US" sz="2400" dirty="0"/>
              </a:p>
              <a:p>
                <a:endParaRPr lang="en-US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340768"/>
                <a:ext cx="8915400" cy="4781128"/>
              </a:xfrm>
              <a:blipFill rotWithShape="1">
                <a:blip r:embed="rId2" cstate="print"/>
                <a:stretch>
                  <a:fillRect l="-1025" t="-1148" r="-10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03396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/>
              <a:t>الاتصال </a:t>
            </a:r>
            <a:r>
              <a:rPr lang="ar-EG" b="1" dirty="0"/>
              <a:t>:- 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340768"/>
                <a:ext cx="8915400" cy="4781128"/>
              </a:xfrm>
            </p:spPr>
            <p:txBody>
              <a:bodyPr/>
              <a:lstStyle/>
              <a:p>
                <a:r>
                  <a:rPr lang="ar-SA" sz="2400" b="1" u="sng" dirty="0" smtClean="0">
                    <a:solidFill>
                      <a:srgbClr val="FF0000"/>
                    </a:solidFill>
                  </a:rPr>
                  <a:t>مثال :-</a:t>
                </a:r>
                <a:endParaRPr lang="en-US" sz="2400" u="sng" dirty="0">
                  <a:solidFill>
                    <a:srgbClr val="FF0000"/>
                  </a:solidFill>
                </a:endParaRPr>
              </a:p>
              <a:p>
                <a:r>
                  <a:rPr lang="ar-SA" sz="2400" b="1" dirty="0"/>
                  <a:t>هل الدالة المعرفة بـ </a:t>
                </a:r>
                <a:endParaRPr lang="en-US" sz="2400" dirty="0"/>
              </a:p>
              <a:p>
                <a:pPr rt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>
                          <a:latin typeface="Cambria Math"/>
                        </a:rPr>
                        <m:t>𝒇</m:t>
                      </m:r>
                      <m:d>
                        <m:dPr>
                          <m:ctrlPr>
                            <a:rPr lang="en-US" sz="2400" b="1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b="1" i="1">
                              <a:latin typeface="Cambria Math"/>
                            </a:rPr>
                            <m:t>𝒙</m:t>
                          </m:r>
                        </m:e>
                      </m:d>
                      <m:r>
                        <a:rPr lang="en-US" sz="2400" b="1" i="1"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sz="2400" b="1" i="1">
                              <a:latin typeface="Cambria Math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2400" b="1" i="1">
                                  <a:latin typeface="Cambria Math"/>
                                </a:rPr>
                              </m:ctrlPr>
                            </m:eqArrPr>
                            <m:e>
                              <m:r>
                                <a:rPr lang="ar-EG" sz="2400" b="1" i="1" smtClean="0">
                                  <a:latin typeface="Cambria Math"/>
                                </a:rPr>
                                <m:t>𝟏𝟐</m:t>
                              </m:r>
                              <m:sSup>
                                <m:sSupPr>
                                  <m:ctrlPr>
                                    <a:rPr lang="ar-EG" sz="2400" b="1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ar-EG" sz="2400" b="1" i="1" smtClean="0">
                                      <a:latin typeface="Cambria Math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US" sz="2400" b="1" i="1">
                                  <a:latin typeface="Cambria Math"/>
                                </a:rPr>
                                <m:t>       ,  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&amp;</m:t>
                              </m:r>
                              <m:r>
                                <a:rPr lang="en-US" sz="2400" b="0" i="1"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&lt;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&lt;</m:t>
                              </m:r>
                              <m:r>
                                <a:rPr lang="ar-EG" sz="2400" b="0" i="1" smtClean="0">
                                  <a:latin typeface="Cambria Math"/>
                                </a:rPr>
                                <m:t>10</m:t>
                              </m:r>
                            </m:e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𝟐</m:t>
                              </m:r>
                              <m:r>
                                <a:rPr lang="ar-EG" sz="2400" b="1" i="1" smtClean="0">
                                  <a:latin typeface="Cambria Math"/>
                                </a:rPr>
                                <m:t>𝟎</m:t>
                              </m:r>
                              <m:r>
                                <a:rPr lang="en-US" sz="2400" b="1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ar-EG" sz="2400" b="1" i="1" smtClean="0">
                                  <a:latin typeface="Cambria Math"/>
                                </a:rPr>
                                <m:t>𝟒</m:t>
                              </m:r>
                              <m:r>
                                <a:rPr lang="en-US" sz="2400" b="1" i="1">
                                  <a:latin typeface="Cambria Math"/>
                                </a:rPr>
                                <m:t>𝒙</m:t>
                              </m:r>
                              <m:r>
                                <a:rPr lang="en-US" sz="2400" b="1" i="1">
                                  <a:latin typeface="Cambria Math"/>
                                </a:rPr>
                                <m:t>       ,  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&amp;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2400" b="1" i="1">
                                  <a:latin typeface="Cambria Math"/>
                                </a:rPr>
                                <m:t>≥</m:t>
                              </m:r>
                              <m:r>
                                <a:rPr lang="ar-EG" sz="2400" b="0" i="1" smtClean="0">
                                  <a:latin typeface="Cambria Math"/>
                                </a:rPr>
                                <m:t>10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2400" dirty="0"/>
              </a:p>
              <a:p>
                <a:r>
                  <a:rPr lang="ar-SA" sz="2400" b="1" dirty="0"/>
                  <a:t>متصلة في  </a:t>
                </a:r>
                <a:r>
                  <a:rPr lang="en-US" sz="2400" b="1" i="1" dirty="0"/>
                  <a:t>x = </a:t>
                </a:r>
                <a:r>
                  <a:rPr lang="en-US" sz="2400" b="1" i="1" dirty="0" smtClean="0"/>
                  <a:t>10 </a:t>
                </a:r>
                <a:r>
                  <a:rPr lang="ar-SA" sz="2400" b="1" dirty="0" smtClean="0"/>
                  <a:t> </a:t>
                </a:r>
                <a:r>
                  <a:rPr lang="ar-SA" sz="2400" b="1" dirty="0"/>
                  <a:t>؟</a:t>
                </a:r>
                <a:endParaRPr lang="en-US" sz="2400" dirty="0"/>
              </a:p>
              <a:p>
                <a:pPr algn="ctr"/>
                <a:r>
                  <a:rPr lang="ar-SA" sz="2400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الحل </a:t>
                </a:r>
                <a:endParaRPr lang="en-US" sz="24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l" rtl="0"/>
                <a:r>
                  <a:rPr lang="en-US" sz="2400" b="1" dirty="0" smtClean="0"/>
                  <a:t>f(10) </a:t>
                </a:r>
                <a:r>
                  <a:rPr lang="en-US" sz="2400" b="1" dirty="0"/>
                  <a:t>= </a:t>
                </a:r>
                <a:r>
                  <a:rPr lang="en-US" sz="2400" b="1" dirty="0" smtClean="0"/>
                  <a:t>20+4 x </a:t>
                </a:r>
                <a:r>
                  <a:rPr lang="en-US" sz="2400" b="1" dirty="0"/>
                  <a:t>= </a:t>
                </a:r>
                <a:r>
                  <a:rPr lang="en-US" sz="2400" b="1" dirty="0" smtClean="0"/>
                  <a:t>20 + 4×10 </a:t>
                </a:r>
                <a:r>
                  <a:rPr lang="en-US" sz="2400" b="1" dirty="0"/>
                  <a:t>= </a:t>
                </a:r>
                <a:r>
                  <a:rPr lang="en-US" sz="2400" b="1" dirty="0" smtClean="0"/>
                  <a:t>20 +40 </a:t>
                </a:r>
                <a:r>
                  <a:rPr lang="en-US" sz="2400" b="1" dirty="0"/>
                  <a:t>= </a:t>
                </a:r>
                <a:r>
                  <a:rPr lang="en-US" sz="2400" b="1" dirty="0" smtClean="0"/>
                  <a:t>60 </a:t>
                </a:r>
                <a:endParaRPr lang="en-US" sz="2400" dirty="0"/>
              </a:p>
              <a:p>
                <a:pPr algn="l" rtl="0"/>
                <a14:m>
                  <m:oMath xmlns:m="http://schemas.openxmlformats.org/officeDocument/2006/math">
                    <m:func>
                      <m:funcPr>
                        <m:ctrlPr>
                          <a:rPr lang="en-US" sz="2400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sz="2400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sz="2400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sz="2400" b="1" i="1">
                                <a:latin typeface="Cambria Math"/>
                              </a:rPr>
                              <m:t>→</m:t>
                            </m:r>
                            <m:sSup>
                              <m:sSupPr>
                                <m:ctrlPr>
                                  <a:rPr lang="en-US" sz="2400" b="1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2400" b="1" i="1" smtClean="0">
                                    <a:latin typeface="Cambria Math"/>
                                  </a:rPr>
                                  <m:t>𝟏𝟎</m:t>
                                </m:r>
                              </m:e>
                              <m:sup>
                                <m:r>
                                  <a:rPr lang="en-US" sz="2400" b="1">
                                    <a:latin typeface="Cambria Math"/>
                                  </a:rPr>
                                  <m:t>+</m:t>
                                </m:r>
                              </m:sup>
                            </m:sSup>
                          </m:lim>
                        </m:limLow>
                      </m:fName>
                      <m:e>
                        <m:r>
                          <a:rPr lang="en-US" sz="2400" b="1" i="1">
                            <a:latin typeface="Cambria Math"/>
                          </a:rPr>
                          <m:t>𝐟</m:t>
                        </m:r>
                        <m:r>
                          <a:rPr lang="en-US" sz="2400" b="1">
                            <a:latin typeface="Cambria Math"/>
                          </a:rPr>
                          <m:t>(</m:t>
                        </m:r>
                        <m:r>
                          <a:rPr lang="en-US" sz="2400" b="1" i="1">
                            <a:latin typeface="Cambria Math"/>
                          </a:rPr>
                          <m:t>𝐱</m:t>
                        </m:r>
                        <m:r>
                          <a:rPr lang="en-US" sz="2400" b="1">
                            <a:latin typeface="Cambria Math"/>
                          </a:rPr>
                          <m:t>)</m:t>
                        </m:r>
                      </m:e>
                    </m:func>
                  </m:oMath>
                </a14:m>
                <a:r>
                  <a:rPr lang="en-US" sz="2400" b="1" dirty="0"/>
                  <a:t> = </a:t>
                </a:r>
                <a:r>
                  <a:rPr lang="en-US" sz="2400" b="1" dirty="0" smtClean="0"/>
                  <a:t>20+4x </a:t>
                </a:r>
                <a:r>
                  <a:rPr lang="en-US" sz="2400" b="1" dirty="0"/>
                  <a:t>= </a:t>
                </a:r>
                <a:r>
                  <a:rPr lang="en-US" sz="2400" b="1" dirty="0" smtClean="0"/>
                  <a:t>20 +4× 10 </a:t>
                </a:r>
                <a:r>
                  <a:rPr lang="en-US" sz="2400" b="1" dirty="0"/>
                  <a:t>= </a:t>
                </a:r>
                <a:r>
                  <a:rPr lang="en-US" sz="2400" b="1" dirty="0" smtClean="0"/>
                  <a:t>20 +40 </a:t>
                </a:r>
                <a:r>
                  <a:rPr lang="en-US" sz="2400" b="1" dirty="0"/>
                  <a:t>= </a:t>
                </a:r>
                <a:r>
                  <a:rPr lang="en-US" sz="2400" b="1" dirty="0" smtClean="0"/>
                  <a:t>60 </a:t>
                </a:r>
                <a:endParaRPr lang="en-US" sz="2400" dirty="0"/>
              </a:p>
              <a:p>
                <a:pPr algn="l" rtl="0"/>
                <a14:m>
                  <m:oMath xmlns:m="http://schemas.openxmlformats.org/officeDocument/2006/math">
                    <m:func>
                      <m:funcPr>
                        <m:ctrlPr>
                          <a:rPr lang="en-US" sz="2400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sz="2400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sz="2400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sz="2400" b="1" i="1">
                                <a:latin typeface="Cambria Math"/>
                              </a:rPr>
                              <m:t>→</m:t>
                            </m:r>
                            <m:sSup>
                              <m:sSupPr>
                                <m:ctrlPr>
                                  <a:rPr lang="en-US" sz="2400" b="1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2400" b="1" i="1" smtClean="0">
                                    <a:latin typeface="Cambria Math"/>
                                  </a:rPr>
                                  <m:t>𝟏𝟎</m:t>
                                </m:r>
                              </m:e>
                              <m:sup>
                                <m:r>
                                  <a:rPr lang="en-US" sz="2400" b="1" i="1">
                                    <a:latin typeface="Cambria Math"/>
                                  </a:rPr>
                                  <m:t>−</m:t>
                                </m:r>
                              </m:sup>
                            </m:sSup>
                          </m:lim>
                        </m:limLow>
                      </m:fName>
                      <m:e>
                        <m:r>
                          <a:rPr lang="en-US" sz="2400" b="1" i="1">
                            <a:latin typeface="Cambria Math"/>
                          </a:rPr>
                          <m:t>𝐟</m:t>
                        </m:r>
                        <m:r>
                          <a:rPr lang="en-US" sz="2400" b="1">
                            <a:latin typeface="Cambria Math"/>
                          </a:rPr>
                          <m:t>(</m:t>
                        </m:r>
                        <m:r>
                          <a:rPr lang="en-US" sz="2400" b="1" i="1">
                            <a:latin typeface="Cambria Math"/>
                          </a:rPr>
                          <m:t>𝐱</m:t>
                        </m:r>
                        <m:r>
                          <a:rPr lang="en-US" sz="2400" b="1">
                            <a:latin typeface="Cambria Math"/>
                          </a:rPr>
                          <m:t>)</m:t>
                        </m:r>
                      </m:e>
                    </m:func>
                  </m:oMath>
                </a14:m>
                <a:r>
                  <a:rPr lang="en-US" sz="2400" b="1" dirty="0"/>
                  <a:t> = </a:t>
                </a:r>
                <a:r>
                  <a:rPr lang="en-US" sz="2400" b="1" dirty="0" smtClean="0"/>
                  <a:t>12x</a:t>
                </a:r>
                <a:r>
                  <a:rPr lang="en-US" sz="2400" b="1" baseline="30000" dirty="0" smtClean="0"/>
                  <a:t>2</a:t>
                </a:r>
                <a:r>
                  <a:rPr lang="en-US" sz="2400" b="1" dirty="0" smtClean="0"/>
                  <a:t> </a:t>
                </a:r>
                <a:r>
                  <a:rPr lang="en-US" sz="2400" b="1" dirty="0"/>
                  <a:t>= </a:t>
                </a:r>
                <a:r>
                  <a:rPr lang="en-US" sz="2400" b="1" dirty="0" smtClean="0"/>
                  <a:t>12× 10</a:t>
                </a:r>
                <a:r>
                  <a:rPr lang="en-US" sz="2400" b="1" baseline="30000" dirty="0"/>
                  <a:t>2</a:t>
                </a:r>
                <a:r>
                  <a:rPr lang="en-US" sz="2400" b="1" dirty="0" smtClean="0"/>
                  <a:t> </a:t>
                </a:r>
                <a:r>
                  <a:rPr lang="en-US" sz="2400" b="1" dirty="0"/>
                  <a:t>= </a:t>
                </a:r>
                <a:r>
                  <a:rPr lang="en-US" sz="2400" b="1" dirty="0" smtClean="0"/>
                  <a:t>1200 </a:t>
                </a:r>
                <a:endParaRPr lang="en-US" sz="2400" dirty="0"/>
              </a:p>
              <a:p>
                <a:r>
                  <a:rPr lang="ar-SA" sz="2400" b="1" i="1" dirty="0"/>
                  <a:t>حيث أن النتائج غير متساوية إذاً فهذه الدالة غير متصلة عند </a:t>
                </a:r>
                <a:r>
                  <a:rPr lang="en-US" sz="2400" b="1" dirty="0" smtClean="0"/>
                  <a:t>x=10 </a:t>
                </a:r>
                <a:r>
                  <a:rPr lang="ar-SA" sz="2400" b="1" i="1" dirty="0" smtClean="0"/>
                  <a:t> </a:t>
                </a:r>
                <a:r>
                  <a:rPr lang="ar-SA" sz="2400" b="1" i="1" dirty="0"/>
                  <a:t>.</a:t>
                </a:r>
                <a:endParaRPr lang="en-US" sz="2400" dirty="0"/>
              </a:p>
              <a:p>
                <a:endParaRPr lang="en-US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340768"/>
                <a:ext cx="8915400" cy="4781128"/>
              </a:xfrm>
              <a:blipFill rotWithShape="1">
                <a:blip r:embed="rId2" cstate="print"/>
                <a:stretch>
                  <a:fillRect l="-1025" t="-1148" r="-10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08661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/>
              <a:t>الاتصال </a:t>
            </a:r>
            <a:r>
              <a:rPr lang="ar-EG" b="1" dirty="0"/>
              <a:t>:- 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340768"/>
                <a:ext cx="8915400" cy="4781128"/>
              </a:xfrm>
            </p:spPr>
            <p:txBody>
              <a:bodyPr/>
              <a:lstStyle/>
              <a:p>
                <a:r>
                  <a:rPr lang="ar-SA" sz="2400" b="1" u="sng" dirty="0" smtClean="0">
                    <a:solidFill>
                      <a:srgbClr val="FF0000"/>
                    </a:solidFill>
                  </a:rPr>
                  <a:t>مثال :-</a:t>
                </a:r>
                <a:endParaRPr lang="en-US" sz="2400" u="sng" dirty="0">
                  <a:solidFill>
                    <a:srgbClr val="FF0000"/>
                  </a:solidFill>
                </a:endParaRPr>
              </a:p>
              <a:p>
                <a:r>
                  <a:rPr lang="ar-SA" sz="2400" b="1" dirty="0"/>
                  <a:t>هل الدالة المعرفة بـ </a:t>
                </a:r>
                <a:endParaRPr lang="en-US" sz="2400" dirty="0"/>
              </a:p>
              <a:p>
                <a:pPr rt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>
                          <a:latin typeface="Cambria Math"/>
                        </a:rPr>
                        <m:t>𝒇</m:t>
                      </m:r>
                      <m:d>
                        <m:dPr>
                          <m:ctrlPr>
                            <a:rPr lang="en-US" sz="2400" b="1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b="1" i="1">
                              <a:latin typeface="Cambria Math"/>
                            </a:rPr>
                            <m:t>𝒙</m:t>
                          </m:r>
                        </m:e>
                      </m:d>
                      <m:r>
                        <a:rPr lang="en-US" sz="2400" b="1" i="1"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sz="2400" b="1" i="1">
                              <a:latin typeface="Cambria Math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2400" b="1" i="1">
                                  <a:latin typeface="Cambria Math"/>
                                </a:rPr>
                              </m:ctrlPr>
                            </m:eqArrPr>
                            <m:e>
                              <m:r>
                                <a:rPr lang="en-US" sz="2400" b="1" i="1" smtClean="0">
                                  <a:latin typeface="Cambria Math"/>
                                </a:rPr>
                                <m:t>𝟐𝟎</m:t>
                              </m:r>
                              <m:sSup>
                                <m:sSupPr>
                                  <m:ctrlPr>
                                    <a:rPr lang="ar-EG" sz="2400" b="1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ar-EG" sz="2400" b="1" i="1">
                                      <a:latin typeface="Cambria Math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US" sz="2400" b="1" i="1">
                                  <a:latin typeface="Cambria Math"/>
                                </a:rPr>
                                <m:t>       ,  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&amp;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≤</m:t>
                              </m:r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8</m:t>
                              </m:r>
                            </m:e>
                            <m:e>
                              <m:r>
                                <a:rPr lang="en-US" sz="2400" b="1" i="1" smtClean="0">
                                  <a:latin typeface="Cambria Math"/>
                                </a:rPr>
                                <m:t>𝟏𝟏𝟔𝟎</m:t>
                              </m:r>
                              <m:r>
                                <a:rPr lang="en-US" sz="2400" b="1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sz="2400" b="1" i="1" smtClean="0">
                                  <a:latin typeface="Cambria Math"/>
                                </a:rPr>
                                <m:t>𝟏𝟓</m:t>
                              </m:r>
                              <m:r>
                                <a:rPr lang="en-US" sz="2400" b="1" i="1">
                                  <a:latin typeface="Cambria Math"/>
                                </a:rPr>
                                <m:t>𝒙</m:t>
                              </m:r>
                              <m:r>
                                <a:rPr lang="en-US" sz="2400" b="1" i="1">
                                  <a:latin typeface="Cambria Math"/>
                                </a:rPr>
                                <m:t>       ,  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&amp;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2400" i="1" smtClean="0">
                                  <a:latin typeface="Cambria Math"/>
                                  <a:ea typeface="Cambria Math"/>
                                </a:rPr>
                                <m:t>&gt;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8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2400" dirty="0"/>
              </a:p>
              <a:p>
                <a:r>
                  <a:rPr lang="ar-SA" sz="2400" b="1" dirty="0"/>
                  <a:t>متصلة في  </a:t>
                </a:r>
                <a:r>
                  <a:rPr lang="en-US" sz="2400" b="1" i="1" dirty="0"/>
                  <a:t>x = </a:t>
                </a:r>
                <a:r>
                  <a:rPr lang="en-US" sz="2400" b="1" i="1" dirty="0" smtClean="0"/>
                  <a:t>8 </a:t>
                </a:r>
                <a:r>
                  <a:rPr lang="ar-SA" sz="2400" b="1" dirty="0" smtClean="0"/>
                  <a:t> </a:t>
                </a:r>
                <a:r>
                  <a:rPr lang="ar-SA" sz="2400" b="1" dirty="0"/>
                  <a:t>؟</a:t>
                </a:r>
                <a:endParaRPr lang="en-US" sz="2400" dirty="0"/>
              </a:p>
              <a:p>
                <a:pPr algn="ctr"/>
                <a:r>
                  <a:rPr lang="ar-SA" sz="2400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الحل </a:t>
                </a:r>
                <a:endParaRPr lang="en-US" sz="24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l" rtl="0"/>
                <a:r>
                  <a:rPr lang="en-US" sz="2400" b="1" dirty="0" smtClean="0"/>
                  <a:t>f(8) </a:t>
                </a:r>
                <a:r>
                  <a:rPr lang="en-US" sz="2400" b="1" dirty="0"/>
                  <a:t>= </a:t>
                </a:r>
                <a:r>
                  <a:rPr lang="en-US" sz="2400" b="1" dirty="0" smtClean="0"/>
                  <a:t>20 x</a:t>
                </a:r>
                <a:r>
                  <a:rPr lang="en-US" sz="2400" b="1" baseline="30000" dirty="0" smtClean="0"/>
                  <a:t>2</a:t>
                </a:r>
                <a:r>
                  <a:rPr lang="en-US" sz="2400" b="1" dirty="0" smtClean="0"/>
                  <a:t> = 20 × (8)</a:t>
                </a:r>
                <a:r>
                  <a:rPr lang="en-US" sz="2400" b="1" baseline="30000" dirty="0" smtClean="0"/>
                  <a:t>2</a:t>
                </a:r>
                <a:r>
                  <a:rPr lang="en-US" sz="2400" b="1" dirty="0" smtClean="0"/>
                  <a:t>  = 20</a:t>
                </a:r>
                <a:r>
                  <a:rPr lang="en-US" sz="2400" b="1" dirty="0"/>
                  <a:t> </a:t>
                </a:r>
                <a:r>
                  <a:rPr lang="en-US" sz="2400" b="1" dirty="0" smtClean="0"/>
                  <a:t>× 64 = 1280</a:t>
                </a:r>
                <a:endParaRPr lang="en-US" sz="2400" dirty="0"/>
              </a:p>
              <a:p>
                <a:pPr algn="l" rtl="0"/>
                <a14:m>
                  <m:oMath xmlns:m="http://schemas.openxmlformats.org/officeDocument/2006/math">
                    <m:func>
                      <m:funcPr>
                        <m:ctrlPr>
                          <a:rPr lang="en-US" sz="2400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sz="2400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sz="2400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sz="2400" b="1" i="1">
                                <a:latin typeface="Cambria Math"/>
                              </a:rPr>
                              <m:t>→</m:t>
                            </m:r>
                            <m:sSup>
                              <m:sSupPr>
                                <m:ctrlPr>
                                  <a:rPr lang="en-US" sz="2400" b="1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2400" b="1" i="1" smtClean="0">
                                    <a:latin typeface="Cambria Math"/>
                                  </a:rPr>
                                  <m:t>𝟖</m:t>
                                </m:r>
                              </m:e>
                              <m:sup>
                                <m:r>
                                  <a:rPr lang="en-US" sz="2400" b="1">
                                    <a:latin typeface="Cambria Math"/>
                                  </a:rPr>
                                  <m:t>+</m:t>
                                </m:r>
                              </m:sup>
                            </m:sSup>
                          </m:lim>
                        </m:limLow>
                      </m:fName>
                      <m:e>
                        <m:r>
                          <a:rPr lang="en-US" sz="2400" b="1" i="1">
                            <a:latin typeface="Cambria Math"/>
                          </a:rPr>
                          <m:t>𝐟</m:t>
                        </m:r>
                        <m:r>
                          <a:rPr lang="en-US" sz="2400" b="1">
                            <a:latin typeface="Cambria Math"/>
                          </a:rPr>
                          <m:t>(</m:t>
                        </m:r>
                        <m:r>
                          <a:rPr lang="en-US" sz="2400" b="1" i="1">
                            <a:latin typeface="Cambria Math"/>
                          </a:rPr>
                          <m:t>𝐱</m:t>
                        </m:r>
                        <m:r>
                          <a:rPr lang="en-US" sz="2400" b="1">
                            <a:latin typeface="Cambria Math"/>
                          </a:rPr>
                          <m:t>)</m:t>
                        </m:r>
                      </m:e>
                    </m:func>
                  </m:oMath>
                </a14:m>
                <a:r>
                  <a:rPr lang="en-US" sz="2400" b="1" dirty="0"/>
                  <a:t> = </a:t>
                </a:r>
                <a:r>
                  <a:rPr lang="en-US" sz="2400" b="1" dirty="0" smtClean="0"/>
                  <a:t>1160 +15x = 1160 +15 × 8 = 1280</a:t>
                </a:r>
                <a:endParaRPr lang="en-US" sz="2400" dirty="0"/>
              </a:p>
              <a:p>
                <a:pPr algn="l" rtl="0"/>
                <a14:m>
                  <m:oMath xmlns:m="http://schemas.openxmlformats.org/officeDocument/2006/math">
                    <m:func>
                      <m:funcPr>
                        <m:ctrlPr>
                          <a:rPr lang="en-US" sz="2400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sz="2400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sz="2400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sz="2400" b="1" i="1">
                                <a:latin typeface="Cambria Math"/>
                              </a:rPr>
                              <m:t>→</m:t>
                            </m:r>
                            <m:sSup>
                              <m:sSupPr>
                                <m:ctrlPr>
                                  <a:rPr lang="en-US" sz="2400" b="1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2400" b="1" i="1" smtClean="0">
                                    <a:latin typeface="Cambria Math"/>
                                  </a:rPr>
                                  <m:t>𝟖</m:t>
                                </m:r>
                              </m:e>
                              <m:sup>
                                <m:r>
                                  <a:rPr lang="en-US" sz="2400" b="1" i="1">
                                    <a:latin typeface="Cambria Math"/>
                                  </a:rPr>
                                  <m:t>−</m:t>
                                </m:r>
                              </m:sup>
                            </m:sSup>
                          </m:lim>
                        </m:limLow>
                      </m:fName>
                      <m:e>
                        <m:r>
                          <a:rPr lang="en-US" sz="2400" b="1" i="1">
                            <a:latin typeface="Cambria Math"/>
                          </a:rPr>
                          <m:t>𝐟</m:t>
                        </m:r>
                        <m:r>
                          <a:rPr lang="en-US" sz="2400" b="1">
                            <a:latin typeface="Cambria Math"/>
                          </a:rPr>
                          <m:t>(</m:t>
                        </m:r>
                        <m:r>
                          <a:rPr lang="en-US" sz="2400" b="1" i="1">
                            <a:latin typeface="Cambria Math"/>
                          </a:rPr>
                          <m:t>𝐱</m:t>
                        </m:r>
                        <m:r>
                          <a:rPr lang="en-US" sz="2400" b="1">
                            <a:latin typeface="Cambria Math"/>
                          </a:rPr>
                          <m:t>)</m:t>
                        </m:r>
                      </m:e>
                    </m:func>
                  </m:oMath>
                </a14:m>
                <a:r>
                  <a:rPr lang="en-US" sz="2400" b="1" dirty="0"/>
                  <a:t> = 20 x</a:t>
                </a:r>
                <a:r>
                  <a:rPr lang="en-US" sz="2400" b="1" baseline="30000" dirty="0"/>
                  <a:t>2</a:t>
                </a:r>
                <a:r>
                  <a:rPr lang="en-US" sz="2400" b="1" dirty="0"/>
                  <a:t> = 20 × (8)</a:t>
                </a:r>
                <a:r>
                  <a:rPr lang="en-US" sz="2400" b="1" baseline="30000" dirty="0"/>
                  <a:t>2</a:t>
                </a:r>
                <a:r>
                  <a:rPr lang="en-US" sz="2400" b="1" dirty="0"/>
                  <a:t>  = 20 × 64 = 1280</a:t>
                </a:r>
                <a:endParaRPr lang="en-US" sz="2400" dirty="0"/>
              </a:p>
              <a:p>
                <a:r>
                  <a:rPr lang="ar-SA" sz="2400" b="1" i="1" dirty="0" smtClean="0"/>
                  <a:t>حيث </a:t>
                </a:r>
                <a:r>
                  <a:rPr lang="ar-SA" sz="2400" b="1" i="1" dirty="0"/>
                  <a:t>أن النتائج </a:t>
                </a:r>
                <a:r>
                  <a:rPr lang="ar-SA" sz="2400" b="1" i="1" dirty="0" smtClean="0"/>
                  <a:t> </a:t>
                </a:r>
                <a:r>
                  <a:rPr lang="ar-SA" sz="2400" b="1" i="1" dirty="0"/>
                  <a:t>متساوية إذاً فهذه </a:t>
                </a:r>
                <a:r>
                  <a:rPr lang="ar-SA" sz="2400" b="1" i="1" dirty="0" smtClean="0"/>
                  <a:t>الدالة </a:t>
                </a:r>
                <a:r>
                  <a:rPr lang="ar-SA" sz="2400" b="1" i="1" dirty="0"/>
                  <a:t>متصلة عند </a:t>
                </a:r>
                <a:r>
                  <a:rPr lang="en-US" sz="2400" b="1" dirty="0" smtClean="0"/>
                  <a:t>x=8 </a:t>
                </a:r>
                <a:r>
                  <a:rPr lang="ar-SA" sz="2400" b="1" i="1" dirty="0" smtClean="0"/>
                  <a:t> </a:t>
                </a:r>
                <a:r>
                  <a:rPr lang="ar-SA" sz="2400" b="1" i="1" dirty="0"/>
                  <a:t>.</a:t>
                </a:r>
                <a:endParaRPr lang="en-US" sz="2400" dirty="0"/>
              </a:p>
              <a:p>
                <a:endParaRPr lang="en-US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340768"/>
                <a:ext cx="8915400" cy="4781128"/>
              </a:xfrm>
              <a:blipFill rotWithShape="1">
                <a:blip r:embed="rId2" cstate="print"/>
                <a:stretch>
                  <a:fillRect l="-1025" t="-1148" r="-10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6803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b="1" dirty="0" smtClean="0"/>
              <a:t>تمارين الواجب :-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340768"/>
                <a:ext cx="8915400" cy="4781128"/>
              </a:xfrm>
            </p:spPr>
            <p:txBody>
              <a:bodyPr/>
              <a:lstStyle/>
              <a:p>
                <a:r>
                  <a:rPr lang="ar-EG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تمرين 1 :-</a:t>
                </a:r>
                <a:endParaRPr lang="ar-EG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r>
                  <a:rPr lang="ar-SA" b="1" dirty="0"/>
                  <a:t>أوجد قيمة كل مما يأتي :-</a:t>
                </a:r>
                <a:endParaRPr lang="en-US" dirty="0"/>
              </a:p>
              <a:p>
                <a:pPr lvl="0" algn="l" rtl="0"/>
                <a14:m>
                  <m:oMath xmlns:m="http://schemas.openxmlformats.org/officeDocument/2006/math">
                    <m:func>
                      <m:funcPr>
                        <m:ctrlPr>
                          <a:rPr lang="en-US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→</m:t>
                            </m:r>
                            <m:r>
                              <a:rPr lang="en-US" b="1" i="1" smtClean="0">
                                <a:latin typeface="Cambria Math"/>
                              </a:rPr>
                              <m:t>𝟎</m:t>
                            </m:r>
                          </m:lim>
                        </m:limLow>
                      </m:fName>
                      <m:e>
                        <m:r>
                          <a:rPr lang="en-US" b="1" i="1" smtClean="0">
                            <a:latin typeface="Cambria Math"/>
                          </a:rPr>
                          <m:t>𝟓</m:t>
                        </m:r>
                      </m:e>
                    </m:func>
                  </m:oMath>
                </a14:m>
                <a:r>
                  <a:rPr lang="en-US" b="1" dirty="0"/>
                  <a:t>   </a:t>
                </a:r>
                <a:endParaRPr lang="en-US" dirty="0"/>
              </a:p>
              <a:p>
                <a:pPr lvl="0" algn="l" rtl="0"/>
                <a14:m>
                  <m:oMath xmlns:m="http://schemas.openxmlformats.org/officeDocument/2006/math">
                    <m:func>
                      <m:funcPr>
                        <m:ctrlPr>
                          <a:rPr lang="en-US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→</m:t>
                            </m:r>
                            <m:r>
                              <a:rPr lang="en-US" b="1" i="1" smtClean="0">
                                <a:latin typeface="Cambria Math"/>
                              </a:rPr>
                              <m:t>𝟓</m:t>
                            </m:r>
                          </m:lim>
                        </m:limLow>
                      </m:fName>
                      <m:e>
                        <m:r>
                          <a:rPr lang="en-US" b="1">
                            <a:latin typeface="Cambria Math"/>
                          </a:rPr>
                          <m:t>(</m:t>
                        </m:r>
                        <m:r>
                          <a:rPr lang="en-US" b="1" i="1">
                            <a:latin typeface="Cambria Math"/>
                          </a:rPr>
                          <m:t>𝟏</m:t>
                        </m:r>
                        <m:r>
                          <a:rPr lang="en-US" b="1" i="1" smtClean="0">
                            <a:latin typeface="Cambria Math"/>
                          </a:rPr>
                          <m:t>𝟎</m:t>
                        </m:r>
                        <m:r>
                          <a:rPr lang="en-US" b="1" i="1">
                            <a:latin typeface="Cambria Math"/>
                          </a:rPr>
                          <m:t>−</m:t>
                        </m:r>
                        <m:r>
                          <a:rPr lang="en-US" b="1" i="1" smtClean="0">
                            <a:latin typeface="Cambria Math"/>
                          </a:rPr>
                          <m:t>𝟐</m:t>
                        </m:r>
                        <m:r>
                          <a:rPr lang="en-US" b="1" i="1">
                            <a:latin typeface="Cambria Math"/>
                          </a:rPr>
                          <m:t>𝐱</m:t>
                        </m:r>
                        <m:r>
                          <a:rPr lang="en-US" b="1" i="1" smtClean="0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b="1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1" i="1" smtClean="0">
                                <a:latin typeface="Cambria Math"/>
                              </a:rPr>
                              <m:t>𝒙</m:t>
                            </m:r>
                          </m:e>
                          <m:sup>
                            <m:r>
                              <a:rPr lang="en-US" b="1" i="1" smtClean="0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en-US" b="1">
                            <a:latin typeface="Cambria Math"/>
                          </a:rPr>
                          <m:t>)</m:t>
                        </m:r>
                      </m:e>
                    </m:func>
                  </m:oMath>
                </a14:m>
                <a:r>
                  <a:rPr lang="en-US" b="1" dirty="0"/>
                  <a:t> </a:t>
                </a:r>
                <a:endParaRPr lang="en-US" dirty="0"/>
              </a:p>
              <a:p>
                <a:pPr lvl="0" algn="l" rtl="0"/>
                <a:r>
                  <a:rPr lang="en-US" b="1" dirty="0"/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→</m:t>
                            </m:r>
                            <m:r>
                              <a:rPr lang="en-US" b="1" i="1" smtClean="0">
                                <a:latin typeface="Cambria Math"/>
                              </a:rPr>
                              <m:t>𝟏𝟐</m:t>
                            </m:r>
                          </m:lim>
                        </m:limLow>
                      </m:fName>
                      <m:e>
                        <m:r>
                          <a:rPr lang="en-US" b="1">
                            <a:latin typeface="Cambria Math"/>
                          </a:rPr>
                          <m:t>(</m:t>
                        </m:r>
                        <m:r>
                          <a:rPr lang="en-US" b="1" i="1">
                            <a:latin typeface="Cambria Math"/>
                          </a:rPr>
                          <m:t>𝟑𝐱</m:t>
                        </m:r>
                        <m:r>
                          <a:rPr lang="en-US" b="1">
                            <a:latin typeface="Cambria Math"/>
                          </a:rPr>
                          <m:t>+</m:t>
                        </m:r>
                        <m:r>
                          <a:rPr lang="en-US" b="1" i="0" smtClean="0">
                            <a:latin typeface="Cambria Math"/>
                          </a:rPr>
                          <m:t>𝟔</m:t>
                        </m:r>
                        <m:r>
                          <a:rPr lang="en-US" b="1">
                            <a:latin typeface="Cambria Math"/>
                          </a:rPr>
                          <m:t>)</m:t>
                        </m:r>
                      </m:e>
                    </m:func>
                  </m:oMath>
                </a14:m>
                <a:endParaRPr lang="en-US" dirty="0"/>
              </a:p>
              <a:p>
                <a:pPr lvl="0" algn="l" rtl="0"/>
                <a14:m>
                  <m:oMath xmlns:m="http://schemas.openxmlformats.org/officeDocument/2006/math">
                    <m:func>
                      <m:funcPr>
                        <m:ctrlPr>
                          <a:rPr lang="en-US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→</m:t>
                            </m:r>
                            <m:f>
                              <m:fPr>
                                <m:ctrlPr>
                                  <a:rPr lang="en-US" b="1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b="1" i="1" smtClean="0">
                                    <a:latin typeface="Cambria Math"/>
                                  </a:rPr>
                                  <m:t>𝟐</m:t>
                                </m:r>
                              </m:num>
                              <m:den>
                                <m:r>
                                  <a:rPr lang="en-US" b="1" i="1" smtClean="0">
                                    <a:latin typeface="Cambria Math"/>
                                  </a:rPr>
                                  <m:t>𝟑</m:t>
                                </m:r>
                              </m:den>
                            </m:f>
                          </m:lim>
                        </m:limLow>
                      </m:fName>
                      <m:e>
                        <m:r>
                          <a:rPr lang="en-US" b="1">
                            <a:latin typeface="Cambria Math"/>
                          </a:rPr>
                          <m:t>(</m:t>
                        </m:r>
                        <m:r>
                          <a:rPr lang="en-US" b="1" i="1" smtClean="0">
                            <a:latin typeface="Cambria Math"/>
                          </a:rPr>
                          <m:t>𝟗</m:t>
                        </m:r>
                        <m:r>
                          <a:rPr lang="en-US" b="1" i="1">
                            <a:latin typeface="Cambria Math"/>
                          </a:rPr>
                          <m:t>𝐱</m:t>
                        </m:r>
                        <m:r>
                          <a:rPr lang="en-US" b="1" i="1">
                            <a:latin typeface="Cambria Math"/>
                          </a:rPr>
                          <m:t>−</m:t>
                        </m:r>
                        <m:r>
                          <a:rPr lang="en-US" b="1" i="1" smtClean="0">
                            <a:latin typeface="Cambria Math"/>
                          </a:rPr>
                          <m:t>𝟐</m:t>
                        </m:r>
                        <m:r>
                          <a:rPr lang="en-US" b="1">
                            <a:latin typeface="Cambria Math"/>
                          </a:rPr>
                          <m:t>)</m:t>
                        </m:r>
                      </m:e>
                    </m:func>
                  </m:oMath>
                </a14:m>
                <a:r>
                  <a:rPr lang="en-US" b="1" dirty="0"/>
                  <a:t> </a:t>
                </a:r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340768"/>
                <a:ext cx="8915400" cy="4781128"/>
              </a:xfrm>
              <a:blipFill rotWithShape="1">
                <a:blip r:embed="rId2" cstate="print"/>
                <a:stretch>
                  <a:fillRect t="-1786" r="-21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02900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b="1" dirty="0" smtClean="0"/>
              <a:t>تمارين الواجب :-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340768"/>
                <a:ext cx="8915400" cy="4781128"/>
              </a:xfrm>
            </p:spPr>
            <p:txBody>
              <a:bodyPr/>
              <a:lstStyle/>
              <a:p>
                <a:r>
                  <a:rPr lang="ar-EG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تمرين 2 :-</a:t>
                </a:r>
                <a:endParaRPr lang="en-US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r>
                  <a:rPr lang="ar-SA" b="1" dirty="0"/>
                  <a:t>إذا كانت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b="1" i="1">
                                <a:latin typeface="Cambria Math"/>
                              </a:rPr>
                              <m:t>𝐥</m:t>
                            </m:r>
                            <m:r>
                              <a:rPr lang="en-US" b="1">
                                <a:latin typeface="Cambria Math"/>
                              </a:rPr>
                              <m:t>𝐢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𝐦</m:t>
                            </m:r>
                          </m:e>
                          <m:lim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→</m:t>
                            </m:r>
                            <m:r>
                              <a:rPr lang="en-US" b="1" i="1" smtClean="0">
                                <a:latin typeface="Cambria Math"/>
                              </a:rPr>
                              <m:t>𝟓</m:t>
                            </m:r>
                          </m:lim>
                        </m:limLow>
                      </m:fName>
                      <m:e>
                        <m:r>
                          <a:rPr lang="en-US" b="1" i="1">
                            <a:latin typeface="Cambria Math"/>
                          </a:rPr>
                          <m:t>𝐟</m:t>
                        </m:r>
                        <m:d>
                          <m:d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1" i="1">
                                <a:latin typeface="Cambria Math"/>
                              </a:rPr>
                              <m:t>𝐱</m:t>
                            </m:r>
                          </m:e>
                        </m:d>
                        <m:r>
                          <a:rPr lang="en-US" b="1">
                            <a:latin typeface="Cambria Math"/>
                          </a:rPr>
                          <m:t>=</m:t>
                        </m:r>
                        <m:r>
                          <a:rPr lang="ar-EG" b="1" i="1" smtClean="0">
                            <a:latin typeface="Cambria Math"/>
                          </a:rPr>
                          <m:t>𝟐𝟎</m:t>
                        </m:r>
                      </m:e>
                    </m:func>
                  </m:oMath>
                </a14:m>
                <a:r>
                  <a:rPr lang="ar-SA" b="1" dirty="0"/>
                  <a:t>  و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→</m:t>
                            </m:r>
                            <m:r>
                              <a:rPr lang="en-US" b="1" i="1" smtClean="0">
                                <a:latin typeface="Cambria Math"/>
                              </a:rPr>
                              <m:t>𝟓</m:t>
                            </m:r>
                          </m:lim>
                        </m:limLow>
                      </m:fName>
                      <m:e>
                        <m:r>
                          <a:rPr lang="en-US" b="1" i="1">
                            <a:latin typeface="Cambria Math"/>
                          </a:rPr>
                          <m:t>𝐠</m:t>
                        </m:r>
                        <m:d>
                          <m:d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1" i="1">
                                <a:latin typeface="Cambria Math"/>
                              </a:rPr>
                              <m:t>𝐱</m:t>
                            </m:r>
                          </m:e>
                        </m:d>
                        <m:r>
                          <a:rPr lang="en-US" b="1">
                            <a:latin typeface="Cambria Math"/>
                          </a:rPr>
                          <m:t>=</m:t>
                        </m:r>
                        <m:r>
                          <a:rPr lang="en-US" b="1" i="1">
                            <a:latin typeface="Cambria Math"/>
                          </a:rPr>
                          <m:t>−</m:t>
                        </m:r>
                        <m:r>
                          <a:rPr lang="ar-EG" b="1" i="1" smtClean="0">
                            <a:latin typeface="Cambria Math"/>
                          </a:rPr>
                          <m:t>𝟏𝟓</m:t>
                        </m:r>
                      </m:e>
                    </m:func>
                  </m:oMath>
                </a14:m>
                <a:r>
                  <a:rPr lang="ar-SA" b="1" dirty="0"/>
                  <a:t> و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→</m:t>
                            </m:r>
                            <m:r>
                              <a:rPr lang="en-US" b="1" i="1" smtClean="0">
                                <a:latin typeface="Cambria Math"/>
                              </a:rPr>
                              <m:t>𝟓</m:t>
                            </m:r>
                          </m:lim>
                        </m:limLow>
                      </m:fName>
                      <m:e>
                        <m:r>
                          <a:rPr lang="en-US" b="1" i="1">
                            <a:latin typeface="Cambria Math"/>
                          </a:rPr>
                          <m:t>𝐡</m:t>
                        </m:r>
                        <m:d>
                          <m:d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1" i="1">
                                <a:latin typeface="Cambria Math"/>
                              </a:rPr>
                              <m:t>𝐱</m:t>
                            </m:r>
                          </m:e>
                        </m:d>
                        <m:r>
                          <a:rPr lang="en-US" b="1">
                            <a:latin typeface="Cambria Math"/>
                          </a:rPr>
                          <m:t>=</m:t>
                        </m:r>
                        <m:r>
                          <a:rPr lang="ar-EG" b="1" i="1" smtClean="0">
                            <a:latin typeface="Cambria Math"/>
                          </a:rPr>
                          <m:t>𝟏𝟖</m:t>
                        </m:r>
                        <m:r>
                          <a:rPr lang="en-US" b="1">
                            <a:latin typeface="Cambria Math"/>
                          </a:rPr>
                          <m:t>.</m:t>
                        </m:r>
                        <m:r>
                          <a:rPr lang="en-US" b="1" i="1">
                            <a:latin typeface="Cambria Math"/>
                          </a:rPr>
                          <m:t>𝟓</m:t>
                        </m:r>
                      </m:e>
                    </m:func>
                  </m:oMath>
                </a14:m>
                <a:r>
                  <a:rPr lang="ar-SA" b="1" dirty="0"/>
                  <a:t> ، فأوجد ما يلي :-</a:t>
                </a:r>
                <a:endParaRPr lang="en-US" sz="2800" dirty="0"/>
              </a:p>
              <a:p>
                <a:pPr algn="l" rtl="0"/>
                <a:r>
                  <a:rPr lang="en-US" sz="2800" b="1" dirty="0"/>
                  <a:t>1-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800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sz="2800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sz="2800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sz="2800" b="1" i="1">
                                <a:latin typeface="Cambria Math"/>
                              </a:rPr>
                              <m:t>→</m:t>
                            </m:r>
                            <m:r>
                              <a:rPr lang="en-US" sz="2800" b="1" i="1">
                                <a:latin typeface="Cambria Math"/>
                              </a:rPr>
                              <m:t>𝟓</m:t>
                            </m:r>
                          </m:lim>
                        </m:limLow>
                      </m:fName>
                      <m:e>
                        <m:r>
                          <a:rPr lang="en-US" sz="2800" b="1">
                            <a:latin typeface="Cambria Math"/>
                          </a:rPr>
                          <m:t>[</m:t>
                        </m:r>
                        <m:r>
                          <a:rPr lang="en-US" sz="2800" b="1" i="1">
                            <a:latin typeface="Cambria Math"/>
                          </a:rPr>
                          <m:t>𝐡</m:t>
                        </m:r>
                        <m:d>
                          <m:dPr>
                            <m:ctrlPr>
                              <a:rPr lang="en-US" sz="2800" b="1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800" b="1" i="1">
                                <a:latin typeface="Cambria Math"/>
                              </a:rPr>
                              <m:t>𝐱</m:t>
                            </m:r>
                          </m:e>
                        </m:d>
                        <m:r>
                          <a:rPr lang="ar-EG" sz="2800" b="1" i="1" smtClean="0">
                            <a:latin typeface="Cambria Math"/>
                          </a:rPr>
                          <m:t>+</m:t>
                        </m:r>
                        <m:r>
                          <a:rPr lang="en-US" sz="2800" b="1" i="1">
                            <a:latin typeface="Cambria Math"/>
                          </a:rPr>
                          <m:t>𝐟</m:t>
                        </m:r>
                        <m:d>
                          <m:dPr>
                            <m:ctrlPr>
                              <a:rPr lang="en-US" sz="2800" b="1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800" b="1" i="1">
                                <a:latin typeface="Cambria Math"/>
                              </a:rPr>
                              <m:t>𝐱</m:t>
                            </m:r>
                          </m:e>
                        </m:d>
                        <m:r>
                          <a:rPr lang="en-US" sz="2800" b="1">
                            <a:latin typeface="Cambria Math"/>
                          </a:rPr>
                          <m:t>]</m:t>
                        </m:r>
                      </m:e>
                    </m:func>
                  </m:oMath>
                </a14:m>
                <a:r>
                  <a:rPr lang="en-US" sz="2800" b="1" dirty="0"/>
                  <a:t>  </a:t>
                </a:r>
                <a:endParaRPr lang="ar-EG" sz="2800" b="1" dirty="0" smtClean="0"/>
              </a:p>
              <a:p>
                <a:pPr algn="l" rtl="0"/>
                <a:r>
                  <a:rPr lang="en-US" sz="2800" b="1" dirty="0" smtClean="0"/>
                  <a:t>2-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800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sz="2800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sz="2800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sz="2800" b="1" i="1">
                                <a:latin typeface="Cambria Math"/>
                              </a:rPr>
                              <m:t>→</m:t>
                            </m:r>
                            <m:r>
                              <a:rPr lang="en-US" sz="2800" b="1" i="1">
                                <a:latin typeface="Cambria Math"/>
                              </a:rPr>
                              <m:t>𝟓</m:t>
                            </m:r>
                          </m:lim>
                        </m:limLow>
                      </m:fName>
                      <m:e>
                        <m:r>
                          <a:rPr lang="en-US" sz="2800" b="1">
                            <a:latin typeface="Cambria Math"/>
                          </a:rPr>
                          <m:t>[</m:t>
                        </m:r>
                        <m:r>
                          <a:rPr lang="en-US" sz="2800" b="1" i="1">
                            <a:latin typeface="Cambria Math"/>
                          </a:rPr>
                          <m:t>𝐡</m:t>
                        </m:r>
                        <m:d>
                          <m:dPr>
                            <m:ctrlPr>
                              <a:rPr lang="en-US" sz="2800" b="1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800" b="1" i="1">
                                <a:latin typeface="Cambria Math"/>
                              </a:rPr>
                              <m:t>𝐱</m:t>
                            </m:r>
                          </m:e>
                        </m:d>
                        <m:r>
                          <a:rPr lang="en-US" sz="2800" b="1" i="1">
                            <a:latin typeface="Cambria Math"/>
                          </a:rPr>
                          <m:t>−</m:t>
                        </m:r>
                        <m:r>
                          <a:rPr lang="en-US" sz="2800" b="1" i="1" smtClean="0">
                            <a:latin typeface="Cambria Math"/>
                          </a:rPr>
                          <m:t>𝒈</m:t>
                        </m:r>
                        <m:d>
                          <m:dPr>
                            <m:ctrlPr>
                              <a:rPr lang="en-US" sz="2800" b="1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800" b="1" i="1">
                                <a:latin typeface="Cambria Math"/>
                              </a:rPr>
                              <m:t>𝐱</m:t>
                            </m:r>
                          </m:e>
                        </m:d>
                        <m:r>
                          <a:rPr lang="en-US" sz="2800" b="1">
                            <a:latin typeface="Cambria Math"/>
                          </a:rPr>
                          <m:t>]</m:t>
                        </m:r>
                      </m:e>
                    </m:func>
                  </m:oMath>
                </a14:m>
                <a:r>
                  <a:rPr lang="en-US" sz="2800" b="1" dirty="0"/>
                  <a:t>  </a:t>
                </a:r>
                <a:endParaRPr lang="en-US" sz="2800" dirty="0"/>
              </a:p>
              <a:p>
                <a:pPr algn="l" rtl="0"/>
                <a:r>
                  <a:rPr lang="en-US" sz="2800" b="1" dirty="0" smtClean="0"/>
                  <a:t>3-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800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sz="2800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sz="2800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sz="2800" b="1" i="1">
                                <a:latin typeface="Cambria Math"/>
                              </a:rPr>
                              <m:t>→</m:t>
                            </m:r>
                            <m:r>
                              <a:rPr lang="en-US" sz="2800" b="1" i="1">
                                <a:latin typeface="Cambria Math"/>
                              </a:rPr>
                              <m:t>𝟓</m:t>
                            </m:r>
                          </m:lim>
                        </m:limLow>
                      </m:fName>
                      <m:e>
                        <m:r>
                          <a:rPr lang="en-US" sz="2800" b="1">
                            <a:latin typeface="Cambria Math"/>
                          </a:rPr>
                          <m:t>[</m:t>
                        </m:r>
                        <m:r>
                          <a:rPr lang="en-US" sz="2800" b="1" i="1" smtClean="0">
                            <a:latin typeface="Cambria Math"/>
                          </a:rPr>
                          <m:t>𝒈</m:t>
                        </m:r>
                        <m:d>
                          <m:dPr>
                            <m:ctrlPr>
                              <a:rPr lang="en-US" sz="2800" b="1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800" b="1" i="1">
                                <a:latin typeface="Cambria Math"/>
                              </a:rPr>
                              <m:t>𝐱</m:t>
                            </m:r>
                          </m:e>
                        </m:d>
                        <m:r>
                          <a:rPr lang="en-US" sz="2800" b="1" i="1" smtClean="0">
                            <a:latin typeface="Cambria Math"/>
                          </a:rPr>
                          <m:t>×</m:t>
                        </m:r>
                        <m:r>
                          <a:rPr lang="en-US" sz="2800" b="1" i="1">
                            <a:latin typeface="Cambria Math"/>
                          </a:rPr>
                          <m:t>𝐟</m:t>
                        </m:r>
                        <m:d>
                          <m:dPr>
                            <m:ctrlPr>
                              <a:rPr lang="en-US" sz="2800" b="1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800" b="1" i="1">
                                <a:latin typeface="Cambria Math"/>
                              </a:rPr>
                              <m:t>𝐱</m:t>
                            </m:r>
                          </m:e>
                        </m:d>
                        <m:r>
                          <a:rPr lang="en-US" sz="2800" b="1">
                            <a:latin typeface="Cambria Math"/>
                          </a:rPr>
                          <m:t>]</m:t>
                        </m:r>
                      </m:e>
                    </m:func>
                  </m:oMath>
                </a14:m>
                <a:r>
                  <a:rPr lang="en-US" sz="2800" b="1" dirty="0"/>
                  <a:t>  </a:t>
                </a:r>
                <a:endParaRPr lang="en-US" sz="2800" dirty="0"/>
              </a:p>
              <a:p>
                <a:pPr algn="l" rtl="0"/>
                <a:r>
                  <a:rPr lang="en-US" sz="2800" b="1" dirty="0" smtClean="0"/>
                  <a:t>4-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800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sz="2800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sz="2800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sz="2800" b="1" i="1">
                                <a:latin typeface="Cambria Math"/>
                              </a:rPr>
                              <m:t>→</m:t>
                            </m:r>
                            <m:r>
                              <a:rPr lang="en-US" sz="2800" b="1" i="1">
                                <a:latin typeface="Cambria Math"/>
                              </a:rPr>
                              <m:t>𝟓</m:t>
                            </m:r>
                          </m:lim>
                        </m:limLow>
                      </m:fName>
                      <m:e>
                        <m:r>
                          <a:rPr lang="en-US" sz="2800" b="1">
                            <a:latin typeface="Cambria Math"/>
                          </a:rPr>
                          <m:t>[</m:t>
                        </m:r>
                        <m:f>
                          <m:fPr>
                            <m:ctrlPr>
                              <a:rPr lang="en-US" sz="2800" b="1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2800" b="1" i="1" smtClean="0">
                                <a:latin typeface="Cambria Math"/>
                              </a:rPr>
                              <m:t>𝒈</m:t>
                            </m:r>
                            <m:r>
                              <a:rPr lang="en-US" sz="2800" b="1" i="1" smtClean="0">
                                <a:latin typeface="Cambria Math"/>
                              </a:rPr>
                              <m:t>(</m:t>
                            </m:r>
                            <m:r>
                              <a:rPr lang="en-US" sz="2800" b="1" i="1" smtClean="0">
                                <a:latin typeface="Cambria Math"/>
                              </a:rPr>
                              <m:t>𝒙</m:t>
                            </m:r>
                            <m:r>
                              <a:rPr lang="en-US" sz="2800" b="1" i="1" smtClean="0">
                                <a:latin typeface="Cambria Math"/>
                              </a:rPr>
                              <m:t>)</m:t>
                            </m:r>
                          </m:num>
                          <m:den>
                            <m:r>
                              <a:rPr lang="en-US" sz="2800" b="1" i="1" smtClean="0">
                                <a:latin typeface="Cambria Math"/>
                              </a:rPr>
                              <m:t>𝒇</m:t>
                            </m:r>
                            <m:r>
                              <a:rPr lang="en-US" sz="2800" b="1" i="1" smtClean="0">
                                <a:latin typeface="Cambria Math"/>
                              </a:rPr>
                              <m:t>(</m:t>
                            </m:r>
                            <m:r>
                              <a:rPr lang="en-US" sz="2800" b="1" i="1" smtClean="0">
                                <a:latin typeface="Cambria Math"/>
                              </a:rPr>
                              <m:t>𝒙</m:t>
                            </m:r>
                            <m:r>
                              <a:rPr lang="en-US" sz="2800" b="1" i="1" smtClean="0">
                                <a:latin typeface="Cambria Math"/>
                              </a:rPr>
                              <m:t>)</m:t>
                            </m:r>
                          </m:den>
                        </m:f>
                        <m:r>
                          <a:rPr lang="en-US" sz="2800" b="1">
                            <a:latin typeface="Cambria Math"/>
                          </a:rPr>
                          <m:t>]</m:t>
                        </m:r>
                      </m:e>
                    </m:func>
                  </m:oMath>
                </a14:m>
                <a:r>
                  <a:rPr lang="en-US" sz="2800" b="1" dirty="0"/>
                  <a:t>  </a:t>
                </a:r>
                <a:endParaRPr lang="en-US" sz="2800" dirty="0"/>
              </a:p>
              <a:p>
                <a:pPr algn="l" rtl="0"/>
                <a:endParaRPr lang="en-US" sz="2800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340768"/>
                <a:ext cx="8915400" cy="4781128"/>
              </a:xfrm>
              <a:blipFill rotWithShape="1">
                <a:blip r:embed="rId2" cstate="print"/>
                <a:stretch>
                  <a:fillRect l="-1367" t="-2041" r="-2119" b="-8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01142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b="1" dirty="0" smtClean="0"/>
              <a:t>تمارين الواجب :-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340768"/>
                <a:ext cx="8915400" cy="4781128"/>
              </a:xfrm>
            </p:spPr>
            <p:txBody>
              <a:bodyPr/>
              <a:lstStyle/>
              <a:p>
                <a:r>
                  <a:rPr lang="ar-EG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تمرين 3 :- </a:t>
                </a:r>
              </a:p>
              <a:p>
                <a:r>
                  <a:rPr lang="ar-EG" b="1" dirty="0">
                    <a:latin typeface="Cambria Math"/>
                  </a:rPr>
                  <a:t>أوجد :- </a:t>
                </a:r>
              </a:p>
              <a:p>
                <a:pPr algn="l" rtl="0"/>
                <a:r>
                  <a:rPr lang="en-US" b="1" dirty="0" smtClean="0"/>
                  <a:t>1-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→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𝟏</m:t>
                            </m:r>
                          </m:lim>
                        </m:limLow>
                      </m:fName>
                      <m:e>
                        <m:sSup>
                          <m:sSup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begChr m:val="⌈"/>
                                <m:endChr m:val="⌉"/>
                                <m:ctrlPr>
                                  <a:rPr lang="en-US" b="1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ar-EG" b="1" i="1" smtClean="0">
                                    <a:latin typeface="Cambria Math"/>
                                  </a:rPr>
                                  <m:t>𝟓</m:t>
                                </m:r>
                                <m:r>
                                  <a:rPr lang="en-US" b="1" i="1">
                                    <a:latin typeface="Cambria Math"/>
                                  </a:rPr>
                                  <m:t>𝒙</m:t>
                                </m:r>
                                <m:r>
                                  <a:rPr lang="en-US" b="1" i="1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ar-EG" b="1" i="1" smtClean="0">
                                    <a:latin typeface="Cambria Math"/>
                                  </a:rPr>
                                  <m:t>𝟐</m:t>
                                </m:r>
                              </m:e>
                            </m:d>
                          </m:e>
                          <m:sup>
                            <m:r>
                              <a:rPr lang="ar-EG" b="1" i="1" smtClean="0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</m:e>
                    </m:func>
                  </m:oMath>
                </a14:m>
                <a:endParaRPr lang="en-US" b="1" dirty="0" smtClean="0"/>
              </a:p>
              <a:p>
                <a:pPr algn="l" rtl="0"/>
                <a:endParaRPr lang="en-US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l" rtl="0"/>
                <a:r>
                  <a:rPr lang="en-US" b="1" dirty="0" smtClean="0"/>
                  <a:t>2-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→</m:t>
                            </m:r>
                            <m:r>
                              <a:rPr lang="en-US" b="1" i="1" smtClean="0">
                                <a:latin typeface="Cambria Math"/>
                              </a:rPr>
                              <m:t>𝟐</m:t>
                            </m:r>
                          </m:lim>
                        </m:limLow>
                      </m:fName>
                      <m:e>
                        <m:sSup>
                          <m:sSup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begChr m:val="⌈"/>
                                <m:endChr m:val="⌉"/>
                                <m:ctrlPr>
                                  <a:rPr lang="en-US" b="1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b="1" i="1" smtClean="0">
                                    <a:latin typeface="Cambria Math"/>
                                  </a:rPr>
                                  <m:t>𝟏𝟎</m:t>
                                </m:r>
                                <m:r>
                                  <a:rPr lang="en-US" b="1" i="1" smtClean="0">
                                    <a:latin typeface="Cambria Math"/>
                                  </a:rPr>
                                  <m:t> −</m:t>
                                </m:r>
                                <m:r>
                                  <a:rPr lang="ar-EG" b="1" i="1">
                                    <a:latin typeface="Cambria Math"/>
                                  </a:rPr>
                                  <m:t>𝟐</m:t>
                                </m:r>
                                <m:r>
                                  <a:rPr lang="en-US" b="1" i="1" smtClean="0">
                                    <a:latin typeface="Cambria Math"/>
                                  </a:rPr>
                                  <m:t>𝒙</m:t>
                                </m:r>
                              </m:e>
                            </m:d>
                          </m:e>
                          <m:sup>
                            <m:r>
                              <a:rPr lang="ar-EG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</m:e>
                    </m:func>
                  </m:oMath>
                </a14:m>
                <a:endParaRPr lang="en-US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l" rtl="0"/>
                <a:endParaRPr lang="en-US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340768"/>
                <a:ext cx="8915400" cy="4781128"/>
              </a:xfrm>
              <a:blipFill rotWithShape="1">
                <a:blip r:embed="rId2" cstate="print"/>
                <a:stretch>
                  <a:fillRect l="-1709" t="-1786" r="-21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3323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b="1" dirty="0" smtClean="0"/>
              <a:t>تمارين الواجب :-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340768"/>
                <a:ext cx="8915400" cy="4781128"/>
              </a:xfrm>
            </p:spPr>
            <p:txBody>
              <a:bodyPr/>
              <a:lstStyle/>
              <a:p>
                <a:r>
                  <a:rPr lang="ar-EG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تمرين 4 </a:t>
                </a:r>
                <a:r>
                  <a:rPr lang="ar-EG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:- </a:t>
                </a:r>
              </a:p>
              <a:p>
                <a:r>
                  <a:rPr lang="ar-SA" b="1" dirty="0" smtClean="0"/>
                  <a:t>أوجد </a:t>
                </a:r>
                <a:r>
                  <a:rPr lang="ar-SA" b="1" dirty="0"/>
                  <a:t>نهاية كل من الدوال التالية :-</a:t>
                </a:r>
                <a:endParaRPr lang="en-US" sz="2800" dirty="0"/>
              </a:p>
              <a:p>
                <a:pPr algn="l" rtl="0"/>
                <a:r>
                  <a:rPr lang="en-US" sz="2800" b="1" dirty="0"/>
                  <a:t>1-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800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sz="2800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sz="2800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sz="2800" b="1" i="1">
                                <a:latin typeface="Cambria Math"/>
                              </a:rPr>
                              <m:t>→</m:t>
                            </m:r>
                            <m:r>
                              <a:rPr lang="en-US" sz="2800" b="1" i="1" smtClean="0">
                                <a:latin typeface="Cambria Math"/>
                              </a:rPr>
                              <m:t>𝟓</m:t>
                            </m:r>
                          </m:lim>
                        </m:limLow>
                      </m:fName>
                      <m:e>
                        <m:r>
                          <a:rPr lang="en-US" sz="2800" b="1">
                            <a:latin typeface="Cambria Math"/>
                          </a:rPr>
                          <m:t>(</m:t>
                        </m:r>
                        <m:r>
                          <a:rPr lang="en-US" sz="2800" b="1" i="1" smtClean="0">
                            <a:latin typeface="Cambria Math"/>
                          </a:rPr>
                          <m:t>𝟐</m:t>
                        </m:r>
                        <m:sSup>
                          <m:sSupPr>
                            <m:ctrlPr>
                              <a:rPr lang="en-US" sz="2800" b="1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800" b="1" i="1">
                                <a:latin typeface="Cambria Math"/>
                              </a:rPr>
                              <m:t>𝐱</m:t>
                            </m:r>
                          </m:e>
                          <m:sup>
                            <m:r>
                              <a:rPr lang="en-US" sz="2800" b="1" i="1">
                                <a:latin typeface="Cambria Math"/>
                              </a:rPr>
                              <m:t>𝟑</m:t>
                            </m:r>
                          </m:sup>
                        </m:sSup>
                        <m:r>
                          <a:rPr lang="en-US" sz="2800" b="1" i="0" smtClean="0">
                            <a:latin typeface="Cambria Math"/>
                          </a:rPr>
                          <m:t>−</m:t>
                        </m:r>
                        <m:r>
                          <a:rPr lang="en-US" sz="2800" b="1" i="1" smtClean="0">
                            <a:latin typeface="Cambria Math"/>
                          </a:rPr>
                          <m:t>𝟐</m:t>
                        </m:r>
                        <m:sSup>
                          <m:sSupPr>
                            <m:ctrlPr>
                              <a:rPr lang="en-US" sz="2800" b="1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800" b="1" i="1">
                                <a:latin typeface="Cambria Math"/>
                              </a:rPr>
                              <m:t>𝐱</m:t>
                            </m:r>
                          </m:e>
                          <m:sup>
                            <m:r>
                              <a:rPr lang="en-US" sz="2800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en-US" sz="2800" b="1" i="1">
                            <a:latin typeface="Cambria Math"/>
                          </a:rPr>
                          <m:t>−</m:t>
                        </m:r>
                        <m:r>
                          <a:rPr lang="en-US" sz="2800" b="1" i="1" smtClean="0">
                            <a:latin typeface="Cambria Math"/>
                          </a:rPr>
                          <m:t>𝟓𝟎</m:t>
                        </m:r>
                        <m:r>
                          <a:rPr lang="en-US" sz="2800" b="1">
                            <a:latin typeface="Cambria Math"/>
                          </a:rPr>
                          <m:t>)</m:t>
                        </m:r>
                      </m:e>
                    </m:func>
                  </m:oMath>
                </a14:m>
                <a:r>
                  <a:rPr lang="en-US" sz="2800" b="1" dirty="0"/>
                  <a:t> </a:t>
                </a:r>
                <a:endParaRPr lang="en-US" sz="2800" b="1" dirty="0" smtClean="0"/>
              </a:p>
              <a:p>
                <a:pPr algn="l" rtl="0"/>
                <a:r>
                  <a:rPr lang="en-US" sz="2800" b="1" dirty="0" smtClean="0"/>
                  <a:t>2-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800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sz="2800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sz="2800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sz="2800" b="1" i="1">
                                <a:latin typeface="Cambria Math"/>
                              </a:rPr>
                              <m:t>→</m:t>
                            </m:r>
                            <m:r>
                              <a:rPr lang="en-US" sz="2800" b="1" i="1" smtClean="0">
                                <a:latin typeface="Cambria Math"/>
                              </a:rPr>
                              <m:t>𝟎</m:t>
                            </m:r>
                          </m:lim>
                        </m:limLow>
                      </m:fName>
                      <m:e>
                        <m:sSup>
                          <m:sSupPr>
                            <m:ctrlPr>
                              <a:rPr lang="en-US" sz="2800" b="1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800" b="1" i="1" smtClean="0">
                                <a:latin typeface="Cambria Math"/>
                              </a:rPr>
                              <m:t>(</m:t>
                            </m:r>
                            <m:r>
                              <a:rPr lang="en-US" sz="2800" b="1" i="1" smtClean="0">
                                <a:latin typeface="Cambria Math"/>
                              </a:rPr>
                              <m:t>𝟏</m:t>
                            </m:r>
                            <m:r>
                              <a:rPr lang="en-US" sz="2800" b="1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en-US" sz="2800" b="1" i="1">
                                <a:latin typeface="Cambria Math"/>
                              </a:rPr>
                              <m:t>𝒆</m:t>
                            </m:r>
                          </m:e>
                          <m:sup>
                            <m:r>
                              <a:rPr lang="en-US" sz="2800" b="1" i="1">
                                <a:latin typeface="Cambria Math"/>
                              </a:rPr>
                              <m:t>𝒙</m:t>
                            </m:r>
                          </m:sup>
                        </m:sSup>
                        <m:r>
                          <a:rPr lang="en-US" sz="2800" b="1" i="1" smtClean="0">
                            <a:latin typeface="Cambria Math"/>
                          </a:rPr>
                          <m:t>)</m:t>
                        </m:r>
                      </m:e>
                    </m:func>
                  </m:oMath>
                </a14:m>
                <a:r>
                  <a:rPr lang="en-US" sz="2800" b="1" dirty="0"/>
                  <a:t>  </a:t>
                </a:r>
                <a:endParaRPr lang="en-US" sz="2800" b="1" dirty="0" smtClean="0"/>
              </a:p>
              <a:p>
                <a:pPr algn="l" rtl="0"/>
                <a:r>
                  <a:rPr lang="en-US" sz="2800" b="1" dirty="0" smtClean="0"/>
                  <a:t>3-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800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sz="2800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sz="2800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sz="2800" b="1" i="1">
                                <a:latin typeface="Cambria Math"/>
                              </a:rPr>
                              <m:t>→</m:t>
                            </m:r>
                            <m:r>
                              <a:rPr lang="en-US" sz="2800" b="1" i="1" smtClean="0">
                                <a:latin typeface="Cambria Math"/>
                              </a:rPr>
                              <m:t>𝟏</m:t>
                            </m:r>
                          </m:lim>
                        </m:limLow>
                      </m:fName>
                      <m:e>
                        <m:r>
                          <a:rPr lang="en-US" sz="2800" b="1" i="1">
                            <a:latin typeface="Cambria Math"/>
                          </a:rPr>
                          <m:t>𝒍𝒐𝒈</m:t>
                        </m:r>
                        <m:r>
                          <a:rPr lang="en-US" sz="2800" b="1" i="1">
                            <a:latin typeface="Cambria Math"/>
                          </a:rPr>
                          <m:t>(</m:t>
                        </m:r>
                        <m:r>
                          <a:rPr lang="en-US" sz="2800" b="1" i="1" smtClean="0">
                            <a:latin typeface="Cambria Math"/>
                          </a:rPr>
                          <m:t>𝟏𝟎</m:t>
                        </m:r>
                        <m:sSup>
                          <m:sSupPr>
                            <m:ctrlPr>
                              <a:rPr lang="en-US" sz="2800" b="1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800" b="1" i="1">
                                <a:latin typeface="Cambria Math"/>
                              </a:rPr>
                              <m:t>𝒙</m:t>
                            </m:r>
                          </m:e>
                          <m:sup>
                            <m:r>
                              <a:rPr lang="en-US" sz="2800" b="1" i="1" smtClean="0">
                                <a:latin typeface="Cambria Math"/>
                              </a:rPr>
                              <m:t>𝟒</m:t>
                            </m:r>
                          </m:sup>
                        </m:sSup>
                        <m:r>
                          <a:rPr lang="en-US" sz="2800" b="1" i="1">
                            <a:latin typeface="Cambria Math"/>
                          </a:rPr>
                          <m:t>+</m:t>
                        </m:r>
                        <m:r>
                          <a:rPr lang="en-US" sz="2800" b="1" i="1" smtClean="0">
                            <a:latin typeface="Cambria Math"/>
                          </a:rPr>
                          <m:t>𝟏</m:t>
                        </m:r>
                        <m:r>
                          <a:rPr lang="en-US" sz="2800" b="1" i="1">
                            <a:latin typeface="Cambria Math"/>
                          </a:rPr>
                          <m:t>𝟓</m:t>
                        </m:r>
                        <m:r>
                          <a:rPr lang="en-US" sz="2800" b="1" i="1">
                            <a:latin typeface="Cambria Math"/>
                          </a:rPr>
                          <m:t>)</m:t>
                        </m:r>
                      </m:e>
                    </m:func>
                  </m:oMath>
                </a14:m>
                <a:r>
                  <a:rPr lang="en-US" sz="2800" b="1" dirty="0"/>
                  <a:t> </a:t>
                </a:r>
                <a:endParaRPr lang="en-US" sz="2800" b="1" dirty="0" smtClean="0"/>
              </a:p>
              <a:p>
                <a:pPr algn="l" rtl="0"/>
                <a:r>
                  <a:rPr lang="en-US" sz="2800" b="1" dirty="0" smtClean="0"/>
                  <a:t>4-</a:t>
                </a:r>
                <a14:m>
                  <m:oMath xmlns:m="http://schemas.openxmlformats.org/officeDocument/2006/math">
                    <m:r>
                      <a:rPr lang="en-US" sz="2800" b="1" i="0" smtClean="0">
                        <a:latin typeface="Cambria Math"/>
                      </a:rPr>
                      <m:t> </m:t>
                    </m:r>
                    <m:func>
                      <m:funcPr>
                        <m:ctrlPr>
                          <a:rPr lang="en-US" sz="2800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sz="2800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sz="2800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sz="2800" b="1" i="1">
                                <a:latin typeface="Cambria Math"/>
                              </a:rPr>
                              <m:t>→</m:t>
                            </m:r>
                            <m:r>
                              <a:rPr lang="en-US" sz="2800" b="1" i="1" smtClean="0">
                                <a:latin typeface="Cambria Math"/>
                              </a:rPr>
                              <m:t>𝟐</m:t>
                            </m:r>
                          </m:lim>
                        </m:limLow>
                      </m:fName>
                      <m:e>
                        <m:sSup>
                          <m:sSupPr>
                            <m:ctrlPr>
                              <a:rPr lang="en-US" sz="2800" b="1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800" b="1" i="1">
                                <a:latin typeface="Cambria Math"/>
                              </a:rPr>
                              <m:t>𝒆</m:t>
                            </m:r>
                          </m:e>
                          <m:sup>
                            <m:sSup>
                              <m:sSupPr>
                                <m:ctrlPr>
                                  <a:rPr lang="en-US" sz="2800" b="1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2800" b="1" i="1" smtClean="0">
                                    <a:latin typeface="Cambria Math"/>
                                  </a:rPr>
                                  <m:t>𝟐</m:t>
                                </m:r>
                                <m:r>
                                  <a:rPr lang="en-US" sz="2800" b="1" i="1">
                                    <a:latin typeface="Cambria Math"/>
                                  </a:rPr>
                                  <m:t>𝒙</m:t>
                                </m:r>
                              </m:e>
                              <m:sup>
                                <m:r>
                                  <a:rPr lang="en-US" sz="2800" b="1" i="1">
                                    <a:latin typeface="Cambria Math"/>
                                  </a:rPr>
                                  <m:t>𝟐</m:t>
                                </m:r>
                              </m:sup>
                            </m:sSup>
                            <m:r>
                              <a:rPr lang="en-US" sz="2800" b="1" i="1">
                                <a:latin typeface="Cambria Math"/>
                              </a:rPr>
                              <m:t>+</m:t>
                            </m:r>
                            <m:r>
                              <a:rPr lang="en-US" sz="2800" b="1" i="1" smtClean="0">
                                <a:latin typeface="Cambria Math"/>
                              </a:rPr>
                              <m:t>𝟑</m:t>
                            </m:r>
                            <m:r>
                              <a:rPr lang="en-US" sz="2800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sz="2800" b="1" i="1">
                                <a:latin typeface="Cambria Math"/>
                              </a:rPr>
                              <m:t>+</m:t>
                            </m:r>
                            <m:r>
                              <a:rPr lang="en-US" sz="2800" b="1" i="1" smtClean="0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</m:e>
                    </m:func>
                  </m:oMath>
                </a14:m>
                <a:r>
                  <a:rPr lang="en-US" sz="2800" b="1" dirty="0"/>
                  <a:t>  </a:t>
                </a:r>
                <a:endParaRPr lang="en-US" sz="2800" b="1" dirty="0" smtClean="0"/>
              </a:p>
              <a:p>
                <a:pPr algn="l" rtl="0"/>
                <a:r>
                  <a:rPr lang="en-US" sz="2800" b="1" dirty="0" smtClean="0"/>
                  <a:t>5-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800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sz="2800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sz="2800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sz="2800" b="1" i="1">
                                <a:latin typeface="Cambria Math"/>
                              </a:rPr>
                              <m:t>→</m:t>
                            </m:r>
                            <m:r>
                              <a:rPr lang="en-US" sz="2800" b="1" i="1">
                                <a:latin typeface="Cambria Math"/>
                              </a:rPr>
                              <m:t>𝟑</m:t>
                            </m:r>
                          </m:lim>
                        </m:limLow>
                      </m:fName>
                      <m:e>
                        <m:r>
                          <a:rPr lang="en-US" sz="2800" b="1" i="1">
                            <a:latin typeface="Cambria Math"/>
                          </a:rPr>
                          <m:t>𝒍𝒏</m:t>
                        </m:r>
                        <m:r>
                          <a:rPr lang="en-US" sz="2800" b="1" i="1">
                            <a:latin typeface="Cambria Math"/>
                          </a:rPr>
                          <m:t>(</m:t>
                        </m:r>
                        <m:r>
                          <a:rPr lang="en-US" sz="2800" b="1" i="1">
                            <a:latin typeface="Cambria Math"/>
                          </a:rPr>
                          <m:t>𝟐𝟎</m:t>
                        </m:r>
                        <m:sSup>
                          <m:sSupPr>
                            <m:ctrlPr>
                              <a:rPr lang="en-US" sz="2800" b="1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800" b="1" i="1">
                                <a:latin typeface="Cambria Math"/>
                              </a:rPr>
                              <m:t>𝒙</m:t>
                            </m:r>
                          </m:e>
                          <m:sup>
                            <m:r>
                              <a:rPr lang="en-US" sz="2800" b="1" i="1" smtClean="0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en-US" sz="2800" b="1" i="1">
                            <a:latin typeface="Cambria Math"/>
                          </a:rPr>
                          <m:t>−</m:t>
                        </m:r>
                        <m:r>
                          <a:rPr lang="en-US" sz="2800" b="1" i="1">
                            <a:latin typeface="Cambria Math"/>
                          </a:rPr>
                          <m:t>𝟓</m:t>
                        </m:r>
                        <m:r>
                          <a:rPr lang="en-US" sz="2800" b="1" i="1" smtClean="0">
                            <a:latin typeface="Cambria Math"/>
                          </a:rPr>
                          <m:t>𝒙</m:t>
                        </m:r>
                        <m:r>
                          <a:rPr lang="en-US" sz="2800" b="1" i="1" smtClean="0">
                            <a:latin typeface="Cambria Math"/>
                          </a:rPr>
                          <m:t>+</m:t>
                        </m:r>
                        <m:r>
                          <a:rPr lang="en-US" sz="2800" b="1" i="1" smtClean="0">
                            <a:latin typeface="Cambria Math"/>
                          </a:rPr>
                          <m:t>𝟏𝟎</m:t>
                        </m:r>
                        <m:r>
                          <a:rPr lang="en-US" sz="2800" b="1" i="1">
                            <a:latin typeface="Cambria Math"/>
                          </a:rPr>
                          <m:t>)</m:t>
                        </m:r>
                      </m:e>
                    </m:func>
                  </m:oMath>
                </a14:m>
                <a:r>
                  <a:rPr lang="en-US" sz="2800" b="1" dirty="0"/>
                  <a:t> </a:t>
                </a:r>
                <a:endParaRPr lang="en-US" sz="2800" dirty="0"/>
              </a:p>
              <a:p>
                <a:pPr algn="l" rtl="0"/>
                <a:endParaRPr lang="en-US" dirty="0"/>
              </a:p>
              <a:p>
                <a:pPr algn="l" rtl="0"/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340768"/>
                <a:ext cx="8915400" cy="4781128"/>
              </a:xfrm>
              <a:blipFill rotWithShape="1">
                <a:blip r:embed="rId2" cstate="print"/>
                <a:stretch>
                  <a:fillRect l="-1367" t="-1786" r="-21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23605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b="1" dirty="0" smtClean="0"/>
              <a:t>تمارين الواجب :-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340768"/>
                <a:ext cx="8915400" cy="4781128"/>
              </a:xfrm>
            </p:spPr>
            <p:txBody>
              <a:bodyPr/>
              <a:lstStyle/>
              <a:p>
                <a:r>
                  <a:rPr lang="ar-EG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تمرين 5 :- </a:t>
                </a:r>
              </a:p>
              <a:p>
                <a:r>
                  <a:rPr lang="ar-SA" b="1" dirty="0" smtClean="0"/>
                  <a:t>إذا كانت </a:t>
                </a:r>
                <a:endParaRPr lang="en-US" dirty="0"/>
              </a:p>
              <a:p>
                <a:pPr rt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/>
                        </a:rPr>
                        <m:t>𝒇</m:t>
                      </m:r>
                      <m:d>
                        <m:dPr>
                          <m:ctrlPr>
                            <a:rPr lang="en-US" b="1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/>
                            </a:rPr>
                            <m:t>𝒙</m:t>
                          </m:r>
                        </m:e>
                      </m:d>
                      <m:r>
                        <a:rPr lang="en-US" b="1" i="1"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b="1" i="1">
                              <a:latin typeface="Cambria Math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1" i="1">
                                  <a:latin typeface="Cambria Math"/>
                                </a:rPr>
                              </m:ctrlPr>
                            </m:eqArr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𝟑</m:t>
                              </m:r>
                              <m:r>
                                <a:rPr lang="en-US" b="1" i="1" smtClean="0">
                                  <a:latin typeface="Cambria Math"/>
                                </a:rPr>
                                <m:t>𝟎</m:t>
                              </m:r>
                              <m:sSup>
                                <m:sSupPr>
                                  <m:ctrlPr>
                                    <a:rPr lang="en-US" b="1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>
                                      <a:latin typeface="Cambria Math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b="1" i="1">
                                      <a:latin typeface="Cambria Math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US" b="1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b="1" i="1" smtClean="0">
                                  <a:latin typeface="Cambria Math"/>
                                </a:rPr>
                                <m:t>𝟏</m:t>
                              </m:r>
                              <m:r>
                                <a:rPr lang="en-US" b="1" i="1">
                                  <a:latin typeface="Cambria Math"/>
                                </a:rPr>
                                <m:t>𝟓</m:t>
                              </m:r>
                              <m:r>
                                <a:rPr lang="en-US" b="1" i="1">
                                  <a:latin typeface="Cambria Math"/>
                                </a:rPr>
                                <m:t>     ,  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&amp;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&lt;</m:t>
                              </m:r>
                              <m:r>
                                <a:rPr lang="en-US" b="1" i="1" smtClean="0">
                                  <a:latin typeface="Cambria Math"/>
                                </a:rPr>
                                <m:t>𝟐</m:t>
                              </m:r>
                            </m:e>
                            <m:e>
                              <m:r>
                                <a:rPr lang="en-US" b="1" i="1" smtClean="0">
                                  <a:latin typeface="Cambria Math"/>
                                </a:rPr>
                                <m:t>𝟓</m:t>
                              </m:r>
                              <m:r>
                                <a:rPr lang="en-US" b="1" i="1">
                                  <a:latin typeface="Cambria Math"/>
                                </a:rPr>
                                <m:t>𝒙</m:t>
                              </m:r>
                              <m:r>
                                <a:rPr lang="en-US" b="1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b="1" i="1">
                                  <a:latin typeface="Cambria Math"/>
                                </a:rPr>
                                <m:t>𝟐</m:t>
                              </m:r>
                              <m:r>
                                <a:rPr lang="en-US" b="1" i="1">
                                  <a:latin typeface="Cambria Math"/>
                                </a:rPr>
                                <m:t>       ,  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&amp;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b="1" i="1">
                                  <a:latin typeface="Cambria Math"/>
                                </a:rPr>
                                <m:t>&gt;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dirty="0"/>
              </a:p>
              <a:p>
                <a:r>
                  <a:rPr lang="ar-SA" b="1" dirty="0"/>
                  <a:t>فأوجد :-</a:t>
                </a:r>
                <a:endParaRPr lang="en-US" dirty="0"/>
              </a:p>
              <a:p>
                <a:pPr algn="l" rtl="0"/>
                <a:r>
                  <a:rPr lang="en-US" b="1" dirty="0"/>
                  <a:t>1-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→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𝟑</m:t>
                            </m:r>
                          </m:lim>
                        </m:limLow>
                      </m:fName>
                      <m:e>
                        <m:r>
                          <a:rPr lang="en-US" b="1" i="1">
                            <a:latin typeface="Cambria Math"/>
                          </a:rPr>
                          <m:t>𝐟</m:t>
                        </m:r>
                        <m:r>
                          <a:rPr lang="en-US" b="1">
                            <a:latin typeface="Cambria Math"/>
                          </a:rPr>
                          <m:t>(</m:t>
                        </m:r>
                        <m:r>
                          <a:rPr lang="en-US" b="1" i="1">
                            <a:latin typeface="Cambria Math"/>
                          </a:rPr>
                          <m:t>𝐱</m:t>
                        </m:r>
                        <m:r>
                          <a:rPr lang="en-US" b="1">
                            <a:latin typeface="Cambria Math"/>
                          </a:rPr>
                          <m:t>)</m:t>
                        </m:r>
                      </m:e>
                    </m:func>
                  </m:oMath>
                </a14:m>
                <a:endParaRPr lang="en-US" dirty="0" smtClean="0"/>
              </a:p>
              <a:p>
                <a:pPr algn="l" rtl="0"/>
                <a:r>
                  <a:rPr lang="en-US" b="1" dirty="0" smtClean="0"/>
                  <a:t>2-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→</m:t>
                            </m:r>
                            <m:r>
                              <a:rPr lang="en-US" b="1" i="1" smtClean="0">
                                <a:latin typeface="Cambria Math"/>
                              </a:rPr>
                              <m:t>𝟏</m:t>
                            </m:r>
                          </m:lim>
                        </m:limLow>
                      </m:fName>
                      <m:e>
                        <m:r>
                          <a:rPr lang="en-US" b="1" i="1">
                            <a:latin typeface="Cambria Math"/>
                          </a:rPr>
                          <m:t>𝐟</m:t>
                        </m:r>
                        <m:r>
                          <a:rPr lang="en-US" b="1">
                            <a:latin typeface="Cambria Math"/>
                          </a:rPr>
                          <m:t>(</m:t>
                        </m:r>
                        <m:r>
                          <a:rPr lang="en-US" b="1" i="1">
                            <a:latin typeface="Cambria Math"/>
                          </a:rPr>
                          <m:t>𝐱</m:t>
                        </m:r>
                        <m:r>
                          <a:rPr lang="en-US" b="1">
                            <a:latin typeface="Cambria Math"/>
                          </a:rPr>
                          <m:t>)</m:t>
                        </m:r>
                      </m:e>
                    </m:func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340768"/>
                <a:ext cx="8915400" cy="4781128"/>
              </a:xfrm>
              <a:blipFill rotWithShape="1">
                <a:blip r:embed="rId2" cstate="print"/>
                <a:stretch>
                  <a:fillRect l="-1709" t="-1786" r="-21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42354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b="1" dirty="0" smtClean="0"/>
              <a:t>تمارين الواجب :-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340768"/>
                <a:ext cx="8915400" cy="4781128"/>
              </a:xfrm>
            </p:spPr>
            <p:txBody>
              <a:bodyPr/>
              <a:lstStyle/>
              <a:p>
                <a:r>
                  <a:rPr lang="ar-EG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تمرين 6 :- </a:t>
                </a:r>
              </a:p>
              <a:p>
                <a:r>
                  <a:rPr lang="ar-SA" sz="2400" b="1" dirty="0" smtClean="0"/>
                  <a:t>هل </a:t>
                </a:r>
                <a:r>
                  <a:rPr lang="ar-SA" sz="2400" b="1" dirty="0"/>
                  <a:t>الدالة المعرفة بـ </a:t>
                </a:r>
                <a:endParaRPr lang="en-US" sz="2400" dirty="0"/>
              </a:p>
              <a:p>
                <a:pPr rtl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1" i="1">
                          <a:latin typeface="Cambria Math"/>
                        </a:rPr>
                        <m:t>𝒇</m:t>
                      </m:r>
                      <m:d>
                        <m:dPr>
                          <m:ctrlPr>
                            <a:rPr lang="en-US" sz="2400" b="1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b="1" i="1">
                              <a:latin typeface="Cambria Math"/>
                            </a:rPr>
                            <m:t>𝒙</m:t>
                          </m:r>
                        </m:e>
                      </m:d>
                      <m:r>
                        <a:rPr lang="en-US" sz="2400" b="1" i="1"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sz="2400" b="1" i="1">
                              <a:latin typeface="Cambria Math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2400" b="1" i="1">
                                  <a:latin typeface="Cambria Math"/>
                                </a:rPr>
                              </m:ctrlPr>
                            </m:eqArrPr>
                            <m:e>
                              <m:r>
                                <a:rPr lang="ar-EG" sz="2400" b="1" i="1" smtClean="0">
                                  <a:latin typeface="Cambria Math"/>
                                </a:rPr>
                                <m:t>𝟐</m:t>
                              </m:r>
                              <m:r>
                                <a:rPr lang="en-US" sz="2400" b="1" i="1">
                                  <a:latin typeface="Cambria Math"/>
                                </a:rPr>
                                <m:t>𝒙</m:t>
                              </m:r>
                              <m:r>
                                <a:rPr lang="en-US" sz="2400" b="1" i="1">
                                  <a:latin typeface="Cambria Math"/>
                                </a:rPr>
                                <m:t>       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  &amp;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&lt;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&lt;</m:t>
                              </m:r>
                              <m:r>
                                <a:rPr lang="ar-EG" sz="2400" b="0" i="1" smtClean="0">
                                  <a:latin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ar-EG" sz="2400" b="1" i="1" smtClean="0">
                                  <a:latin typeface="Cambria Math"/>
                                </a:rPr>
                                <m:t>𝟑</m:t>
                              </m:r>
                              <m:r>
                                <a:rPr lang="en-US" sz="2400" b="1" i="1">
                                  <a:latin typeface="Cambria Math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2400" b="1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sz="2400" b="1" i="1" smtClean="0">
                                      <a:latin typeface="Cambria Math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US" sz="2400" b="1" i="1">
                                  <a:latin typeface="Cambria Math"/>
                                </a:rPr>
                                <m:t>       ,  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&amp;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2400" b="1" i="1">
                                  <a:latin typeface="Cambria Math"/>
                                </a:rPr>
                                <m:t>≥</m:t>
                              </m:r>
                              <m:r>
                                <a:rPr lang="ar-EG" sz="2400" b="0" i="1" smtClean="0">
                                  <a:latin typeface="Cambria Math"/>
                                </a:rPr>
                                <m:t>1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2400" dirty="0"/>
              </a:p>
              <a:p>
                <a:r>
                  <a:rPr lang="ar-SA" sz="2400" b="1" dirty="0"/>
                  <a:t>متصلة في  </a:t>
                </a:r>
                <a:r>
                  <a:rPr lang="en-US" sz="2400" b="1" i="1" dirty="0"/>
                  <a:t>x = </a:t>
                </a:r>
                <a:r>
                  <a:rPr lang="en-US" sz="2400" b="1" i="1" dirty="0" smtClean="0"/>
                  <a:t>10 </a:t>
                </a:r>
                <a:r>
                  <a:rPr lang="ar-SA" sz="2400" b="1" dirty="0" smtClean="0"/>
                  <a:t> </a:t>
                </a:r>
                <a:r>
                  <a:rPr lang="ar-SA" sz="2400" b="1" dirty="0"/>
                  <a:t>؟</a:t>
                </a:r>
                <a:endParaRPr lang="en-US" sz="2400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340768"/>
                <a:ext cx="8915400" cy="4781128"/>
              </a:xfrm>
              <a:blipFill rotWithShape="1">
                <a:blip r:embed="rId2" cstate="print"/>
                <a:stretch>
                  <a:fillRect t="-1786" r="-21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7866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(4)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EG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التفاضل وتطبيقاته التجارية </a:t>
            </a:r>
            <a:endParaRPr lang="en-US" sz="4000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24525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مقدمة :-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ar-EG" b="1" dirty="0"/>
              <a:t>يهتم حساب التفاضل بالتحليل الرياضي لمعدل </a:t>
            </a:r>
            <a:r>
              <a:rPr lang="ar-EG" b="1" dirty="0" smtClean="0"/>
              <a:t>التغير .</a:t>
            </a:r>
            <a:endParaRPr lang="ar-EG" b="1" dirty="0"/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ar-EG" b="1" dirty="0"/>
              <a:t>يهتم حساب التفاضل بحساب معدل التغير في متغير ما بالنسبة  لمتغير آخر.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ar-EG" b="1" dirty="0"/>
              <a:t>معدل التغير :بين </a:t>
            </a:r>
            <a:r>
              <a:rPr lang="ar-EG" b="1" dirty="0" smtClean="0"/>
              <a:t>أي </a:t>
            </a:r>
            <a:r>
              <a:rPr lang="ar-EG" b="1" dirty="0"/>
              <a:t>ظاهرتين (متغيرين) مثلا</a:t>
            </a:r>
            <a:r>
              <a:rPr lang="ar-EG" b="1" dirty="0" smtClean="0"/>
              <a:t>:</a:t>
            </a:r>
          </a:p>
          <a:p>
            <a:pPr algn="just" fontAlgn="auto">
              <a:spcAft>
                <a:spcPts val="0"/>
              </a:spcAft>
              <a:defRPr/>
            </a:pPr>
            <a:r>
              <a:rPr lang="ar-EG" b="1" dirty="0" smtClean="0"/>
              <a:t>إذا </a:t>
            </a:r>
            <a:r>
              <a:rPr lang="ar-EG" b="1" dirty="0"/>
              <a:t>كان الربح مثلا يتغير بتغير كمية الإنتاج و الطلب على سلعة ما يمكن أن يتغير بتغير </a:t>
            </a:r>
            <a:r>
              <a:rPr lang="ar-EG" b="1" dirty="0" smtClean="0"/>
              <a:t>السعر فقد </a:t>
            </a:r>
            <a:r>
              <a:rPr lang="ar-EG" b="1" dirty="0"/>
              <a:t>يكون من المهم  أن يحسب معدل التغير للربح بالنسبة لكمية الإنتاج أو معدل تغير الكمية المطلوبة بالنسبة </a:t>
            </a:r>
            <a:r>
              <a:rPr lang="ar-EG" b="1" dirty="0" smtClean="0"/>
              <a:t>للسعر .</a:t>
            </a:r>
            <a:endParaRPr lang="ar-EG" b="1" dirty="0"/>
          </a:p>
          <a:p>
            <a:pPr algn="just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59512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altLang="en-US" b="1" dirty="0"/>
              <a:t>قواعد التفاضل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EG" b="1" dirty="0"/>
                  <a:t>يطلق على عملية التفاضل في بعض الاحيان إيجاد المشتقة الاولى للدالة أو المعامل التفاضلي الاول .</a:t>
                </a:r>
              </a:p>
              <a:p>
                <a:r>
                  <a:rPr lang="ar-EG" b="1" dirty="0"/>
                  <a:t>ودائماً يكون لدينا علاقة بين متغيرين أحدهما متغير تابع و هو </a:t>
                </a:r>
                <a:r>
                  <a:rPr lang="en-US" b="1" dirty="0"/>
                  <a:t>y</a:t>
                </a:r>
                <a:r>
                  <a:rPr lang="ar-EG" b="1" dirty="0"/>
                  <a:t> و الاخر متغير مستقل و هو </a:t>
                </a:r>
                <a:r>
                  <a:rPr lang="en-US" b="1" dirty="0"/>
                  <a:t>x</a:t>
                </a:r>
                <a:r>
                  <a:rPr lang="ar-EG" b="1" dirty="0"/>
                  <a:t> و يكون المطلوب هو حساب مقدار التغير في المتغير التابع إذا تغير المتغير المستقل بمقدار وحدة واحدة .</a:t>
                </a:r>
              </a:p>
              <a:p>
                <a:r>
                  <a:rPr lang="ar-EG" dirty="0"/>
                  <a:t>المعطى :- دالة أو معادلة  </a:t>
                </a:r>
                <a:r>
                  <a:rPr lang="en-US" dirty="0"/>
                  <a:t>                           </a:t>
                </a:r>
                <a:r>
                  <a:rPr lang="ar-EG" dirty="0"/>
                  <a:t> </a:t>
                </a:r>
                <a:r>
                  <a:rPr lang="en-US" dirty="0"/>
                  <a:t>   y= 5x + 9</a:t>
                </a:r>
                <a:endParaRPr lang="ar-EG" dirty="0"/>
              </a:p>
              <a:p>
                <a:r>
                  <a:rPr lang="ar-EG" dirty="0"/>
                  <a:t>المطلوب :-المشتقة الاولى للدالة       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b="0" i="1">
                            <a:latin typeface="Cambria Math"/>
                          </a:rPr>
                          <m:t>dy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b="0" i="1">
                            <a:latin typeface="Cambria Math"/>
                          </a:rPr>
                          <m:t>dx</m:t>
                        </m:r>
                      </m:den>
                    </m:f>
                  </m:oMath>
                </a14:m>
                <a:r>
                  <a:rPr lang="en-US" dirty="0"/>
                  <a:t> =????? </a:t>
                </a:r>
                <a:r>
                  <a:rPr lang="ar-EG" dirty="0"/>
                  <a:t>  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1846" t="-1752" r="-1709" b="-29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93766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القاعدة الاولى تفاضل المقدار الثابت :-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EG" dirty="0" smtClean="0"/>
                  <a:t>تفاضل القيمة الثابتة تساوي دائماً صفر فمثلاً إذا كنت الدالة على الشكل :-</a:t>
                </a:r>
              </a:p>
              <a:p>
                <a:pPr algn="l" rtl="0"/>
                <a:r>
                  <a:rPr lang="en-US" dirty="0" smtClean="0"/>
                  <a:t>  y = 15 </a:t>
                </a:r>
                <a:endParaRPr lang="ar-EG" dirty="0"/>
              </a:p>
              <a:p>
                <a:r>
                  <a:rPr lang="ar-EG" dirty="0" smtClean="0"/>
                  <a:t>فإن الـمتغير التابع </a:t>
                </a:r>
                <a:r>
                  <a:rPr lang="en-US" dirty="0" smtClean="0"/>
                  <a:t>y</a:t>
                </a:r>
                <a:r>
                  <a:rPr lang="ar-EG" dirty="0" smtClean="0"/>
                  <a:t> يأخذ قيمة ثابتة دائماً مهما تغير المتغير المستقل </a:t>
                </a:r>
                <a:r>
                  <a:rPr lang="en-US" dirty="0" smtClean="0"/>
                  <a:t>x</a:t>
                </a:r>
                <a:r>
                  <a:rPr lang="ar-EG" dirty="0" smtClean="0"/>
                  <a:t> و على ذلك فإن تغير المتغير التابع </a:t>
                </a:r>
                <a:r>
                  <a:rPr lang="en-US" dirty="0" smtClean="0"/>
                  <a:t>y</a:t>
                </a:r>
                <a:r>
                  <a:rPr lang="ar-EG" dirty="0" smtClean="0"/>
                  <a:t> لن يوثر على المتغير المستقل </a:t>
                </a:r>
                <a:r>
                  <a:rPr lang="en-US" dirty="0" smtClean="0"/>
                  <a:t>x</a:t>
                </a:r>
                <a:r>
                  <a:rPr lang="ar-EG" dirty="0" smtClean="0"/>
                  <a:t> ومن ثم يمكن صياغة هذه النتيجة رياضياً كما يلي :-</a:t>
                </a:r>
              </a:p>
              <a:p>
                <a:pPr algn="l" rtl="0"/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i="1" smtClean="0">
                            <a:latin typeface="Cambria Math"/>
                          </a:rPr>
                          <m:t>𝑑𝑦</m:t>
                        </m:r>
                      </m:num>
                      <m:den>
                        <m:r>
                          <a:rPr lang="en-US" i="1" smtClean="0">
                            <a:latin typeface="Cambria Math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US" dirty="0" smtClean="0"/>
                  <a:t> = 0 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1777" t="-1752" r="-17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93766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القاعدة الثانية : تفاضل </a:t>
            </a:r>
            <a:r>
              <a:rPr lang="en-US" dirty="0" smtClean="0"/>
              <a:t>x</a:t>
            </a:r>
            <a:r>
              <a:rPr lang="en-US" baseline="30000" dirty="0" smtClean="0"/>
              <a:t>n</a:t>
            </a:r>
            <a:endParaRPr lang="en-US" baseline="30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EG" dirty="0" smtClean="0"/>
                  <a:t>تفاضل المتغير </a:t>
                </a:r>
                <a:r>
                  <a:rPr lang="en-US" dirty="0" smtClean="0"/>
                  <a:t>x</a:t>
                </a:r>
                <a:r>
                  <a:rPr lang="ar-EG" dirty="0" smtClean="0"/>
                  <a:t> المرفوعة إلى أس :-</a:t>
                </a:r>
              </a:p>
              <a:p>
                <a:r>
                  <a:rPr lang="ar-EG" dirty="0" smtClean="0"/>
                  <a:t>يتم تنزيل الاس و الطرح منه واحد فعلى سبيل المثال :-</a:t>
                </a:r>
              </a:p>
              <a:p>
                <a:pPr algn="l" rtl="0"/>
                <a:r>
                  <a:rPr lang="en-US" dirty="0" smtClean="0"/>
                  <a:t>1-  y = x</a:t>
                </a:r>
                <a:r>
                  <a:rPr lang="en-US" baseline="30000" dirty="0" smtClean="0"/>
                  <a:t>5                           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i="1" smtClean="0">
                            <a:latin typeface="Cambria Math"/>
                          </a:rPr>
                          <m:t>𝑑𝑦</m:t>
                        </m:r>
                      </m:num>
                      <m:den>
                        <m:r>
                          <a:rPr lang="en-US" i="1" smtClean="0">
                            <a:latin typeface="Cambria Math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US" dirty="0" smtClean="0"/>
                  <a:t>  =  5 x</a:t>
                </a:r>
                <a:r>
                  <a:rPr lang="en-US" baseline="30000" dirty="0" smtClean="0"/>
                  <a:t>4</a:t>
                </a:r>
              </a:p>
              <a:p>
                <a:pPr algn="l" rtl="0"/>
                <a:r>
                  <a:rPr lang="en-US" dirty="0" smtClean="0"/>
                  <a:t>2-  </a:t>
                </a:r>
                <a:r>
                  <a:rPr lang="en-US" dirty="0"/>
                  <a:t>y = </a:t>
                </a:r>
                <a:r>
                  <a:rPr lang="en-US" dirty="0" smtClean="0"/>
                  <a:t>15 x</a:t>
                </a:r>
                <a:r>
                  <a:rPr lang="en-US" baseline="30000" dirty="0" smtClean="0"/>
                  <a:t>4                  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𝑑𝑦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US" dirty="0"/>
                  <a:t>  =  </a:t>
                </a:r>
                <a:r>
                  <a:rPr lang="en-US" dirty="0" smtClean="0"/>
                  <a:t>60 x</a:t>
                </a:r>
                <a:r>
                  <a:rPr lang="en-US" baseline="30000" dirty="0" smtClean="0"/>
                  <a:t>3</a:t>
                </a:r>
              </a:p>
              <a:p>
                <a:pPr algn="l" rtl="0"/>
                <a:r>
                  <a:rPr lang="en-US" dirty="0" smtClean="0"/>
                  <a:t>3-  </a:t>
                </a:r>
                <a:r>
                  <a:rPr lang="en-US" dirty="0"/>
                  <a:t>y = </a:t>
                </a:r>
                <a:r>
                  <a:rPr lang="en-US" dirty="0" smtClean="0"/>
                  <a:t>10 x</a:t>
                </a:r>
                <a:r>
                  <a:rPr lang="en-US" baseline="30000" dirty="0" smtClean="0"/>
                  <a:t>                  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𝑑𝑦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US" dirty="0"/>
                  <a:t>  =  </a:t>
                </a:r>
                <a:r>
                  <a:rPr lang="en-US" dirty="0" smtClean="0"/>
                  <a:t>10</a:t>
                </a:r>
                <a:endParaRPr lang="en-US" baseline="30000" dirty="0"/>
              </a:p>
              <a:p>
                <a:pPr algn="l" rtl="0"/>
                <a:endParaRPr lang="en-US" baseline="30000" dirty="0"/>
              </a:p>
              <a:p>
                <a:pPr algn="l" rtl="0"/>
                <a:endParaRPr lang="en-US" dirty="0" smtClean="0"/>
              </a:p>
              <a:p>
                <a:pPr algn="l" rtl="0"/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1709" t="-2022" r="-17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93766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القاعدة الثالثة : الدوال كثيرات الحدود :-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algn="ctr"/>
                <a:r>
                  <a:rPr lang="ar-EG" sz="28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وهنا يتم التعامل مع كل حد على حدة باستخدام نفس القاعدة السابقة </a:t>
                </a:r>
                <a:endParaRPr lang="en-US" sz="28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r>
                  <a:rPr lang="ar-EG" dirty="0" smtClean="0"/>
                  <a:t>مثال :-</a:t>
                </a:r>
              </a:p>
              <a:p>
                <a:r>
                  <a:rPr lang="ar-EG" dirty="0" smtClean="0"/>
                  <a:t>إذا كانت :-</a:t>
                </a:r>
              </a:p>
              <a:p>
                <a:pPr algn="l" rtl="0"/>
                <a:r>
                  <a:rPr lang="en-US" dirty="0" smtClean="0"/>
                  <a:t>1-  y = 5 x</a:t>
                </a:r>
                <a:r>
                  <a:rPr lang="en-US" baseline="30000" dirty="0" smtClean="0"/>
                  <a:t>4</a:t>
                </a:r>
                <a:r>
                  <a:rPr lang="en-US" dirty="0" smtClean="0"/>
                  <a:t> + </a:t>
                </a:r>
                <a:r>
                  <a:rPr lang="en-US" dirty="0"/>
                  <a:t>6 </a:t>
                </a:r>
                <a:r>
                  <a:rPr lang="en-US" dirty="0" smtClean="0"/>
                  <a:t>x</a:t>
                </a:r>
                <a:r>
                  <a:rPr lang="en-US" baseline="30000" dirty="0" smtClean="0"/>
                  <a:t>3</a:t>
                </a:r>
                <a:r>
                  <a:rPr lang="en-US" dirty="0" smtClean="0"/>
                  <a:t>  </a:t>
                </a:r>
                <a:r>
                  <a:rPr lang="en-US" dirty="0"/>
                  <a:t>+ 8 </a:t>
                </a:r>
                <a:r>
                  <a:rPr lang="en-US" dirty="0" smtClean="0"/>
                  <a:t>x</a:t>
                </a:r>
                <a:r>
                  <a:rPr lang="en-US" baseline="30000" dirty="0" smtClean="0"/>
                  <a:t>2</a:t>
                </a:r>
                <a:r>
                  <a:rPr lang="en-US" dirty="0" smtClean="0"/>
                  <a:t> + 3 x</a:t>
                </a:r>
              </a:p>
              <a:p>
                <a:pPr algn="l" rtl="0"/>
                <a:r>
                  <a:rPr lang="en-US" dirty="0" smtClean="0"/>
                  <a:t> 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i="1" smtClean="0">
                            <a:latin typeface="Cambria Math"/>
                          </a:rPr>
                          <m:t>𝑑𝑦</m:t>
                        </m:r>
                      </m:num>
                      <m:den>
                        <m:r>
                          <a:rPr lang="en-US" i="1" smtClean="0">
                            <a:latin typeface="Cambria Math"/>
                          </a:rPr>
                          <m:t>𝑑𝑥</m:t>
                        </m:r>
                      </m:den>
                    </m:f>
                    <m:r>
                      <a:rPr lang="en-US" b="0" i="1" smtClean="0">
                        <a:latin typeface="Cambria Math"/>
                      </a:rPr>
                      <m:t>  </m:t>
                    </m:r>
                  </m:oMath>
                </a14:m>
                <a:r>
                  <a:rPr lang="en-US" dirty="0" smtClean="0"/>
                  <a:t>  = </a:t>
                </a:r>
                <a:r>
                  <a:rPr lang="en-US" dirty="0"/>
                  <a:t>20 </a:t>
                </a:r>
                <a:r>
                  <a:rPr lang="en-US" dirty="0" smtClean="0"/>
                  <a:t>x</a:t>
                </a:r>
                <a:r>
                  <a:rPr lang="en-US" baseline="30000" dirty="0" smtClean="0"/>
                  <a:t>3</a:t>
                </a:r>
                <a:r>
                  <a:rPr lang="en-US" dirty="0" smtClean="0"/>
                  <a:t> + </a:t>
                </a:r>
                <a:r>
                  <a:rPr lang="en-US" dirty="0"/>
                  <a:t>18 x</a:t>
                </a:r>
                <a:r>
                  <a:rPr lang="en-US" baseline="30000" dirty="0"/>
                  <a:t>2</a:t>
                </a:r>
                <a:r>
                  <a:rPr lang="en-US" dirty="0" smtClean="0"/>
                  <a:t> +  </a:t>
                </a:r>
                <a:r>
                  <a:rPr lang="en-US" dirty="0"/>
                  <a:t>16 </a:t>
                </a:r>
                <a:r>
                  <a:rPr lang="en-US" dirty="0" smtClean="0"/>
                  <a:t>x +3 </a:t>
                </a:r>
              </a:p>
              <a:p>
                <a:pPr algn="l" rtl="0"/>
                <a:r>
                  <a:rPr lang="en-US" dirty="0" smtClean="0"/>
                  <a:t>2-  </a:t>
                </a:r>
                <a:r>
                  <a:rPr lang="en-US" dirty="0"/>
                  <a:t>y = </a:t>
                </a:r>
                <a:r>
                  <a:rPr lang="en-US" dirty="0" smtClean="0"/>
                  <a:t>20 x</a:t>
                </a:r>
                <a:r>
                  <a:rPr lang="en-US" baseline="30000" dirty="0" smtClean="0"/>
                  <a:t>5</a:t>
                </a:r>
                <a:r>
                  <a:rPr lang="en-US" dirty="0" smtClean="0"/>
                  <a:t> </a:t>
                </a:r>
                <a:r>
                  <a:rPr lang="en-US" dirty="0"/>
                  <a:t>+ </a:t>
                </a:r>
                <a:r>
                  <a:rPr lang="en-US" dirty="0" smtClean="0"/>
                  <a:t>10 </a:t>
                </a:r>
                <a:r>
                  <a:rPr lang="en-US" dirty="0"/>
                  <a:t>x</a:t>
                </a:r>
                <a:r>
                  <a:rPr lang="en-US" baseline="30000" dirty="0"/>
                  <a:t>3</a:t>
                </a:r>
                <a:r>
                  <a:rPr lang="en-US" dirty="0"/>
                  <a:t>  </a:t>
                </a:r>
                <a:r>
                  <a:rPr lang="en-US" dirty="0" smtClean="0"/>
                  <a:t>- 5 </a:t>
                </a:r>
                <a:r>
                  <a:rPr lang="en-US" dirty="0"/>
                  <a:t>x</a:t>
                </a:r>
                <a:r>
                  <a:rPr lang="en-US" baseline="30000" dirty="0"/>
                  <a:t>2</a:t>
                </a:r>
                <a:r>
                  <a:rPr lang="en-US" dirty="0"/>
                  <a:t> + </a:t>
                </a:r>
                <a:r>
                  <a:rPr lang="en-US" dirty="0" smtClean="0"/>
                  <a:t>15 x + 30</a:t>
                </a:r>
                <a:endParaRPr lang="en-US" dirty="0"/>
              </a:p>
              <a:p>
                <a:pPr algn="l" rtl="0"/>
                <a:r>
                  <a:rPr lang="en-US" dirty="0"/>
                  <a:t> 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𝑑𝑦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𝑑𝑥</m:t>
                        </m:r>
                      </m:den>
                    </m:f>
                    <m:r>
                      <a:rPr lang="en-US" i="1">
                        <a:latin typeface="Cambria Math"/>
                      </a:rPr>
                      <m:t>  </m:t>
                    </m:r>
                  </m:oMath>
                </a14:m>
                <a:r>
                  <a:rPr lang="en-US" dirty="0"/>
                  <a:t>  = </a:t>
                </a:r>
                <a:r>
                  <a:rPr lang="en-US" dirty="0" smtClean="0"/>
                  <a:t>100 x</a:t>
                </a:r>
                <a:r>
                  <a:rPr lang="en-US" baseline="30000" dirty="0" smtClean="0"/>
                  <a:t>4</a:t>
                </a:r>
                <a:r>
                  <a:rPr lang="en-US" dirty="0" smtClean="0"/>
                  <a:t> </a:t>
                </a:r>
                <a:r>
                  <a:rPr lang="en-US" dirty="0"/>
                  <a:t>+ </a:t>
                </a:r>
                <a:r>
                  <a:rPr lang="en-US" dirty="0" smtClean="0"/>
                  <a:t>30 </a:t>
                </a:r>
                <a:r>
                  <a:rPr lang="en-US" dirty="0"/>
                  <a:t>x</a:t>
                </a:r>
                <a:r>
                  <a:rPr lang="en-US" baseline="30000" dirty="0"/>
                  <a:t>2</a:t>
                </a:r>
                <a:r>
                  <a:rPr lang="en-US" dirty="0"/>
                  <a:t> </a:t>
                </a:r>
                <a:r>
                  <a:rPr lang="en-US" dirty="0" smtClean="0"/>
                  <a:t>-  10 </a:t>
                </a:r>
                <a:r>
                  <a:rPr lang="en-US" dirty="0"/>
                  <a:t>x </a:t>
                </a:r>
                <a:r>
                  <a:rPr lang="en-US" dirty="0" smtClean="0"/>
                  <a:t>+ 15 </a:t>
                </a:r>
                <a:endParaRPr lang="en-US" dirty="0"/>
              </a:p>
              <a:p>
                <a:pPr algn="l" rtl="0"/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1709" t="-1752" r="-1709" b="-26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93766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القاعدة الرابعة : مشتقة حاصل ضرب دالتين :- 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EG" dirty="0" smtClean="0"/>
                  <a:t>مشتقة حاصل ضرب دالتين = </a:t>
                </a:r>
              </a:p>
              <a:p>
                <a:r>
                  <a:rPr lang="ar-EG" sz="2400" dirty="0" smtClean="0"/>
                  <a:t>الدالة الاولى كما هي × مشتقة الدالة الثانية </a:t>
                </a:r>
                <a:r>
                  <a:rPr lang="ar-EG" sz="2400" dirty="0"/>
                  <a:t>+ الدالة </a:t>
                </a:r>
                <a:r>
                  <a:rPr lang="ar-EG" sz="2400" dirty="0" smtClean="0"/>
                  <a:t>الثانية </a:t>
                </a:r>
                <a:r>
                  <a:rPr lang="ar-EG" sz="2400" dirty="0"/>
                  <a:t>كما هي × مشتقة الدالة </a:t>
                </a:r>
                <a:r>
                  <a:rPr lang="ar-EG" sz="2400" dirty="0" smtClean="0"/>
                  <a:t>الأولي </a:t>
                </a:r>
                <a:endParaRPr lang="en-US" sz="2400" dirty="0"/>
              </a:p>
              <a:p>
                <a:r>
                  <a:rPr lang="ar-EG" dirty="0" smtClean="0"/>
                  <a:t>مثال :-</a:t>
                </a:r>
              </a:p>
              <a:p>
                <a:pPr algn="l" rtl="0"/>
                <a:r>
                  <a:rPr lang="en-US" dirty="0"/>
                  <a:t> </a:t>
                </a:r>
                <a:r>
                  <a:rPr lang="en-US" dirty="0" smtClean="0"/>
                  <a:t>1-  y = 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( 3 x + </a:t>
                </a:r>
                <a:r>
                  <a:rPr lang="en-US" dirty="0">
                    <a:solidFill>
                      <a:srgbClr val="FF0000"/>
                    </a:solidFill>
                  </a:rPr>
                  <a:t>1 )</a:t>
                </a:r>
                <a:r>
                  <a:rPr lang="en-US" dirty="0" smtClean="0"/>
                  <a:t> </a:t>
                </a:r>
                <a:r>
                  <a:rPr lang="en-US" dirty="0" smtClean="0">
                    <a:solidFill>
                      <a:srgbClr val="00B0F0"/>
                    </a:solidFill>
                  </a:rPr>
                  <a:t>(x</a:t>
                </a:r>
                <a:r>
                  <a:rPr lang="en-US" baseline="30000" dirty="0" smtClean="0">
                    <a:solidFill>
                      <a:srgbClr val="00B0F0"/>
                    </a:solidFill>
                  </a:rPr>
                  <a:t>2</a:t>
                </a:r>
                <a:r>
                  <a:rPr lang="en-US" dirty="0" smtClean="0">
                    <a:solidFill>
                      <a:srgbClr val="00B0F0"/>
                    </a:solidFill>
                  </a:rPr>
                  <a:t> – 7 x )</a:t>
                </a:r>
              </a:p>
              <a:p>
                <a:pPr algn="l" rtl="0"/>
                <a:r>
                  <a:rPr lang="en-US" dirty="0"/>
                  <a:t> </a:t>
                </a:r>
                <a:r>
                  <a:rPr lang="en-US" dirty="0" smtClean="0"/>
                  <a:t>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i="1" smtClean="0">
                            <a:latin typeface="Cambria Math"/>
                          </a:rPr>
                          <m:t>𝑑𝑦</m:t>
                        </m:r>
                      </m:num>
                      <m:den>
                        <m:r>
                          <a:rPr lang="en-US" i="1" smtClean="0">
                            <a:latin typeface="Cambria Math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US" dirty="0" smtClean="0"/>
                  <a:t> </a:t>
                </a:r>
                <a:r>
                  <a:rPr lang="en-US" dirty="0"/>
                  <a:t>= </a:t>
                </a:r>
                <a:r>
                  <a:rPr lang="en-US" dirty="0">
                    <a:solidFill>
                      <a:srgbClr val="FF0000"/>
                    </a:solidFill>
                  </a:rPr>
                  <a:t>( 3 x + 1 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) </a:t>
                </a:r>
                <a:r>
                  <a:rPr lang="en-US" dirty="0" smtClean="0"/>
                  <a:t>(2x -7 ) + </a:t>
                </a:r>
                <a:r>
                  <a:rPr lang="en-US" dirty="0">
                    <a:solidFill>
                      <a:srgbClr val="00B0F0"/>
                    </a:solidFill>
                  </a:rPr>
                  <a:t>(x2 – 7 x ) </a:t>
                </a:r>
                <a:r>
                  <a:rPr lang="en-US" dirty="0" smtClean="0"/>
                  <a:t>(3)</a:t>
                </a:r>
              </a:p>
              <a:p>
                <a:pPr algn="l" rtl="0"/>
                <a:r>
                  <a:rPr lang="en-US" dirty="0" smtClean="0"/>
                  <a:t>2-  </a:t>
                </a:r>
                <a:r>
                  <a:rPr lang="en-US" dirty="0"/>
                  <a:t>y = ( </a:t>
                </a:r>
                <a:r>
                  <a:rPr lang="en-US" dirty="0" smtClean="0"/>
                  <a:t>10 x</a:t>
                </a:r>
                <a:r>
                  <a:rPr lang="en-US" baseline="30000" dirty="0" smtClean="0"/>
                  <a:t>3</a:t>
                </a:r>
                <a:r>
                  <a:rPr lang="en-US" dirty="0" smtClean="0"/>
                  <a:t> - 12 </a:t>
                </a:r>
                <a:r>
                  <a:rPr lang="en-US" dirty="0"/>
                  <a:t>) </a:t>
                </a:r>
                <a:r>
                  <a:rPr lang="en-US" dirty="0" smtClean="0"/>
                  <a:t>(5 x</a:t>
                </a:r>
                <a:r>
                  <a:rPr lang="en-US" baseline="30000" dirty="0" smtClean="0"/>
                  <a:t>2</a:t>
                </a:r>
                <a:r>
                  <a:rPr lang="en-US" dirty="0" smtClean="0"/>
                  <a:t> + 2 </a:t>
                </a:r>
                <a:r>
                  <a:rPr lang="en-US" dirty="0"/>
                  <a:t>x )</a:t>
                </a:r>
              </a:p>
              <a:p>
                <a:pPr algn="l" rtl="0"/>
                <a:r>
                  <a:rPr lang="en-US" dirty="0"/>
                  <a:t>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𝑑𝑦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US" dirty="0"/>
                  <a:t> = ( 10 x</a:t>
                </a:r>
                <a:r>
                  <a:rPr lang="en-US" baseline="30000" dirty="0"/>
                  <a:t>3</a:t>
                </a:r>
                <a:r>
                  <a:rPr lang="en-US" dirty="0"/>
                  <a:t> - 12 </a:t>
                </a:r>
                <a:r>
                  <a:rPr lang="en-US" dirty="0" smtClean="0"/>
                  <a:t>)(10 x +2 </a:t>
                </a:r>
                <a:r>
                  <a:rPr lang="en-US" dirty="0"/>
                  <a:t>) + ( 30 x</a:t>
                </a:r>
                <a:r>
                  <a:rPr lang="en-US" baseline="30000" dirty="0"/>
                  <a:t>2</a:t>
                </a:r>
                <a:r>
                  <a:rPr lang="en-US" dirty="0"/>
                  <a:t> ) </a:t>
                </a:r>
                <a:r>
                  <a:rPr lang="en-US" dirty="0" smtClean="0"/>
                  <a:t>(5 x</a:t>
                </a:r>
                <a:r>
                  <a:rPr lang="en-US" baseline="30000" dirty="0" smtClean="0"/>
                  <a:t>2</a:t>
                </a:r>
                <a:r>
                  <a:rPr lang="en-US" dirty="0" smtClean="0"/>
                  <a:t> + 2x </a:t>
                </a:r>
                <a:r>
                  <a:rPr lang="en-US" dirty="0"/>
                  <a:t>) (3)</a:t>
                </a:r>
              </a:p>
              <a:p>
                <a:pPr algn="l" rtl="0"/>
                <a:r>
                  <a:rPr lang="en-US" dirty="0" smtClean="0"/>
                  <a:t> 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1709" t="-1752" r="-1709" b="-137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93766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القاعدة الخامسة : مشتقة حاصل قسمة دالتين :-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EG" dirty="0" smtClean="0"/>
                  <a:t>مشتقة حاصل قسمة دالتين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ar-EG" b="0" i="1" smtClean="0">
                            <a:latin typeface="Cambria Math"/>
                          </a:rPr>
                          <m:t>البسط</m:t>
                        </m:r>
                      </m:num>
                      <m:den>
                        <m:r>
                          <a:rPr lang="ar-EG" b="0" i="1" smtClean="0">
                            <a:latin typeface="Cambria Math"/>
                          </a:rPr>
                          <m:t>المقام</m:t>
                        </m:r>
                      </m:den>
                    </m:f>
                  </m:oMath>
                </a14:m>
                <a:r>
                  <a:rPr lang="ar-EG" dirty="0"/>
                  <a:t> </a:t>
                </a:r>
                <a:r>
                  <a:rPr lang="ar-EG" dirty="0" smtClean="0"/>
                  <a:t>=</a:t>
                </a:r>
              </a:p>
              <a:p>
                <a:pPr algn="l" rt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ar-EG" b="0" i="1" smtClean="0">
                              <a:latin typeface="Cambria Math"/>
                            </a:rPr>
                            <m:t>المقام</m:t>
                          </m:r>
                          <m:r>
                            <a:rPr lang="ar-EG" b="0" i="1" smtClean="0">
                              <a:latin typeface="Cambria Math"/>
                            </a:rPr>
                            <m:t> </m:t>
                          </m:r>
                          <m:r>
                            <a:rPr lang="ar-EG" b="0" i="1" smtClean="0">
                              <a:latin typeface="Cambria Math"/>
                            </a:rPr>
                            <m:t>مشتقة</m:t>
                          </m:r>
                          <m:r>
                            <a:rPr lang="ar-EG" b="0" i="1" smtClean="0">
                              <a:latin typeface="Cambria Math"/>
                            </a:rPr>
                            <m:t> ×</m:t>
                          </m:r>
                          <m:r>
                            <a:rPr lang="ar-EG" b="0" i="1" smtClean="0">
                              <a:latin typeface="Cambria Math"/>
                              <a:ea typeface="Cambria Math"/>
                            </a:rPr>
                            <m:t>البسط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ar-EG" b="0" i="1" smtClean="0">
                              <a:latin typeface="Cambria Math"/>
                              <a:ea typeface="Cambria Math"/>
                            </a:rPr>
                            <m:t>البسط</m:t>
                          </m:r>
                          <m:r>
                            <a:rPr lang="ar-EG" b="0" i="1" smtClean="0">
                              <a:latin typeface="Cambria Math"/>
                              <a:ea typeface="Cambria Math"/>
                            </a:rPr>
                            <m:t> </m:t>
                          </m:r>
                          <m:r>
                            <a:rPr lang="ar-EG" b="0" i="1" smtClean="0">
                              <a:latin typeface="Cambria Math"/>
                              <a:ea typeface="Cambria Math"/>
                            </a:rPr>
                            <m:t>مشتقة</m:t>
                          </m:r>
                          <m:r>
                            <a:rPr lang="ar-EG" b="0" i="1" smtClean="0">
                              <a:latin typeface="Cambria Math"/>
                              <a:ea typeface="Cambria Math"/>
                            </a:rPr>
                            <m:t> ×</m:t>
                          </m:r>
                          <m:r>
                            <a:rPr lang="ar-EG" b="0" i="1" smtClean="0">
                              <a:latin typeface="Cambria Math"/>
                              <a:ea typeface="Cambria Math"/>
                            </a:rPr>
                            <m:t>المقام</m:t>
                          </m:r>
                        </m:num>
                        <m:den>
                          <m:sSup>
                            <m:sSupPr>
                              <m:ctrlPr>
                                <a:rPr lang="en-US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(</m:t>
                              </m:r>
                              <m:r>
                                <a:rPr lang="ar-EG" b="0" i="1" smtClean="0">
                                  <a:latin typeface="Cambria Math"/>
                                </a:rPr>
                                <m:t>المقام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)</m:t>
                              </m:r>
                            </m:e>
                            <m:sup>
                              <m:r>
                                <a:rPr lang="ar-EG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ar-EG" dirty="0" smtClean="0"/>
              </a:p>
              <a:p>
                <a:pPr algn="r"/>
                <a:r>
                  <a:rPr lang="ar-EG" dirty="0" smtClean="0"/>
                  <a:t>مثال :-</a:t>
                </a:r>
              </a:p>
              <a:p>
                <a:pPr algn="l" rtl="0"/>
                <a:r>
                  <a:rPr lang="ar-EG" dirty="0"/>
                  <a:t> </a:t>
                </a:r>
                <a:r>
                  <a:rPr lang="en-US" dirty="0" smtClean="0"/>
                  <a:t>  y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  <m:r>
                          <a:rPr lang="en-US" b="0" i="1" smtClean="0">
                            <a:latin typeface="Cambria Math"/>
                          </a:rPr>
                          <m:t>4</m:t>
                        </m:r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  <m:r>
                          <a:rPr lang="en-US" b="0" i="1" smtClean="0">
                            <a:latin typeface="Cambria Math"/>
                          </a:rPr>
                          <m:t>+</m:t>
                        </m:r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3</m:t>
                        </m:r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den>
                    </m:f>
                  </m:oMath>
                </a14:m>
                <a:endParaRPr lang="en-US" dirty="0" smtClean="0"/>
              </a:p>
              <a:p>
                <a:pPr algn="l" rtl="0"/>
                <a:r>
                  <a:rPr lang="en-US" dirty="0"/>
                  <a:t> </a:t>
                </a:r>
                <a:r>
                  <a:rPr lang="en-US" dirty="0" smtClean="0"/>
                  <a:t>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i="1" smtClean="0">
                            <a:latin typeface="Cambria Math"/>
                          </a:rPr>
                          <m:t>𝑑𝑦</m:t>
                        </m:r>
                      </m:num>
                      <m:den>
                        <m:r>
                          <a:rPr lang="en-US" i="1" smtClean="0">
                            <a:latin typeface="Cambria Math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US" dirty="0" smtClean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3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d>
                          <m:d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4</m:t>
                            </m:r>
                          </m:e>
                        </m:d>
                        <m:r>
                          <a:rPr lang="en-US" b="0" i="1" smtClean="0">
                            <a:latin typeface="Cambria Math"/>
                          </a:rPr>
                          <m:t>−(</m:t>
                        </m:r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  <m:r>
                          <a:rPr lang="en-US" b="0" i="1" smtClean="0">
                            <a:latin typeface="Cambria Math"/>
                          </a:rPr>
                          <m:t>+</m:t>
                        </m:r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  <m:r>
                          <a:rPr lang="en-US" b="0" i="1" smtClean="0">
                            <a:latin typeface="Cambria Math"/>
                          </a:rPr>
                          <m:t>)(</m:t>
                        </m:r>
                        <m:r>
                          <a:rPr lang="en-US" b="0" i="1" smtClean="0">
                            <a:latin typeface="Cambria Math"/>
                          </a:rPr>
                          <m:t>3</m:t>
                        </m:r>
                        <m:r>
                          <a:rPr lang="en-US" b="0" i="1" smtClean="0">
                            <a:latin typeface="Cambria Math"/>
                          </a:rPr>
                          <m:t>)</m:t>
                        </m:r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3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dirty="0" smtClean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12</m:t>
                        </m:r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  <m:r>
                          <a:rPr lang="en-US" b="0" i="1" smtClean="0">
                            <a:latin typeface="Cambria Math"/>
                          </a:rPr>
                          <m:t> −</m:t>
                        </m:r>
                        <m:r>
                          <a:rPr lang="en-US" b="0" i="1" smtClean="0">
                            <a:latin typeface="Cambria Math"/>
                          </a:rPr>
                          <m:t>3</m:t>
                        </m:r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  <m:r>
                          <a:rPr lang="en-US" b="0" i="1" smtClean="0">
                            <a:latin typeface="Cambria Math"/>
                          </a:rPr>
                          <m:t>−</m:t>
                        </m:r>
                        <m:r>
                          <a:rPr lang="en-US" b="0" i="1" smtClean="0">
                            <a:latin typeface="Cambria Math"/>
                          </a:rPr>
                          <m:t>6</m:t>
                        </m:r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9</m:t>
                        </m:r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dirty="0" smtClean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9</m:t>
                        </m:r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  <m:r>
                          <a:rPr lang="en-US" b="0" i="1" smtClean="0">
                            <a:latin typeface="Cambria Math"/>
                          </a:rPr>
                          <m:t>−</m:t>
                        </m:r>
                        <m:r>
                          <a:rPr lang="en-US" b="0" i="1" smtClean="0">
                            <a:latin typeface="Cambria Math"/>
                          </a:rPr>
                          <m:t>6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9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1777" r="-1709" b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93766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القاعدة السادسة : مشتقة القوس المرفوع لأس :-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EG" dirty="0"/>
                  <a:t>مشتقة القوس المرفوع </a:t>
                </a:r>
                <a:r>
                  <a:rPr lang="ar-EG" dirty="0" smtClean="0"/>
                  <a:t>لأس = تفاضل القوس × تفاضل ما بداخله</a:t>
                </a:r>
              </a:p>
              <a:p>
                <a:r>
                  <a:rPr lang="ar-EG" dirty="0" smtClean="0"/>
                  <a:t>مثال :-</a:t>
                </a:r>
              </a:p>
              <a:p>
                <a:pPr algn="l" rtl="0"/>
                <a:r>
                  <a:rPr lang="en-US" dirty="0" smtClean="0"/>
                  <a:t>1 – y = </a:t>
                </a:r>
                <a:r>
                  <a:rPr lang="en-US" dirty="0" smtClean="0">
                    <a:solidFill>
                      <a:srgbClr val="00B0F0"/>
                    </a:solidFill>
                  </a:rPr>
                  <a:t>(15x2 + 20 )</a:t>
                </a:r>
                <a:r>
                  <a:rPr lang="en-US" baseline="30000" dirty="0" smtClean="0"/>
                  <a:t>3</a:t>
                </a:r>
              </a:p>
              <a:p>
                <a:pPr algn="l" rtl="0"/>
                <a:r>
                  <a:rPr lang="en-US" dirty="0" smtClean="0"/>
                  <a:t>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i="1" smtClean="0">
                            <a:latin typeface="Cambria Math"/>
                          </a:rPr>
                          <m:t>𝑑𝑦</m:t>
                        </m:r>
                      </m:num>
                      <m:den>
                        <m:r>
                          <a:rPr lang="en-US" i="1" smtClean="0">
                            <a:latin typeface="Cambria Math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US" dirty="0" smtClean="0"/>
                  <a:t>  = </a:t>
                </a:r>
                <a:r>
                  <a:rPr lang="en-US" dirty="0"/>
                  <a:t>3 </a:t>
                </a:r>
                <a:r>
                  <a:rPr lang="en-US" dirty="0">
                    <a:solidFill>
                      <a:srgbClr val="00B0F0"/>
                    </a:solidFill>
                  </a:rPr>
                  <a:t>(15x</a:t>
                </a:r>
                <a:r>
                  <a:rPr lang="en-US" baseline="30000" dirty="0">
                    <a:solidFill>
                      <a:srgbClr val="00B0F0"/>
                    </a:solidFill>
                  </a:rPr>
                  <a:t>2</a:t>
                </a:r>
                <a:r>
                  <a:rPr lang="en-US" dirty="0">
                    <a:solidFill>
                      <a:srgbClr val="00B0F0"/>
                    </a:solidFill>
                  </a:rPr>
                  <a:t> + 20 </a:t>
                </a:r>
                <a:r>
                  <a:rPr lang="en-US" dirty="0" smtClean="0">
                    <a:solidFill>
                      <a:srgbClr val="00B0F0"/>
                    </a:solidFill>
                  </a:rPr>
                  <a:t>)</a:t>
                </a:r>
                <a:r>
                  <a:rPr lang="en-US" baseline="30000" dirty="0" smtClean="0"/>
                  <a:t>2 </a:t>
                </a:r>
                <a:r>
                  <a:rPr lang="en-US" dirty="0" smtClean="0"/>
                  <a:t>(30x)</a:t>
                </a:r>
                <a:endParaRPr lang="en-US" dirty="0"/>
              </a:p>
              <a:p>
                <a:pPr algn="l" rtl="0"/>
                <a:r>
                  <a:rPr lang="en-US" dirty="0" smtClean="0"/>
                  <a:t>2 </a:t>
                </a:r>
                <a:r>
                  <a:rPr lang="en-US" dirty="0"/>
                  <a:t>– y = </a:t>
                </a:r>
                <a:r>
                  <a:rPr lang="en-US" dirty="0" smtClean="0">
                    <a:solidFill>
                      <a:srgbClr val="00B0F0"/>
                    </a:solidFill>
                  </a:rPr>
                  <a:t>(10 x</a:t>
                </a:r>
                <a:r>
                  <a:rPr lang="en-US" baseline="30000" dirty="0" smtClean="0">
                    <a:solidFill>
                      <a:srgbClr val="00B0F0"/>
                    </a:solidFill>
                  </a:rPr>
                  <a:t>3</a:t>
                </a:r>
                <a:r>
                  <a:rPr lang="en-US" dirty="0" smtClean="0">
                    <a:solidFill>
                      <a:srgbClr val="00B0F0"/>
                    </a:solidFill>
                  </a:rPr>
                  <a:t>  - 12x</a:t>
                </a:r>
                <a:r>
                  <a:rPr lang="en-US" baseline="30000" dirty="0" smtClean="0">
                    <a:solidFill>
                      <a:srgbClr val="00B0F0"/>
                    </a:solidFill>
                  </a:rPr>
                  <a:t>2</a:t>
                </a:r>
                <a:r>
                  <a:rPr lang="en-US" dirty="0" smtClean="0">
                    <a:solidFill>
                      <a:srgbClr val="00B0F0"/>
                    </a:solidFill>
                  </a:rPr>
                  <a:t> </a:t>
                </a:r>
                <a:r>
                  <a:rPr lang="en-US" dirty="0">
                    <a:solidFill>
                      <a:srgbClr val="00B0F0"/>
                    </a:solidFill>
                  </a:rPr>
                  <a:t>+ </a:t>
                </a:r>
                <a:r>
                  <a:rPr lang="en-US" dirty="0" smtClean="0">
                    <a:solidFill>
                      <a:srgbClr val="00B0F0"/>
                    </a:solidFill>
                  </a:rPr>
                  <a:t>5 )</a:t>
                </a:r>
                <a:r>
                  <a:rPr lang="en-US" baseline="30000" dirty="0" smtClean="0"/>
                  <a:t>5</a:t>
                </a:r>
                <a:endParaRPr lang="en-US" baseline="30000" dirty="0"/>
              </a:p>
              <a:p>
                <a:pPr algn="l" rtl="0"/>
                <a:r>
                  <a:rPr lang="en-US" dirty="0"/>
                  <a:t>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𝑑𝑦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US" dirty="0"/>
                  <a:t>  = </a:t>
                </a:r>
                <a:r>
                  <a:rPr lang="en-US" dirty="0" smtClean="0"/>
                  <a:t>5 </a:t>
                </a:r>
                <a:r>
                  <a:rPr lang="en-US" dirty="0">
                    <a:solidFill>
                      <a:srgbClr val="00B0F0"/>
                    </a:solidFill>
                  </a:rPr>
                  <a:t>(10 x</a:t>
                </a:r>
                <a:r>
                  <a:rPr lang="en-US" baseline="30000" dirty="0">
                    <a:solidFill>
                      <a:srgbClr val="00B0F0"/>
                    </a:solidFill>
                  </a:rPr>
                  <a:t>3</a:t>
                </a:r>
                <a:r>
                  <a:rPr lang="en-US" dirty="0">
                    <a:solidFill>
                      <a:srgbClr val="00B0F0"/>
                    </a:solidFill>
                  </a:rPr>
                  <a:t>  - 12x</a:t>
                </a:r>
                <a:r>
                  <a:rPr lang="en-US" baseline="30000" dirty="0">
                    <a:solidFill>
                      <a:srgbClr val="00B0F0"/>
                    </a:solidFill>
                  </a:rPr>
                  <a:t>2</a:t>
                </a:r>
                <a:r>
                  <a:rPr lang="en-US" dirty="0">
                    <a:solidFill>
                      <a:srgbClr val="00B0F0"/>
                    </a:solidFill>
                  </a:rPr>
                  <a:t> + 5 </a:t>
                </a:r>
                <a:r>
                  <a:rPr lang="en-US" dirty="0" smtClean="0">
                    <a:solidFill>
                      <a:srgbClr val="00B0F0"/>
                    </a:solidFill>
                  </a:rPr>
                  <a:t>)</a:t>
                </a:r>
                <a:r>
                  <a:rPr lang="en-US" baseline="30000" dirty="0" smtClean="0"/>
                  <a:t>4 </a:t>
                </a:r>
                <a:r>
                  <a:rPr lang="en-US" dirty="0"/>
                  <a:t>(</a:t>
                </a:r>
                <a:r>
                  <a:rPr lang="en-US" dirty="0" smtClean="0"/>
                  <a:t>30x</a:t>
                </a:r>
                <a:r>
                  <a:rPr lang="en-US" baseline="30000" dirty="0" smtClean="0"/>
                  <a:t>2</a:t>
                </a:r>
                <a:r>
                  <a:rPr lang="en-US" dirty="0" smtClean="0"/>
                  <a:t> – 24x)</a:t>
                </a:r>
                <a:endParaRPr lang="en-US" dirty="0"/>
              </a:p>
              <a:p>
                <a:pPr algn="l" rtl="0"/>
                <a:r>
                  <a:rPr lang="en-US" dirty="0" smtClean="0"/>
                  <a:t>    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1709" t="-1752" r="-17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93766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القاعدة السابعة : </a:t>
            </a:r>
            <a:r>
              <a:rPr lang="ar-SA" altLang="en-US" dirty="0"/>
              <a:t>المشتقات العليا للدالة 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EG" dirty="0" smtClean="0"/>
                  <a:t>مثال :-</a:t>
                </a:r>
                <a:endParaRPr lang="en-US" dirty="0" smtClean="0"/>
              </a:p>
              <a:p>
                <a:r>
                  <a:rPr lang="ar-EG" dirty="0" smtClean="0"/>
                  <a:t>أوجد المشتقة الثالثة للدالة التالية :-</a:t>
                </a:r>
              </a:p>
              <a:p>
                <a:pPr algn="l" rtl="0"/>
                <a:r>
                  <a:rPr lang="en-US" dirty="0"/>
                  <a:t> </a:t>
                </a:r>
                <a:r>
                  <a:rPr lang="en-US" dirty="0" smtClean="0"/>
                  <a:t>y = 15 x</a:t>
                </a:r>
                <a:r>
                  <a:rPr lang="en-US" baseline="30000" dirty="0" smtClean="0"/>
                  <a:t>4</a:t>
                </a:r>
                <a:r>
                  <a:rPr lang="en-US" dirty="0" smtClean="0"/>
                  <a:t> + 12 x</a:t>
                </a:r>
                <a:r>
                  <a:rPr lang="en-US" baseline="30000" dirty="0" smtClean="0"/>
                  <a:t>3</a:t>
                </a:r>
                <a:r>
                  <a:rPr lang="en-US" dirty="0" smtClean="0"/>
                  <a:t> + 20 x</a:t>
                </a:r>
                <a:r>
                  <a:rPr lang="en-US" baseline="30000" dirty="0" smtClean="0"/>
                  <a:t>2</a:t>
                </a:r>
                <a:r>
                  <a:rPr lang="en-US" dirty="0" smtClean="0"/>
                  <a:t> – 5 x +12</a:t>
                </a:r>
              </a:p>
              <a:p>
                <a:pPr algn="l" rtl="0"/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i="1" smtClean="0">
                            <a:latin typeface="Cambria Math"/>
                          </a:rPr>
                          <m:t>𝑑𝑦</m:t>
                        </m:r>
                      </m:num>
                      <m:den>
                        <m:r>
                          <a:rPr lang="en-US" i="1" smtClean="0">
                            <a:latin typeface="Cambria Math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US" dirty="0" smtClean="0"/>
                  <a:t>=  60 x</a:t>
                </a:r>
                <a:r>
                  <a:rPr lang="en-US" baseline="30000" dirty="0" smtClean="0"/>
                  <a:t>3</a:t>
                </a:r>
                <a:r>
                  <a:rPr lang="en-US" dirty="0" smtClean="0"/>
                  <a:t> + 36 x</a:t>
                </a:r>
                <a:r>
                  <a:rPr lang="en-US" baseline="30000" dirty="0"/>
                  <a:t>2</a:t>
                </a:r>
                <a:r>
                  <a:rPr lang="en-US" dirty="0" smtClean="0"/>
                  <a:t> + 40 x – 5    </a:t>
                </a:r>
                <a:r>
                  <a:rPr lang="ar-EG" dirty="0" smtClean="0"/>
                  <a:t>(المشتقة الاولى)</a:t>
                </a:r>
                <a:endParaRPr lang="en-US" dirty="0" smtClean="0"/>
              </a:p>
              <a:p>
                <a:pPr algn="l" rtl="0"/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/>
                              </a:rPr>
                              <m:t>𝑑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i="1">
                            <a:latin typeface="Cambria Math"/>
                          </a:rPr>
                          <m:t>𝑦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𝑑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dirty="0"/>
                  <a:t>=  </a:t>
                </a:r>
                <a:r>
                  <a:rPr lang="en-US" dirty="0" smtClean="0"/>
                  <a:t>180 x</a:t>
                </a:r>
                <a:r>
                  <a:rPr lang="en-US" baseline="30000" dirty="0" smtClean="0"/>
                  <a:t>2</a:t>
                </a:r>
                <a:r>
                  <a:rPr lang="en-US" dirty="0" smtClean="0"/>
                  <a:t> </a:t>
                </a:r>
                <a:r>
                  <a:rPr lang="en-US" dirty="0"/>
                  <a:t>+ </a:t>
                </a:r>
                <a:r>
                  <a:rPr lang="en-US" dirty="0" smtClean="0"/>
                  <a:t>72 x </a:t>
                </a:r>
                <a:r>
                  <a:rPr lang="en-US" dirty="0"/>
                  <a:t>+ </a:t>
                </a:r>
                <a:r>
                  <a:rPr lang="en-US" dirty="0" smtClean="0"/>
                  <a:t>40</a:t>
                </a:r>
                <a:r>
                  <a:rPr lang="ar-EG" dirty="0" smtClean="0"/>
                  <a:t>      (المشتقة الثانية )              </a:t>
                </a:r>
                <a:endParaRPr lang="en-US" dirty="0" smtClean="0"/>
              </a:p>
              <a:p>
                <a:pPr algn="l" rtl="0"/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/>
                              </a:rPr>
                              <m:t>𝑑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3</m:t>
                            </m:r>
                          </m:sup>
                        </m:sSup>
                        <m:r>
                          <a:rPr lang="en-US" i="1">
                            <a:latin typeface="Cambria Math"/>
                          </a:rPr>
                          <m:t>𝑦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𝑑</m:t>
                        </m:r>
                        <m:sSup>
                          <m:s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dirty="0"/>
                  <a:t>=  </a:t>
                </a:r>
                <a:r>
                  <a:rPr lang="en-US" dirty="0" smtClean="0"/>
                  <a:t>360 x </a:t>
                </a:r>
                <a:r>
                  <a:rPr lang="en-US" dirty="0"/>
                  <a:t>+ </a:t>
                </a:r>
                <a:r>
                  <a:rPr lang="en-US" dirty="0" smtClean="0"/>
                  <a:t>72</a:t>
                </a:r>
                <a:r>
                  <a:rPr lang="ar-EG" dirty="0" smtClean="0"/>
                  <a:t>    (المشتقة الثالثة )                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684" t="-2022" r="-17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93766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altLang="en-US" b="1" dirty="0"/>
              <a:t>التطبيقات الاقتصادية والإدارية للتفاضل </a:t>
            </a:r>
            <a:r>
              <a:rPr lang="ar-EG" altLang="en-US" b="1" dirty="0" smtClean="0"/>
              <a:t>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ar-EG" sz="4800" dirty="0" smtClean="0"/>
          </a:p>
          <a:p>
            <a:pPr algn="ctr"/>
            <a:r>
              <a:rPr lang="ar-EG" sz="11500" b="1" dirty="0" smtClean="0">
                <a:ln cmpd="thinThick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1- المرونة</a:t>
            </a:r>
            <a:endParaRPr lang="en-US" sz="11500" b="1" dirty="0">
              <a:ln cmpd="thinThick">
                <a:solidFill>
                  <a:schemeClr val="tx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93766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altLang="en-US" sz="3200" b="1" dirty="0" smtClean="0"/>
              <a:t>تابع </a:t>
            </a:r>
            <a:r>
              <a:rPr lang="ar-SA" altLang="en-US" sz="3200" b="1" dirty="0" smtClean="0"/>
              <a:t>التطبيقات </a:t>
            </a:r>
            <a:r>
              <a:rPr lang="ar-SA" altLang="en-US" sz="3200" b="1" dirty="0"/>
              <a:t>الاقتصادية والإدارية للتفاضل </a:t>
            </a:r>
            <a:r>
              <a:rPr lang="ar-EG" altLang="en-US" sz="3200" b="1" dirty="0" smtClean="0"/>
              <a:t>:-</a:t>
            </a:r>
            <a:br>
              <a:rPr lang="ar-EG" altLang="en-US" sz="3200" b="1" dirty="0" smtClean="0"/>
            </a:br>
            <a:r>
              <a:rPr lang="ar-EG" altLang="en-US" sz="3200" b="1" dirty="0" smtClean="0"/>
              <a:t>1- المرونة :-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EG" altLang="en-US" sz="3600" b="1" u="sng" dirty="0" smtClean="0"/>
              <a:t>تعرف </a:t>
            </a:r>
            <a:r>
              <a:rPr lang="ar-SA" altLang="en-US" sz="3600" b="1" u="sng" dirty="0" smtClean="0"/>
              <a:t>مرونة </a:t>
            </a:r>
            <a:r>
              <a:rPr lang="ar-SA" altLang="en-US" sz="3600" b="1" u="sng" dirty="0"/>
              <a:t>الطلب السعرية :</a:t>
            </a:r>
            <a:r>
              <a:rPr lang="ar-EG" altLang="en-US" sz="3600" b="1" u="sng" dirty="0"/>
              <a:t> </a:t>
            </a:r>
            <a:r>
              <a:rPr lang="ar-EG" altLang="en-US" sz="3600" b="1" dirty="0" smtClean="0"/>
              <a:t>على أنها مدى استجابة </a:t>
            </a:r>
            <a:r>
              <a:rPr lang="ar-EG" altLang="en-US" sz="3600" b="1" dirty="0"/>
              <a:t>التغيرات </a:t>
            </a:r>
            <a:r>
              <a:rPr lang="ar-EG" altLang="en-US" sz="3600" b="1" dirty="0" smtClean="0"/>
              <a:t>في </a:t>
            </a:r>
            <a:r>
              <a:rPr lang="ar-EG" altLang="en-US" sz="3600" b="1" dirty="0"/>
              <a:t>الكمية </a:t>
            </a:r>
            <a:r>
              <a:rPr lang="ar-EG" altLang="en-US" sz="3600" b="1" dirty="0" smtClean="0"/>
              <a:t>المطلوبة من </a:t>
            </a:r>
            <a:r>
              <a:rPr lang="ar-EG" altLang="en-US" sz="3600" b="1" dirty="0"/>
              <a:t>سلعة أو خدمة للتغيرات </a:t>
            </a:r>
            <a:r>
              <a:rPr lang="ar-EG" altLang="en-US" sz="3600" b="1" dirty="0" smtClean="0"/>
              <a:t>في سعرها .</a:t>
            </a:r>
            <a:endParaRPr lang="ar-SA" altLang="en-US" sz="3600" b="1" dirty="0"/>
          </a:p>
          <a:p>
            <a:pPr algn="just"/>
            <a:r>
              <a:rPr lang="ar-EG" altLang="en-US" sz="3600" b="1" u="sng" dirty="0" smtClean="0"/>
              <a:t>أما </a:t>
            </a:r>
            <a:r>
              <a:rPr lang="ar-SA" altLang="en-US" sz="3600" b="1" u="sng" dirty="0" smtClean="0"/>
              <a:t>مرونة </a:t>
            </a:r>
            <a:r>
              <a:rPr lang="ar-SA" altLang="en-US" sz="3600" b="1" u="sng" dirty="0"/>
              <a:t>الطلب الدخلية </a:t>
            </a:r>
            <a:r>
              <a:rPr lang="ar-EG" altLang="en-US" sz="3600" b="1" dirty="0" smtClean="0"/>
              <a:t>فتعرف على أنها </a:t>
            </a:r>
            <a:r>
              <a:rPr lang="ar-SA" altLang="en-US" sz="3600" b="1" dirty="0" smtClean="0"/>
              <a:t>:</a:t>
            </a:r>
            <a:r>
              <a:rPr lang="ar-EG" altLang="en-US" sz="3600" b="1" dirty="0" smtClean="0"/>
              <a:t> </a:t>
            </a:r>
            <a:r>
              <a:rPr lang="ar-EG" altLang="en-US" sz="3600" b="1" dirty="0"/>
              <a:t>مدى </a:t>
            </a:r>
            <a:r>
              <a:rPr lang="ar-EG" altLang="en-US" sz="3600" b="1" dirty="0" smtClean="0"/>
              <a:t>استجابة </a:t>
            </a:r>
            <a:r>
              <a:rPr lang="ar-EG" altLang="en-US" sz="3600" b="1" dirty="0"/>
              <a:t>التغيرات </a:t>
            </a:r>
            <a:r>
              <a:rPr lang="ar-EG" altLang="en-US" sz="3600" b="1" dirty="0" smtClean="0"/>
              <a:t>في </a:t>
            </a:r>
            <a:r>
              <a:rPr lang="ar-EG" altLang="en-US" sz="3600" b="1" dirty="0"/>
              <a:t>الكمية </a:t>
            </a:r>
            <a:r>
              <a:rPr lang="ar-EG" altLang="en-US" sz="3600" b="1" dirty="0" smtClean="0"/>
              <a:t>المطلوبة من </a:t>
            </a:r>
            <a:r>
              <a:rPr lang="ar-EG" altLang="en-US" sz="3600" b="1" dirty="0"/>
              <a:t>سلعة أو خدمة للتغيرات </a:t>
            </a:r>
            <a:r>
              <a:rPr lang="ar-EG" altLang="en-US" sz="3600" b="1" dirty="0" smtClean="0"/>
              <a:t>في الدخل .</a:t>
            </a:r>
            <a:endParaRPr lang="ar-SA" altLang="en-US" sz="3600" b="1" dirty="0"/>
          </a:p>
          <a:p>
            <a:pPr algn="just"/>
            <a:endParaRPr lang="ar-SA" altLang="en-US" sz="3600" b="1" dirty="0"/>
          </a:p>
          <a:p>
            <a:pPr algn="just"/>
            <a:endParaRPr lang="en-US" alt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93766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altLang="en-US" sz="3200" b="1" dirty="0"/>
              <a:t>تابع </a:t>
            </a:r>
            <a:r>
              <a:rPr lang="ar-SA" altLang="en-US" sz="3200" b="1" dirty="0"/>
              <a:t>التطبيقات الاقتصادية والإدارية للتفاضل </a:t>
            </a:r>
            <a:r>
              <a:rPr lang="ar-EG" altLang="en-US" sz="3200" b="1" dirty="0"/>
              <a:t>:-</a:t>
            </a:r>
            <a:br>
              <a:rPr lang="ar-EG" altLang="en-US" sz="3200" b="1" dirty="0"/>
            </a:br>
            <a:r>
              <a:rPr lang="ar-EG" altLang="en-US" sz="3200" b="1" dirty="0"/>
              <a:t>1- المرونة :-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EG" alt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حالات المرونة </a:t>
            </a:r>
            <a:r>
              <a:rPr lang="ar-EG" altLang="en-U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السعرية (م) :</a:t>
            </a:r>
            <a:endParaRPr lang="ar-EG" altLang="en-US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ar-EG" altLang="en-US" b="1" dirty="0"/>
              <a:t>القيمة المطلقة </a:t>
            </a:r>
            <a:r>
              <a:rPr lang="ar-EG" altLang="en-US" b="1" dirty="0" smtClean="0"/>
              <a:t>للمرونة    </a:t>
            </a:r>
            <a:r>
              <a:rPr lang="ar-EG" altLang="en-US" b="1" dirty="0"/>
              <a:t>= </a:t>
            </a:r>
            <a:r>
              <a:rPr lang="ar-EG" altLang="en-US" b="1" dirty="0" smtClean="0"/>
              <a:t> صفر </a:t>
            </a:r>
            <a:r>
              <a:rPr lang="ar-EG" altLang="en-US" b="1" dirty="0"/>
              <a:t>( طلب عديم المرونة )</a:t>
            </a:r>
          </a:p>
          <a:p>
            <a:pPr algn="just"/>
            <a:r>
              <a:rPr lang="ar-EG" altLang="en-US" b="1" dirty="0"/>
              <a:t>القيمة المطلقة للمرونة </a:t>
            </a:r>
            <a:r>
              <a:rPr lang="ar-EG" altLang="en-US" b="1" dirty="0" smtClean="0"/>
              <a:t>   &lt; </a:t>
            </a:r>
            <a:r>
              <a:rPr lang="ar-EG" altLang="en-US" b="1" dirty="0"/>
              <a:t>1  ( طلب قليل المرونة أو غير مرن )</a:t>
            </a:r>
          </a:p>
          <a:p>
            <a:r>
              <a:rPr lang="ar-EG" altLang="en-US" b="1" dirty="0"/>
              <a:t>القيمة المطلقة </a:t>
            </a:r>
            <a:r>
              <a:rPr lang="ar-EG" altLang="en-US" b="1" dirty="0" smtClean="0"/>
              <a:t>للمرونة    = </a:t>
            </a:r>
            <a:r>
              <a:rPr lang="ar-EG" altLang="en-US" b="1" dirty="0"/>
              <a:t>1  ( طلب </a:t>
            </a:r>
            <a:r>
              <a:rPr lang="ar-EG" altLang="en-US" b="1" dirty="0" smtClean="0"/>
              <a:t>متكافئ </a:t>
            </a:r>
            <a:r>
              <a:rPr lang="ar-EG" altLang="en-US" b="1" dirty="0"/>
              <a:t>المرونة )</a:t>
            </a:r>
          </a:p>
          <a:p>
            <a:r>
              <a:rPr lang="ar-EG" altLang="en-US" b="1" dirty="0"/>
              <a:t>القيمة المطلقة </a:t>
            </a:r>
            <a:r>
              <a:rPr lang="ar-EG" altLang="en-US" b="1" dirty="0" smtClean="0"/>
              <a:t>للمرونة    &gt; </a:t>
            </a:r>
            <a:r>
              <a:rPr lang="ar-EG" altLang="en-US" b="1" dirty="0"/>
              <a:t>1  ( طلب مرن )</a:t>
            </a:r>
          </a:p>
          <a:p>
            <a:r>
              <a:rPr lang="ar-EG" altLang="en-US" b="1" dirty="0"/>
              <a:t>القيمة المطلقة </a:t>
            </a:r>
            <a:r>
              <a:rPr lang="ar-EG" altLang="en-US" b="1" dirty="0" smtClean="0"/>
              <a:t>للمرونة   = ما لانهاية ( </a:t>
            </a:r>
            <a:r>
              <a:rPr lang="ar-EG" altLang="en-US" b="1" dirty="0"/>
              <a:t>طلب </a:t>
            </a:r>
            <a:r>
              <a:rPr lang="ar-EG" altLang="en-US" b="1" dirty="0" smtClean="0"/>
              <a:t>لانهائي </a:t>
            </a:r>
            <a:r>
              <a:rPr lang="ar-EG" altLang="en-US" b="1" dirty="0"/>
              <a:t>المرونة )</a:t>
            </a:r>
          </a:p>
          <a:p>
            <a:endParaRPr lang="ar-EG" altLang="en-US" b="1" dirty="0"/>
          </a:p>
          <a:p>
            <a:endParaRPr lang="en-US" alt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93766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altLang="en-US" sz="3200" b="1" dirty="0"/>
              <a:t>تابع </a:t>
            </a:r>
            <a:r>
              <a:rPr lang="ar-SA" altLang="en-US" sz="3200" b="1" dirty="0"/>
              <a:t>التطبيقات الاقتصادية والإدارية للتفاضل </a:t>
            </a:r>
            <a:r>
              <a:rPr lang="ar-EG" altLang="en-US" sz="3200" b="1" dirty="0"/>
              <a:t>:-</a:t>
            </a:r>
            <a:br>
              <a:rPr lang="ar-EG" altLang="en-US" sz="3200" b="1" dirty="0"/>
            </a:br>
            <a:r>
              <a:rPr lang="ar-EG" altLang="en-US" sz="3200" b="1" dirty="0"/>
              <a:t>1- المرونة :-</a:t>
            </a:r>
            <a:endParaRPr lang="en-US" sz="32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algn="ctr"/>
                <a:r>
                  <a:rPr lang="ar-EG" altLang="en-US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قياس مرونة الطلب </a:t>
                </a:r>
              </a:p>
              <a:p>
                <a:r>
                  <a:rPr lang="ar-EG" altLang="en-US" b="1" dirty="0"/>
                  <a:t>مرونة الطلب </a:t>
                </a:r>
                <a:r>
                  <a:rPr lang="ar-EG" altLang="en-US" b="1" dirty="0" smtClean="0"/>
                  <a:t>باستخدام </a:t>
                </a:r>
                <a:r>
                  <a:rPr lang="ar-EG" altLang="en-US" b="1" dirty="0"/>
                  <a:t>التفاضل : </a:t>
                </a:r>
              </a:p>
              <a:p>
                <a:pPr algn="ctr"/>
                <a:r>
                  <a:rPr lang="ar-EG" b="1" dirty="0" smtClean="0">
                    <a:ln cmpd="dbl">
                      <a:solidFill>
                        <a:schemeClr val="tx1"/>
                      </a:solidFill>
                    </a:ln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م = المشتقة الاولى لدالة الطلب ×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EG" b="1" i="1" smtClean="0">
                            <a:ln cmpd="dbl">
                              <a:solidFill>
                                <a:schemeClr val="tx1"/>
                              </a:solidFill>
                            </a:ln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fPr>
                      <m:num>
                        <m:r>
                          <a:rPr lang="ar-EG" b="1" i="1" smtClean="0">
                            <a:ln cmpd="dbl">
                              <a:solidFill>
                                <a:schemeClr val="tx1"/>
                              </a:solidFill>
                            </a:ln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السعر</m:t>
                        </m:r>
                        <m:r>
                          <a:rPr lang="ar-EG" b="1" i="1" smtClean="0">
                            <a:ln cmpd="dbl">
                              <a:solidFill>
                                <a:schemeClr val="tx1"/>
                              </a:solidFill>
                            </a:ln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 </m:t>
                        </m:r>
                      </m:num>
                      <m:den>
                        <m:r>
                          <a:rPr lang="ar-EG" b="1" i="1" smtClean="0">
                            <a:ln cmpd="dbl">
                              <a:solidFill>
                                <a:schemeClr val="tx1"/>
                              </a:solidFill>
                            </a:ln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المطلوبة</m:t>
                        </m:r>
                        <m:r>
                          <a:rPr lang="ar-EG" b="1" i="1" smtClean="0">
                            <a:ln cmpd="dbl">
                              <a:solidFill>
                                <a:schemeClr val="tx1"/>
                              </a:solidFill>
                            </a:ln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 </m:t>
                        </m:r>
                        <m:r>
                          <a:rPr lang="ar-EG" b="1" i="1" smtClean="0">
                            <a:ln cmpd="dbl">
                              <a:solidFill>
                                <a:schemeClr val="tx1"/>
                              </a:solidFill>
                            </a:ln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الكمية</m:t>
                        </m:r>
                        <m:r>
                          <a:rPr lang="ar-EG" b="1" i="1" smtClean="0">
                            <a:ln cmpd="dbl">
                              <a:solidFill>
                                <a:schemeClr val="tx1"/>
                              </a:solidFill>
                            </a:ln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 </m:t>
                        </m:r>
                      </m:den>
                    </m:f>
                  </m:oMath>
                </a14:m>
                <a:endParaRPr lang="ar-EG" b="1" dirty="0" smtClean="0">
                  <a:ln cmpd="dbl">
                    <a:solidFill>
                      <a:schemeClr val="tx1"/>
                    </a:solidFill>
                  </a:ln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ctr"/>
                <a:endParaRPr lang="ar-EG" altLang="en-US" b="1" dirty="0" smtClean="0"/>
              </a:p>
              <a:p>
                <a:r>
                  <a:rPr lang="ar-EG" altLang="en-US" sz="2800" b="1" dirty="0" smtClean="0"/>
                  <a:t>لاحظ أن :-</a:t>
                </a:r>
              </a:p>
              <a:p>
                <a:r>
                  <a:rPr lang="ar-EG" altLang="en-US" sz="2800" b="1" dirty="0" smtClean="0"/>
                  <a:t>المشتقة </a:t>
                </a:r>
                <a:r>
                  <a:rPr lang="ar-EG" altLang="en-US" sz="2800" b="1" dirty="0"/>
                  <a:t>الأولى لدالة الطلب = معدل تغير الكمية المطلوبة بالنسبة للسعر </a:t>
                </a:r>
              </a:p>
              <a:p>
                <a:pPr algn="ctr"/>
                <a:endParaRPr lang="en-US" b="1" dirty="0">
                  <a:ln cmpd="dbl">
                    <a:solidFill>
                      <a:schemeClr val="tx1"/>
                    </a:solidFill>
                  </a:ln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t="-2022" r="-17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93766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altLang="en-US" sz="3200" b="1" dirty="0"/>
              <a:t>تابع </a:t>
            </a:r>
            <a:r>
              <a:rPr lang="ar-SA" altLang="en-US" sz="3200" b="1" dirty="0"/>
              <a:t>التطبيقات الاقتصادية والإدارية للتفاضل </a:t>
            </a:r>
            <a:r>
              <a:rPr lang="ar-EG" altLang="en-US" sz="3200" b="1" dirty="0"/>
              <a:t>:-</a:t>
            </a:r>
            <a:br>
              <a:rPr lang="ar-EG" altLang="en-US" sz="3200" b="1" dirty="0"/>
            </a:br>
            <a:r>
              <a:rPr lang="ar-EG" altLang="en-US" sz="3200" b="1" dirty="0"/>
              <a:t>1- المرونة :-</a:t>
            </a:r>
            <a:endParaRPr lang="en-US" sz="32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EG" sz="2400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مثال (1):-</a:t>
                </a:r>
              </a:p>
              <a:p>
                <a:r>
                  <a:rPr lang="ar-EG" sz="2400" dirty="0" smtClean="0"/>
                  <a:t>إذا كانت دالة الطلب على سلعة ما هي </a:t>
                </a:r>
                <a:r>
                  <a:rPr lang="en-US" sz="2400" dirty="0" smtClean="0"/>
                  <a:t>(D= 80 – 6x)</a:t>
                </a:r>
                <a:r>
                  <a:rPr lang="ar-EG" sz="2400" dirty="0" smtClean="0"/>
                  <a:t> أوجد معامل المرونة إذ كانت الكمية المطلوبة هي 100وحدة عند سعر يساوي 10 ريال ؟</a:t>
                </a:r>
              </a:p>
              <a:p>
                <a:pPr algn="ctr"/>
                <a:r>
                  <a:rPr lang="ar-EG" sz="2400" dirty="0" smtClean="0"/>
                  <a:t>الحل </a:t>
                </a:r>
              </a:p>
              <a:p>
                <a:r>
                  <a:rPr lang="ar-EG" sz="2400" dirty="0" smtClean="0"/>
                  <a:t>أولاً نوجد المشتقة الاولى لدالة الطلب </a:t>
                </a:r>
                <a:r>
                  <a:rPr lang="en-US" sz="2400" dirty="0" smtClean="0"/>
                  <a:t>(D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000" b="1" baseline="30000"/>
                      <m:t>/</m:t>
                    </m:r>
                  </m:oMath>
                </a14:m>
                <a:r>
                  <a:rPr lang="en-US" sz="2400" dirty="0" smtClean="0"/>
                  <a:t>= -6)</a:t>
                </a:r>
                <a:endParaRPr lang="ar-EG" sz="2400" dirty="0" smtClean="0"/>
              </a:p>
              <a:p>
                <a:r>
                  <a:rPr lang="ar-EG" sz="2400" dirty="0" smtClean="0"/>
                  <a:t>ثانياً التعويض في القانون :-</a:t>
                </a:r>
              </a:p>
              <a:p>
                <a:r>
                  <a:rPr lang="ar-EG" sz="2000" dirty="0" smtClean="0">
                    <a:ln w="0" cmpd="dbl">
                      <a:solidFill>
                        <a:schemeClr val="tx1"/>
                      </a:solidFill>
                    </a:ln>
                    <a:effectLst/>
                  </a:rPr>
                  <a:t>م = المشتقة الاولى لدالة الطلب ×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EG" sz="2000" i="1">
                            <a:ln w="0" cmpd="dbl">
                              <a:solidFill>
                                <a:schemeClr val="tx1"/>
                              </a:solidFill>
                            </a:ln>
                            <a:effectLst/>
                            <a:latin typeface="Cambria Math"/>
                          </a:rPr>
                        </m:ctrlPr>
                      </m:fPr>
                      <m:num>
                        <m:r>
                          <a:rPr lang="ar-EG" sz="2000" b="0" i="1">
                            <a:ln w="0" cmpd="dbl">
                              <a:solidFill>
                                <a:schemeClr val="tx1"/>
                              </a:solidFill>
                            </a:ln>
                            <a:effectLst/>
                            <a:latin typeface="Cambria Math"/>
                          </a:rPr>
                          <m:t>السعر</m:t>
                        </m:r>
                        <m:r>
                          <a:rPr lang="ar-EG" sz="2000" b="0" i="1">
                            <a:ln w="0" cmpd="dbl">
                              <a:solidFill>
                                <a:schemeClr val="tx1"/>
                              </a:solidFill>
                            </a:ln>
                            <a:effectLst/>
                            <a:latin typeface="Cambria Math"/>
                          </a:rPr>
                          <m:t> </m:t>
                        </m:r>
                      </m:num>
                      <m:den>
                        <m:r>
                          <a:rPr lang="ar-EG" sz="2000" b="0" i="1">
                            <a:ln w="0" cmpd="dbl">
                              <a:solidFill>
                                <a:schemeClr val="tx1"/>
                              </a:solidFill>
                            </a:ln>
                            <a:effectLst/>
                            <a:latin typeface="Cambria Math"/>
                          </a:rPr>
                          <m:t>المطلوبة</m:t>
                        </m:r>
                        <m:r>
                          <a:rPr lang="ar-EG" sz="2000" b="0" i="1">
                            <a:ln w="0" cmpd="dbl">
                              <a:solidFill>
                                <a:schemeClr val="tx1"/>
                              </a:solidFill>
                            </a:ln>
                            <a:effectLst/>
                            <a:latin typeface="Cambria Math"/>
                          </a:rPr>
                          <m:t> </m:t>
                        </m:r>
                        <m:r>
                          <a:rPr lang="ar-EG" sz="2000" b="0" i="1">
                            <a:ln w="0" cmpd="dbl">
                              <a:solidFill>
                                <a:schemeClr val="tx1"/>
                              </a:solidFill>
                            </a:ln>
                            <a:effectLst/>
                            <a:latin typeface="Cambria Math"/>
                          </a:rPr>
                          <m:t>الكمية</m:t>
                        </m:r>
                        <m:r>
                          <a:rPr lang="ar-EG" sz="2000" b="0" i="1">
                            <a:ln w="0" cmpd="dbl">
                              <a:solidFill>
                                <a:schemeClr val="tx1"/>
                              </a:solidFill>
                            </a:ln>
                            <a:effectLst/>
                            <a:latin typeface="Cambria Math"/>
                          </a:rPr>
                          <m:t> </m:t>
                        </m:r>
                      </m:den>
                    </m:f>
                  </m:oMath>
                </a14:m>
                <a:endParaRPr lang="ar-EG" sz="2000" dirty="0" smtClean="0">
                  <a:ln w="0">
                    <a:solidFill>
                      <a:schemeClr val="tx1"/>
                    </a:solidFill>
                  </a:ln>
                  <a:effectLst/>
                </a:endParaRPr>
              </a:p>
              <a:p>
                <a:r>
                  <a:rPr lang="ar-EG" sz="2000" dirty="0" smtClean="0">
                    <a:ln w="0">
                      <a:solidFill>
                        <a:schemeClr val="tx1"/>
                      </a:solidFill>
                    </a:ln>
                    <a:effectLst/>
                  </a:rPr>
                  <a:t>م = </a:t>
                </a:r>
                <a:r>
                  <a:rPr lang="en-US" sz="2000" dirty="0" smtClean="0">
                    <a:ln w="0">
                      <a:solidFill>
                        <a:schemeClr val="tx1"/>
                      </a:solidFill>
                    </a:ln>
                  </a:rPr>
                  <a:t>(-6) </a:t>
                </a:r>
                <a:r>
                  <a:rPr lang="ar-EG" sz="2000" dirty="0" smtClean="0">
                    <a:ln w="0">
                      <a:solidFill>
                        <a:schemeClr val="tx1"/>
                      </a:solidFill>
                    </a:ln>
                  </a:rPr>
                  <a:t> ×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EG" sz="2000" i="1" smtClean="0">
                            <a:ln w="0">
                              <a:solidFill>
                                <a:schemeClr val="tx1"/>
                              </a:solidFill>
                            </a:ln>
                            <a:latin typeface="Cambria Math"/>
                          </a:rPr>
                        </m:ctrlPr>
                      </m:fPr>
                      <m:num>
                        <m:r>
                          <a:rPr lang="ar-EG" sz="2000" b="0" i="1" smtClean="0">
                            <a:ln w="0">
                              <a:solidFill>
                                <a:schemeClr val="tx1"/>
                              </a:solidFill>
                            </a:ln>
                            <a:latin typeface="Cambria Math"/>
                          </a:rPr>
                          <m:t>10</m:t>
                        </m:r>
                      </m:num>
                      <m:den>
                        <m:r>
                          <a:rPr lang="ar-EG" sz="2000" b="0" i="1" smtClean="0">
                            <a:ln w="0">
                              <a:solidFill>
                                <a:schemeClr val="tx1"/>
                              </a:solidFill>
                            </a:ln>
                            <a:latin typeface="Cambria Math"/>
                          </a:rPr>
                          <m:t>100</m:t>
                        </m:r>
                      </m:den>
                    </m:f>
                  </m:oMath>
                </a14:m>
                <a:r>
                  <a:rPr lang="ar-EG" sz="2000" dirty="0" smtClean="0">
                    <a:ln w="0">
                      <a:solidFill>
                        <a:schemeClr val="tx1"/>
                      </a:solidFill>
                    </a:ln>
                    <a:effectLst/>
                  </a:rPr>
                  <a:t> = </a:t>
                </a:r>
                <a:r>
                  <a:rPr lang="en-US" sz="2000" dirty="0" smtClean="0">
                    <a:ln w="0">
                      <a:solidFill>
                        <a:schemeClr val="tx1"/>
                      </a:solidFill>
                    </a:ln>
                    <a:effectLst/>
                  </a:rPr>
                  <a:t>-0.6</a:t>
                </a:r>
              </a:p>
              <a:p>
                <a:r>
                  <a:rPr lang="ar-EG" sz="2400" dirty="0" smtClean="0"/>
                  <a:t>حيث أن القيمة المطلقة (أي الناتج بصرف النظر عن الاشارة ) لمعامل المرونة أقل من الواحد الصحيح إذا فالطلب في هذه الحالة </a:t>
                </a:r>
                <a:r>
                  <a:rPr lang="ar-EG" sz="2400" u="sng" dirty="0" smtClean="0"/>
                  <a:t>قليل المرونة أو غير مرن </a:t>
                </a:r>
                <a:r>
                  <a:rPr lang="ar-EG" sz="2400" dirty="0" smtClean="0"/>
                  <a:t>.</a:t>
                </a:r>
                <a:endParaRPr lang="en-US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889" t="-1078" r="-1367" b="-35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93766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altLang="en-US" sz="3200" b="1" dirty="0"/>
              <a:t>تابع </a:t>
            </a:r>
            <a:r>
              <a:rPr lang="ar-SA" altLang="en-US" sz="3200" b="1" dirty="0"/>
              <a:t>التطبيقات الاقتصادية والإدارية للتفاضل </a:t>
            </a:r>
            <a:r>
              <a:rPr lang="ar-EG" altLang="en-US" sz="3200" b="1" dirty="0"/>
              <a:t>:-</a:t>
            </a:r>
            <a:br>
              <a:rPr lang="ar-EG" altLang="en-US" sz="3200" b="1" dirty="0"/>
            </a:br>
            <a:r>
              <a:rPr lang="ar-EG" altLang="en-US" sz="3200" b="1" dirty="0"/>
              <a:t>1- المرونة :-</a:t>
            </a:r>
            <a:endParaRPr lang="en-US" sz="32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EG" sz="2400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مثال (2):-</a:t>
                </a:r>
                <a:endParaRPr lang="ar-EG" sz="2400" u="sng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r>
                  <a:rPr lang="ar-EG" sz="2400" dirty="0"/>
                  <a:t>إذا كانت دالة الطلب على سلعة ما هي </a:t>
                </a:r>
                <a:r>
                  <a:rPr lang="en-US" sz="2400" dirty="0"/>
                  <a:t>(D= </a:t>
                </a:r>
                <a:r>
                  <a:rPr lang="en-US" sz="2400" dirty="0" smtClean="0"/>
                  <a:t>200 </a:t>
                </a:r>
                <a:r>
                  <a:rPr lang="en-US" sz="2400" dirty="0"/>
                  <a:t>– </a:t>
                </a:r>
                <a:r>
                  <a:rPr lang="en-US" sz="2400" dirty="0" smtClean="0"/>
                  <a:t>10 x</a:t>
                </a:r>
                <a:r>
                  <a:rPr lang="en-US" sz="2400" dirty="0"/>
                  <a:t>)</a:t>
                </a:r>
                <a:r>
                  <a:rPr lang="ar-EG" sz="2400" dirty="0"/>
                  <a:t> أوجد معامل المرونة إذ كانت الكمية المطلوبة هي </a:t>
                </a:r>
                <a:r>
                  <a:rPr lang="ar-EG" sz="2400" dirty="0" smtClean="0"/>
                  <a:t>200وحدة </a:t>
                </a:r>
                <a:r>
                  <a:rPr lang="ar-EG" sz="2400" dirty="0"/>
                  <a:t>عند سعر يساوي </a:t>
                </a:r>
                <a:r>
                  <a:rPr lang="ar-EG" sz="2400" dirty="0" smtClean="0"/>
                  <a:t>20 </a:t>
                </a:r>
                <a:r>
                  <a:rPr lang="ar-EG" sz="2400" dirty="0"/>
                  <a:t>ريال ؟</a:t>
                </a:r>
              </a:p>
              <a:p>
                <a:pPr algn="ctr"/>
                <a:r>
                  <a:rPr lang="ar-EG" sz="2400" dirty="0"/>
                  <a:t>الحل </a:t>
                </a:r>
              </a:p>
              <a:p>
                <a:r>
                  <a:rPr lang="ar-EG" sz="2400" dirty="0"/>
                  <a:t>أولاً نوجد المشتقة الاولى لدالة الطلب </a:t>
                </a:r>
                <a:r>
                  <a:rPr lang="en-US" sz="2400" dirty="0"/>
                  <a:t>(D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000" b="1" baseline="30000"/>
                      <m:t>/</m:t>
                    </m:r>
                  </m:oMath>
                </a14:m>
                <a:r>
                  <a:rPr lang="en-US" sz="2400" dirty="0"/>
                  <a:t>= </a:t>
                </a:r>
                <a:r>
                  <a:rPr lang="en-US" sz="2400" dirty="0" smtClean="0"/>
                  <a:t>-10)</a:t>
                </a:r>
                <a:endParaRPr lang="ar-EG" sz="2400" dirty="0"/>
              </a:p>
              <a:p>
                <a:r>
                  <a:rPr lang="ar-EG" sz="2400" dirty="0"/>
                  <a:t>ثانياً التعويض في القانون :-</a:t>
                </a:r>
              </a:p>
              <a:p>
                <a:r>
                  <a:rPr lang="ar-EG" sz="2000" dirty="0">
                    <a:ln w="0" cmpd="dbl">
                      <a:solidFill>
                        <a:schemeClr val="tx1"/>
                      </a:solidFill>
                    </a:ln>
                  </a:rPr>
                  <a:t>م = المشتقة الاولى لدالة الطلب ×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EG" sz="2000" i="1">
                            <a:ln w="0" cmpd="dbl">
                              <a:solidFill>
                                <a:schemeClr val="tx1"/>
                              </a:solidFill>
                            </a:ln>
                            <a:latin typeface="Cambria Math"/>
                          </a:rPr>
                        </m:ctrlPr>
                      </m:fPr>
                      <m:num>
                        <m:r>
                          <a:rPr lang="ar-EG" sz="2000" i="1">
                            <a:ln w="0" cmpd="dbl">
                              <a:solidFill>
                                <a:schemeClr val="tx1"/>
                              </a:solidFill>
                            </a:ln>
                            <a:latin typeface="Cambria Math"/>
                          </a:rPr>
                          <m:t>السعر</m:t>
                        </m:r>
                        <m:r>
                          <a:rPr lang="ar-EG" sz="2000" i="1">
                            <a:ln w="0" cmpd="dbl">
                              <a:solidFill>
                                <a:schemeClr val="tx1"/>
                              </a:solidFill>
                            </a:ln>
                            <a:latin typeface="Cambria Math"/>
                          </a:rPr>
                          <m:t> </m:t>
                        </m:r>
                      </m:num>
                      <m:den>
                        <m:r>
                          <a:rPr lang="ar-EG" sz="2000" i="1">
                            <a:ln w="0" cmpd="dbl">
                              <a:solidFill>
                                <a:schemeClr val="tx1"/>
                              </a:solidFill>
                            </a:ln>
                            <a:latin typeface="Cambria Math"/>
                          </a:rPr>
                          <m:t>المطلوبة</m:t>
                        </m:r>
                        <m:r>
                          <a:rPr lang="ar-EG" sz="2000" i="1">
                            <a:ln w="0" cmpd="dbl">
                              <a:solidFill>
                                <a:schemeClr val="tx1"/>
                              </a:solidFill>
                            </a:ln>
                            <a:latin typeface="Cambria Math"/>
                          </a:rPr>
                          <m:t> </m:t>
                        </m:r>
                        <m:r>
                          <a:rPr lang="ar-EG" sz="2000" i="1">
                            <a:ln w="0" cmpd="dbl">
                              <a:solidFill>
                                <a:schemeClr val="tx1"/>
                              </a:solidFill>
                            </a:ln>
                            <a:latin typeface="Cambria Math"/>
                          </a:rPr>
                          <m:t>الكمية</m:t>
                        </m:r>
                        <m:r>
                          <a:rPr lang="ar-EG" sz="2000" i="1">
                            <a:ln w="0" cmpd="dbl">
                              <a:solidFill>
                                <a:schemeClr val="tx1"/>
                              </a:solidFill>
                            </a:ln>
                            <a:latin typeface="Cambria Math"/>
                          </a:rPr>
                          <m:t> </m:t>
                        </m:r>
                      </m:den>
                    </m:f>
                  </m:oMath>
                </a14:m>
                <a:endParaRPr lang="ar-EG" sz="2000" dirty="0">
                  <a:ln w="0">
                    <a:solidFill>
                      <a:schemeClr val="tx1"/>
                    </a:solidFill>
                  </a:ln>
                </a:endParaRPr>
              </a:p>
              <a:p>
                <a:r>
                  <a:rPr lang="ar-EG" sz="2000" dirty="0">
                    <a:ln w="0">
                      <a:solidFill>
                        <a:schemeClr val="tx1"/>
                      </a:solidFill>
                    </a:ln>
                  </a:rPr>
                  <a:t>م = </a:t>
                </a:r>
                <a:r>
                  <a:rPr lang="en-US" sz="2000" dirty="0" smtClean="0">
                    <a:ln w="0">
                      <a:solidFill>
                        <a:schemeClr val="tx1"/>
                      </a:solidFill>
                    </a:ln>
                  </a:rPr>
                  <a:t>(-10) </a:t>
                </a:r>
                <a:r>
                  <a:rPr lang="ar-EG" sz="2000" dirty="0" smtClean="0">
                    <a:ln w="0">
                      <a:solidFill>
                        <a:schemeClr val="tx1"/>
                      </a:solidFill>
                    </a:ln>
                  </a:rPr>
                  <a:t> </a:t>
                </a:r>
                <a:r>
                  <a:rPr lang="ar-EG" sz="2000" dirty="0">
                    <a:ln w="0">
                      <a:solidFill>
                        <a:schemeClr val="tx1"/>
                      </a:solidFill>
                    </a:ln>
                  </a:rPr>
                  <a:t>×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EG" sz="2000" i="1">
                            <a:ln w="0">
                              <a:solidFill>
                                <a:schemeClr val="tx1"/>
                              </a:solidFill>
                            </a:ln>
                            <a:latin typeface="Cambria Math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n w="0">
                              <a:solidFill>
                                <a:schemeClr val="tx1"/>
                              </a:solidFill>
                            </a:ln>
                            <a:latin typeface="Cambria Math"/>
                          </a:rPr>
                          <m:t>2</m:t>
                        </m:r>
                        <m:r>
                          <a:rPr lang="ar-EG" sz="2000" i="1">
                            <a:ln w="0">
                              <a:solidFill>
                                <a:schemeClr val="tx1"/>
                              </a:solidFill>
                            </a:ln>
                            <a:latin typeface="Cambria Math"/>
                          </a:rPr>
                          <m:t>0</m:t>
                        </m:r>
                      </m:num>
                      <m:den>
                        <m:r>
                          <a:rPr lang="en-US" sz="2000" b="0" i="1" smtClean="0">
                            <a:ln w="0">
                              <a:solidFill>
                                <a:schemeClr val="tx1"/>
                              </a:solidFill>
                            </a:ln>
                            <a:latin typeface="Cambria Math"/>
                          </a:rPr>
                          <m:t>2</m:t>
                        </m:r>
                        <m:r>
                          <a:rPr lang="ar-EG" sz="2000" i="1">
                            <a:ln w="0">
                              <a:solidFill>
                                <a:schemeClr val="tx1"/>
                              </a:solidFill>
                            </a:ln>
                            <a:latin typeface="Cambria Math"/>
                          </a:rPr>
                          <m:t>00</m:t>
                        </m:r>
                      </m:den>
                    </m:f>
                  </m:oMath>
                </a14:m>
                <a:r>
                  <a:rPr lang="ar-EG" sz="2000" dirty="0">
                    <a:ln w="0">
                      <a:solidFill>
                        <a:schemeClr val="tx1"/>
                      </a:solidFill>
                    </a:ln>
                  </a:rPr>
                  <a:t> = </a:t>
                </a:r>
                <a:r>
                  <a:rPr lang="en-US" sz="2000" dirty="0" smtClean="0">
                    <a:ln w="0">
                      <a:solidFill>
                        <a:schemeClr val="tx1"/>
                      </a:solidFill>
                    </a:ln>
                  </a:rPr>
                  <a:t>-1</a:t>
                </a:r>
                <a:endParaRPr lang="en-US" sz="2000" dirty="0">
                  <a:ln w="0">
                    <a:solidFill>
                      <a:schemeClr val="tx1"/>
                    </a:solidFill>
                  </a:ln>
                </a:endParaRPr>
              </a:p>
              <a:p>
                <a:r>
                  <a:rPr lang="ar-EG" sz="2400" dirty="0"/>
                  <a:t>حيث أن القيمة المطلقة (أي الناتج بصرف النظر عن الاشارة ) لمعامل المرونة </a:t>
                </a:r>
                <a:r>
                  <a:rPr lang="ar-EG" sz="2400" dirty="0" smtClean="0"/>
                  <a:t>يساوي الواحد </a:t>
                </a:r>
                <a:r>
                  <a:rPr lang="ar-EG" sz="2400" dirty="0"/>
                  <a:t>الصحيح إذا فالطلب في هذه الحالة </a:t>
                </a:r>
                <a:r>
                  <a:rPr lang="ar-EG" sz="2400" u="sng" dirty="0" smtClean="0"/>
                  <a:t>متكافئ المرونة</a:t>
                </a:r>
                <a:r>
                  <a:rPr lang="ar-EG" sz="2400" dirty="0" smtClean="0"/>
                  <a:t> </a:t>
                </a:r>
                <a:r>
                  <a:rPr lang="ar-EG" sz="2400" dirty="0"/>
                  <a:t>.</a:t>
                </a:r>
                <a:endParaRPr lang="en-US" sz="2400" dirty="0"/>
              </a:p>
              <a:p>
                <a:endParaRPr lang="en-US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t="-1078" r="-1367" b="-35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93766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altLang="en-US" sz="3200" b="1" dirty="0"/>
              <a:t>تابع </a:t>
            </a:r>
            <a:r>
              <a:rPr lang="ar-SA" altLang="en-US" sz="3200" b="1" dirty="0"/>
              <a:t>التطبيقات الاقتصادية والإدارية للتفاضل </a:t>
            </a:r>
            <a:r>
              <a:rPr lang="ar-EG" altLang="en-US" sz="3200" b="1" dirty="0"/>
              <a:t>:-</a:t>
            </a:r>
            <a:br>
              <a:rPr lang="ar-EG" altLang="en-US" sz="3200" b="1" dirty="0"/>
            </a:br>
            <a:r>
              <a:rPr lang="ar-EG" altLang="en-US" sz="3200" b="1" dirty="0"/>
              <a:t>1- المرونة :-</a:t>
            </a:r>
            <a:endParaRPr lang="en-US" sz="32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EG" sz="2400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مثال (3):-</a:t>
                </a:r>
                <a:endParaRPr lang="ar-EG" sz="2400" u="sng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r>
                  <a:rPr lang="ar-EG" sz="2400" dirty="0"/>
                  <a:t>إذا كانت دالة الطلب على سلعة ما هي </a:t>
                </a:r>
                <a:r>
                  <a:rPr lang="en-US" sz="2400" dirty="0"/>
                  <a:t>(D= </a:t>
                </a:r>
                <a:r>
                  <a:rPr lang="en-US" sz="2400" dirty="0" smtClean="0"/>
                  <a:t>15x-20)</a:t>
                </a:r>
                <a:r>
                  <a:rPr lang="ar-EG" sz="2400" dirty="0" smtClean="0"/>
                  <a:t> </a:t>
                </a:r>
                <a:r>
                  <a:rPr lang="ar-EG" sz="2400" dirty="0"/>
                  <a:t>أوجد معامل المرونة إذ كانت الكمية المطلوبة هي </a:t>
                </a:r>
                <a:r>
                  <a:rPr lang="ar-EG" sz="2400" dirty="0" smtClean="0"/>
                  <a:t>1000وحدة </a:t>
                </a:r>
                <a:r>
                  <a:rPr lang="ar-EG" sz="2400" dirty="0"/>
                  <a:t>عند سعر يساوي </a:t>
                </a:r>
                <a:r>
                  <a:rPr lang="ar-EG" sz="2400" dirty="0" smtClean="0"/>
                  <a:t>100 </a:t>
                </a:r>
                <a:r>
                  <a:rPr lang="ar-EG" sz="2400" dirty="0"/>
                  <a:t>ريال ؟</a:t>
                </a:r>
              </a:p>
              <a:p>
                <a:pPr algn="ctr"/>
                <a:r>
                  <a:rPr lang="ar-EG" sz="2400" dirty="0"/>
                  <a:t>الحل </a:t>
                </a:r>
              </a:p>
              <a:p>
                <a:r>
                  <a:rPr lang="ar-EG" sz="2400" dirty="0"/>
                  <a:t>أولاً نوجد المشتقة الاولى لدالة الطلب </a:t>
                </a:r>
                <a:r>
                  <a:rPr lang="en-US" sz="2400" dirty="0"/>
                  <a:t>(D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000" b="1" baseline="30000"/>
                      <m:t>/</m:t>
                    </m:r>
                  </m:oMath>
                </a14:m>
                <a:r>
                  <a:rPr lang="en-US" sz="2400" dirty="0"/>
                  <a:t>= </a:t>
                </a:r>
                <a:r>
                  <a:rPr lang="en-US" sz="2400" dirty="0" smtClean="0"/>
                  <a:t>15)</a:t>
                </a:r>
                <a:endParaRPr lang="ar-EG" sz="2400" dirty="0"/>
              </a:p>
              <a:p>
                <a:r>
                  <a:rPr lang="ar-EG" sz="2400" dirty="0"/>
                  <a:t>ثانياً التعويض في القانون :-</a:t>
                </a:r>
              </a:p>
              <a:p>
                <a:r>
                  <a:rPr lang="ar-EG" sz="2000" dirty="0">
                    <a:ln w="0" cmpd="dbl">
                      <a:solidFill>
                        <a:schemeClr val="tx1"/>
                      </a:solidFill>
                    </a:ln>
                  </a:rPr>
                  <a:t>م = المشتقة الاولى لدالة الطلب ×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EG" sz="2000" i="1">
                            <a:ln w="0" cmpd="dbl">
                              <a:solidFill>
                                <a:schemeClr val="tx1"/>
                              </a:solidFill>
                            </a:ln>
                            <a:latin typeface="Cambria Math"/>
                          </a:rPr>
                        </m:ctrlPr>
                      </m:fPr>
                      <m:num>
                        <m:r>
                          <a:rPr lang="ar-EG" sz="2000" i="1">
                            <a:ln w="0" cmpd="dbl">
                              <a:solidFill>
                                <a:schemeClr val="tx1"/>
                              </a:solidFill>
                            </a:ln>
                            <a:latin typeface="Cambria Math"/>
                          </a:rPr>
                          <m:t>السعر</m:t>
                        </m:r>
                        <m:r>
                          <a:rPr lang="ar-EG" sz="2000" i="1">
                            <a:ln w="0" cmpd="dbl">
                              <a:solidFill>
                                <a:schemeClr val="tx1"/>
                              </a:solidFill>
                            </a:ln>
                            <a:latin typeface="Cambria Math"/>
                          </a:rPr>
                          <m:t> </m:t>
                        </m:r>
                      </m:num>
                      <m:den>
                        <m:r>
                          <a:rPr lang="ar-EG" sz="2000" i="1">
                            <a:ln w="0" cmpd="dbl">
                              <a:solidFill>
                                <a:schemeClr val="tx1"/>
                              </a:solidFill>
                            </a:ln>
                            <a:latin typeface="Cambria Math"/>
                          </a:rPr>
                          <m:t>المطلوبة</m:t>
                        </m:r>
                        <m:r>
                          <a:rPr lang="ar-EG" sz="2000" i="1">
                            <a:ln w="0" cmpd="dbl">
                              <a:solidFill>
                                <a:schemeClr val="tx1"/>
                              </a:solidFill>
                            </a:ln>
                            <a:latin typeface="Cambria Math"/>
                          </a:rPr>
                          <m:t> </m:t>
                        </m:r>
                        <m:r>
                          <a:rPr lang="ar-EG" sz="2000" i="1">
                            <a:ln w="0" cmpd="dbl">
                              <a:solidFill>
                                <a:schemeClr val="tx1"/>
                              </a:solidFill>
                            </a:ln>
                            <a:latin typeface="Cambria Math"/>
                          </a:rPr>
                          <m:t>الكمية</m:t>
                        </m:r>
                        <m:r>
                          <a:rPr lang="ar-EG" sz="2000" i="1">
                            <a:ln w="0" cmpd="dbl">
                              <a:solidFill>
                                <a:schemeClr val="tx1"/>
                              </a:solidFill>
                            </a:ln>
                            <a:latin typeface="Cambria Math"/>
                          </a:rPr>
                          <m:t> </m:t>
                        </m:r>
                      </m:den>
                    </m:f>
                  </m:oMath>
                </a14:m>
                <a:endParaRPr lang="ar-EG" sz="2000" dirty="0">
                  <a:ln w="0">
                    <a:solidFill>
                      <a:schemeClr val="tx1"/>
                    </a:solidFill>
                  </a:ln>
                </a:endParaRPr>
              </a:p>
              <a:p>
                <a:r>
                  <a:rPr lang="ar-EG" sz="2000" dirty="0">
                    <a:ln w="0">
                      <a:solidFill>
                        <a:schemeClr val="tx1"/>
                      </a:solidFill>
                    </a:ln>
                  </a:rPr>
                  <a:t>م = </a:t>
                </a:r>
                <a:r>
                  <a:rPr lang="en-US" sz="2000" dirty="0" smtClean="0">
                    <a:ln w="0">
                      <a:solidFill>
                        <a:schemeClr val="tx1"/>
                      </a:solidFill>
                    </a:ln>
                  </a:rPr>
                  <a:t>(15) </a:t>
                </a:r>
                <a:r>
                  <a:rPr lang="ar-EG" sz="2000" dirty="0" smtClean="0">
                    <a:ln w="0">
                      <a:solidFill>
                        <a:schemeClr val="tx1"/>
                      </a:solidFill>
                    </a:ln>
                  </a:rPr>
                  <a:t> </a:t>
                </a:r>
                <a:r>
                  <a:rPr lang="ar-EG" sz="2000" dirty="0">
                    <a:ln w="0">
                      <a:solidFill>
                        <a:schemeClr val="tx1"/>
                      </a:solidFill>
                    </a:ln>
                  </a:rPr>
                  <a:t>×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EG" sz="2000" i="1">
                            <a:ln w="0">
                              <a:solidFill>
                                <a:schemeClr val="tx1"/>
                              </a:solidFill>
                            </a:ln>
                            <a:latin typeface="Cambria Math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n w="0">
                              <a:solidFill>
                                <a:schemeClr val="tx1"/>
                              </a:solidFill>
                            </a:ln>
                            <a:latin typeface="Cambria Math"/>
                          </a:rPr>
                          <m:t>100</m:t>
                        </m:r>
                      </m:num>
                      <m:den>
                        <m:r>
                          <a:rPr lang="en-US" sz="2000" b="0" i="1" smtClean="0">
                            <a:ln w="0">
                              <a:solidFill>
                                <a:schemeClr val="tx1"/>
                              </a:solidFill>
                            </a:ln>
                            <a:latin typeface="Cambria Math"/>
                          </a:rPr>
                          <m:t>1000</m:t>
                        </m:r>
                      </m:den>
                    </m:f>
                  </m:oMath>
                </a14:m>
                <a:r>
                  <a:rPr lang="ar-EG" sz="2000" dirty="0">
                    <a:ln w="0">
                      <a:solidFill>
                        <a:schemeClr val="tx1"/>
                      </a:solidFill>
                    </a:ln>
                  </a:rPr>
                  <a:t> = </a:t>
                </a:r>
                <a:r>
                  <a:rPr lang="en-US" sz="2000" dirty="0" smtClean="0">
                    <a:ln w="0">
                      <a:solidFill>
                        <a:schemeClr val="tx1"/>
                      </a:solidFill>
                    </a:ln>
                  </a:rPr>
                  <a:t>1.5</a:t>
                </a:r>
                <a:endParaRPr lang="en-US" sz="2000" dirty="0">
                  <a:ln w="0">
                    <a:solidFill>
                      <a:schemeClr val="tx1"/>
                    </a:solidFill>
                  </a:ln>
                </a:endParaRPr>
              </a:p>
              <a:p>
                <a:r>
                  <a:rPr lang="ar-EG" sz="2400" dirty="0"/>
                  <a:t>حيث أن القيمة المطلقة (أي الناتج بصرف النظر عن الاشارة ) لمعامل المرونة </a:t>
                </a:r>
                <a:r>
                  <a:rPr lang="ar-EG" sz="2400" dirty="0" smtClean="0"/>
                  <a:t>أكبر من  الواحد </a:t>
                </a:r>
                <a:r>
                  <a:rPr lang="ar-EG" sz="2400" dirty="0"/>
                  <a:t>الصحيح إذا فالطلب في </a:t>
                </a:r>
                <a:r>
                  <a:rPr lang="ar-EG" sz="2400" dirty="0" smtClean="0"/>
                  <a:t>هذه الحالة </a:t>
                </a:r>
                <a:r>
                  <a:rPr lang="ar-EG" sz="2400" u="sng" dirty="0" smtClean="0"/>
                  <a:t>مرن</a:t>
                </a:r>
                <a:r>
                  <a:rPr lang="ar-EG" sz="2400" dirty="0" smtClean="0"/>
                  <a:t> </a:t>
                </a:r>
                <a:r>
                  <a:rPr lang="ar-EG" sz="2400" dirty="0"/>
                  <a:t>.</a:t>
                </a:r>
                <a:endParaRPr lang="en-US" sz="2400" dirty="0"/>
              </a:p>
              <a:p>
                <a:endParaRPr lang="en-US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478" t="-1078" r="-1367" b="-35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2224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تمرين واجب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إذا كانت دالة الطلب هي </a:t>
            </a:r>
            <a:r>
              <a:rPr lang="en-US" dirty="0" smtClean="0"/>
              <a:t>(D = 1.5x +20)</a:t>
            </a:r>
            <a:r>
              <a:rPr lang="ar-SA" dirty="0" smtClean="0"/>
              <a:t> أحسب مرونة الطلب إذا علمت الكمية المطلوبه هي 600 وحدة عند سعر  200 ريال ؟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38836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فورم لكلية ادارة الاعمال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anagemnt_Template1.potx" id="{2E3F7FC2-BF5D-4F3B-8ED4-D1BBF30F350D}" vid="{1E0ED8EF-011D-4378-9E13-95FE40E518D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فورم لكلية ادارة الاعمال</Template>
  <TotalTime>338</TotalTime>
  <Words>402</Words>
  <Application>Microsoft Office PowerPoint</Application>
  <PresentationFormat>A4 Paper (210x297 mm)‎</PresentationFormat>
  <Paragraphs>108</Paragraphs>
  <Slides>30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30</vt:i4>
      </vt:variant>
    </vt:vector>
  </HeadingPairs>
  <TitlesOfParts>
    <vt:vector size="31" baseType="lpstr">
      <vt:lpstr>فورم لكلية ادارة الاعمال</vt:lpstr>
      <vt:lpstr>الشريحة 1</vt:lpstr>
      <vt:lpstr>المحاضرة (4)</vt:lpstr>
      <vt:lpstr>الاتصال :- </vt:lpstr>
      <vt:lpstr>الاتصال :- </vt:lpstr>
      <vt:lpstr>الاتصال :- </vt:lpstr>
      <vt:lpstr>تمارين الواجب :-</vt:lpstr>
      <vt:lpstr>تمارين الواجب :-</vt:lpstr>
      <vt:lpstr>تمارين الواجب :-</vt:lpstr>
      <vt:lpstr>تمارين الواجب :-</vt:lpstr>
      <vt:lpstr>تمارين الواجب :-</vt:lpstr>
      <vt:lpstr>تمارين الواجب :-</vt:lpstr>
      <vt:lpstr>المحاضرة (4)</vt:lpstr>
      <vt:lpstr>  مقدمة :-</vt:lpstr>
      <vt:lpstr>قواعد التفاضل</vt:lpstr>
      <vt:lpstr>القاعدة الاولى تفاضل المقدار الثابت :-</vt:lpstr>
      <vt:lpstr>القاعدة الثانية : تفاضل xn</vt:lpstr>
      <vt:lpstr>القاعدة الثالثة : الدوال كثيرات الحدود :-</vt:lpstr>
      <vt:lpstr>القاعدة الرابعة : مشتقة حاصل ضرب دالتين :- </vt:lpstr>
      <vt:lpstr>القاعدة الخامسة : مشتقة حاصل قسمة دالتين :-</vt:lpstr>
      <vt:lpstr>القاعدة السادسة : مشتقة القوس المرفوع لأس :-</vt:lpstr>
      <vt:lpstr>القاعدة السابعة : المشتقات العليا للدالة </vt:lpstr>
      <vt:lpstr>التطبيقات الاقتصادية والإدارية للتفاضل :-</vt:lpstr>
      <vt:lpstr>تابع التطبيقات الاقتصادية والإدارية للتفاضل :- 1- المرونة :-</vt:lpstr>
      <vt:lpstr>تابع التطبيقات الاقتصادية والإدارية للتفاضل :- 1- المرونة :-</vt:lpstr>
      <vt:lpstr>تابع التطبيقات الاقتصادية والإدارية للتفاضل :- 1- المرونة :-</vt:lpstr>
      <vt:lpstr>تابع التطبيقات الاقتصادية والإدارية للتفاضل :- 1- المرونة :-</vt:lpstr>
      <vt:lpstr>تابع التطبيقات الاقتصادية والإدارية للتفاضل :- 1- المرونة :-</vt:lpstr>
      <vt:lpstr>تابع التطبيقات الاقتصادية والإدارية للتفاضل :- 1- المرونة :-</vt:lpstr>
      <vt:lpstr>تمرين واجب :-</vt:lpstr>
      <vt:lpstr>الشريحة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DR-AHMED</dc:creator>
  <cp:lastModifiedBy>kfu</cp:lastModifiedBy>
  <cp:revision>29</cp:revision>
  <dcterms:created xsi:type="dcterms:W3CDTF">2014-02-17T18:40:00Z</dcterms:created>
  <dcterms:modified xsi:type="dcterms:W3CDTF">2014-03-02T09:36:14Z</dcterms:modified>
</cp:coreProperties>
</file>