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10" r:id="rId3"/>
    <p:sldId id="311" r:id="rId4"/>
    <p:sldId id="314" r:id="rId5"/>
    <p:sldId id="315" r:id="rId6"/>
    <p:sldId id="332" r:id="rId7"/>
    <p:sldId id="333" r:id="rId8"/>
    <p:sldId id="316" r:id="rId9"/>
    <p:sldId id="317" r:id="rId10"/>
    <p:sldId id="334" r:id="rId11"/>
    <p:sldId id="335" r:id="rId12"/>
    <p:sldId id="319" r:id="rId13"/>
    <p:sldId id="320" r:id="rId14"/>
    <p:sldId id="321" r:id="rId15"/>
    <p:sldId id="322" r:id="rId16"/>
    <p:sldId id="336" r:id="rId17"/>
    <p:sldId id="337" r:id="rId18"/>
    <p:sldId id="323" r:id="rId19"/>
    <p:sldId id="324" r:id="rId20"/>
    <p:sldId id="338" r:id="rId21"/>
    <p:sldId id="339" r:id="rId22"/>
    <p:sldId id="325" r:id="rId23"/>
    <p:sldId id="326" r:id="rId24"/>
    <p:sldId id="340" r:id="rId25"/>
    <p:sldId id="341" r:id="rId26"/>
    <p:sldId id="327" r:id="rId27"/>
    <p:sldId id="328" r:id="rId28"/>
    <p:sldId id="329" r:id="rId29"/>
    <p:sldId id="342" r:id="rId30"/>
    <p:sldId id="343" r:id="rId31"/>
    <p:sldId id="344" r:id="rId32"/>
    <p:sldId id="345" r:id="rId33"/>
    <p:sldId id="346" r:id="rId34"/>
    <p:sldId id="347" r:id="rId35"/>
    <p:sldId id="351" r:id="rId36"/>
    <p:sldId id="348" r:id="rId37"/>
    <p:sldId id="349" r:id="rId38"/>
    <p:sldId id="350" r:id="rId39"/>
    <p:sldId id="330" r:id="rId40"/>
    <p:sldId id="331" r:id="rId41"/>
    <p:sldId id="266" r:id="rId4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(5)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التفاضل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وتطبيقاته التجارية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ctr"/>
            <a:endParaRPr lang="ar-EG" altLang="en-US" sz="3600" b="1" dirty="0" smtClean="0">
              <a:ln cmpd="tri">
                <a:solidFill>
                  <a:schemeClr val="tx1"/>
                </a:solidFill>
              </a:ln>
            </a:endParaRPr>
          </a:p>
          <a:p>
            <a:pPr algn="ctr"/>
            <a:endParaRPr lang="ar-EG" altLang="en-US" sz="5400" b="1" dirty="0" smtClean="0">
              <a:ln cmpd="tri">
                <a:solidFill>
                  <a:schemeClr val="tx1"/>
                </a:solidFill>
              </a:ln>
            </a:endParaRPr>
          </a:p>
          <a:p>
            <a:pPr algn="ctr"/>
            <a:r>
              <a:rPr lang="ar-EG" altLang="en-US" sz="8000" b="1" dirty="0" smtClean="0">
                <a:ln cmpd="tri">
                  <a:solidFill>
                    <a:schemeClr val="tx1"/>
                  </a:solidFill>
                </a:ln>
              </a:rPr>
              <a:t>2- </a:t>
            </a:r>
            <a:r>
              <a:rPr lang="ar-SA" altLang="en-US" sz="8000" b="1" dirty="0" smtClean="0">
                <a:ln cmpd="tri">
                  <a:solidFill>
                    <a:schemeClr val="tx1"/>
                  </a:solidFill>
                </a:ln>
              </a:rPr>
              <a:t>الاستهلاك </a:t>
            </a:r>
            <a:r>
              <a:rPr lang="ar-SA" altLang="en-US" sz="8000" b="1" dirty="0">
                <a:ln cmpd="tri">
                  <a:solidFill>
                    <a:schemeClr val="tx1"/>
                  </a:solidFill>
                </a:ln>
              </a:rPr>
              <a:t>والادخار</a:t>
            </a:r>
            <a:endParaRPr lang="ar-SA" sz="8000" dirty="0">
              <a:ln cmpd="tri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b="1" dirty="0"/>
              <a:t>التطبيقات الاقتصادية والإدارية للتفاضل </a:t>
            </a:r>
            <a:r>
              <a:rPr lang="ar-EG" altLang="en-US" b="1" dirty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الاستهلاك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والادخار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altLang="en-US" sz="2800" b="1" dirty="0" smtClean="0"/>
              <a:t>1- </a:t>
            </a:r>
            <a:r>
              <a:rPr lang="ar-SA" altLang="en-US" sz="2800" b="1" u="sng" dirty="0" smtClean="0"/>
              <a:t>الميل </a:t>
            </a:r>
            <a:r>
              <a:rPr lang="ar-SA" altLang="en-US" sz="2800" b="1" u="sng" dirty="0"/>
              <a:t>الحدي للاستهلاك </a:t>
            </a:r>
            <a:r>
              <a:rPr lang="ar-SA" altLang="en-US" sz="2800" b="1" dirty="0" smtClean="0"/>
              <a:t>= </a:t>
            </a:r>
            <a:r>
              <a:rPr lang="ar-SA" altLang="en-US" sz="2800" b="1" dirty="0"/>
              <a:t>المشتقة الأولى لدالة </a:t>
            </a:r>
            <a:r>
              <a:rPr lang="ar-SA" altLang="en-US" sz="2800" b="1" dirty="0" smtClean="0"/>
              <a:t>الاستهلاك </a:t>
            </a:r>
            <a:r>
              <a:rPr lang="en-US" altLang="en-US" sz="2800" b="1" u="sng" dirty="0"/>
              <a:t>K </a:t>
            </a:r>
            <a:r>
              <a:rPr lang="ar-EG" altLang="en-US" sz="2800" b="1" dirty="0" smtClean="0"/>
              <a:t> </a:t>
            </a:r>
            <a:r>
              <a:rPr lang="ar-SA" altLang="en-US" sz="2800" b="1" dirty="0" smtClean="0"/>
              <a:t>حيث </a:t>
            </a:r>
            <a:r>
              <a:rPr lang="ar-SA" altLang="en-US" sz="2800" b="1" dirty="0"/>
              <a:t>الاستهلاك دالة </a:t>
            </a:r>
            <a:r>
              <a:rPr lang="ar-SA" altLang="en-US" sz="2800" b="1" dirty="0" smtClean="0"/>
              <a:t>في الدخل</a:t>
            </a:r>
            <a:r>
              <a:rPr lang="ar-EG" altLang="en-US" sz="2800" b="1" dirty="0" smtClean="0"/>
              <a:t> .</a:t>
            </a:r>
            <a:r>
              <a:rPr lang="ar-SA" altLang="en-US" sz="2800" b="1" dirty="0" smtClean="0"/>
              <a:t> </a:t>
            </a:r>
            <a:endParaRPr lang="ar-SA" altLang="en-US" sz="2800" b="1" dirty="0"/>
          </a:p>
          <a:p>
            <a:r>
              <a:rPr lang="ar-EG" altLang="en-US" sz="2800" b="1" dirty="0" smtClean="0"/>
              <a:t>    </a:t>
            </a:r>
            <a:r>
              <a:rPr lang="ar-SA" altLang="en-US" sz="2800" b="1" dirty="0" smtClean="0"/>
              <a:t> </a:t>
            </a:r>
            <a:r>
              <a:rPr lang="ar-SA" altLang="en-US" sz="2800" b="1" dirty="0"/>
              <a:t>قيمة الميل الحدي للاستهلاك </a:t>
            </a:r>
            <a:r>
              <a:rPr lang="ar-SA" altLang="en-US" sz="2800" b="1" dirty="0" smtClean="0"/>
              <a:t>تكون </a:t>
            </a:r>
            <a:r>
              <a:rPr lang="ar-SA" altLang="en-US" sz="2800" b="1" dirty="0"/>
              <a:t>موجبة ولكنها أقل من الواحد الصحيح ( </a:t>
            </a:r>
            <a:r>
              <a:rPr lang="ar-SA" altLang="en-US" sz="2800" b="1" dirty="0" smtClean="0"/>
              <a:t>أي </a:t>
            </a:r>
            <a:r>
              <a:rPr lang="ar-SA" altLang="en-US" sz="2800" b="1" dirty="0"/>
              <a:t>كسر موجب )</a:t>
            </a:r>
          </a:p>
          <a:p>
            <a:endParaRPr lang="ar-EG" altLang="en-US" sz="1100" b="1" dirty="0" smtClean="0"/>
          </a:p>
          <a:p>
            <a:r>
              <a:rPr lang="ar-EG" altLang="en-US" sz="2800" b="1" dirty="0" smtClean="0"/>
              <a:t>2- </a:t>
            </a:r>
            <a:r>
              <a:rPr lang="ar-SA" altLang="en-US" sz="2800" b="1" u="sng" dirty="0" smtClean="0"/>
              <a:t>الميل </a:t>
            </a:r>
            <a:r>
              <a:rPr lang="ar-SA" altLang="en-US" sz="2800" b="1" u="sng" dirty="0"/>
              <a:t>الحدي </a:t>
            </a:r>
            <a:r>
              <a:rPr lang="ar-SA" altLang="en-US" sz="2800" b="1" u="sng" dirty="0" smtClean="0"/>
              <a:t>للادخار</a:t>
            </a:r>
            <a:r>
              <a:rPr lang="ar-SA" altLang="en-US" sz="2800" b="1" dirty="0" smtClean="0"/>
              <a:t>= </a:t>
            </a:r>
            <a:r>
              <a:rPr lang="ar-SA" altLang="en-US" sz="2800" b="1" dirty="0"/>
              <a:t>المشتقة الأولى لدالة الادخار </a:t>
            </a:r>
            <a:r>
              <a:rPr lang="en-US" altLang="en-US" sz="2800" b="1" u="sng" dirty="0"/>
              <a:t>S </a:t>
            </a:r>
            <a:r>
              <a:rPr lang="ar-EG" altLang="en-US" sz="2800" b="1" dirty="0" smtClean="0"/>
              <a:t> </a:t>
            </a:r>
            <a:r>
              <a:rPr lang="ar-SA" altLang="en-US" sz="2800" b="1" dirty="0" smtClean="0"/>
              <a:t>حيث </a:t>
            </a:r>
            <a:r>
              <a:rPr lang="ar-SA" altLang="en-US" sz="2800" b="1" dirty="0"/>
              <a:t>الادخار دالة في الدخل </a:t>
            </a:r>
          </a:p>
          <a:p>
            <a:r>
              <a:rPr lang="ar-SA" altLang="en-US" sz="2800" b="1" dirty="0"/>
              <a:t> قيمة الميل الحدي </a:t>
            </a:r>
            <a:r>
              <a:rPr lang="ar-SA" altLang="en-US" sz="2800" b="1" dirty="0" smtClean="0"/>
              <a:t>للادخار </a:t>
            </a:r>
            <a:r>
              <a:rPr lang="ar-SA" altLang="en-US" sz="2800" b="1" dirty="0"/>
              <a:t>تكون موجبة ولكنها أقل من الواحد الصحيح ( </a:t>
            </a:r>
            <a:r>
              <a:rPr lang="ar-SA" altLang="en-US" sz="2800" b="1" dirty="0" smtClean="0"/>
              <a:t>أي </a:t>
            </a:r>
            <a:r>
              <a:rPr lang="ar-SA" altLang="en-US" sz="2800" b="1" dirty="0"/>
              <a:t>كسر موجب ) كذلك .</a:t>
            </a:r>
          </a:p>
          <a:p>
            <a:pPr algn="ctr"/>
            <a:r>
              <a:rPr lang="ar-SA" altLang="en-US" sz="2800" b="1" dirty="0">
                <a:ln cmpd="dbl">
                  <a:solidFill>
                    <a:schemeClr val="tx1"/>
                  </a:solidFill>
                </a:ln>
              </a:rPr>
              <a:t>الميل الحدي للاستهلاك + الميل الحدي للادخار = 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الاستهلاك والادخار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(1) :-</a:t>
            </a:r>
          </a:p>
          <a:p>
            <a:r>
              <a:rPr lang="ar-EG" sz="2400" dirty="0" smtClean="0"/>
              <a:t>إذا كانت دالة الاستهلاك هي </a:t>
            </a:r>
            <a:r>
              <a:rPr lang="en-US" sz="2400" dirty="0" smtClean="0"/>
              <a:t>(K = 15+0.6x -0.02x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)</a:t>
            </a:r>
            <a:r>
              <a:rPr lang="ar-EG" sz="2400" dirty="0" smtClean="0"/>
              <a:t>المطلوب أوجد كل من الميل الحدي للاستهلاك و الميل الحدي للادخار.</a:t>
            </a:r>
          </a:p>
          <a:p>
            <a:pPr algn="ctr"/>
            <a:r>
              <a:rPr lang="ar-EG" sz="2400" b="1" dirty="0" smtClean="0">
                <a:solidFill>
                  <a:srgbClr val="FF0000"/>
                </a:solidFill>
              </a:rPr>
              <a:t>الحل</a:t>
            </a:r>
          </a:p>
          <a:p>
            <a:r>
              <a:rPr lang="ar-EG" sz="2400" dirty="0" smtClean="0"/>
              <a:t>1- الميل الحدي للاستهلاك هو المشتقة الاولى لدالة الاستهلاك:-</a:t>
            </a:r>
          </a:p>
          <a:p>
            <a:pPr algn="l" rtl="0"/>
            <a:r>
              <a:rPr lang="en-US" sz="2400" dirty="0" smtClean="0"/>
              <a:t>K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= 0.6 – 0.04 x</a:t>
            </a:r>
            <a:endParaRPr lang="ar-EG" sz="2400" dirty="0"/>
          </a:p>
          <a:p>
            <a:r>
              <a:rPr lang="ar-EG" sz="2400" dirty="0" smtClean="0"/>
              <a:t>2- الميل الحدي للاستهلاك عند دخل يساوي 1 ريال هو :-</a:t>
            </a:r>
          </a:p>
          <a:p>
            <a:pPr algn="l" rtl="0"/>
            <a:r>
              <a:rPr lang="en-US" sz="2400" dirty="0"/>
              <a:t>K</a:t>
            </a:r>
            <a:r>
              <a:rPr lang="en-US" sz="2400" baseline="30000" dirty="0"/>
              <a:t>/</a:t>
            </a:r>
            <a:r>
              <a:rPr lang="en-US" sz="2400" dirty="0"/>
              <a:t>= 0.6 – 0.04 </a:t>
            </a:r>
            <a:r>
              <a:rPr lang="en-US" sz="2400" dirty="0" smtClean="0"/>
              <a:t>x 1 = 0.6 -.04 = 0.56</a:t>
            </a:r>
          </a:p>
          <a:p>
            <a:r>
              <a:rPr lang="ar-EG" sz="2400" dirty="0" smtClean="0"/>
              <a:t>3-الميل الحدي للادخار عند </a:t>
            </a:r>
            <a:r>
              <a:rPr lang="ar-EG" sz="2400" dirty="0"/>
              <a:t>دخل يساوي </a:t>
            </a:r>
            <a:r>
              <a:rPr lang="ar-EG" sz="2400" dirty="0" smtClean="0"/>
              <a:t>1 </a:t>
            </a:r>
            <a:r>
              <a:rPr lang="ar-EG" sz="2400" dirty="0"/>
              <a:t>ريال هو :-</a:t>
            </a:r>
          </a:p>
          <a:p>
            <a:pPr algn="r"/>
            <a:r>
              <a:rPr lang="ar-EG" sz="2400" dirty="0" smtClean="0"/>
              <a:t>                         =  1 – الميل الحدي للاستهلاك = </a:t>
            </a:r>
            <a:r>
              <a:rPr lang="en-US" sz="2400" dirty="0" smtClean="0"/>
              <a:t>1</a:t>
            </a:r>
            <a:r>
              <a:rPr lang="ar-EG" sz="2400" dirty="0" smtClean="0"/>
              <a:t>- </a:t>
            </a:r>
            <a:r>
              <a:rPr lang="en-US" sz="2400" dirty="0" smtClean="0"/>
              <a:t>0.56</a:t>
            </a:r>
            <a:r>
              <a:rPr lang="ar-EG" sz="2400" dirty="0" smtClean="0"/>
              <a:t> = </a:t>
            </a:r>
            <a:r>
              <a:rPr lang="en-US" sz="2400" dirty="0" smtClean="0"/>
              <a:t>0.44</a:t>
            </a:r>
            <a:endParaRPr lang="ar-EG" sz="2400" dirty="0"/>
          </a:p>
          <a:p>
            <a:pPr algn="l" rtl="0"/>
            <a:endParaRPr lang="ar-EG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الاستهلاك والادخار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(2) :-</a:t>
            </a:r>
          </a:p>
          <a:p>
            <a:r>
              <a:rPr lang="ar-EG" sz="2400" dirty="0" smtClean="0"/>
              <a:t>إذا كانت دالة الاستهلاك هي </a:t>
            </a:r>
            <a:r>
              <a:rPr lang="en-US" sz="2400" dirty="0" smtClean="0"/>
              <a:t>(K = 18 + 0.8 x - 0.15x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)</a:t>
            </a:r>
            <a:r>
              <a:rPr lang="ar-EG" sz="2400" dirty="0" smtClean="0"/>
              <a:t>المطلوب أوجد كل من الميل الحدي للاستهلاك و الميل الحدي للادخار.</a:t>
            </a:r>
          </a:p>
          <a:p>
            <a:pPr algn="ctr"/>
            <a:r>
              <a:rPr lang="ar-E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EG" sz="2400" dirty="0" smtClean="0"/>
              <a:t>1- الميل الحدي للاستهلاك هو المشتقة الاولى لدالة الاستهلاك:-</a:t>
            </a:r>
          </a:p>
          <a:p>
            <a:pPr algn="l" rtl="0"/>
            <a:r>
              <a:rPr lang="en-US" sz="2400" dirty="0" smtClean="0"/>
              <a:t>K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= 0.8 – 0.3 x</a:t>
            </a:r>
            <a:endParaRPr lang="ar-EG" sz="2400" dirty="0"/>
          </a:p>
          <a:p>
            <a:r>
              <a:rPr lang="ar-EG" sz="2400" dirty="0" smtClean="0"/>
              <a:t>2- الميل الحدي للاستهلاك عند دخل يساوي 1 ريال هو :-</a:t>
            </a:r>
          </a:p>
          <a:p>
            <a:pPr algn="l" rtl="0"/>
            <a:r>
              <a:rPr lang="en-US" sz="2400" dirty="0"/>
              <a:t>K</a:t>
            </a:r>
            <a:r>
              <a:rPr lang="en-US" sz="2400" baseline="30000" dirty="0"/>
              <a:t>/</a:t>
            </a:r>
            <a:r>
              <a:rPr lang="en-US" sz="2400" dirty="0"/>
              <a:t>= </a:t>
            </a:r>
            <a:r>
              <a:rPr lang="en-US" sz="2400" dirty="0" smtClean="0"/>
              <a:t>0.8 </a:t>
            </a:r>
            <a:r>
              <a:rPr lang="en-US" sz="2400" dirty="0"/>
              <a:t>– </a:t>
            </a:r>
            <a:r>
              <a:rPr lang="en-US" sz="2400" dirty="0" smtClean="0"/>
              <a:t>0.3 x 1 = 0.8 - 0.3 = 0.5</a:t>
            </a:r>
          </a:p>
          <a:p>
            <a:r>
              <a:rPr lang="ar-EG" sz="2400" dirty="0" smtClean="0"/>
              <a:t>3-الميل الحدي للادخار عند </a:t>
            </a:r>
            <a:r>
              <a:rPr lang="ar-EG" sz="2400" dirty="0"/>
              <a:t>دخل يساوي </a:t>
            </a:r>
            <a:r>
              <a:rPr lang="ar-EG" sz="2400" dirty="0" smtClean="0"/>
              <a:t>1 </a:t>
            </a:r>
            <a:r>
              <a:rPr lang="ar-EG" sz="2400" dirty="0"/>
              <a:t>ريال هو :-</a:t>
            </a:r>
          </a:p>
          <a:p>
            <a:pPr algn="r"/>
            <a:r>
              <a:rPr lang="ar-EG" sz="2400" dirty="0" smtClean="0"/>
              <a:t>                         =  1 – الميل الحدي للاستهلاك = </a:t>
            </a:r>
            <a:r>
              <a:rPr lang="en-US" sz="2400" dirty="0" smtClean="0"/>
              <a:t>1</a:t>
            </a:r>
            <a:r>
              <a:rPr lang="ar-EG" sz="2400" dirty="0" smtClean="0"/>
              <a:t>- </a:t>
            </a:r>
            <a:r>
              <a:rPr lang="en-US" sz="2400" dirty="0" smtClean="0"/>
              <a:t>0.5</a:t>
            </a:r>
            <a:r>
              <a:rPr lang="ar-EG" sz="2400" dirty="0" smtClean="0"/>
              <a:t> = </a:t>
            </a:r>
            <a:r>
              <a:rPr lang="en-US" sz="2400" dirty="0" smtClean="0"/>
              <a:t>0.5</a:t>
            </a:r>
            <a:endParaRPr lang="ar-EG" sz="2400" dirty="0"/>
          </a:p>
          <a:p>
            <a:pPr algn="l" rtl="0"/>
            <a:endParaRPr lang="ar-EG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8558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ctr"/>
            <a:endParaRPr lang="ar-EG" altLang="en-US" sz="3600" b="1" dirty="0" smtClean="0">
              <a:ln cmpd="tri">
                <a:solidFill>
                  <a:schemeClr val="tx1"/>
                </a:solidFill>
              </a:ln>
            </a:endParaRPr>
          </a:p>
          <a:p>
            <a:pPr algn="ctr"/>
            <a:endParaRPr lang="ar-EG" altLang="en-US" sz="5400" b="1" dirty="0" smtClean="0">
              <a:ln cmpd="tri">
                <a:solidFill>
                  <a:schemeClr val="tx1"/>
                </a:solidFill>
              </a:ln>
            </a:endParaRPr>
          </a:p>
          <a:p>
            <a:pPr algn="ctr"/>
            <a:r>
              <a:rPr lang="ar-EG" altLang="en-US" sz="6000" b="1" dirty="0" smtClean="0">
                <a:ln cmpd="tri">
                  <a:solidFill>
                    <a:schemeClr val="tx1"/>
                  </a:solidFill>
                </a:ln>
              </a:rPr>
              <a:t>3- النهايات العظمى و الصغرى</a:t>
            </a:r>
            <a:endParaRPr lang="ar-SA" sz="6000" dirty="0">
              <a:ln cmpd="tri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b="1" dirty="0"/>
              <a:t>التطبيقات الاقتصادية والإدارية للتفاضل </a:t>
            </a:r>
            <a:r>
              <a:rPr lang="ar-EG" altLang="en-US" b="1" dirty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36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النهايات العظمى و الصغرى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ar-SA" altLang="en-US" sz="4000" b="1" u="sng" dirty="0"/>
              <a:t>خطوات إيجاد النهايات العظمى والصغرى :</a:t>
            </a:r>
          </a:p>
          <a:p>
            <a:pPr>
              <a:lnSpc>
                <a:spcPct val="90000"/>
              </a:lnSpc>
            </a:pPr>
            <a:r>
              <a:rPr lang="ar-SA" altLang="en-US" b="1" dirty="0"/>
              <a:t>1 ـ يتم إيجاد المشتقة الأولى </a:t>
            </a:r>
            <a:r>
              <a:rPr lang="ar-SA" altLang="en-US" b="1" dirty="0" smtClean="0"/>
              <a:t>للدالة</a:t>
            </a:r>
            <a:r>
              <a:rPr lang="ar-EG" altLang="en-US" b="1" dirty="0" smtClean="0"/>
              <a:t> .</a:t>
            </a:r>
          </a:p>
          <a:p>
            <a:pPr>
              <a:lnSpc>
                <a:spcPct val="90000"/>
              </a:lnSpc>
            </a:pPr>
            <a:r>
              <a:rPr lang="ar-EG" altLang="en-US" b="1" dirty="0" smtClean="0"/>
              <a:t>2</a:t>
            </a:r>
            <a:r>
              <a:rPr lang="ar-SA" altLang="en-US" b="1" dirty="0" smtClean="0"/>
              <a:t> </a:t>
            </a:r>
            <a:r>
              <a:rPr lang="ar-SA" altLang="en-US" b="1" dirty="0"/>
              <a:t>ـ يتم إيجاد المشتقة الثانية </a:t>
            </a:r>
            <a:r>
              <a:rPr lang="ar-EG" altLang="en-US" b="1" dirty="0" smtClean="0"/>
              <a:t>.</a:t>
            </a:r>
            <a:endParaRPr lang="ar-SA" altLang="en-US" b="1" dirty="0"/>
          </a:p>
          <a:p>
            <a:r>
              <a:rPr lang="ar-EG" altLang="en-US" b="1" dirty="0" smtClean="0"/>
              <a:t>3</a:t>
            </a:r>
            <a:r>
              <a:rPr lang="ar-SA" altLang="en-US" b="1" dirty="0" smtClean="0"/>
              <a:t> </a:t>
            </a:r>
            <a:r>
              <a:rPr lang="ar-SA" altLang="en-US" b="1" dirty="0"/>
              <a:t>ـ تحديد نوع النهاية ( عظمى </a:t>
            </a:r>
            <a:r>
              <a:rPr lang="en-US" altLang="en-US" b="1" dirty="0"/>
              <a:t>–</a:t>
            </a:r>
            <a:r>
              <a:rPr lang="ar-SA" altLang="en-US" b="1" dirty="0"/>
              <a:t> صغرى ) .</a:t>
            </a:r>
          </a:p>
          <a:p>
            <a:pPr algn="ctr"/>
            <a:r>
              <a:rPr lang="ar-EG" altLang="en-US" sz="2400" b="1" dirty="0">
                <a:ln cmpd="thickThin">
                  <a:solidFill>
                    <a:schemeClr val="tx1"/>
                  </a:solidFill>
                </a:ln>
              </a:rPr>
              <a:t>     </a:t>
            </a:r>
            <a:r>
              <a:rPr lang="ar-SA" altLang="en-US" sz="2400" b="1" dirty="0">
                <a:ln cmpd="thickThin">
                  <a:solidFill>
                    <a:schemeClr val="tx1"/>
                  </a:solidFill>
                </a:ln>
              </a:rPr>
              <a:t>إذا كانت إشارة المشتقة الثانية سالبة   </a:t>
            </a:r>
            <a:r>
              <a:rPr lang="en-US" altLang="en-US" sz="2400" b="1" dirty="0">
                <a:ln cmpd="thickThin">
                  <a:solidFill>
                    <a:schemeClr val="tx1"/>
                  </a:solidFill>
                </a:ln>
                <a:sym typeface="Symbol" pitchFamily="18" charset="2"/>
              </a:rPr>
              <a:t></a:t>
            </a:r>
            <a:r>
              <a:rPr lang="ar-SA" altLang="en-US" sz="2400" b="1" dirty="0">
                <a:ln cmpd="thickThin">
                  <a:solidFill>
                    <a:schemeClr val="tx1"/>
                  </a:solidFill>
                </a:ln>
              </a:rPr>
              <a:t> يعني ذلك وجود نهاية عظمى للدالة والعكس صحيح .</a:t>
            </a:r>
          </a:p>
          <a:p>
            <a:pPr algn="ctr"/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النهايات العظمى و الصغرى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(1) :-</a:t>
            </a:r>
          </a:p>
          <a:p>
            <a:r>
              <a:rPr lang="ar-EG" sz="2400" dirty="0" smtClean="0"/>
              <a:t>إذا كانت دالة الربح الكلي تأخذ الشكل :-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P= - 0.4x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+ 300x -2000</a:t>
            </a:r>
          </a:p>
          <a:p>
            <a:pPr algn="r"/>
            <a:r>
              <a:rPr lang="ar-EG" sz="2400" dirty="0" smtClean="0"/>
              <a:t>حدد ما إذا كانت هذه الدالة تمثل نهاية عظمي أم صغري ؟</a:t>
            </a:r>
          </a:p>
          <a:p>
            <a:pPr algn="ctr"/>
            <a:r>
              <a:rPr lang="ar-E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pPr algn="r"/>
            <a:r>
              <a:rPr lang="ar-EG" sz="2400" dirty="0" smtClean="0"/>
              <a:t>1- المشتقة الاولى للدالة :-</a:t>
            </a:r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= -0.8x + 300</a:t>
            </a:r>
          </a:p>
          <a:p>
            <a:pPr algn="r"/>
            <a:r>
              <a:rPr lang="ar-EG" sz="2400" dirty="0" smtClean="0"/>
              <a:t>2- المشتقة الثانية للدالة :-</a:t>
            </a:r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//</a:t>
            </a:r>
            <a:r>
              <a:rPr lang="en-US" sz="2400" dirty="0" smtClean="0"/>
              <a:t> </a:t>
            </a:r>
            <a:r>
              <a:rPr lang="en-US" sz="2400" dirty="0"/>
              <a:t>= -</a:t>
            </a:r>
            <a:r>
              <a:rPr lang="en-US" sz="2400" dirty="0" smtClean="0"/>
              <a:t>0.8</a:t>
            </a:r>
            <a:endParaRPr lang="en-US" sz="2400" dirty="0"/>
          </a:p>
          <a:p>
            <a:pPr algn="r"/>
            <a:r>
              <a:rPr lang="ar-EG" sz="2400" dirty="0" smtClean="0"/>
              <a:t>3- نجد أن قيمة المشتقة الثانية للدالة سالبة إذاً فهي تحقق نهاية عظمي </a:t>
            </a:r>
            <a:endParaRPr lang="en-US" sz="2400" dirty="0"/>
          </a:p>
          <a:p>
            <a:pPr algn="l" rtl="0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النهايات العظمى و الصغرى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(2) :-</a:t>
            </a:r>
          </a:p>
          <a:p>
            <a:r>
              <a:rPr lang="ar-EG" sz="2400" dirty="0" smtClean="0"/>
              <a:t>إذا كانت دالة الربح الكلي تأخذ الشكل :-</a:t>
            </a:r>
          </a:p>
          <a:p>
            <a:pPr algn="l" rtl="0"/>
            <a:r>
              <a:rPr lang="en-US" sz="2400" dirty="0"/>
              <a:t> </a:t>
            </a:r>
            <a:r>
              <a:rPr lang="en-US" sz="2400" dirty="0" smtClean="0"/>
              <a:t>P= 500-0.2x +0.1x</a:t>
            </a:r>
            <a:r>
              <a:rPr lang="en-US" sz="2400" baseline="30000" dirty="0" smtClean="0"/>
              <a:t>2</a:t>
            </a:r>
          </a:p>
          <a:p>
            <a:pPr algn="r"/>
            <a:r>
              <a:rPr lang="ar-EG" sz="2400" dirty="0" smtClean="0"/>
              <a:t>حدد ما إذا كانت هذه الدالة تمثل نهاية عظمي أم صغري ؟</a:t>
            </a:r>
          </a:p>
          <a:p>
            <a:pPr algn="ctr"/>
            <a:r>
              <a:rPr lang="ar-E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pPr algn="r"/>
            <a:r>
              <a:rPr lang="ar-EG" sz="2400" dirty="0" smtClean="0"/>
              <a:t>1- المشتقة الاولى للدالة :-</a:t>
            </a:r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= -0.2 + 0.2x</a:t>
            </a:r>
          </a:p>
          <a:p>
            <a:pPr algn="r"/>
            <a:r>
              <a:rPr lang="ar-EG" sz="2400" dirty="0" smtClean="0"/>
              <a:t>2- المشتقة الثانية للدالة :-</a:t>
            </a:r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//</a:t>
            </a:r>
            <a:r>
              <a:rPr lang="en-US" sz="2400" dirty="0" smtClean="0"/>
              <a:t> </a:t>
            </a:r>
            <a:r>
              <a:rPr lang="en-US" sz="2400" dirty="0"/>
              <a:t>= </a:t>
            </a:r>
            <a:r>
              <a:rPr lang="en-US" sz="2400" dirty="0" smtClean="0"/>
              <a:t>0.2</a:t>
            </a:r>
            <a:endParaRPr lang="en-US" sz="2400" dirty="0"/>
          </a:p>
          <a:p>
            <a:pPr algn="r"/>
            <a:r>
              <a:rPr lang="ar-EG" sz="2400" dirty="0" smtClean="0"/>
              <a:t>3- نجد أن قيمة المشتقة الثانية للدالة موجبة إذاً فهي تحقق نهاية صغرى . </a:t>
            </a:r>
            <a:endParaRPr lang="en-US" sz="2400" dirty="0"/>
          </a:p>
          <a:p>
            <a:pPr algn="l" rtl="0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77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ctr"/>
            <a:endParaRPr lang="ar-EG" altLang="en-US" sz="3600" b="1" dirty="0" smtClean="0">
              <a:ln cmpd="tri">
                <a:solidFill>
                  <a:schemeClr val="tx1"/>
                </a:solidFill>
              </a:ln>
            </a:endParaRPr>
          </a:p>
          <a:p>
            <a:pPr algn="ctr"/>
            <a:endParaRPr lang="ar-EG" altLang="en-US" sz="5400" b="1" dirty="0" smtClean="0">
              <a:ln cmpd="tri">
                <a:solidFill>
                  <a:schemeClr val="tx1"/>
                </a:solidFill>
              </a:ln>
            </a:endParaRPr>
          </a:p>
          <a:p>
            <a:pPr algn="ctr"/>
            <a:r>
              <a:rPr lang="ar-EG" altLang="en-US" sz="6000" b="1" dirty="0" smtClean="0">
                <a:ln cmpd="tri">
                  <a:solidFill>
                    <a:schemeClr val="tx1"/>
                  </a:solidFill>
                </a:ln>
              </a:rPr>
              <a:t>4- الربح الحدي </a:t>
            </a:r>
            <a:endParaRPr lang="ar-SA" sz="6000" dirty="0">
              <a:ln cmpd="tri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altLang="en-US" b="1" dirty="0"/>
              <a:t>التطبيقات الاقتصادية والإدارية للتفاضل </a:t>
            </a:r>
            <a:r>
              <a:rPr lang="ar-EG" altLang="en-US" b="1" dirty="0"/>
              <a:t>:-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19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1- الايراد الكلي = عدد الوحدات المباعة × سعر بيع الوحدة </a:t>
            </a:r>
          </a:p>
          <a:p>
            <a:r>
              <a:rPr lang="ar-EG" dirty="0" smtClean="0"/>
              <a:t>2- الربح الكلي = الايراد الكلي – التكلفة الكلية </a:t>
            </a:r>
          </a:p>
          <a:p>
            <a:r>
              <a:rPr lang="ar-EG" dirty="0" smtClean="0"/>
              <a:t>3- الايراد الحدي = المشتقة الاولى لدالة الايراد الكلي .</a:t>
            </a:r>
          </a:p>
          <a:p>
            <a:r>
              <a:rPr lang="ar-EG" dirty="0" smtClean="0"/>
              <a:t>4- التكلفة الحدية = المشتقة الاولى لدالة التكلفة الكلية .</a:t>
            </a:r>
          </a:p>
          <a:p>
            <a:r>
              <a:rPr lang="ar-EG" dirty="0" smtClean="0"/>
              <a:t>5- الربح الحدي = المشتقة الاولى لدالة الربح الكلي .</a:t>
            </a:r>
          </a:p>
          <a:p>
            <a:r>
              <a:rPr lang="ar-EG" dirty="0" smtClean="0"/>
              <a:t>6- الربح الحدي = الايراد الحدي – التكلفة الحدية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(1) :-</a:t>
            </a:r>
          </a:p>
          <a:p>
            <a:r>
              <a:rPr lang="ar-SA" sz="2800" dirty="0" smtClean="0"/>
              <a:t>إذا علمت أن دالة الايراد الكلي لإحدى الشركات تعتمد على العلاقة التالية :-</a:t>
            </a:r>
          </a:p>
          <a:p>
            <a:pPr algn="l" rtl="0"/>
            <a:r>
              <a:rPr lang="en-US" sz="2800" dirty="0" smtClean="0"/>
              <a:t>R =  12x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+  20x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 - 10x +30</a:t>
            </a:r>
            <a:endParaRPr lang="ar-SA" sz="2800" dirty="0" smtClean="0"/>
          </a:p>
          <a:p>
            <a:r>
              <a:rPr lang="ar-SA" sz="2800" dirty="0" smtClean="0"/>
              <a:t>أوجد الايراد الحدي عند إنتاج وبيع 10 وحدات ؟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 </a:t>
            </a:r>
          </a:p>
          <a:p>
            <a:r>
              <a:rPr lang="ar-EG" sz="2800" dirty="0" smtClean="0"/>
              <a:t>الايراد الحدي = المشتقة الاولى لدالة الايراد الكلي</a:t>
            </a:r>
            <a:endParaRPr lang="ar-SA" sz="2800" dirty="0" smtClean="0"/>
          </a:p>
          <a:p>
            <a:pPr algn="l" rtl="0"/>
            <a:r>
              <a:rPr lang="en-US" sz="2800" dirty="0" smtClean="0"/>
              <a:t>R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 =  36x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 40x  - 10</a:t>
            </a:r>
            <a:endParaRPr lang="ar-SA" sz="2800" dirty="0" smtClean="0"/>
          </a:p>
          <a:p>
            <a:pPr algn="r"/>
            <a:r>
              <a:rPr lang="ar-SA" sz="2800" dirty="0" smtClean="0"/>
              <a:t>حيث أن عدد الوحدات المنتجة والمباعة هو 10 وحدات إذاً </a:t>
            </a:r>
            <a:r>
              <a:rPr lang="en-US" sz="2800" dirty="0" smtClean="0"/>
              <a:t> x=10 </a:t>
            </a:r>
            <a:endParaRPr lang="ar-SA" sz="2800" dirty="0" smtClean="0"/>
          </a:p>
          <a:p>
            <a:pPr algn="l" rtl="0"/>
            <a:r>
              <a:rPr lang="en-US" sz="2800" dirty="0" smtClean="0"/>
              <a:t>R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 =  36x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 40x  - 10 = 36×10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+ 40×10 - 10=3990 </a:t>
            </a:r>
            <a:r>
              <a:rPr lang="ar-SA" sz="2800" dirty="0" smtClean="0"/>
              <a:t> ريال</a:t>
            </a:r>
          </a:p>
          <a:p>
            <a:pPr algn="r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(2) :-</a:t>
            </a:r>
          </a:p>
          <a:p>
            <a:r>
              <a:rPr lang="ar-SA" dirty="0" smtClean="0"/>
              <a:t>إذا كانت الدالة المعبرة عن سعر بيع الوحدة في إحدى الشركات تعتمد على العلاقة التالية :-</a:t>
            </a:r>
          </a:p>
          <a:p>
            <a:pPr algn="l" rtl="0"/>
            <a:r>
              <a:rPr lang="en-US" dirty="0" smtClean="0"/>
              <a:t>Selling price(</a:t>
            </a:r>
            <a:r>
              <a:rPr lang="ar-SA" dirty="0" smtClean="0"/>
              <a:t>سعر بيع الوحدة </a:t>
            </a:r>
            <a:r>
              <a:rPr lang="en-US" dirty="0" smtClean="0"/>
              <a:t>) = 4x</a:t>
            </a:r>
            <a:r>
              <a:rPr lang="en-US" baseline="30000" dirty="0" smtClean="0"/>
              <a:t>2</a:t>
            </a:r>
            <a:r>
              <a:rPr lang="en-US" dirty="0" smtClean="0"/>
              <a:t> + 6x +5</a:t>
            </a:r>
            <a:endParaRPr lang="ar-SA" dirty="0" smtClean="0"/>
          </a:p>
          <a:p>
            <a:r>
              <a:rPr lang="ar-SA" dirty="0" smtClean="0"/>
              <a:t>حيث أن </a:t>
            </a:r>
            <a:r>
              <a:rPr lang="en-US" dirty="0" smtClean="0"/>
              <a:t>x</a:t>
            </a:r>
            <a:r>
              <a:rPr lang="ar-SA" dirty="0" smtClean="0"/>
              <a:t> تشير إلى عدد الوحدات المباعة </a:t>
            </a:r>
          </a:p>
          <a:p>
            <a:r>
              <a:rPr lang="ar-SA" dirty="0" smtClean="0"/>
              <a:t>المطلوب :-</a:t>
            </a:r>
          </a:p>
          <a:p>
            <a:r>
              <a:rPr lang="ar-SA" dirty="0" smtClean="0"/>
              <a:t>إيجاد الربح الحدي عند إنتاج وبيع 15 وحدة 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1- </a:t>
            </a:r>
            <a:r>
              <a:rPr lang="ar-EG" dirty="0" smtClean="0"/>
              <a:t>الايراد الكلي = عدد الوحدات المباعة × سعر بيع الوحدة </a:t>
            </a:r>
          </a:p>
          <a:p>
            <a:pPr algn="l" rtl="0"/>
            <a:r>
              <a:rPr lang="en-US" dirty="0" smtClean="0"/>
              <a:t>R = (</a:t>
            </a:r>
            <a:r>
              <a:rPr lang="ar-SA" dirty="0" smtClean="0"/>
              <a:t>دالة سعر بيع الوحدة </a:t>
            </a:r>
            <a:r>
              <a:rPr lang="en-US" dirty="0" smtClean="0"/>
              <a:t>) </a:t>
            </a:r>
            <a:r>
              <a:rPr lang="ar-EG" dirty="0" smtClean="0"/>
              <a:t>×</a:t>
            </a:r>
            <a:r>
              <a:rPr lang="en-US" dirty="0" smtClean="0"/>
              <a:t>  x</a:t>
            </a:r>
          </a:p>
          <a:p>
            <a:pPr algn="l" rtl="0"/>
            <a:r>
              <a:rPr lang="en-US" dirty="0" smtClean="0"/>
              <a:t>R = (4x</a:t>
            </a:r>
            <a:r>
              <a:rPr lang="en-US" baseline="30000" dirty="0" smtClean="0"/>
              <a:t>2</a:t>
            </a:r>
            <a:r>
              <a:rPr lang="en-US" dirty="0" smtClean="0"/>
              <a:t> + 6x +5) </a:t>
            </a:r>
            <a:r>
              <a:rPr lang="ar-EG" dirty="0" smtClean="0"/>
              <a:t>×</a:t>
            </a:r>
            <a:r>
              <a:rPr lang="en-US" dirty="0" smtClean="0"/>
              <a:t>  x = 4x</a:t>
            </a:r>
            <a:r>
              <a:rPr lang="en-US" baseline="30000" dirty="0" smtClean="0"/>
              <a:t>3</a:t>
            </a:r>
            <a:r>
              <a:rPr lang="en-US" dirty="0" smtClean="0"/>
              <a:t> + 6x</a:t>
            </a:r>
            <a:r>
              <a:rPr lang="en-US" baseline="30000" dirty="0" smtClean="0"/>
              <a:t>2</a:t>
            </a:r>
            <a:r>
              <a:rPr lang="en-US" dirty="0" smtClean="0"/>
              <a:t> +5x</a:t>
            </a:r>
          </a:p>
          <a:p>
            <a:r>
              <a:rPr lang="ar-SA" dirty="0" smtClean="0"/>
              <a:t>2- الايراد الحدي </a:t>
            </a:r>
            <a:r>
              <a:rPr lang="ar-EG" dirty="0" smtClean="0"/>
              <a:t>= المشتقة الاولى لدالة الايراد الكلي .</a:t>
            </a:r>
            <a:endParaRPr lang="en-US" dirty="0" smtClean="0"/>
          </a:p>
          <a:p>
            <a:pPr algn="l" rtl="0"/>
            <a:r>
              <a:rPr lang="en-US" dirty="0" smtClean="0"/>
              <a:t>R</a:t>
            </a:r>
            <a:r>
              <a:rPr lang="en-US" baseline="30000" dirty="0" smtClean="0"/>
              <a:t>/</a:t>
            </a:r>
            <a:r>
              <a:rPr lang="en-US" dirty="0" smtClean="0"/>
              <a:t> =  12x</a:t>
            </a:r>
            <a:r>
              <a:rPr lang="en-US" baseline="30000" dirty="0" smtClean="0"/>
              <a:t>2</a:t>
            </a:r>
            <a:r>
              <a:rPr lang="en-US" dirty="0" smtClean="0"/>
              <a:t> +  12x  + 5</a:t>
            </a:r>
            <a:endParaRPr lang="ar-SA" dirty="0" smtClean="0"/>
          </a:p>
          <a:p>
            <a:r>
              <a:rPr lang="ar-SA" dirty="0" smtClean="0"/>
              <a:t>حيث أن عدد الوحدات المنتجة والمباعة هو 15 وحدات إذاً </a:t>
            </a:r>
            <a:r>
              <a:rPr lang="en-US" dirty="0" smtClean="0"/>
              <a:t> x=15 </a:t>
            </a:r>
            <a:endParaRPr lang="ar-SA" dirty="0" smtClean="0"/>
          </a:p>
          <a:p>
            <a:pPr algn="l" rtl="0"/>
            <a:r>
              <a:rPr lang="en-US" dirty="0" smtClean="0"/>
              <a:t>R</a:t>
            </a:r>
            <a:r>
              <a:rPr lang="en-US" baseline="30000" dirty="0" smtClean="0"/>
              <a:t>/</a:t>
            </a:r>
            <a:r>
              <a:rPr lang="en-US" dirty="0" smtClean="0"/>
              <a:t> =  12x</a:t>
            </a:r>
            <a:r>
              <a:rPr lang="en-US" baseline="30000" dirty="0" smtClean="0"/>
              <a:t>2</a:t>
            </a:r>
            <a:r>
              <a:rPr lang="en-US" dirty="0" smtClean="0"/>
              <a:t>+ 12x +5 = 12×15</a:t>
            </a:r>
            <a:r>
              <a:rPr lang="en-US" baseline="30000" dirty="0" smtClean="0"/>
              <a:t>2</a:t>
            </a:r>
            <a:r>
              <a:rPr lang="en-US" dirty="0" smtClean="0"/>
              <a:t> + 12×15 +5=2885 </a:t>
            </a:r>
            <a:r>
              <a:rPr lang="ar-SA" dirty="0" smtClean="0"/>
              <a:t> ريال</a:t>
            </a:r>
          </a:p>
          <a:p>
            <a:endParaRPr lang="ar-EG" dirty="0" smtClean="0"/>
          </a:p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(3) :-</a:t>
            </a:r>
          </a:p>
          <a:p>
            <a:r>
              <a:rPr lang="ar-SA" dirty="0" smtClean="0"/>
              <a:t>في إحدي شركات الاستثمار وجد أن سعر بيع الوحدة يتبع العلاقة التالية :-</a:t>
            </a:r>
          </a:p>
          <a:p>
            <a:pPr algn="l" rtl="0"/>
            <a:r>
              <a:rPr lang="en-US" dirty="0" smtClean="0"/>
              <a:t>Selling price (</a:t>
            </a:r>
            <a:r>
              <a:rPr lang="ar-SA" dirty="0" smtClean="0"/>
              <a:t>سعر بيع الوحدة </a:t>
            </a:r>
            <a:r>
              <a:rPr lang="en-US" dirty="0" smtClean="0"/>
              <a:t>) = 10x</a:t>
            </a:r>
            <a:r>
              <a:rPr lang="en-US" baseline="30000" dirty="0" smtClean="0"/>
              <a:t>3</a:t>
            </a:r>
            <a:r>
              <a:rPr lang="en-US" dirty="0" smtClean="0"/>
              <a:t> -11x</a:t>
            </a:r>
            <a:r>
              <a:rPr lang="en-US" baseline="30000" dirty="0" smtClean="0"/>
              <a:t>2</a:t>
            </a:r>
            <a:r>
              <a:rPr lang="en-US" dirty="0" smtClean="0"/>
              <a:t> +5x -20</a:t>
            </a:r>
            <a:endParaRPr lang="ar-SA" dirty="0" smtClean="0"/>
          </a:p>
          <a:p>
            <a:r>
              <a:rPr lang="ar-SA" dirty="0" smtClean="0"/>
              <a:t>حيث أن </a:t>
            </a:r>
            <a:r>
              <a:rPr lang="en-US" dirty="0" smtClean="0"/>
              <a:t>x</a:t>
            </a:r>
            <a:r>
              <a:rPr lang="ar-SA" dirty="0" smtClean="0"/>
              <a:t> تشير إلى عدد الوحدات المباعة </a:t>
            </a:r>
          </a:p>
          <a:p>
            <a:r>
              <a:rPr lang="ar-SA" dirty="0" smtClean="0"/>
              <a:t>المطلوب :-</a:t>
            </a:r>
          </a:p>
          <a:p>
            <a:r>
              <a:rPr lang="ar-SA" dirty="0" smtClean="0"/>
              <a:t>إيجاد الربح الحدي عند إنتاج وبيع 5 وحدات 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sz="2800" dirty="0" smtClean="0"/>
              <a:t>1- </a:t>
            </a:r>
            <a:r>
              <a:rPr lang="ar-EG" sz="2800" dirty="0" smtClean="0"/>
              <a:t>الايراد الكلي = عدد الوحدات المباعة × سعر بيع الوحدة </a:t>
            </a:r>
          </a:p>
          <a:p>
            <a:pPr algn="l" rtl="0"/>
            <a:r>
              <a:rPr lang="en-US" sz="2800" dirty="0" smtClean="0"/>
              <a:t>R = (</a:t>
            </a:r>
            <a:r>
              <a:rPr lang="ar-SA" sz="2800" dirty="0" smtClean="0"/>
              <a:t>دالة سعر بيع الوحدة </a:t>
            </a:r>
            <a:r>
              <a:rPr lang="en-US" sz="2800" dirty="0" smtClean="0"/>
              <a:t>) </a:t>
            </a:r>
            <a:r>
              <a:rPr lang="ar-EG" sz="2800" dirty="0" smtClean="0"/>
              <a:t>×</a:t>
            </a:r>
            <a:r>
              <a:rPr lang="en-US" sz="2800" dirty="0" smtClean="0"/>
              <a:t>  </a:t>
            </a:r>
            <a:r>
              <a:rPr lang="en-US" sz="2800" b="1" dirty="0" smtClean="0">
                <a:solidFill>
                  <a:srgbClr val="FF0000"/>
                </a:solidFill>
              </a:rPr>
              <a:t>x</a:t>
            </a:r>
          </a:p>
          <a:p>
            <a:pPr algn="l" rtl="0"/>
            <a:r>
              <a:rPr lang="en-US" sz="2800" dirty="0" smtClean="0"/>
              <a:t>R = (10x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-11x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+5x -20) </a:t>
            </a:r>
            <a:r>
              <a:rPr lang="ar-EG" sz="2800" dirty="0" smtClean="0"/>
              <a:t>×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 x</a:t>
            </a:r>
            <a:r>
              <a:rPr lang="en-US" sz="2800" dirty="0" smtClean="0"/>
              <a:t> = 10x</a:t>
            </a:r>
            <a:r>
              <a:rPr lang="en-US" sz="2800" baseline="30000" dirty="0" smtClean="0"/>
              <a:t>4</a:t>
            </a:r>
            <a:r>
              <a:rPr lang="en-US" sz="2800" dirty="0" smtClean="0"/>
              <a:t> -11x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+5x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-20x</a:t>
            </a:r>
          </a:p>
          <a:p>
            <a:r>
              <a:rPr lang="ar-SA" sz="2800" dirty="0" smtClean="0"/>
              <a:t>2- الايراد الحدي </a:t>
            </a:r>
            <a:r>
              <a:rPr lang="ar-EG" sz="2800" dirty="0" smtClean="0"/>
              <a:t>= المشتقة الاولى لدالة الايراد الكلي .</a:t>
            </a:r>
            <a:endParaRPr lang="en-US" sz="2800" dirty="0" smtClean="0"/>
          </a:p>
          <a:p>
            <a:pPr algn="l" rtl="0"/>
            <a:r>
              <a:rPr lang="en-US" sz="2800" dirty="0" smtClean="0"/>
              <a:t>R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 =  40x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-33x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+ 10x - 20 </a:t>
            </a:r>
            <a:endParaRPr lang="ar-SA" sz="2800" dirty="0" smtClean="0"/>
          </a:p>
          <a:p>
            <a:r>
              <a:rPr lang="ar-SA" sz="2800" dirty="0" smtClean="0"/>
              <a:t>حيث أن عدد الوحدات المنتجة والمباعة هو 5 وحدات إذاً </a:t>
            </a:r>
            <a:r>
              <a:rPr lang="en-US" sz="2800" dirty="0" smtClean="0"/>
              <a:t> x=5 </a:t>
            </a:r>
            <a:endParaRPr lang="ar-SA" sz="2800" dirty="0" smtClean="0"/>
          </a:p>
          <a:p>
            <a:pPr algn="l" rtl="0"/>
            <a:r>
              <a:rPr lang="en-US" sz="2800" dirty="0" smtClean="0"/>
              <a:t>R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 =40x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-33x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+ 10x – 20</a:t>
            </a:r>
          </a:p>
          <a:p>
            <a:pPr algn="l" rtl="0"/>
            <a:r>
              <a:rPr lang="en-US" sz="2800" dirty="0" smtClean="0"/>
              <a:t>     = 40×5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-33×5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+10×5 -20     =4205</a:t>
            </a:r>
            <a:r>
              <a:rPr lang="ar-SA" sz="2800" dirty="0" smtClean="0"/>
              <a:t>ريال</a:t>
            </a:r>
          </a:p>
          <a:p>
            <a:endParaRPr lang="ar-EG" sz="2800" dirty="0" smtClean="0"/>
          </a:p>
          <a:p>
            <a:pPr algn="l" rtl="0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(4) :-</a:t>
            </a:r>
          </a:p>
          <a:p>
            <a:r>
              <a:rPr lang="ar-SA" dirty="0" smtClean="0"/>
              <a:t>إذا علمت أن دالة التكاليف الكلية تأخذ الشكل :-</a:t>
            </a:r>
          </a:p>
          <a:p>
            <a:pPr algn="l" rtl="0"/>
            <a:r>
              <a:rPr lang="en-US" dirty="0" smtClean="0"/>
              <a:t>C = 10x</a:t>
            </a:r>
            <a:r>
              <a:rPr lang="en-US" baseline="30000" dirty="0" smtClean="0"/>
              <a:t>2</a:t>
            </a:r>
            <a:r>
              <a:rPr lang="en-US" dirty="0" smtClean="0"/>
              <a:t> - 12x + 15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المطلوب :-</a:t>
            </a:r>
          </a:p>
          <a:p>
            <a:r>
              <a:rPr lang="ar-SA" dirty="0" smtClean="0"/>
              <a:t>إيجاد التكاليف الحدية عند إنتاج وبيع 10وحدات ؟</a:t>
            </a:r>
          </a:p>
          <a:p>
            <a:endParaRPr lang="ar-EG" dirty="0" smtClean="0"/>
          </a:p>
          <a:p>
            <a:endParaRPr lang="ar-SA" dirty="0" smtClean="0"/>
          </a:p>
          <a:p>
            <a:endParaRPr lang="en-US" dirty="0" smtClean="0"/>
          </a:p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 </a:t>
            </a:r>
          </a:p>
          <a:p>
            <a:r>
              <a:rPr lang="ar-EG" dirty="0" smtClean="0"/>
              <a:t>التكلفة الحدية = المشتقة الاولى لدالة التكلفة الكلية .</a:t>
            </a:r>
            <a:endParaRPr lang="en-US" dirty="0" smtClean="0"/>
          </a:p>
          <a:p>
            <a:pPr algn="l" rtl="0"/>
            <a:r>
              <a:rPr lang="en-US" dirty="0" smtClean="0"/>
              <a:t>C = 10x</a:t>
            </a:r>
            <a:r>
              <a:rPr lang="en-US" baseline="30000" dirty="0" smtClean="0"/>
              <a:t>2</a:t>
            </a:r>
            <a:r>
              <a:rPr lang="en-US" dirty="0" smtClean="0"/>
              <a:t> - 12x + 15</a:t>
            </a:r>
            <a:r>
              <a:rPr lang="ar-SA" dirty="0" smtClean="0"/>
              <a:t> </a:t>
            </a:r>
            <a:r>
              <a:rPr lang="en-US" dirty="0" smtClean="0"/>
              <a:t>   </a:t>
            </a:r>
            <a:r>
              <a:rPr lang="ar-SA" dirty="0" smtClean="0"/>
              <a:t>(التكاليف الكلية )</a:t>
            </a:r>
            <a:endParaRPr lang="en-US" dirty="0" smtClean="0"/>
          </a:p>
          <a:p>
            <a:pPr algn="l" rtl="0"/>
            <a:r>
              <a:rPr lang="en-US" dirty="0" smtClean="0"/>
              <a:t>C</a:t>
            </a:r>
            <a:r>
              <a:rPr lang="en-US" baseline="30000" dirty="0" smtClean="0"/>
              <a:t>/</a:t>
            </a:r>
            <a:r>
              <a:rPr lang="en-US" dirty="0" smtClean="0"/>
              <a:t> =  20x -12  </a:t>
            </a:r>
            <a:r>
              <a:rPr lang="ar-SA" dirty="0" smtClean="0"/>
              <a:t>(التكاليف الحدية )          </a:t>
            </a:r>
          </a:p>
          <a:p>
            <a:r>
              <a:rPr lang="ar-SA" dirty="0" smtClean="0"/>
              <a:t>حيث أن عدد الوحدات المنتجة والمباعة هو 10 وحدات إذاً </a:t>
            </a:r>
            <a:r>
              <a:rPr lang="en-US" dirty="0" smtClean="0"/>
              <a:t> x=10 </a:t>
            </a:r>
            <a:endParaRPr lang="ar-SA" dirty="0" smtClean="0"/>
          </a:p>
          <a:p>
            <a:pPr algn="l" rtl="0"/>
            <a:r>
              <a:rPr lang="en-US" dirty="0" smtClean="0"/>
              <a:t>C</a:t>
            </a:r>
            <a:r>
              <a:rPr lang="en-US" baseline="30000" dirty="0" smtClean="0"/>
              <a:t>/</a:t>
            </a:r>
            <a:r>
              <a:rPr lang="en-US" dirty="0" smtClean="0"/>
              <a:t> =  20x -12 = 20 × 10  - 12 =188 </a:t>
            </a:r>
            <a:r>
              <a:rPr lang="ar-SA" dirty="0" smtClean="0"/>
              <a:t> ريال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(5) :-</a:t>
            </a:r>
          </a:p>
          <a:p>
            <a:r>
              <a:rPr lang="ar-SA" dirty="0" smtClean="0"/>
              <a:t>تعتمد التكاليف الكلية لإحدى الشركات على الدالة التالية :-</a:t>
            </a:r>
          </a:p>
          <a:p>
            <a:pPr algn="l" rtl="0"/>
            <a:r>
              <a:rPr lang="en-US" dirty="0" smtClean="0"/>
              <a:t>C = (5x</a:t>
            </a:r>
            <a:r>
              <a:rPr lang="en-US" baseline="30000" dirty="0" smtClean="0"/>
              <a:t>2</a:t>
            </a:r>
            <a:r>
              <a:rPr lang="en-US" dirty="0" smtClean="0"/>
              <a:t> - 3x + 15)</a:t>
            </a:r>
            <a:r>
              <a:rPr lang="en-US" baseline="30000" dirty="0" smtClean="0"/>
              <a:t>3</a:t>
            </a:r>
            <a:r>
              <a:rPr lang="ar-SA" dirty="0" smtClean="0"/>
              <a:t> </a:t>
            </a:r>
            <a:endParaRPr lang="en-US" dirty="0" smtClean="0"/>
          </a:p>
          <a:p>
            <a:r>
              <a:rPr lang="ar-SA" dirty="0" smtClean="0"/>
              <a:t>المطلوب :-</a:t>
            </a:r>
          </a:p>
          <a:p>
            <a:r>
              <a:rPr lang="ar-SA" dirty="0" smtClean="0"/>
              <a:t>إيجاد التكاليف الحدية عند إنتاج وبيع 20وحدة ؟</a:t>
            </a:r>
          </a:p>
          <a:p>
            <a:endParaRPr lang="ar-EG" dirty="0" smtClean="0"/>
          </a:p>
          <a:p>
            <a:endParaRPr lang="ar-SA" dirty="0" smtClean="0"/>
          </a:p>
          <a:p>
            <a:endParaRPr lang="en-US" dirty="0" smtClean="0"/>
          </a:p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 </a:t>
            </a:r>
          </a:p>
          <a:p>
            <a:r>
              <a:rPr lang="ar-EG" sz="2800" dirty="0" smtClean="0"/>
              <a:t>التكلفة الحدية = المشتقة الاولى لدالة التكلفة الكلية .</a:t>
            </a:r>
            <a:endParaRPr lang="en-US" sz="2800" dirty="0" smtClean="0"/>
          </a:p>
          <a:p>
            <a:pPr algn="l" rtl="0"/>
            <a:r>
              <a:rPr lang="en-US" sz="2800" dirty="0" smtClean="0"/>
              <a:t>C = (5x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- 3x + 15)</a:t>
            </a:r>
            <a:r>
              <a:rPr lang="en-US" sz="2800" baseline="30000" dirty="0" smtClean="0"/>
              <a:t>3</a:t>
            </a:r>
            <a:r>
              <a:rPr lang="ar-SA" sz="2800" dirty="0" smtClean="0"/>
              <a:t> </a:t>
            </a:r>
            <a:r>
              <a:rPr lang="en-US" sz="2800" dirty="0" smtClean="0"/>
              <a:t>   </a:t>
            </a:r>
            <a:r>
              <a:rPr lang="ar-SA" sz="2800" dirty="0" smtClean="0"/>
              <a:t>(التكاليف الكلية )</a:t>
            </a:r>
            <a:endParaRPr lang="en-US" sz="2800" dirty="0" smtClean="0"/>
          </a:p>
          <a:p>
            <a:pPr algn="l" rtl="0"/>
            <a:r>
              <a:rPr lang="en-US" sz="2800" dirty="0" smtClean="0"/>
              <a:t>C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 = 3×(5x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- 3x + 15)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×(10x - 3 )</a:t>
            </a:r>
            <a:r>
              <a:rPr lang="ar-SA" sz="2800" dirty="0" smtClean="0"/>
              <a:t>(التكاليف الحدية )    </a:t>
            </a:r>
          </a:p>
          <a:p>
            <a:r>
              <a:rPr lang="ar-SA" sz="2800" dirty="0" smtClean="0"/>
              <a:t>حيث أن عدد الوحدات المنتجة والمباعة هو 20 وحدة إذاً </a:t>
            </a:r>
            <a:r>
              <a:rPr lang="en-US" sz="2800" dirty="0" smtClean="0"/>
              <a:t> x=20 </a:t>
            </a:r>
            <a:endParaRPr lang="ar-SA" sz="2800" dirty="0" smtClean="0"/>
          </a:p>
          <a:p>
            <a:pPr algn="l" rtl="0"/>
            <a:r>
              <a:rPr lang="en-US" sz="2800" dirty="0" smtClean="0"/>
              <a:t>C</a:t>
            </a:r>
            <a:r>
              <a:rPr lang="en-US" sz="2800" baseline="30000" dirty="0" smtClean="0"/>
              <a:t>/</a:t>
            </a:r>
            <a:r>
              <a:rPr lang="en-US" sz="2800" dirty="0" smtClean="0"/>
              <a:t> =  3×(5x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- 3x + 15)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×(10x - 3 )</a:t>
            </a:r>
          </a:p>
          <a:p>
            <a:pPr algn="l" rtl="0"/>
            <a:r>
              <a:rPr lang="en-US" sz="2800" dirty="0" smtClean="0"/>
              <a:t>     = 3×(5×20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- 3×20 + 15)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×(10×20 - 3 )</a:t>
            </a:r>
          </a:p>
          <a:p>
            <a:pPr algn="l" rtl="0"/>
            <a:r>
              <a:rPr lang="en-US" sz="2800" dirty="0" smtClean="0"/>
              <a:t>      = 3× (5×400 – 60 +15)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×(200-3)</a:t>
            </a:r>
          </a:p>
          <a:p>
            <a:pPr algn="l" rtl="0"/>
            <a:r>
              <a:rPr lang="en-US" sz="2800" dirty="0" smtClean="0"/>
              <a:t>     =   3×( 1955) ×(197) = 1155405    </a:t>
            </a:r>
            <a:r>
              <a:rPr lang="ar-SA" sz="2800" dirty="0" smtClean="0"/>
              <a:t> ريال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(6) :-</a:t>
            </a:r>
          </a:p>
          <a:p>
            <a:r>
              <a:rPr lang="ar-SA" dirty="0" smtClean="0"/>
              <a:t>إذا علمت أن دالة الايراد الكلي لإحدى الشركات هي :-</a:t>
            </a:r>
          </a:p>
          <a:p>
            <a:pPr algn="l" rtl="0"/>
            <a:r>
              <a:rPr lang="en-US" dirty="0" smtClean="0"/>
              <a:t>R =  2x</a:t>
            </a:r>
            <a:r>
              <a:rPr lang="en-US" baseline="30000" dirty="0" smtClean="0"/>
              <a:t>3</a:t>
            </a:r>
            <a:r>
              <a:rPr lang="en-US" dirty="0" smtClean="0"/>
              <a:t> - 6x</a:t>
            </a:r>
            <a:r>
              <a:rPr lang="en-US" baseline="30000" dirty="0" smtClean="0"/>
              <a:t>2</a:t>
            </a:r>
            <a:r>
              <a:rPr lang="en-US" dirty="0" smtClean="0"/>
              <a:t> + 10x -15</a:t>
            </a:r>
            <a:endParaRPr lang="ar-SA" dirty="0" smtClean="0"/>
          </a:p>
          <a:p>
            <a:pPr algn="r"/>
            <a:r>
              <a:rPr lang="ar-SA" dirty="0" smtClean="0"/>
              <a:t>ودالة التكاليف الكلية تأخذ الشكل :-</a:t>
            </a:r>
          </a:p>
          <a:p>
            <a:pPr algn="l" rtl="0"/>
            <a:r>
              <a:rPr lang="en-US" dirty="0" smtClean="0"/>
              <a:t>C = 15x</a:t>
            </a:r>
            <a:r>
              <a:rPr lang="en-US" baseline="30000" dirty="0" smtClean="0"/>
              <a:t>2</a:t>
            </a:r>
            <a:r>
              <a:rPr lang="en-US" dirty="0" smtClean="0"/>
              <a:t> + 9x -17</a:t>
            </a:r>
          </a:p>
          <a:p>
            <a:pPr algn="r"/>
            <a:r>
              <a:rPr lang="ar-SA" dirty="0" smtClean="0"/>
              <a:t>المطلوب :-</a:t>
            </a:r>
          </a:p>
          <a:p>
            <a:pPr algn="r"/>
            <a:r>
              <a:rPr lang="ar-SA" dirty="0" smtClean="0"/>
              <a:t>أوجد حجم الارباح الحدية عند إنتاج وبيع 30 وحدة 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 </a:t>
            </a:r>
          </a:p>
          <a:p>
            <a:r>
              <a:rPr lang="ar-EG" sz="2400" dirty="0" smtClean="0"/>
              <a:t>الربح الكلي = الايراد الكلي – التكلفة الكلية </a:t>
            </a:r>
          </a:p>
          <a:p>
            <a:pPr algn="l" rtl="0"/>
            <a:r>
              <a:rPr lang="en-US" sz="2400" dirty="0" smtClean="0"/>
              <a:t>P = R – C</a:t>
            </a:r>
          </a:p>
          <a:p>
            <a:pPr algn="l" rtl="0"/>
            <a:r>
              <a:rPr lang="en-US" sz="2400" dirty="0" smtClean="0"/>
              <a:t>    =(2x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- 6x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+ 10x -15)- (15x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+ 9x -17)</a:t>
            </a:r>
          </a:p>
          <a:p>
            <a:pPr algn="l" rtl="0"/>
            <a:r>
              <a:rPr lang="en-US" sz="2400" dirty="0" smtClean="0"/>
              <a:t>    = 2x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- 21x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x + 2</a:t>
            </a:r>
          </a:p>
          <a:p>
            <a:pPr algn="r"/>
            <a:r>
              <a:rPr lang="ar-EG" sz="2400" dirty="0" smtClean="0"/>
              <a:t>الربح الحدي = المشتقة الاولى لدالة الربح الكلي .</a:t>
            </a:r>
            <a:endParaRPr lang="en-US" sz="2400" dirty="0" smtClean="0"/>
          </a:p>
          <a:p>
            <a:pPr algn="l" rtl="0"/>
            <a:r>
              <a:rPr lang="en-US" sz="2400" dirty="0" smtClean="0"/>
              <a:t>P = 2x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- 21x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x + 2</a:t>
            </a:r>
            <a:endParaRPr lang="ar-EG" sz="2400" dirty="0" smtClean="0"/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= 6x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- 21x + 1</a:t>
            </a:r>
          </a:p>
          <a:p>
            <a:pPr algn="r"/>
            <a:r>
              <a:rPr lang="ar-SA" sz="2400" dirty="0" smtClean="0"/>
              <a:t>حيث أن عدد الوحدات المنتجة والمباعة هو 20 وحدة إذاً </a:t>
            </a:r>
            <a:r>
              <a:rPr lang="en-US" sz="2400" dirty="0" smtClean="0"/>
              <a:t> x=30 </a:t>
            </a:r>
            <a:endParaRPr lang="ar-SA" sz="2400" dirty="0" smtClean="0"/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= 6x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- 21x + 1 = 6×30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- 21×30 + 1 = 4771</a:t>
            </a:r>
            <a:r>
              <a:rPr lang="ar-SA" sz="2400" dirty="0" smtClean="0"/>
              <a:t> ريال </a:t>
            </a:r>
            <a:endParaRPr lang="en-US" sz="2400" dirty="0" smtClean="0"/>
          </a:p>
          <a:p>
            <a:pPr algn="l" rtl="0"/>
            <a:endParaRPr lang="ar-SA" sz="2400" dirty="0" smtClean="0"/>
          </a:p>
          <a:p>
            <a:pPr algn="l" rtl="0"/>
            <a:r>
              <a:rPr lang="en-US" sz="2400" dirty="0" smtClean="0"/>
              <a:t> </a:t>
            </a:r>
          </a:p>
          <a:p>
            <a:pPr algn="l" rtl="0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(7) :-</a:t>
            </a:r>
          </a:p>
          <a:p>
            <a:r>
              <a:rPr lang="ar-SA" dirty="0" smtClean="0"/>
              <a:t>إذا علمت أن دالة الايراد الكلي لإحدى الشركات هي :-</a:t>
            </a:r>
          </a:p>
          <a:p>
            <a:pPr algn="l" rtl="0"/>
            <a:r>
              <a:rPr lang="en-US" dirty="0" smtClean="0"/>
              <a:t>R =  12x</a:t>
            </a:r>
            <a:r>
              <a:rPr lang="en-US" baseline="30000" dirty="0" smtClean="0"/>
              <a:t>3</a:t>
            </a:r>
            <a:r>
              <a:rPr lang="en-US" dirty="0" smtClean="0"/>
              <a:t> +5x</a:t>
            </a:r>
            <a:r>
              <a:rPr lang="en-US" baseline="30000" dirty="0" smtClean="0"/>
              <a:t>2</a:t>
            </a:r>
            <a:r>
              <a:rPr lang="en-US" dirty="0" smtClean="0"/>
              <a:t> - 2x +100</a:t>
            </a:r>
            <a:endParaRPr lang="ar-SA" dirty="0" smtClean="0"/>
          </a:p>
          <a:p>
            <a:pPr algn="r"/>
            <a:r>
              <a:rPr lang="ar-SA" dirty="0" smtClean="0"/>
              <a:t>ودالة التكاليف الكلية تأخذ الشكل :-</a:t>
            </a:r>
          </a:p>
          <a:p>
            <a:pPr algn="l" rtl="0"/>
            <a:r>
              <a:rPr lang="en-US" dirty="0" smtClean="0"/>
              <a:t>C = 10x</a:t>
            </a:r>
            <a:r>
              <a:rPr lang="en-US" baseline="30000" dirty="0" smtClean="0"/>
              <a:t>2</a:t>
            </a:r>
            <a:r>
              <a:rPr lang="en-US" dirty="0" smtClean="0"/>
              <a:t> + 3x +20</a:t>
            </a:r>
          </a:p>
          <a:p>
            <a:pPr algn="r"/>
            <a:r>
              <a:rPr lang="ar-SA" dirty="0" smtClean="0"/>
              <a:t>المطلوب :-</a:t>
            </a:r>
          </a:p>
          <a:p>
            <a:pPr algn="r"/>
            <a:r>
              <a:rPr lang="ar-SA" dirty="0" smtClean="0"/>
              <a:t>أوجد حجم الارباح الحدية عند إنتاج وبيع 25 وحدة 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 </a:t>
            </a:r>
          </a:p>
          <a:p>
            <a:r>
              <a:rPr lang="ar-EG" sz="2400" dirty="0" smtClean="0"/>
              <a:t>الربح الكلي = الايراد الكلي – التكلفة الكلية </a:t>
            </a:r>
          </a:p>
          <a:p>
            <a:pPr algn="l" rtl="0"/>
            <a:r>
              <a:rPr lang="en-US" sz="2400" dirty="0" smtClean="0"/>
              <a:t>P = R – C</a:t>
            </a:r>
          </a:p>
          <a:p>
            <a:pPr algn="l" rtl="0"/>
            <a:r>
              <a:rPr lang="en-US" sz="2400" dirty="0" smtClean="0"/>
              <a:t>    =( 12x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+5x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- 2x +100)- (10x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+ 3x +20)</a:t>
            </a:r>
          </a:p>
          <a:p>
            <a:pPr algn="l" rtl="0"/>
            <a:r>
              <a:rPr lang="en-US" sz="2400" dirty="0" smtClean="0"/>
              <a:t>    = 12x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+ 15x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- 5x + 80</a:t>
            </a:r>
          </a:p>
          <a:p>
            <a:pPr algn="r"/>
            <a:r>
              <a:rPr lang="ar-EG" sz="2400" dirty="0" smtClean="0"/>
              <a:t>الربح الحدي = المشتقة الاولى لدالة الربح الكلي .</a:t>
            </a:r>
            <a:endParaRPr lang="en-US" sz="2400" dirty="0" smtClean="0"/>
          </a:p>
          <a:p>
            <a:pPr algn="l" rtl="0"/>
            <a:r>
              <a:rPr lang="en-US" sz="2400" dirty="0" smtClean="0"/>
              <a:t>P = 12x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+ 15x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- 5x + 80</a:t>
            </a:r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= 36x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+ 30x - 5</a:t>
            </a:r>
          </a:p>
          <a:p>
            <a:pPr algn="r"/>
            <a:r>
              <a:rPr lang="ar-SA" sz="2400" dirty="0" smtClean="0"/>
              <a:t>حيث أن عدد الوحدات المنتجة والمباعة هو 25 وحدة إذاً </a:t>
            </a:r>
            <a:r>
              <a:rPr lang="en-US" sz="2400" dirty="0" smtClean="0"/>
              <a:t> x=25 </a:t>
            </a:r>
            <a:endParaRPr lang="ar-SA" sz="2400" dirty="0" smtClean="0"/>
          </a:p>
          <a:p>
            <a:pPr algn="l" rtl="0"/>
            <a:r>
              <a:rPr lang="en-US" sz="2400" dirty="0" smtClean="0"/>
              <a:t>P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= 36x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+ 30x - 5 = 36×25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+ 30×25 -5 = 23245</a:t>
            </a:r>
            <a:r>
              <a:rPr lang="ar-SA" sz="2400" dirty="0" smtClean="0"/>
              <a:t> ريال </a:t>
            </a:r>
            <a:endParaRPr lang="en-US" sz="2400" dirty="0" smtClean="0"/>
          </a:p>
          <a:p>
            <a:pPr algn="l" rtl="0"/>
            <a:endParaRPr lang="ar-SA" sz="2400" dirty="0" smtClean="0"/>
          </a:p>
          <a:p>
            <a:pPr algn="l" rtl="0"/>
            <a:r>
              <a:rPr lang="en-US" sz="2400" dirty="0" smtClean="0"/>
              <a:t> </a:t>
            </a:r>
          </a:p>
          <a:p>
            <a:pPr algn="l" rtl="0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sz="5400" dirty="0" smtClean="0">
              <a:ln cmpd="dbl">
                <a:solidFill>
                  <a:schemeClr val="tx1"/>
                </a:solidFill>
              </a:ln>
            </a:endParaRPr>
          </a:p>
          <a:p>
            <a:pPr algn="ctr"/>
            <a:endParaRPr lang="ar-SA" dirty="0" smtClean="0">
              <a:ln cmpd="dbl">
                <a:solidFill>
                  <a:schemeClr val="tx1"/>
                </a:solidFill>
              </a:ln>
            </a:endParaRPr>
          </a:p>
          <a:p>
            <a:pPr algn="ctr"/>
            <a:r>
              <a:rPr lang="ar-SA" sz="5400" dirty="0" smtClean="0">
                <a:ln cmpd="dbl">
                  <a:solidFill>
                    <a:schemeClr val="tx1"/>
                  </a:solidFill>
                </a:ln>
              </a:rPr>
              <a:t>تمرين شامل (1)</a:t>
            </a:r>
            <a:endParaRPr lang="en-US" sz="5400" dirty="0">
              <a:ln cmpd="dbl">
                <a:solidFill>
                  <a:schemeClr val="tx1"/>
                </a:solidFill>
              </a:ln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تعتمد إحدى الشركات على مجموعة من الدوال لتحديد كل من التكاليف الكلية و الايرادات الكلية و تأخذ هذه الدوال الشكل التالي:-</a:t>
            </a:r>
          </a:p>
          <a:p>
            <a:pPr algn="l" rtl="0"/>
            <a:r>
              <a:rPr lang="en-US" sz="2800" dirty="0" smtClean="0"/>
              <a:t>R = 30 x</a:t>
            </a:r>
            <a:r>
              <a:rPr lang="en-US" sz="2800" baseline="30000" dirty="0" smtClean="0"/>
              <a:t>4</a:t>
            </a:r>
            <a:r>
              <a:rPr lang="en-US" sz="2800" dirty="0" smtClean="0"/>
              <a:t> + 12x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- 6 x + 15</a:t>
            </a:r>
          </a:p>
          <a:p>
            <a:pPr algn="l" rtl="0"/>
            <a:r>
              <a:rPr lang="en-US" sz="2800" dirty="0" smtClean="0"/>
              <a:t>C = 13 x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- 5x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+3 x -20</a:t>
            </a:r>
          </a:p>
          <a:p>
            <a:pPr algn="r"/>
            <a:r>
              <a:rPr lang="ar-SA" sz="2800" dirty="0" smtClean="0"/>
              <a:t>المطلوب :-</a:t>
            </a:r>
          </a:p>
          <a:p>
            <a:pPr algn="r"/>
            <a:r>
              <a:rPr lang="ar-SA" sz="2800" dirty="0" smtClean="0"/>
              <a:t>1- حجم الايراد الحدي عند إنتاج وبيع 10 وحدات .</a:t>
            </a:r>
          </a:p>
          <a:p>
            <a:r>
              <a:rPr lang="ar-SA" sz="2800" dirty="0" smtClean="0"/>
              <a:t>2- حجم التكاليف الحدية عند إنتاج وبيع 12 وحدة .</a:t>
            </a:r>
            <a:endParaRPr lang="en-US" sz="2800" dirty="0" smtClean="0"/>
          </a:p>
          <a:p>
            <a:r>
              <a:rPr lang="ar-SA" sz="2800" dirty="0" smtClean="0"/>
              <a:t>3- دالة الربح الكلي .</a:t>
            </a:r>
          </a:p>
          <a:p>
            <a:r>
              <a:rPr lang="ar-SA" sz="2800" dirty="0" smtClean="0"/>
              <a:t>4- حجم الربح الحدي عند إنتاج وبيع 5 وحدات .</a:t>
            </a:r>
            <a:endParaRPr lang="en-US" sz="2800" dirty="0" smtClean="0"/>
          </a:p>
          <a:p>
            <a:pPr algn="r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30 x</a:t>
            </a:r>
            <a:r>
              <a:rPr lang="en-US" sz="3200" b="1" baseline="30000" dirty="0" smtClean="0"/>
              <a:t>4</a:t>
            </a:r>
            <a:r>
              <a:rPr lang="en-US" sz="3200" b="1" dirty="0" smtClean="0"/>
              <a:t> + 12x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- 6 x + 15</a:t>
            </a:r>
            <a:br>
              <a:rPr lang="en-US" sz="3200" b="1" dirty="0" smtClean="0"/>
            </a:br>
            <a:r>
              <a:rPr lang="en-US" sz="3200" b="1" dirty="0" smtClean="0"/>
              <a:t>C = 13 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- 5x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+3 x -20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1- حجم الايراد الحدي عند إنتاج وبيع 10 وحدات :-</a:t>
            </a:r>
          </a:p>
          <a:p>
            <a:pPr algn="l" rtl="0"/>
            <a:r>
              <a:rPr lang="en-US" dirty="0" smtClean="0"/>
              <a:t>R = 30 x</a:t>
            </a:r>
            <a:r>
              <a:rPr lang="en-US" baseline="30000" dirty="0" smtClean="0"/>
              <a:t>4</a:t>
            </a:r>
            <a:r>
              <a:rPr lang="en-US" dirty="0" smtClean="0"/>
              <a:t> + 12x</a:t>
            </a:r>
            <a:r>
              <a:rPr lang="en-US" baseline="30000" dirty="0" smtClean="0"/>
              <a:t>2</a:t>
            </a:r>
            <a:r>
              <a:rPr lang="en-US" dirty="0" smtClean="0"/>
              <a:t> - 6 x + 15</a:t>
            </a:r>
          </a:p>
          <a:p>
            <a:pPr algn="l" rtl="0"/>
            <a:r>
              <a:rPr lang="en-US" dirty="0" smtClean="0"/>
              <a:t>R</a:t>
            </a:r>
            <a:r>
              <a:rPr lang="en-US" baseline="30000" dirty="0" smtClean="0"/>
              <a:t>/</a:t>
            </a:r>
            <a:r>
              <a:rPr lang="en-US" dirty="0" smtClean="0"/>
              <a:t> =120 x</a:t>
            </a:r>
            <a:r>
              <a:rPr lang="en-US" baseline="30000" dirty="0" smtClean="0"/>
              <a:t>3 </a:t>
            </a:r>
            <a:r>
              <a:rPr lang="en-US" dirty="0" smtClean="0"/>
              <a:t>+ 24x</a:t>
            </a:r>
            <a:r>
              <a:rPr lang="en-US" baseline="30000" dirty="0" smtClean="0"/>
              <a:t>2</a:t>
            </a:r>
            <a:r>
              <a:rPr lang="en-US" dirty="0" smtClean="0"/>
              <a:t> - 6</a:t>
            </a:r>
          </a:p>
          <a:p>
            <a:r>
              <a:rPr lang="ar-SA" dirty="0" smtClean="0"/>
              <a:t>حيث أن عدد الوحدات المنتجة والمباعة هو 10 وحدة إذاً </a:t>
            </a:r>
            <a:r>
              <a:rPr lang="en-US" dirty="0" smtClean="0"/>
              <a:t> x=10 </a:t>
            </a:r>
            <a:endParaRPr lang="ar-SA" dirty="0" smtClean="0"/>
          </a:p>
          <a:p>
            <a:pPr algn="l" rtl="0"/>
            <a:r>
              <a:rPr lang="en-US" dirty="0" smtClean="0"/>
              <a:t>R</a:t>
            </a:r>
            <a:r>
              <a:rPr lang="en-US" baseline="30000" dirty="0" smtClean="0"/>
              <a:t>/</a:t>
            </a:r>
            <a:r>
              <a:rPr lang="en-US" dirty="0" smtClean="0"/>
              <a:t> =120×10</a:t>
            </a:r>
            <a:r>
              <a:rPr lang="en-US" baseline="30000" dirty="0" smtClean="0"/>
              <a:t>3 </a:t>
            </a:r>
            <a:r>
              <a:rPr lang="en-US" dirty="0" smtClean="0"/>
              <a:t>+ 24×10</a:t>
            </a:r>
            <a:r>
              <a:rPr lang="en-US" baseline="30000" dirty="0" smtClean="0"/>
              <a:t>2</a:t>
            </a:r>
            <a:r>
              <a:rPr lang="en-US" dirty="0" smtClean="0"/>
              <a:t> - 6 = 122394</a:t>
            </a:r>
            <a:r>
              <a:rPr lang="ar-SA" dirty="0" smtClean="0"/>
              <a:t> ريال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30 x</a:t>
            </a:r>
            <a:r>
              <a:rPr lang="en-US" sz="3200" b="1" baseline="30000" dirty="0" smtClean="0"/>
              <a:t>4</a:t>
            </a:r>
            <a:r>
              <a:rPr lang="en-US" sz="3200" b="1" dirty="0" smtClean="0"/>
              <a:t> + 12x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- 6 x + 15</a:t>
            </a:r>
            <a:br>
              <a:rPr lang="en-US" sz="3200" b="1" dirty="0" smtClean="0"/>
            </a:br>
            <a:r>
              <a:rPr lang="en-US" sz="3200" b="1" dirty="0" smtClean="0"/>
              <a:t>C = 13 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- 5x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+3 x -20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2- حجم التكاليف الحدية عند إنتاج وبيع 12 وحدة :-</a:t>
            </a:r>
            <a:endParaRPr lang="en-US" dirty="0" smtClean="0"/>
          </a:p>
          <a:p>
            <a:pPr algn="l" rtl="0"/>
            <a:r>
              <a:rPr lang="en-US" dirty="0" smtClean="0"/>
              <a:t>C = 13 x</a:t>
            </a:r>
            <a:r>
              <a:rPr lang="en-US" baseline="30000" dirty="0" smtClean="0"/>
              <a:t>3</a:t>
            </a:r>
            <a:r>
              <a:rPr lang="en-US" dirty="0" smtClean="0"/>
              <a:t> - 5x</a:t>
            </a:r>
            <a:r>
              <a:rPr lang="en-US" baseline="30000" dirty="0" smtClean="0"/>
              <a:t>2</a:t>
            </a:r>
            <a:r>
              <a:rPr lang="en-US" dirty="0" smtClean="0"/>
              <a:t> +3 x -20</a:t>
            </a:r>
          </a:p>
          <a:p>
            <a:pPr algn="l" rtl="0"/>
            <a:r>
              <a:rPr lang="en-US" dirty="0" smtClean="0"/>
              <a:t>C</a:t>
            </a:r>
            <a:r>
              <a:rPr lang="en-US" baseline="30000" dirty="0" smtClean="0"/>
              <a:t>/</a:t>
            </a:r>
            <a:r>
              <a:rPr lang="en-US" dirty="0" smtClean="0"/>
              <a:t> =39 x</a:t>
            </a:r>
            <a:r>
              <a:rPr lang="en-US" baseline="30000" dirty="0" smtClean="0"/>
              <a:t>2 </a:t>
            </a:r>
            <a:r>
              <a:rPr lang="en-US" dirty="0" smtClean="0"/>
              <a:t>- 10x + 3</a:t>
            </a:r>
          </a:p>
          <a:p>
            <a:r>
              <a:rPr lang="ar-SA" dirty="0" smtClean="0"/>
              <a:t>حيث أن عدد الوحدات المنتجة والمباعة هو 12 وحدة إذاً </a:t>
            </a:r>
            <a:r>
              <a:rPr lang="en-US" dirty="0" smtClean="0"/>
              <a:t> x=12 </a:t>
            </a:r>
            <a:endParaRPr lang="ar-SA" dirty="0" smtClean="0"/>
          </a:p>
          <a:p>
            <a:pPr algn="l" rtl="0"/>
            <a:r>
              <a:rPr lang="en-US" dirty="0" smtClean="0"/>
              <a:t>C</a:t>
            </a:r>
            <a:r>
              <a:rPr lang="en-US" baseline="30000" dirty="0" smtClean="0"/>
              <a:t>/</a:t>
            </a:r>
            <a:r>
              <a:rPr lang="en-US" dirty="0" smtClean="0"/>
              <a:t> = 39×12</a:t>
            </a:r>
            <a:r>
              <a:rPr lang="en-US" baseline="30000" dirty="0" smtClean="0"/>
              <a:t>2 </a:t>
            </a:r>
            <a:r>
              <a:rPr lang="en-US" dirty="0" smtClean="0"/>
              <a:t>- 10×12 + 3 = 5499</a:t>
            </a:r>
            <a:r>
              <a:rPr lang="ar-SA" dirty="0" smtClean="0"/>
              <a:t> ريال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30 x</a:t>
            </a:r>
            <a:r>
              <a:rPr lang="en-US" sz="3200" b="1" baseline="30000" dirty="0" smtClean="0"/>
              <a:t>4</a:t>
            </a:r>
            <a:r>
              <a:rPr lang="en-US" sz="3200" b="1" dirty="0" smtClean="0"/>
              <a:t> + 12x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- 6 x + 15</a:t>
            </a:r>
            <a:br>
              <a:rPr lang="en-US" sz="3200" b="1" dirty="0" smtClean="0"/>
            </a:br>
            <a:r>
              <a:rPr lang="en-US" sz="3200" b="1" dirty="0" smtClean="0"/>
              <a:t>C = 13 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- 5x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+3 x -20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3- دالة الربح الكلي :-</a:t>
            </a:r>
          </a:p>
          <a:p>
            <a:pPr algn="l" rtl="0"/>
            <a:r>
              <a:rPr lang="en-US" dirty="0" smtClean="0"/>
              <a:t>R = 30 x</a:t>
            </a:r>
            <a:r>
              <a:rPr lang="en-US" baseline="30000" dirty="0" smtClean="0"/>
              <a:t>4</a:t>
            </a:r>
            <a:r>
              <a:rPr lang="en-US" dirty="0" smtClean="0"/>
              <a:t> + 12x</a:t>
            </a:r>
            <a:r>
              <a:rPr lang="en-US" baseline="30000" dirty="0" smtClean="0"/>
              <a:t>2</a:t>
            </a:r>
            <a:r>
              <a:rPr lang="en-US" dirty="0" smtClean="0"/>
              <a:t> - 6 x + 15</a:t>
            </a:r>
          </a:p>
          <a:p>
            <a:pPr algn="l" rtl="0"/>
            <a:r>
              <a:rPr lang="en-US" dirty="0" smtClean="0"/>
              <a:t>C = 13 x</a:t>
            </a:r>
            <a:r>
              <a:rPr lang="en-US" baseline="30000" dirty="0" smtClean="0"/>
              <a:t>3</a:t>
            </a:r>
            <a:r>
              <a:rPr lang="en-US" dirty="0" smtClean="0"/>
              <a:t> - 5x</a:t>
            </a:r>
            <a:r>
              <a:rPr lang="en-US" baseline="30000" dirty="0" smtClean="0"/>
              <a:t>2</a:t>
            </a:r>
            <a:r>
              <a:rPr lang="en-US" dirty="0" smtClean="0"/>
              <a:t> +3 x -20</a:t>
            </a:r>
          </a:p>
          <a:p>
            <a:pPr algn="l" rtl="0"/>
            <a:endParaRPr lang="en-US" dirty="0" smtClean="0"/>
          </a:p>
          <a:p>
            <a:pPr algn="ctr" rtl="0"/>
            <a:r>
              <a:rPr lang="en-US" dirty="0" smtClean="0"/>
              <a:t>P = R - C = 30 x</a:t>
            </a:r>
            <a:r>
              <a:rPr lang="en-US" baseline="30000" dirty="0" smtClean="0"/>
              <a:t>4</a:t>
            </a:r>
            <a:r>
              <a:rPr lang="en-US" dirty="0" smtClean="0"/>
              <a:t> - 13 x</a:t>
            </a:r>
            <a:r>
              <a:rPr lang="en-US" baseline="30000" dirty="0" smtClean="0"/>
              <a:t>3 </a:t>
            </a:r>
            <a:r>
              <a:rPr lang="en-US" dirty="0" smtClean="0"/>
              <a:t>+ </a:t>
            </a:r>
            <a:r>
              <a:rPr lang="en-US" dirty="0" smtClean="0"/>
              <a:t>17x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/>
              <a:t>- 9 x + 35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30 x</a:t>
            </a:r>
            <a:r>
              <a:rPr lang="en-US" sz="3200" b="1" baseline="30000" dirty="0" smtClean="0"/>
              <a:t>4</a:t>
            </a:r>
            <a:r>
              <a:rPr lang="en-US" sz="3200" b="1" dirty="0" smtClean="0"/>
              <a:t> + 12x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- 6 x + 15</a:t>
            </a:r>
            <a:br>
              <a:rPr lang="en-US" sz="3200" b="1" dirty="0" smtClean="0"/>
            </a:br>
            <a:r>
              <a:rPr lang="en-US" sz="3200" b="1" dirty="0" smtClean="0"/>
              <a:t>C = 13 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- 5x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+3 x -20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4- حجم الربح الحدي عند إنتاج وبيع 5 وحدات :-</a:t>
            </a:r>
            <a:endParaRPr lang="en-US" dirty="0" smtClean="0"/>
          </a:p>
          <a:p>
            <a:pPr algn="l" rtl="0"/>
            <a:r>
              <a:rPr lang="en-US" dirty="0" smtClean="0"/>
              <a:t>P = 30 x</a:t>
            </a:r>
            <a:r>
              <a:rPr lang="en-US" baseline="30000" dirty="0" smtClean="0"/>
              <a:t>4</a:t>
            </a:r>
            <a:r>
              <a:rPr lang="en-US" dirty="0" smtClean="0"/>
              <a:t> - 13 x</a:t>
            </a:r>
            <a:r>
              <a:rPr lang="en-US" baseline="30000" dirty="0" smtClean="0"/>
              <a:t>3 </a:t>
            </a:r>
            <a:r>
              <a:rPr lang="en-US" dirty="0" smtClean="0"/>
              <a:t>+ </a:t>
            </a:r>
            <a:r>
              <a:rPr lang="en-US" dirty="0" smtClean="0"/>
              <a:t>17x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/>
              <a:t>- 9 x + 35</a:t>
            </a:r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/</a:t>
            </a:r>
            <a:r>
              <a:rPr lang="en-US" dirty="0" smtClean="0"/>
              <a:t> = 120 x</a:t>
            </a:r>
            <a:r>
              <a:rPr lang="en-US" baseline="30000" dirty="0" smtClean="0"/>
              <a:t>3</a:t>
            </a:r>
            <a:r>
              <a:rPr lang="en-US" dirty="0" smtClean="0"/>
              <a:t> - 39x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/>
              <a:t>+34x </a:t>
            </a:r>
            <a:r>
              <a:rPr lang="en-US" dirty="0" smtClean="0"/>
              <a:t>– 9 </a:t>
            </a:r>
          </a:p>
          <a:p>
            <a:pPr algn="r"/>
            <a:r>
              <a:rPr lang="ar-SA" dirty="0" smtClean="0"/>
              <a:t>حيث أن عدد الوحدات المنتجة والمباعة هو 12 وحدة إذاً </a:t>
            </a:r>
            <a:r>
              <a:rPr lang="en-US" dirty="0" smtClean="0"/>
              <a:t> x=12 </a:t>
            </a:r>
            <a:endParaRPr lang="ar-SA" dirty="0" smtClean="0"/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/</a:t>
            </a:r>
            <a:r>
              <a:rPr lang="en-US" dirty="0" smtClean="0"/>
              <a:t> = 120 ×12</a:t>
            </a:r>
            <a:r>
              <a:rPr lang="en-US" baseline="30000" dirty="0" smtClean="0"/>
              <a:t>3</a:t>
            </a:r>
            <a:r>
              <a:rPr lang="en-US" dirty="0" smtClean="0"/>
              <a:t> - 39×12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/>
              <a:t>+34×12 </a:t>
            </a:r>
            <a:r>
              <a:rPr lang="en-US" dirty="0" smtClean="0"/>
              <a:t>– </a:t>
            </a:r>
            <a:r>
              <a:rPr lang="en-US" smtClean="0"/>
              <a:t>9  </a:t>
            </a:r>
            <a:r>
              <a:rPr lang="en-US" smtClean="0"/>
              <a:t>=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SA" sz="5400" dirty="0" smtClean="0">
              <a:ln cmpd="dbl">
                <a:solidFill>
                  <a:schemeClr val="tx1"/>
                </a:solidFill>
              </a:ln>
            </a:endParaRPr>
          </a:p>
          <a:p>
            <a:pPr algn="ctr"/>
            <a:endParaRPr lang="ar-SA" dirty="0" smtClean="0">
              <a:ln cmpd="dbl">
                <a:solidFill>
                  <a:schemeClr val="tx1"/>
                </a:solidFill>
              </a:ln>
            </a:endParaRPr>
          </a:p>
          <a:p>
            <a:pPr algn="ctr"/>
            <a:r>
              <a:rPr lang="ar-SA" sz="5400" dirty="0" smtClean="0">
                <a:ln cmpd="dbl">
                  <a:solidFill>
                    <a:schemeClr val="tx1"/>
                  </a:solidFill>
                </a:ln>
              </a:rPr>
              <a:t>تمرين شامل (2)</a:t>
            </a:r>
            <a:endParaRPr lang="en-US" sz="5400" dirty="0">
              <a:ln cmpd="dbl">
                <a:solidFill>
                  <a:schemeClr val="tx1"/>
                </a:solidFill>
              </a:ln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</a:t>
            </a:r>
            <a:r>
              <a:rPr lang="ar-SA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التطبيقات الاقتصادية والإدارية للتفاضل </a:t>
            </a: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b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EG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الربح الحدي :-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800" b="1" dirty="0" smtClean="0"/>
              <a:t>لإعتبارت المنافسة الحادة في الاسواق العربية قامت شركة الفرسان بتحديد الدوال الممثلة لكل من سعر بيع الوحدة و التكاليف الكلية و وجدت انها على الشكل التالي :-</a:t>
            </a:r>
          </a:p>
          <a:p>
            <a:pPr algn="l" rtl="0"/>
            <a:r>
              <a:rPr lang="en-US" sz="2800" b="1" dirty="0" smtClean="0"/>
              <a:t>Selling price (</a:t>
            </a:r>
            <a:r>
              <a:rPr lang="ar-SA" sz="2800" b="1" dirty="0" smtClean="0"/>
              <a:t>سعر بيع الوحدة </a:t>
            </a:r>
            <a:r>
              <a:rPr lang="en-US" sz="2800" b="1" dirty="0" smtClean="0"/>
              <a:t>) = 3x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+25x -18</a:t>
            </a:r>
            <a:endParaRPr lang="ar-SA" sz="2800" b="1" dirty="0" smtClean="0"/>
          </a:p>
          <a:p>
            <a:pPr algn="l" rtl="0"/>
            <a:r>
              <a:rPr lang="en-US" sz="2800" b="1" dirty="0" smtClean="0"/>
              <a:t>C = 10 x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+ 2x -5</a:t>
            </a:r>
          </a:p>
          <a:p>
            <a:pPr algn="r"/>
            <a:r>
              <a:rPr lang="ar-SA" sz="2800" b="1" i="1" u="sng" dirty="0" smtClean="0"/>
              <a:t>المطلوب :-</a:t>
            </a:r>
          </a:p>
          <a:p>
            <a:pPr algn="ctr"/>
            <a:r>
              <a:rPr lang="ar-SA" sz="1800" b="1" dirty="0" smtClean="0"/>
              <a:t>1- دالة الايراد الكلي .</a:t>
            </a:r>
          </a:p>
          <a:p>
            <a:pPr algn="ctr"/>
            <a:r>
              <a:rPr lang="ar-SA" sz="1800" b="1" dirty="0" smtClean="0"/>
              <a:t>2- حجم الايراد الحدي عند إنتاج وبيع 5 وحدات .</a:t>
            </a:r>
          </a:p>
          <a:p>
            <a:pPr algn="ctr"/>
            <a:r>
              <a:rPr lang="ar-SA" sz="1800" b="1" dirty="0" smtClean="0"/>
              <a:t>3- حجم التكاليف الحدية عند إنتاج وبيع 20 وحدة .</a:t>
            </a:r>
            <a:endParaRPr lang="en-US" sz="1800" b="1" dirty="0" smtClean="0"/>
          </a:p>
          <a:p>
            <a:pPr algn="ctr"/>
            <a:r>
              <a:rPr lang="ar-SA" sz="1800" b="1" dirty="0" smtClean="0"/>
              <a:t>4- دالة الربح الكلي .</a:t>
            </a:r>
          </a:p>
          <a:p>
            <a:pPr algn="ctr"/>
            <a:r>
              <a:rPr lang="ar-SA" sz="1800" b="1" dirty="0" smtClean="0"/>
              <a:t>5- حجم الربح الحدي عند إنتاج وبيع 10 وحدات .</a:t>
            </a:r>
            <a:endParaRPr lang="en-US" sz="1800" b="1" dirty="0" smtClean="0"/>
          </a:p>
          <a:p>
            <a:pPr algn="r"/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Selling price (</a:t>
            </a:r>
            <a:r>
              <a:rPr lang="ar-SA" sz="3200" b="1" dirty="0" smtClean="0"/>
              <a:t>سعر بيع الوحدة </a:t>
            </a:r>
            <a:r>
              <a:rPr lang="en-US" sz="3200" b="1" dirty="0" smtClean="0"/>
              <a:t>) = 3x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+25x -18</a:t>
            </a:r>
            <a:r>
              <a:rPr lang="ar-SA" sz="3200" b="1" dirty="0" smtClean="0"/>
              <a:t/>
            </a:r>
            <a:br>
              <a:rPr lang="ar-SA" sz="3200" b="1" dirty="0" smtClean="0"/>
            </a:br>
            <a:r>
              <a:rPr lang="en-US" sz="3200" b="1" dirty="0" smtClean="0"/>
              <a:t>C = 10 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+ 2x -5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1- دالة الايراد الكلي :-</a:t>
            </a:r>
          </a:p>
          <a:p>
            <a:r>
              <a:rPr lang="ar-EG" dirty="0" smtClean="0"/>
              <a:t>الايراد الكلي = عدد الوحدات المباعة × سعر بيع الوحدة </a:t>
            </a:r>
          </a:p>
          <a:p>
            <a:pPr algn="l" rtl="0"/>
            <a:r>
              <a:rPr lang="en-US" dirty="0" smtClean="0"/>
              <a:t>R = (</a:t>
            </a:r>
            <a:r>
              <a:rPr lang="ar-SA" dirty="0" smtClean="0"/>
              <a:t>دالة سعر بيع الوحدة </a:t>
            </a:r>
            <a:r>
              <a:rPr lang="en-US" dirty="0" smtClean="0"/>
              <a:t>) </a:t>
            </a:r>
            <a:r>
              <a:rPr lang="ar-EG" dirty="0" smtClean="0"/>
              <a:t>×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FF0000"/>
                </a:solidFill>
              </a:rPr>
              <a:t>x</a:t>
            </a:r>
          </a:p>
          <a:p>
            <a:pPr algn="l" rtl="0"/>
            <a:r>
              <a:rPr lang="en-US" dirty="0" smtClean="0"/>
              <a:t>R = (3x</a:t>
            </a:r>
            <a:r>
              <a:rPr lang="en-US" baseline="30000" dirty="0" smtClean="0"/>
              <a:t>2</a:t>
            </a:r>
            <a:r>
              <a:rPr lang="en-US" dirty="0" smtClean="0"/>
              <a:t> +25x -18) </a:t>
            </a:r>
            <a:r>
              <a:rPr lang="ar-EG" dirty="0" smtClean="0"/>
              <a:t>×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 x</a:t>
            </a:r>
            <a:r>
              <a:rPr lang="en-US" dirty="0" smtClean="0"/>
              <a:t> </a:t>
            </a:r>
          </a:p>
          <a:p>
            <a:pPr algn="l" rtl="0"/>
            <a:r>
              <a:rPr lang="en-US" dirty="0" smtClean="0"/>
              <a:t>    = 3x</a:t>
            </a:r>
            <a:r>
              <a:rPr lang="en-US" baseline="30000" dirty="0" smtClean="0"/>
              <a:t>3</a:t>
            </a:r>
            <a:r>
              <a:rPr lang="en-US" dirty="0" smtClean="0"/>
              <a:t> +25x</a:t>
            </a:r>
            <a:r>
              <a:rPr lang="en-US" baseline="30000" dirty="0" smtClean="0"/>
              <a:t>2</a:t>
            </a:r>
            <a:r>
              <a:rPr lang="en-US" dirty="0" smtClean="0"/>
              <a:t> – 18x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+25x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– 18x</a:t>
            </a:r>
            <a:br>
              <a:rPr lang="en-US" sz="3200" b="1" dirty="0" smtClean="0"/>
            </a:br>
            <a:r>
              <a:rPr lang="en-US" sz="3200" b="1" dirty="0" smtClean="0"/>
              <a:t>C = 10 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+ 2x -5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2- حجم الايراد الحدي عند إنتاج وبيع 5 وحدات :-</a:t>
            </a:r>
          </a:p>
          <a:p>
            <a:pPr algn="l" rtl="0"/>
            <a:r>
              <a:rPr lang="en-US" dirty="0" smtClean="0"/>
              <a:t>R  = 3x</a:t>
            </a:r>
            <a:r>
              <a:rPr lang="en-US" baseline="30000" dirty="0" smtClean="0"/>
              <a:t>3</a:t>
            </a:r>
            <a:r>
              <a:rPr lang="en-US" dirty="0" smtClean="0"/>
              <a:t> +25x</a:t>
            </a:r>
            <a:r>
              <a:rPr lang="en-US" baseline="30000" dirty="0" smtClean="0"/>
              <a:t>2</a:t>
            </a:r>
            <a:r>
              <a:rPr lang="en-US" dirty="0" smtClean="0"/>
              <a:t> - 18x</a:t>
            </a:r>
          </a:p>
          <a:p>
            <a:pPr algn="l" rtl="0"/>
            <a:r>
              <a:rPr lang="en-US" dirty="0" smtClean="0"/>
              <a:t>R</a:t>
            </a:r>
            <a:r>
              <a:rPr lang="en-US" baseline="30000" dirty="0" smtClean="0"/>
              <a:t>/</a:t>
            </a:r>
            <a:r>
              <a:rPr lang="en-US" dirty="0" smtClean="0"/>
              <a:t> =9x</a:t>
            </a:r>
            <a:r>
              <a:rPr lang="en-US" baseline="30000" dirty="0" smtClean="0"/>
              <a:t>2 </a:t>
            </a:r>
            <a:r>
              <a:rPr lang="en-US" dirty="0" smtClean="0"/>
              <a:t>+ 50x - 18</a:t>
            </a:r>
          </a:p>
          <a:p>
            <a:r>
              <a:rPr lang="ar-SA" dirty="0" smtClean="0"/>
              <a:t>حيث أن عدد الوحدات المنتجة والمباعة هو 5 وحدة إذاً </a:t>
            </a:r>
            <a:r>
              <a:rPr lang="en-US" dirty="0" smtClean="0"/>
              <a:t> x=5 </a:t>
            </a:r>
            <a:endParaRPr lang="ar-SA" dirty="0" smtClean="0"/>
          </a:p>
          <a:p>
            <a:pPr algn="l" rtl="0"/>
            <a:r>
              <a:rPr lang="en-US" dirty="0" smtClean="0"/>
              <a:t>R</a:t>
            </a:r>
            <a:r>
              <a:rPr lang="en-US" baseline="30000" dirty="0" smtClean="0"/>
              <a:t>/</a:t>
            </a:r>
            <a:r>
              <a:rPr lang="en-US" dirty="0" smtClean="0"/>
              <a:t> =9×5</a:t>
            </a:r>
            <a:r>
              <a:rPr lang="en-US" baseline="30000" dirty="0" smtClean="0"/>
              <a:t>2 </a:t>
            </a:r>
            <a:r>
              <a:rPr lang="en-US" dirty="0" smtClean="0"/>
              <a:t>+ 50×5</a:t>
            </a:r>
            <a:r>
              <a:rPr lang="en-US" baseline="30000" dirty="0" smtClean="0"/>
              <a:t>2</a:t>
            </a:r>
            <a:r>
              <a:rPr lang="en-US" dirty="0" smtClean="0"/>
              <a:t> - 18 = 1457</a:t>
            </a:r>
            <a:r>
              <a:rPr lang="ar-SA" dirty="0" smtClean="0"/>
              <a:t> ريال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+25x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– 18x</a:t>
            </a:r>
            <a:br>
              <a:rPr lang="en-US" sz="3200" b="1" dirty="0" smtClean="0"/>
            </a:br>
            <a:r>
              <a:rPr lang="en-US" sz="3200" b="1" dirty="0" smtClean="0"/>
              <a:t>C = 10 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+ 2x -5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3- حجم التكاليف الحدية عند إنتاج وبيع 20 وحدة :-</a:t>
            </a:r>
            <a:endParaRPr lang="en-US" dirty="0" smtClean="0"/>
          </a:p>
          <a:p>
            <a:pPr algn="l" rtl="0"/>
            <a:r>
              <a:rPr lang="en-US" dirty="0" smtClean="0"/>
              <a:t>C = 10 x</a:t>
            </a:r>
            <a:r>
              <a:rPr lang="en-US" baseline="30000" dirty="0" smtClean="0"/>
              <a:t>2</a:t>
            </a:r>
            <a:r>
              <a:rPr lang="en-US" dirty="0" smtClean="0"/>
              <a:t> + 2x -5 </a:t>
            </a:r>
          </a:p>
          <a:p>
            <a:pPr algn="l" rtl="0"/>
            <a:r>
              <a:rPr lang="en-US" dirty="0" smtClean="0"/>
              <a:t>C</a:t>
            </a:r>
            <a:r>
              <a:rPr lang="en-US" baseline="30000" dirty="0" smtClean="0"/>
              <a:t>/</a:t>
            </a:r>
            <a:r>
              <a:rPr lang="en-US" dirty="0" smtClean="0"/>
              <a:t> =20 x</a:t>
            </a:r>
            <a:r>
              <a:rPr lang="en-US" baseline="30000" dirty="0" smtClean="0"/>
              <a:t> </a:t>
            </a:r>
            <a:r>
              <a:rPr lang="en-US" dirty="0" smtClean="0"/>
              <a:t>+ 2</a:t>
            </a:r>
          </a:p>
          <a:p>
            <a:r>
              <a:rPr lang="ar-SA" dirty="0" smtClean="0"/>
              <a:t>حيث أن عدد الوحدات المنتجة والمباعة هو 20 وحدة إذاً </a:t>
            </a:r>
            <a:r>
              <a:rPr lang="en-US" dirty="0" smtClean="0"/>
              <a:t> x=20 </a:t>
            </a:r>
            <a:endParaRPr lang="ar-SA" dirty="0" smtClean="0"/>
          </a:p>
          <a:p>
            <a:pPr algn="l" rtl="0"/>
            <a:r>
              <a:rPr lang="en-US" dirty="0" smtClean="0"/>
              <a:t>C</a:t>
            </a:r>
            <a:r>
              <a:rPr lang="en-US" baseline="30000" dirty="0" smtClean="0"/>
              <a:t>/</a:t>
            </a:r>
            <a:r>
              <a:rPr lang="en-US" dirty="0" smtClean="0"/>
              <a:t> = 20×20+ 2  = 402</a:t>
            </a:r>
            <a:r>
              <a:rPr lang="ar-SA" dirty="0" smtClean="0"/>
              <a:t> ريال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+25x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– 18x</a:t>
            </a:r>
            <a:br>
              <a:rPr lang="en-US" sz="3200" b="1" dirty="0" smtClean="0"/>
            </a:br>
            <a:r>
              <a:rPr lang="en-US" sz="3200" b="1" dirty="0" smtClean="0"/>
              <a:t>C = 10 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+ 2x -5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4- دالة الربح الكلي :-</a:t>
            </a:r>
          </a:p>
          <a:p>
            <a:pPr algn="l" rtl="0"/>
            <a:r>
              <a:rPr lang="en-US" dirty="0" smtClean="0"/>
              <a:t>R = 3x</a:t>
            </a:r>
            <a:r>
              <a:rPr lang="en-US" baseline="30000" dirty="0" smtClean="0"/>
              <a:t>3</a:t>
            </a:r>
            <a:r>
              <a:rPr lang="en-US" dirty="0" smtClean="0"/>
              <a:t> +25x</a:t>
            </a:r>
            <a:r>
              <a:rPr lang="en-US" baseline="30000" dirty="0" smtClean="0"/>
              <a:t>2</a:t>
            </a:r>
            <a:r>
              <a:rPr lang="en-US" dirty="0" smtClean="0"/>
              <a:t> – 18x</a:t>
            </a:r>
          </a:p>
          <a:p>
            <a:pPr algn="l" rtl="0"/>
            <a:r>
              <a:rPr lang="en-US" dirty="0" smtClean="0"/>
              <a:t>C = 10 x</a:t>
            </a:r>
            <a:r>
              <a:rPr lang="en-US" baseline="30000" dirty="0" smtClean="0"/>
              <a:t>2</a:t>
            </a:r>
            <a:r>
              <a:rPr lang="en-US" dirty="0" smtClean="0"/>
              <a:t> + 2x -5</a:t>
            </a:r>
          </a:p>
          <a:p>
            <a:pPr algn="ctr" rtl="0"/>
            <a:r>
              <a:rPr lang="en-US" dirty="0" smtClean="0"/>
              <a:t>P = R - C = 3x</a:t>
            </a:r>
            <a:r>
              <a:rPr lang="en-US" baseline="30000" dirty="0" smtClean="0"/>
              <a:t>3</a:t>
            </a:r>
            <a:r>
              <a:rPr lang="en-US" dirty="0" smtClean="0"/>
              <a:t> + 15 x</a:t>
            </a:r>
            <a:r>
              <a:rPr lang="en-US" baseline="30000" dirty="0" smtClean="0"/>
              <a:t>2 </a:t>
            </a:r>
            <a:r>
              <a:rPr lang="en-US" dirty="0" smtClean="0"/>
              <a:t>– 20x +5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3200" b="1" dirty="0" smtClean="0"/>
              <a:t>R = 3x</a:t>
            </a:r>
            <a:r>
              <a:rPr lang="en-US" sz="3200" b="1" baseline="30000" dirty="0" smtClean="0"/>
              <a:t>3</a:t>
            </a:r>
            <a:r>
              <a:rPr lang="en-US" sz="3200" b="1" dirty="0" smtClean="0"/>
              <a:t> +25x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– 18x</a:t>
            </a:r>
            <a:br>
              <a:rPr lang="en-US" sz="3200" b="1" dirty="0" smtClean="0"/>
            </a:br>
            <a:r>
              <a:rPr lang="en-US" sz="3200" b="1" dirty="0" smtClean="0"/>
              <a:t>C = 10 x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+ 2x -5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الحل</a:t>
            </a:r>
          </a:p>
          <a:p>
            <a:r>
              <a:rPr lang="ar-SA" dirty="0" smtClean="0"/>
              <a:t>4- حجم الربح الحدي عند إنتاج وبيع 10 وحدات :-</a:t>
            </a:r>
            <a:endParaRPr lang="en-US" dirty="0" smtClean="0"/>
          </a:p>
          <a:p>
            <a:pPr algn="l" rtl="0"/>
            <a:r>
              <a:rPr lang="en-US" dirty="0" smtClean="0"/>
              <a:t>P = 3x</a:t>
            </a:r>
            <a:r>
              <a:rPr lang="en-US" baseline="30000" dirty="0" smtClean="0"/>
              <a:t>3</a:t>
            </a:r>
            <a:r>
              <a:rPr lang="en-US" dirty="0" smtClean="0"/>
              <a:t> + 15 x</a:t>
            </a:r>
            <a:r>
              <a:rPr lang="en-US" baseline="30000" dirty="0" smtClean="0"/>
              <a:t>2 </a:t>
            </a:r>
            <a:r>
              <a:rPr lang="en-US" dirty="0" smtClean="0"/>
              <a:t>– 20x +5</a:t>
            </a:r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/</a:t>
            </a:r>
            <a:r>
              <a:rPr lang="en-US" dirty="0" smtClean="0"/>
              <a:t> = 9x</a:t>
            </a:r>
            <a:r>
              <a:rPr lang="en-US" baseline="30000" dirty="0" smtClean="0"/>
              <a:t>2</a:t>
            </a:r>
            <a:r>
              <a:rPr lang="en-US" dirty="0" smtClean="0"/>
              <a:t> + 30x -20 </a:t>
            </a:r>
          </a:p>
          <a:p>
            <a:pPr algn="r"/>
            <a:r>
              <a:rPr lang="ar-SA" dirty="0" smtClean="0"/>
              <a:t>حيث أن عدد الوحدات المنتجة والمباعة هو 10 وحدة إذاً </a:t>
            </a:r>
            <a:r>
              <a:rPr lang="en-US" dirty="0" smtClean="0"/>
              <a:t> x=10 </a:t>
            </a:r>
            <a:endParaRPr lang="ar-SA" dirty="0" smtClean="0"/>
          </a:p>
          <a:p>
            <a:pPr algn="l" rtl="0"/>
            <a:r>
              <a:rPr lang="en-US" dirty="0" smtClean="0"/>
              <a:t>P</a:t>
            </a:r>
            <a:r>
              <a:rPr lang="en-US" baseline="30000" dirty="0" smtClean="0"/>
              <a:t>/</a:t>
            </a:r>
            <a:r>
              <a:rPr lang="en-US" dirty="0" smtClean="0"/>
              <a:t> = 9 ×10</a:t>
            </a:r>
            <a:r>
              <a:rPr lang="en-US" baseline="30000" dirty="0" smtClean="0"/>
              <a:t>2</a:t>
            </a:r>
            <a:r>
              <a:rPr lang="en-US" dirty="0" smtClean="0"/>
              <a:t> + 30×10 - 20   = 1180 </a:t>
            </a:r>
            <a:r>
              <a:rPr lang="ar-SA" dirty="0" smtClean="0"/>
              <a:t>ريال 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تمارين واجب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</a:t>
            </a:r>
            <a:r>
              <a:rPr lang="ar-EG" dirty="0" smtClean="0"/>
              <a:t>إذا كانت دالة الاستهلاك هي </a:t>
            </a:r>
            <a:r>
              <a:rPr lang="en-US" dirty="0" smtClean="0"/>
              <a:t>(K = 0.3x -0.01x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r>
              <a:rPr lang="ar-EG" dirty="0" smtClean="0"/>
              <a:t>المطلوب أوجد كل من الميل الحدي للاستهلاك و الميل الحدي للادخار.</a:t>
            </a:r>
            <a:endParaRPr lang="ar-SA" dirty="0" smtClean="0"/>
          </a:p>
          <a:p>
            <a:r>
              <a:rPr lang="ar-SA" dirty="0" smtClean="0"/>
              <a:t>2- </a:t>
            </a:r>
            <a:r>
              <a:rPr lang="ar-EG" dirty="0" smtClean="0"/>
              <a:t>إذا كانت دالة الربح الكلي تأخذ الشكل :-</a:t>
            </a:r>
          </a:p>
          <a:p>
            <a:pPr algn="l" rtl="0"/>
            <a:r>
              <a:rPr lang="en-US" dirty="0" smtClean="0"/>
              <a:t> P= 3x</a:t>
            </a:r>
            <a:r>
              <a:rPr lang="en-US" baseline="30000" dirty="0" smtClean="0"/>
              <a:t>2</a:t>
            </a:r>
            <a:r>
              <a:rPr lang="en-US" dirty="0" smtClean="0"/>
              <a:t> + 5x +100</a:t>
            </a:r>
          </a:p>
          <a:p>
            <a:r>
              <a:rPr lang="ar-EG" dirty="0" smtClean="0"/>
              <a:t>حدد ما إذا كانت هذه الدالة تمثل نهاية عظمي أم صغري ؟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تمارين واجب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b="1" dirty="0" smtClean="0"/>
              <a:t>3- إذا علمت أن :-</a:t>
            </a:r>
          </a:p>
          <a:p>
            <a:pPr algn="l" rtl="0"/>
            <a:r>
              <a:rPr lang="en-US" sz="2400" b="1" dirty="0" smtClean="0"/>
              <a:t>Selling price (</a:t>
            </a:r>
            <a:r>
              <a:rPr lang="ar-SA" sz="2400" b="1" dirty="0" smtClean="0"/>
              <a:t>سعر بيع الوحدة </a:t>
            </a:r>
            <a:r>
              <a:rPr lang="en-US" sz="2400" b="1" dirty="0" smtClean="0"/>
              <a:t>) = 8x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 + 10x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+5x +12</a:t>
            </a:r>
            <a:endParaRPr lang="ar-SA" sz="2400" b="1" dirty="0" smtClean="0"/>
          </a:p>
          <a:p>
            <a:pPr algn="l" rtl="0"/>
            <a:r>
              <a:rPr lang="en-US" sz="2400" b="1" dirty="0" smtClean="0"/>
              <a:t>C = 4 x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+ 3x -10</a:t>
            </a:r>
          </a:p>
          <a:p>
            <a:r>
              <a:rPr lang="ar-SA" sz="2400" b="1" i="1" u="sng" dirty="0" smtClean="0"/>
              <a:t>المطلوب :-</a:t>
            </a:r>
          </a:p>
          <a:p>
            <a:pPr algn="ctr"/>
            <a:r>
              <a:rPr lang="ar-SA" sz="2400" b="1" dirty="0" smtClean="0"/>
              <a:t>1- دالة الايراد الكلي .</a:t>
            </a:r>
          </a:p>
          <a:p>
            <a:pPr algn="ctr"/>
            <a:r>
              <a:rPr lang="ar-SA" sz="2400" b="1" dirty="0" smtClean="0"/>
              <a:t>2- حجم الايراد الحدي عند إنتاج وبيع 10 وحدات .</a:t>
            </a:r>
          </a:p>
          <a:p>
            <a:pPr algn="ctr"/>
            <a:r>
              <a:rPr lang="ar-SA" sz="2400" b="1" dirty="0" smtClean="0"/>
              <a:t>3- حجم التكاليف الحدية عند إنتاج وبيع 15 وحدة .</a:t>
            </a:r>
            <a:endParaRPr lang="en-US" sz="2400" b="1" dirty="0" smtClean="0"/>
          </a:p>
          <a:p>
            <a:pPr algn="ctr"/>
            <a:r>
              <a:rPr lang="ar-SA" sz="2400" b="1" dirty="0" smtClean="0"/>
              <a:t>4- دالة الربح الكلي .</a:t>
            </a:r>
          </a:p>
          <a:p>
            <a:pPr algn="ctr"/>
            <a:r>
              <a:rPr lang="ar-SA" sz="2400" b="1" dirty="0" smtClean="0"/>
              <a:t>5- حجم الربح الحدي عند إنتاج وبيع 12 وحدات .</a:t>
            </a:r>
            <a:endParaRPr lang="en-US" sz="2400" b="1" dirty="0" smtClean="0"/>
          </a:p>
          <a:p>
            <a:endParaRPr lang="ar-EG" sz="2400" b="1" dirty="0" smtClean="0"/>
          </a:p>
          <a:p>
            <a:endParaRPr lang="ar-EG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34637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370</TotalTime>
  <Words>2466</Words>
  <Application>Microsoft Office PowerPoint</Application>
  <PresentationFormat>A4 Paper (210x297 mm)‎</PresentationFormat>
  <Paragraphs>357</Paragraphs>
  <Slides>41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41</vt:i4>
      </vt:variant>
    </vt:vector>
  </HeadingPairs>
  <TitlesOfParts>
    <vt:vector size="42" baseType="lpstr">
      <vt:lpstr>فورم لكلية ادارة الاعمال</vt:lpstr>
      <vt:lpstr>الشريحة 1</vt:lpstr>
      <vt:lpstr>المحاضرة (5)</vt:lpstr>
      <vt:lpstr>التطبيقات الاقتصادية والإدارية للتفاضل :-</vt:lpstr>
      <vt:lpstr>تابع التطبيقات الاقتصادية والإدارية للتفاضل :- 2- الاستهلاك والادخار :-</vt:lpstr>
      <vt:lpstr>تابع التطبيقات الاقتصادية والإدارية للتفاضل :- 2- الاستهلاك والادخار :-</vt:lpstr>
      <vt:lpstr>تابع التطبيقات الاقتصادية والإدارية للتفاضل :- 2- الاستهلاك والادخار :-</vt:lpstr>
      <vt:lpstr>التطبيقات الاقتصادية والإدارية للتفاضل :-</vt:lpstr>
      <vt:lpstr>تابع التطبيقات الاقتصادية والإدارية للتفاضل :- 3- النهايات العظمى و الصغرى :-</vt:lpstr>
      <vt:lpstr>تابع التطبيقات الاقتصادية والإدارية للتفاضل :- 3- النهايات العظمى و الصغرى :-</vt:lpstr>
      <vt:lpstr>تابع التطبيقات الاقتصادية والإدارية للتفاضل :- 3- النهايات العظمى و الصغرى :-</vt:lpstr>
      <vt:lpstr>التطبيقات الاقتصادية والإدارية للتفاضل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R = 30 x4 + 12x2 - 6 x + 15 C = 13 x3 - 5x2 +3 x -20</vt:lpstr>
      <vt:lpstr>R = 30 x4 + 12x2 - 6 x + 15 C = 13 x3 - 5x2 +3 x -20</vt:lpstr>
      <vt:lpstr>R = 30 x4 + 12x2 - 6 x + 15 C = 13 x3 - 5x2 +3 x -20</vt:lpstr>
      <vt:lpstr>R = 30 x4 + 12x2 - 6 x + 15 C = 13 x3 - 5x2 +3 x -20</vt:lpstr>
      <vt:lpstr>تابع التطبيقات الاقتصادية والإدارية للتفاضل :- 4- الربح الحدي :-</vt:lpstr>
      <vt:lpstr>تابع التطبيقات الاقتصادية والإدارية للتفاضل :- 4- الربح الحدي :-</vt:lpstr>
      <vt:lpstr>Selling price (سعر بيع الوحدة ) = 3x2 +25x -18 C = 10 x2 + 2x -5</vt:lpstr>
      <vt:lpstr>R = 3x3 +25x2 – 18x C = 10 x2 + 2x -5</vt:lpstr>
      <vt:lpstr>R = 3x3 +25x2 – 18x C = 10 x2 + 2x -5</vt:lpstr>
      <vt:lpstr>R = 3x3 +25x2 – 18x C = 10 x2 + 2x -5</vt:lpstr>
      <vt:lpstr>R = 3x3 +25x2 – 18x C = 10 x2 + 2x -5</vt:lpstr>
      <vt:lpstr> تمارين واجب :-</vt:lpstr>
      <vt:lpstr> تمارين واجب :-</vt:lpstr>
      <vt:lpstr>الشريحة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kfu</cp:lastModifiedBy>
  <cp:revision>50</cp:revision>
  <dcterms:created xsi:type="dcterms:W3CDTF">2014-02-17T18:40:00Z</dcterms:created>
  <dcterms:modified xsi:type="dcterms:W3CDTF">2014-03-02T10:43:49Z</dcterms:modified>
</cp:coreProperties>
</file>