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10" r:id="rId3"/>
    <p:sldId id="311" r:id="rId4"/>
    <p:sldId id="315" r:id="rId5"/>
    <p:sldId id="316" r:id="rId6"/>
    <p:sldId id="317" r:id="rId7"/>
    <p:sldId id="325" r:id="rId8"/>
    <p:sldId id="326" r:id="rId9"/>
    <p:sldId id="327" r:id="rId10"/>
    <p:sldId id="328" r:id="rId11"/>
    <p:sldId id="319" r:id="rId12"/>
    <p:sldId id="320" r:id="rId13"/>
    <p:sldId id="321" r:id="rId14"/>
    <p:sldId id="329" r:id="rId15"/>
    <p:sldId id="337" r:id="rId16"/>
    <p:sldId id="330" r:id="rId17"/>
    <p:sldId id="331" r:id="rId18"/>
    <p:sldId id="322" r:id="rId19"/>
    <p:sldId id="323" r:id="rId20"/>
    <p:sldId id="324" r:id="rId21"/>
    <p:sldId id="314" r:id="rId22"/>
    <p:sldId id="338" r:id="rId23"/>
    <p:sldId id="332" r:id="rId24"/>
    <p:sldId id="347" r:id="rId25"/>
    <p:sldId id="346" r:id="rId26"/>
    <p:sldId id="345" r:id="rId27"/>
    <p:sldId id="333" r:id="rId28"/>
    <p:sldId id="339" r:id="rId29"/>
    <p:sldId id="340" r:id="rId30"/>
    <p:sldId id="348" r:id="rId31"/>
    <p:sldId id="266" r:id="rId3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20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Course Name </a:t>
            </a: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التكامل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وتطبيقاته التجارية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sz="3600" dirty="0" smtClean="0"/>
                  <a:t>يعتبر التكامل عملية عكسية للتفاضل ، حيث يتم إيجاد قيمة </a:t>
                </a:r>
                <a:r>
                  <a:rPr lang="en-US" sz="3600" dirty="0" smtClean="0"/>
                  <a:t>y</a:t>
                </a:r>
                <a:r>
                  <a:rPr lang="ar-EG" sz="3600" dirty="0" smtClean="0"/>
                  <a:t> إذا علمت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3600" i="1" smtClean="0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ar-EG" sz="3600" dirty="0" smtClean="0"/>
                  <a:t> وللتعبير عن عملية التكامل نستخدم الرمز </a:t>
                </a:r>
                <a:r>
                  <a:rPr lang="en-US" sz="3600" dirty="0" smtClean="0"/>
                  <a:t>ʃ</a:t>
                </a:r>
                <a:r>
                  <a:rPr lang="ar-EG" sz="3600" dirty="0" smtClean="0"/>
                  <a:t> و هو رمز التكامل و على ذلك فإذا كانت هناك دالة على الشكل </a:t>
                </a:r>
                <a:r>
                  <a:rPr lang="en-US" sz="3600" dirty="0" smtClean="0"/>
                  <a:t>f(x)</a:t>
                </a:r>
                <a:r>
                  <a:rPr lang="ar-EG" sz="3600" dirty="0" smtClean="0"/>
                  <a:t> و نرغب في إجراء عملية التكامل على هذه الدالة فسوف </a:t>
                </a:r>
                <a:r>
                  <a:rPr lang="ar-EG" sz="3600" dirty="0" smtClean="0"/>
                  <a:t>نكتب</a:t>
                </a:r>
                <a:endParaRPr lang="ar-SA" sz="3600" dirty="0" smtClean="0"/>
              </a:p>
              <a:p>
                <a:pPr algn="l" rtl="0"/>
                <a:r>
                  <a:rPr lang="ar-EG" sz="36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ar-EG" sz="36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36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36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3600" b="0" i="1" smtClean="0">
                            <a:latin typeface="Cambria Math"/>
                          </a:rPr>
                          <m:t>.</m:t>
                        </m:r>
                        <m:r>
                          <a:rPr lang="en-US" sz="36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ar-EG" sz="3600" dirty="0" smtClean="0"/>
                  <a:t> </a:t>
                </a:r>
                <a:endParaRPr lang="ar-SA" sz="3600" dirty="0" smtClean="0"/>
              </a:p>
              <a:p>
                <a:r>
                  <a:rPr lang="ar-EG" sz="3600" dirty="0" smtClean="0"/>
                  <a:t>أي </a:t>
                </a:r>
                <a:r>
                  <a:rPr lang="ar-EG" sz="3600" dirty="0" smtClean="0"/>
                  <a:t>تكامل </a:t>
                </a:r>
                <a:r>
                  <a:rPr lang="ar-EG" sz="3600" dirty="0" smtClean="0"/>
                  <a:t>الدالة بالنسبة </a:t>
                </a:r>
                <a:r>
                  <a:rPr lang="ar-EG" sz="3600" dirty="0" smtClean="0"/>
                  <a:t>للمتغير </a:t>
                </a:r>
                <a:r>
                  <a:rPr lang="en-US" sz="3600" dirty="0" smtClean="0"/>
                  <a:t>x</a:t>
                </a:r>
                <a:endParaRPr lang="ar-SA" sz="3600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2189" t="-2291" r="-2052" b="-458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dirty="0" smtClean="0"/>
                  <a:t>قواعد التكامل :-</a:t>
                </a:r>
              </a:p>
              <a:p>
                <a:r>
                  <a:rPr lang="ar-EG" dirty="0" smtClean="0"/>
                  <a:t>1- تكامل </a:t>
                </a:r>
                <a:r>
                  <a:rPr lang="en-US" dirty="0" smtClean="0"/>
                  <a:t>x</a:t>
                </a:r>
                <a:r>
                  <a:rPr lang="ar-EG" dirty="0" smtClean="0"/>
                  <a:t> المرفوعة للأس </a:t>
                </a:r>
                <a:r>
                  <a:rPr lang="en-US" dirty="0" smtClean="0"/>
                  <a:t>n</a:t>
                </a:r>
                <a:r>
                  <a:rPr lang="ar-EG" dirty="0" smtClean="0"/>
                  <a:t> : أجمع على الاس واحد وأقسم على الاس الجديد .</a:t>
                </a: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i="1">
                        <a:latin typeface="Cambria Math"/>
                      </a:rPr>
                      <m:t> 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 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n+1  </a:t>
                </a:r>
                <a:r>
                  <a:rPr lang="en-US" dirty="0" smtClean="0"/>
                  <a:t>+ c</a:t>
                </a:r>
                <a:endParaRPr lang="en-US" baseline="30000" dirty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</m:nary>
                    <m:r>
                      <a:rPr lang="en-US" i="1">
                        <a:latin typeface="Cambria Math"/>
                      </a:rPr>
                      <m:t> 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 =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+ c</a:t>
                </a:r>
                <a:endParaRPr lang="en-US" b="0" i="1" dirty="0" smtClean="0">
                  <a:latin typeface="Cambria Math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/>
                      <m:t>ʃ</m:t>
                    </m:r>
                    <m:r>
                      <a:rPr lang="en-US" b="0" i="1" dirty="0" smtClean="0">
                        <a:latin typeface="Cambria Math"/>
                      </a:rPr>
                      <m:t>     </m:t>
                    </m:r>
                    <m:r>
                      <a:rPr lang="en-US" i="1">
                        <a:latin typeface="Cambria Math"/>
                      </a:rPr>
                      <m:t>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=    x </a:t>
                </a:r>
                <a:r>
                  <a:rPr lang="en-US" dirty="0"/>
                  <a:t>+ c</a:t>
                </a:r>
                <a:endParaRPr lang="en-US" baseline="30000" dirty="0"/>
              </a:p>
              <a:p>
                <a:pPr algn="r"/>
                <a:endParaRPr lang="en-US" dirty="0" smtClean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68" t="-1752" r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dirty="0" smtClean="0"/>
                  <a:t>مثال </a:t>
                </a:r>
                <a:r>
                  <a:rPr lang="ar-EG" dirty="0"/>
                  <a:t>:-</a:t>
                </a:r>
              </a:p>
              <a:p>
                <a:pPr algn="l" rtl="0"/>
                <a:endParaRPr lang="en-US" dirty="0"/>
              </a:p>
              <a:p>
                <a:pPr algn="l" rtl="0"/>
                <a:r>
                  <a:rPr lang="en-US" dirty="0"/>
                  <a:t>1-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e>
                    </m:nary>
                    <m:r>
                      <a:rPr lang="en-US" i="1">
                        <a:latin typeface="Cambria Math"/>
                      </a:rPr>
                      <m:t> 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 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4</a:t>
                </a:r>
                <a:r>
                  <a:rPr lang="en-US" dirty="0"/>
                  <a:t>+ c</a:t>
                </a:r>
                <a:endParaRPr lang="en-US" baseline="30000" dirty="0"/>
              </a:p>
              <a:p>
                <a:pPr algn="l" rtl="0"/>
                <a:r>
                  <a:rPr lang="en-US" dirty="0" smtClean="0"/>
                  <a:t>2-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e>
                    </m:nary>
                    <m:r>
                      <a:rPr lang="en-US" i="1">
                        <a:latin typeface="Cambria Math"/>
                      </a:rPr>
                      <m:t> 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 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6</a:t>
                </a:r>
                <a:r>
                  <a:rPr lang="en-US" dirty="0"/>
                  <a:t>+ c</a:t>
                </a:r>
                <a:endParaRPr lang="en-US" baseline="30000" dirty="0"/>
              </a:p>
              <a:p>
                <a:pPr algn="l" rtl="0"/>
                <a:r>
                  <a:rPr lang="en-US" dirty="0" smtClean="0"/>
                  <a:t>3-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e>
                    </m:nary>
                    <m:r>
                      <a:rPr lang="en-US" i="1">
                        <a:latin typeface="Cambria Math"/>
                      </a:rPr>
                      <m:t> 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 =  </a:t>
                </a:r>
                <a:r>
                  <a:rPr lang="en-US" dirty="0" smtClean="0"/>
                  <a:t>6 x </a:t>
                </a:r>
                <a:r>
                  <a:rPr lang="en-US" dirty="0"/>
                  <a:t>+ c</a:t>
                </a:r>
                <a:endParaRPr lang="en-US" baseline="30000" dirty="0"/>
              </a:p>
              <a:p>
                <a:pPr algn="l" rtl="0"/>
                <a:r>
                  <a:rPr lang="en-US" dirty="0" smtClean="0"/>
                  <a:t>4-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</m:nary>
                    <m:r>
                      <a:rPr lang="en-US" i="1">
                        <a:latin typeface="Cambria Math"/>
                      </a:rPr>
                      <m:t> .</m:t>
                    </m:r>
                    <m:r>
                      <a:rPr lang="en-US" i="1">
                        <a:latin typeface="Cambria Math"/>
                      </a:rPr>
                      <m:t>𝑑𝑥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 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5 </a:t>
                </a:r>
                <a:r>
                  <a:rPr lang="en-US" dirty="0"/>
                  <a:t>+ c</a:t>
                </a:r>
                <a:endParaRPr lang="en-US" baseline="30000" dirty="0"/>
              </a:p>
              <a:p>
                <a:pPr algn="l" rtl="0"/>
                <a:endParaRPr lang="en-US" baseline="30000" dirty="0"/>
              </a:p>
              <a:p>
                <a:pPr algn="l" rtl="0"/>
                <a:endParaRPr lang="ar-SA" dirty="0"/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1778" t="-1752" r="-1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dirty="0" smtClean="0"/>
                  <a:t>مثال :- </a:t>
                </a:r>
              </a:p>
              <a:p>
                <a:r>
                  <a:rPr lang="ar-EG" dirty="0" smtClean="0"/>
                  <a:t>أوجد :-</a:t>
                </a:r>
              </a:p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 .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  <a:p>
                <a:pPr algn="ctr" rtl="0"/>
                <a:r>
                  <a:rPr lang="ar-EG" dirty="0" smtClean="0"/>
                  <a:t>الحل </a:t>
                </a:r>
              </a:p>
              <a:p>
                <a:pPr algn="l" rtl="0"/>
                <a:r>
                  <a:rPr lang="en-US" dirty="0" smtClean="0"/>
                  <a:t>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6 </a:t>
                </a:r>
                <a:r>
                  <a:rPr lang="en-US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4</a:t>
                </a:r>
                <a:r>
                  <a:rPr lang="en-US" dirty="0" smtClean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+ 8x  + c</a:t>
                </a:r>
                <a:endParaRPr lang="ar-EG" dirty="0" smtClean="0"/>
              </a:p>
              <a:p>
                <a:pPr algn="l" rtl="0"/>
                <a:r>
                  <a:rPr lang="en-US" dirty="0"/>
                  <a:t>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x</a:t>
                </a:r>
                <a:r>
                  <a:rPr lang="en-US" baseline="30000" dirty="0"/>
                  <a:t>6 </a:t>
                </a:r>
                <a:r>
                  <a:rPr lang="en-US" dirty="0"/>
                  <a:t>+</a:t>
                </a:r>
                <a:r>
                  <a:rPr lang="en-US" dirty="0" smtClean="0"/>
                  <a:t>x</a:t>
                </a:r>
                <a:r>
                  <a:rPr lang="en-US" baseline="30000" dirty="0" smtClean="0"/>
                  <a:t>4</a:t>
                </a:r>
                <a:r>
                  <a:rPr lang="en-US" dirty="0"/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x</a:t>
                </a:r>
                <a:r>
                  <a:rPr lang="en-US" baseline="30000" dirty="0"/>
                  <a:t>3</a:t>
                </a:r>
                <a:r>
                  <a:rPr lang="en-US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x</a:t>
                </a:r>
                <a:r>
                  <a:rPr lang="en-US" baseline="30000" dirty="0"/>
                  <a:t>2</a:t>
                </a:r>
                <a:r>
                  <a:rPr lang="en-US" dirty="0"/>
                  <a:t> + 8x  + c</a:t>
                </a:r>
                <a:endParaRPr lang="ar-EG" dirty="0"/>
              </a:p>
              <a:p>
                <a:pPr algn="l" rtl="0"/>
                <a:endParaRPr lang="en-US" dirty="0" smtClean="0"/>
              </a:p>
              <a:p>
                <a:pPr algn="r"/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1778" t="-1752" r="-1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dirty="0" smtClean="0"/>
                  <a:t>مثال :- </a:t>
                </a:r>
              </a:p>
              <a:p>
                <a:r>
                  <a:rPr lang="ar-EG" dirty="0" smtClean="0"/>
                  <a:t>أوجد :-</a:t>
                </a:r>
              </a:p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30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20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 .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  <a:p>
                <a:pPr algn="ctr" rtl="0"/>
                <a:r>
                  <a:rPr lang="ar-EG" dirty="0" smtClean="0"/>
                  <a:t>الحل </a:t>
                </a:r>
              </a:p>
              <a:p>
                <a:pPr algn="l" rtl="0"/>
                <a:r>
                  <a:rPr lang="en-US" dirty="0" smtClean="0"/>
                  <a:t>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4  </a:t>
                </a:r>
                <a:r>
                  <a:rPr lang="en-US" dirty="0" smtClean="0"/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20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+  3x  + c</a:t>
                </a:r>
                <a:endParaRPr lang="ar-EG" dirty="0" smtClean="0"/>
              </a:p>
              <a:p>
                <a:pPr algn="l" rtl="0"/>
                <a:r>
                  <a:rPr lang="en-US" dirty="0" smtClean="0"/>
                  <a:t>y </a:t>
                </a:r>
                <a:r>
                  <a:rPr lang="en-US" dirty="0"/>
                  <a:t>= </a:t>
                </a:r>
                <a:r>
                  <a:rPr lang="en-US" dirty="0" smtClean="0"/>
                  <a:t> x</a:t>
                </a:r>
                <a:r>
                  <a:rPr lang="en-US" baseline="30000" dirty="0" smtClean="0"/>
                  <a:t>4  </a:t>
                </a:r>
                <a:r>
                  <a:rPr lang="en-US" dirty="0"/>
                  <a:t>- </a:t>
                </a:r>
                <a:r>
                  <a:rPr lang="en-US" dirty="0" smtClean="0"/>
                  <a:t>x</a:t>
                </a:r>
                <a:r>
                  <a:rPr lang="en-US" baseline="30000" dirty="0" smtClean="0"/>
                  <a:t>3</a:t>
                </a:r>
                <a:r>
                  <a:rPr lang="en-US" dirty="0"/>
                  <a:t>+ </a:t>
                </a:r>
                <a:r>
                  <a:rPr lang="en-US" dirty="0" smtClean="0"/>
                  <a:t>10x</a:t>
                </a:r>
                <a:r>
                  <a:rPr lang="en-US" baseline="30000" dirty="0" smtClean="0"/>
                  <a:t>2</a:t>
                </a:r>
                <a:r>
                  <a:rPr lang="en-US" dirty="0"/>
                  <a:t>+  3x  + c</a:t>
                </a:r>
                <a:endParaRPr lang="ar-EG" dirty="0"/>
              </a:p>
              <a:p>
                <a:pPr algn="l" rtl="0"/>
                <a:endParaRPr lang="en-US" dirty="0" smtClean="0"/>
              </a:p>
              <a:p>
                <a:pPr algn="r"/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1778" t="-1752" r="-1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7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dirty="0" smtClean="0"/>
                  <a:t>2- تكامل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EG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ar-EG" dirty="0" smtClean="0"/>
                  <a:t>:-</a:t>
                </a: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dirty="0" smtClean="0"/>
                  <a:t>  =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 smtClean="0"/>
                  <a:t> + c </a:t>
                </a:r>
              </a:p>
              <a:p>
                <a:pPr algn="r"/>
                <a:r>
                  <a:rPr lang="ar-EG" dirty="0" smtClean="0"/>
                  <a:t>3- تكامل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ar-EG" dirty="0" smtClean="0"/>
                  <a:t> :-</a:t>
                </a: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 .</m:t>
                        </m:r>
                        <m:r>
                          <a:rPr lang="en-US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dirty="0" smtClean="0"/>
                  <a:t> = ln x + c</a:t>
                </a: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t="-2022" r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865712"/>
              </a:xfrm>
            </p:spPr>
            <p:txBody>
              <a:bodyPr/>
              <a:lstStyle/>
              <a:p>
                <a:r>
                  <a:rPr lang="ar-EG" sz="1800" dirty="0" smtClean="0"/>
                  <a:t>إيجاد قيمة  </a:t>
                </a:r>
                <a:r>
                  <a:rPr lang="en-US" sz="1800" dirty="0" smtClean="0"/>
                  <a:t>c</a:t>
                </a:r>
                <a:r>
                  <a:rPr lang="ar-EG" sz="1800" dirty="0" smtClean="0"/>
                  <a:t> :-</a:t>
                </a:r>
              </a:p>
              <a:p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r>
                  <a:rPr lang="ar-EG" sz="1800" b="1" dirty="0" smtClean="0"/>
                  <a:t>إذا أعطيت الدالة التالية :-</a:t>
                </a:r>
              </a:p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800" b="1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1" i="1" smtClean="0">
                                  <a:latin typeface="Cambria Math"/>
                                </a:rPr>
                                <m:t>𝟗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>
                              <a:latin typeface="Cambria Math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𝟏𝟎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𝟏𝟓</m:t>
                          </m:r>
                        </m:e>
                      </m:nary>
                      <m:r>
                        <a:rPr lang="en-US" sz="1800" b="1" i="1">
                          <a:latin typeface="Cambria Math"/>
                        </a:rPr>
                        <m:t> .</m:t>
                      </m:r>
                      <m:r>
                        <a:rPr lang="en-US" sz="1800" b="1" i="1">
                          <a:latin typeface="Cambria Math"/>
                        </a:rPr>
                        <m:t>𝒅𝒙</m:t>
                      </m:r>
                      <m:r>
                        <a:rPr lang="en-US" sz="1800" b="1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800" b="1" dirty="0"/>
              </a:p>
              <a:p>
                <a:r>
                  <a:rPr lang="ar-EG" sz="1800" b="1" dirty="0" smtClean="0"/>
                  <a:t>أوجد قيمة </a:t>
                </a:r>
                <a:r>
                  <a:rPr lang="en-US" sz="1800" b="1" dirty="0" smtClean="0"/>
                  <a:t>c</a:t>
                </a:r>
                <a:r>
                  <a:rPr lang="ar-EG" sz="1800" b="1" dirty="0" smtClean="0"/>
                  <a:t> إذا علمت أن المنحنى يمر بالنقطة </a:t>
                </a:r>
                <a:r>
                  <a:rPr lang="en-US" sz="1800" b="1" dirty="0" smtClean="0"/>
                  <a:t>(4,1) </a:t>
                </a:r>
                <a:r>
                  <a:rPr lang="ar-EG" sz="1800" b="1" dirty="0" smtClean="0"/>
                  <a:t>؟ </a:t>
                </a:r>
              </a:p>
              <a:p>
                <a:pPr algn="ctr"/>
                <a:r>
                  <a:rPr lang="ar-EG" sz="1800" b="1" dirty="0" smtClean="0"/>
                  <a:t>الحل </a:t>
                </a:r>
              </a:p>
              <a:p>
                <a:pPr algn="l" rtl="0"/>
                <a:r>
                  <a:rPr lang="en-US" sz="1800" b="1" dirty="0" smtClean="0"/>
                  <a:t>y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latin typeface="Cambria Math"/>
                              </a:rPr>
                              <m:t>𝟗</m:t>
                            </m:r>
                          </m:num>
                          <m:den>
                            <m:r>
                              <a:rPr lang="en-US" sz="1800" b="1" i="1" smtClean="0">
                                <a:latin typeface="Cambria Math"/>
                              </a:rPr>
                              <m:t>𝟑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 </m:t>
                        </m:r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𝟏𝟎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den>
                    </m:f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𝟏𝟓</m:t>
                    </m:r>
                  </m:oMath>
                </a14:m>
                <a:r>
                  <a:rPr lang="en-US" sz="1800" b="1" dirty="0" smtClean="0"/>
                  <a:t>x + c </a:t>
                </a:r>
                <a:endParaRPr lang="ar-EG" sz="1800" b="1" dirty="0" smtClean="0"/>
              </a:p>
              <a:p>
                <a:pPr algn="l" rtl="0"/>
                <a:r>
                  <a:rPr lang="en-US" sz="1800" b="1" dirty="0"/>
                  <a:t>y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1800" b="1" i="1">
                            <a:latin typeface="Cambria Math"/>
                          </a:rPr>
                          <m:t> </m:t>
                        </m:r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𝟓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𝟏𝟓</m:t>
                    </m:r>
                  </m:oMath>
                </a14:m>
                <a:r>
                  <a:rPr lang="en-US" sz="1800" b="1" dirty="0"/>
                  <a:t>x + c </a:t>
                </a:r>
              </a:p>
              <a:p>
                <a:pPr algn="r"/>
                <a:r>
                  <a:rPr lang="ar-EG" sz="1800" b="1" dirty="0" smtClean="0"/>
                  <a:t>حيث أن قيمة </a:t>
                </a:r>
                <a:r>
                  <a:rPr lang="en-US" sz="1800" b="1" dirty="0" smtClean="0"/>
                  <a:t>x</a:t>
                </a:r>
                <a:r>
                  <a:rPr lang="ar-EG" sz="1800" b="1" dirty="0" smtClean="0"/>
                  <a:t> = </a:t>
                </a:r>
                <a:r>
                  <a:rPr lang="en-US" sz="1800" b="1" dirty="0" smtClean="0"/>
                  <a:t> 4</a:t>
                </a:r>
                <a:r>
                  <a:rPr lang="ar-EG" sz="1800" b="1" dirty="0" smtClean="0"/>
                  <a:t> و قيمة </a:t>
                </a:r>
                <a:r>
                  <a:rPr lang="en-US" sz="1800" b="1" dirty="0" smtClean="0"/>
                  <a:t>y</a:t>
                </a:r>
                <a:r>
                  <a:rPr lang="ar-EG" sz="1800" b="1" dirty="0" smtClean="0"/>
                  <a:t> = </a:t>
                </a:r>
                <a:r>
                  <a:rPr lang="en-US" sz="1800" b="1" dirty="0" smtClean="0"/>
                  <a:t>1</a:t>
                </a:r>
                <a:r>
                  <a:rPr lang="ar-EG" sz="1800" b="1" dirty="0" smtClean="0"/>
                  <a:t> فإن :-</a:t>
                </a:r>
              </a:p>
              <a:p>
                <a:pPr algn="l" rtl="0"/>
                <a:r>
                  <a:rPr lang="en-US" sz="1800" b="1" dirty="0" smtClean="0"/>
                  <a:t>1 </a:t>
                </a:r>
                <a:r>
                  <a:rPr lang="en-US" sz="1800" b="1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  <m:r>
                          <a:rPr lang="en-US" sz="1800" b="1" i="1">
                            <a:latin typeface="Cambria Math"/>
                          </a:rPr>
                          <m:t> </m:t>
                        </m:r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>
                        <a:latin typeface="Cambria Math"/>
                      </a:rPr>
                      <m:t>𝟓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𝟏𝟓</m:t>
                    </m:r>
                  </m:oMath>
                </a14:m>
                <a:r>
                  <a:rPr lang="en-US" sz="1800" b="1" dirty="0"/>
                  <a:t>x</a:t>
                </a:r>
                <a:r>
                  <a:rPr lang="en-US" sz="1800" b="1" dirty="0" smtClean="0"/>
                  <a:t>4</a:t>
                </a:r>
                <a:r>
                  <a:rPr lang="en-US" sz="1800" b="1" dirty="0"/>
                  <a:t> + c </a:t>
                </a:r>
                <a:endParaRPr lang="en-US" sz="1800" b="1" dirty="0" smtClean="0"/>
              </a:p>
              <a:p>
                <a:pPr algn="l" rtl="0"/>
                <a:r>
                  <a:rPr lang="en-US" sz="1800" b="1" dirty="0" smtClean="0"/>
                  <a:t>1 = 3×64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>
                        <a:latin typeface="Cambria Math"/>
                      </a:rPr>
                      <m:t>𝟓</m:t>
                    </m:r>
                    <m:r>
                      <a:rPr lang="en-US" sz="1800" b="1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𝟏𝟔</m:t>
                    </m:r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𝟔𝟎</m:t>
                    </m:r>
                  </m:oMath>
                </a14:m>
                <a:r>
                  <a:rPr lang="en-US" sz="1800" b="1" dirty="0"/>
                  <a:t> + c </a:t>
                </a:r>
                <a:endParaRPr lang="en-US" sz="1800" b="1" dirty="0" smtClean="0"/>
              </a:p>
              <a:p>
                <a:pPr algn="l" rtl="0"/>
                <a:r>
                  <a:rPr lang="en-US" sz="1800" b="1" dirty="0" smtClean="0"/>
                  <a:t>1 = 172 + c </a:t>
                </a:r>
              </a:p>
              <a:p>
                <a:pPr algn="ctr" rtl="0"/>
                <a:r>
                  <a:rPr lang="en-US" sz="1800" b="1" dirty="0" smtClean="0"/>
                  <a:t>c= -171</a:t>
                </a:r>
                <a:endParaRPr lang="en-US" sz="1800" b="1" dirty="0"/>
              </a:p>
              <a:p>
                <a:pPr algn="r"/>
                <a:endParaRPr lang="en-US" sz="1800" b="1" dirty="0" smtClean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865712"/>
              </a:xfrm>
              <a:blipFill rotWithShape="1">
                <a:blip r:embed="rId3"/>
                <a:stretch>
                  <a:fillRect l="-616" t="-752" r="-1026" b="-288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86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r>
                  <a:rPr lang="ar-EG" sz="1800" b="1" dirty="0" smtClean="0"/>
                  <a:t>إذا أعطيت الدالة التالية :-</a:t>
                </a:r>
              </a:p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800" b="1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ar-EG" sz="1800" b="1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ar-EG" sz="1800" b="1" i="1" smtClean="0"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ar-EG" sz="1800" b="1" i="1" smtClean="0">
                                      <a:latin typeface="Cambria Math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en-US" sz="1800" b="1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 smtClean="0"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sz="1800" b="1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1" i="1" smtClean="0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800" b="1" i="1" smtClean="0">
                                  <a:latin typeface="Cambria Math"/>
                                </a:rPr>
                                <m:t>𝟒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1" i="1" smtClean="0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18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𝟕</m:t>
                          </m:r>
                        </m:e>
                      </m:nary>
                      <m:r>
                        <a:rPr lang="en-US" sz="1800" b="1" i="1">
                          <a:latin typeface="Cambria Math"/>
                        </a:rPr>
                        <m:t> .</m:t>
                      </m:r>
                      <m:r>
                        <a:rPr lang="en-US" sz="1800" b="1" i="1">
                          <a:latin typeface="Cambria Math"/>
                        </a:rPr>
                        <m:t>𝒅𝒙</m:t>
                      </m:r>
                      <m:r>
                        <a:rPr lang="en-US" sz="1800" b="1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800" b="1" dirty="0"/>
              </a:p>
              <a:p>
                <a:r>
                  <a:rPr lang="ar-EG" sz="1800" b="1" dirty="0" smtClean="0"/>
                  <a:t>أوجد قيمة </a:t>
                </a:r>
                <a:r>
                  <a:rPr lang="en-US" sz="1800" b="1" dirty="0" smtClean="0"/>
                  <a:t>c</a:t>
                </a:r>
                <a:r>
                  <a:rPr lang="ar-EG" sz="1800" b="1" dirty="0" smtClean="0"/>
                  <a:t> إذا علمت أن المنحنى يمر بالنقطة </a:t>
                </a:r>
                <a:r>
                  <a:rPr lang="en-US" sz="1800" b="1" dirty="0" smtClean="0"/>
                  <a:t>(2,3) </a:t>
                </a:r>
                <a:r>
                  <a:rPr lang="ar-EG" sz="1800" b="1" dirty="0" smtClean="0"/>
                  <a:t>؟ </a:t>
                </a:r>
              </a:p>
              <a:p>
                <a:r>
                  <a:rPr lang="ar-EG" sz="1800" b="1" dirty="0" smtClean="0"/>
                  <a:t>الحل </a:t>
                </a:r>
              </a:p>
              <a:p>
                <a:pPr algn="l" rtl="0"/>
                <a:r>
                  <a:rPr lang="en-US" sz="1800" b="1" dirty="0" smtClean="0"/>
                  <a:t>y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1" i="1" smtClean="0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 smtClean="0">
                                <a:latin typeface="Cambria Math"/>
                              </a:rPr>
                              <m:t>𝟑</m:t>
                            </m:r>
                            <m:r>
                              <a:rPr lang="en-US" sz="1800" b="1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US" sz="1800" b="1" i="1" smtClean="0">
                                <a:latin typeface="Cambria Math"/>
                                <a:ea typeface="Cambria Math"/>
                              </a:rPr>
                              <m:t>𝟒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 </m:t>
                        </m:r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𝟕</m:t>
                    </m:r>
                  </m:oMath>
                </a14:m>
                <a:r>
                  <a:rPr lang="en-US" sz="1800" b="1" dirty="0" smtClean="0"/>
                  <a:t>x + c </a:t>
                </a:r>
                <a:endParaRPr lang="ar-EG" sz="1800" b="1" dirty="0" smtClean="0"/>
              </a:p>
              <a:p>
                <a:pPr algn="l" rtl="0"/>
                <a:r>
                  <a:rPr lang="en-US" sz="1800" b="1" dirty="0"/>
                  <a:t>y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 smtClean="0">
                                <a:latin typeface="Cambria Math"/>
                              </a:rPr>
                              <m:t>𝟏𝟐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 </m:t>
                        </m:r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𝟏𝟐</m:t>
                        </m:r>
                      </m:den>
                    </m:f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>
                        <a:latin typeface="Cambria Math"/>
                      </a:rPr>
                      <m:t>𝟕</m:t>
                    </m:r>
                  </m:oMath>
                </a14:m>
                <a:r>
                  <a:rPr lang="en-US" sz="1800" b="1" dirty="0"/>
                  <a:t>x + c </a:t>
                </a:r>
                <a:endParaRPr lang="ar-EG" sz="1800" b="1" dirty="0"/>
              </a:p>
              <a:p>
                <a:pPr algn="r"/>
                <a:r>
                  <a:rPr lang="ar-EG" sz="1800" b="1" dirty="0" smtClean="0"/>
                  <a:t>حيث أن قيمة </a:t>
                </a:r>
                <a:r>
                  <a:rPr lang="en-US" sz="1800" b="1" dirty="0" smtClean="0"/>
                  <a:t>x</a:t>
                </a:r>
                <a:r>
                  <a:rPr lang="ar-EG" sz="1800" b="1" dirty="0" smtClean="0"/>
                  <a:t> = </a:t>
                </a:r>
                <a:r>
                  <a:rPr lang="en-US" sz="1800" b="1" dirty="0" smtClean="0"/>
                  <a:t> 2</a:t>
                </a:r>
                <a:r>
                  <a:rPr lang="ar-EG" sz="1800" b="1" dirty="0" smtClean="0"/>
                  <a:t> و قيمة </a:t>
                </a:r>
                <a:r>
                  <a:rPr lang="en-US" sz="1800" b="1" dirty="0" smtClean="0"/>
                  <a:t>y</a:t>
                </a:r>
                <a:r>
                  <a:rPr lang="ar-EG" sz="1800" b="1" dirty="0" smtClean="0"/>
                  <a:t> = </a:t>
                </a:r>
                <a:r>
                  <a:rPr lang="en-US" sz="1800" b="1" dirty="0" smtClean="0"/>
                  <a:t>3</a:t>
                </a:r>
                <a:r>
                  <a:rPr lang="ar-EG" sz="1800" b="1" dirty="0" smtClean="0"/>
                  <a:t> فإن :-</a:t>
                </a:r>
              </a:p>
              <a:p>
                <a:pPr algn="l" rtl="0"/>
                <a:r>
                  <a:rPr lang="en-US" sz="1800" b="1" dirty="0" smtClean="0"/>
                  <a:t>3 </a:t>
                </a:r>
                <a:r>
                  <a:rPr lang="en-US" sz="1800" b="1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>
                                <a:latin typeface="Cambria Math"/>
                              </a:rPr>
                              <m:t>𝟏𝟐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 </m:t>
                        </m:r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𝟏𝟐</m:t>
                        </m:r>
                      </m:den>
                    </m:f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>
                        <a:latin typeface="Cambria Math"/>
                      </a:rPr>
                      <m:t>𝟕</m:t>
                    </m:r>
                  </m:oMath>
                </a14:m>
                <a:r>
                  <a:rPr lang="en-US" sz="1800" b="1" dirty="0"/>
                  <a:t>x</a:t>
                </a:r>
                <a:r>
                  <a:rPr lang="en-US" sz="1800" b="1" dirty="0" smtClean="0"/>
                  <a:t>2</a:t>
                </a:r>
                <a:r>
                  <a:rPr lang="en-US" sz="1800" b="1" dirty="0"/>
                  <a:t> + c </a:t>
                </a:r>
                <a:endParaRPr lang="ar-EG" sz="1800" b="1" dirty="0"/>
              </a:p>
              <a:p>
                <a:pPr algn="l" rtl="0"/>
                <a:r>
                  <a:rPr lang="en-US" sz="1800" b="1" dirty="0" smtClean="0"/>
                  <a:t>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0" smtClean="0">
                            <a:latin typeface="Cambria Math"/>
                          </a:rPr>
                          <m:t>𝟏𝟔</m:t>
                        </m:r>
                      </m:num>
                      <m:den>
                        <m:r>
                          <a:rPr lang="en-US" sz="1800" b="1" i="0" smtClean="0">
                            <a:latin typeface="Cambria Math"/>
                          </a:rPr>
                          <m:t>𝟏𝟐</m:t>
                        </m:r>
                      </m:den>
                    </m:f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𝟖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𝟏𝟐</m:t>
                        </m:r>
                      </m:den>
                    </m:f>
                    <m:r>
                      <a:rPr lang="en-US" sz="1800" b="1" i="1" smtClean="0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𝟏𝟒</m:t>
                    </m:r>
                  </m:oMath>
                </a14:m>
                <a:r>
                  <a:rPr lang="en-US" sz="1800" b="1" dirty="0"/>
                  <a:t> + c </a:t>
                </a:r>
                <a:endParaRPr lang="en-US" sz="1800" b="1" dirty="0" smtClean="0"/>
              </a:p>
              <a:p>
                <a:pPr algn="l" rtl="0"/>
                <a:r>
                  <a:rPr lang="en-US" sz="1800" b="1" dirty="0" smtClean="0"/>
                  <a:t>C = 16.333</a:t>
                </a:r>
              </a:p>
              <a:p>
                <a:pPr algn="l" rtl="0"/>
                <a:endParaRPr lang="en-US" sz="1800" b="1" dirty="0"/>
              </a:p>
              <a:p>
                <a:pPr algn="r"/>
                <a:endParaRPr lang="en-US" sz="1800" b="1" dirty="0" smtClean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616" t="-674" r="-1026" b="-512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38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ctr"/>
            <a:endParaRPr lang="ar-EG" sz="5400" b="1" dirty="0" smtClean="0">
              <a:ln cmpd="thinThick">
                <a:solidFill>
                  <a:schemeClr val="tx1"/>
                </a:solidFill>
              </a:ln>
            </a:endParaRPr>
          </a:p>
          <a:p>
            <a:pPr algn="ctr"/>
            <a:endParaRPr lang="ar-EG" sz="2800" b="1" dirty="0">
              <a:ln cmpd="thinThick">
                <a:solidFill>
                  <a:schemeClr val="tx1"/>
                </a:solidFill>
              </a:ln>
            </a:endParaRPr>
          </a:p>
          <a:p>
            <a:pPr algn="ctr"/>
            <a:r>
              <a:rPr lang="ar-EG" sz="5400" b="1" dirty="0" smtClean="0">
                <a:ln cmpd="thinThick">
                  <a:solidFill>
                    <a:schemeClr val="tx1"/>
                  </a:solidFill>
                </a:ln>
              </a:rPr>
              <a:t>التطبيقات </a:t>
            </a:r>
            <a:r>
              <a:rPr lang="ar-EG" sz="5400" b="1" dirty="0">
                <a:ln cmpd="thinThick">
                  <a:solidFill>
                    <a:schemeClr val="tx1"/>
                  </a:solidFill>
                </a:ln>
              </a:rPr>
              <a:t>التجارية للتكامل </a:t>
            </a:r>
            <a:endParaRPr lang="ar-SA" sz="5400" b="1" dirty="0">
              <a:ln cmpd="thinThick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EG" dirty="0" smtClean="0"/>
              <a:t>1- الايراد الكلي =  تكامل دالة الايراد الحدي .</a:t>
            </a:r>
          </a:p>
          <a:p>
            <a:r>
              <a:rPr lang="ar-EG" dirty="0" smtClean="0"/>
              <a:t>2- التكاليف الكلية </a:t>
            </a:r>
            <a:r>
              <a:rPr lang="ar-EG" dirty="0"/>
              <a:t>=  تكامل دالة </a:t>
            </a:r>
            <a:r>
              <a:rPr lang="ar-EG" dirty="0" smtClean="0"/>
              <a:t>التكاليف الحدية .</a:t>
            </a:r>
          </a:p>
          <a:p>
            <a:r>
              <a:rPr lang="ar-EG" dirty="0" smtClean="0"/>
              <a:t>3- الربح </a:t>
            </a:r>
            <a:r>
              <a:rPr lang="ar-EG" dirty="0"/>
              <a:t>الكلي =  تكامل </a:t>
            </a:r>
            <a:r>
              <a:rPr lang="ar-EG" dirty="0" smtClean="0"/>
              <a:t>دالة الربح </a:t>
            </a:r>
            <a:r>
              <a:rPr lang="ar-EG" dirty="0"/>
              <a:t>الحدي </a:t>
            </a:r>
            <a:r>
              <a:rPr lang="ar-EG" dirty="0" smtClean="0"/>
              <a:t>.</a:t>
            </a:r>
          </a:p>
          <a:p>
            <a:r>
              <a:rPr lang="ar-EG" dirty="0" smtClean="0"/>
              <a:t>4- الربح الكلي = الايراد الكلي – التكاليف الكلية .</a:t>
            </a:r>
            <a:endParaRPr lang="ar-EG" dirty="0"/>
          </a:p>
          <a:p>
            <a:endParaRPr lang="ar-EG" dirty="0"/>
          </a:p>
          <a:p>
            <a:endParaRPr lang="ar-EG" dirty="0" smtClean="0"/>
          </a:p>
          <a:p>
            <a:r>
              <a:rPr lang="ar-EG" dirty="0" smtClean="0"/>
              <a:t>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</a:t>
            </a:r>
            <a:r>
              <a:rPr lang="ar-EG" dirty="0"/>
              <a:t>التجارية للتكامل </a:t>
            </a:r>
            <a:r>
              <a:rPr lang="ar-EG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r>
                  <a:rPr lang="ar-EG" sz="1800" b="1" dirty="0" smtClean="0"/>
                  <a:t>إذا علمت أن دالة الايراد الحدي تأخذ الشكل :-</a:t>
                </a:r>
              </a:p>
              <a:p>
                <a:pPr algn="l" rtl="0"/>
                <a:r>
                  <a:rPr lang="en-US" sz="1800" b="1" dirty="0" smtClean="0"/>
                  <a:t>R</a:t>
                </a:r>
                <a:r>
                  <a:rPr lang="en-US" sz="1800" b="1" baseline="30000" dirty="0" smtClean="0"/>
                  <a:t>/</a:t>
                </a:r>
                <a:r>
                  <a:rPr lang="en-US" sz="1800" b="1" dirty="0" smtClean="0"/>
                  <a:t>  = 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𝟑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𝟔</m:t>
                    </m:r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 −</m:t>
                    </m:r>
                    <m:r>
                      <a:rPr lang="en-US" sz="1800" b="1" i="1" smtClean="0">
                        <a:latin typeface="Cambria Math"/>
                      </a:rPr>
                      <m:t>𝟏𝟎</m:t>
                    </m:r>
                  </m:oMath>
                </a14:m>
                <a:endParaRPr lang="en-US" sz="1800" b="1" dirty="0" smtClean="0"/>
              </a:p>
              <a:p>
                <a:pPr algn="r"/>
                <a:r>
                  <a:rPr lang="ar-EG" sz="1800" b="1" dirty="0" smtClean="0"/>
                  <a:t>المطلوب :-</a:t>
                </a:r>
              </a:p>
              <a:p>
                <a:pPr algn="r"/>
                <a:r>
                  <a:rPr lang="ar-EG" sz="1800" b="1" dirty="0" smtClean="0"/>
                  <a:t>أوجد حجم الايراد الكلي عند حجم إنتاج وبيع 5 وحدات ؟</a:t>
                </a:r>
              </a:p>
              <a:p>
                <a:pPr algn="ctr"/>
                <a:r>
                  <a:rPr lang="ar-EG" sz="1800" b="1" dirty="0" smtClean="0"/>
                  <a:t>الحل </a:t>
                </a:r>
              </a:p>
              <a:p>
                <a:pPr algn="r"/>
                <a:r>
                  <a:rPr lang="ar-EG" sz="1800" b="1" dirty="0" smtClean="0"/>
                  <a:t>1- إيجاد دالة الايراد الكلي عن طريق إجراء عملية التكامل على دالة الايراد الحدي :-</a:t>
                </a:r>
              </a:p>
              <a:p>
                <a:pPr algn="l" rtl="0"/>
                <a:r>
                  <a:rPr lang="en-US" sz="1800" b="1" dirty="0" smtClean="0"/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𝟔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den>
                    </m:f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 −</m:t>
                    </m:r>
                    <m:r>
                      <a:rPr lang="en-US" sz="1800" b="1" i="1">
                        <a:latin typeface="Cambria Math"/>
                      </a:rPr>
                      <m:t>𝟏𝟎</m:t>
                    </m:r>
                    <m:r>
                      <a:rPr lang="en-US" sz="1800" b="1" i="1" smtClean="0">
                        <a:latin typeface="Cambria Math"/>
                      </a:rPr>
                      <m:t>𝒙</m:t>
                    </m:r>
                  </m:oMath>
                </a14:m>
                <a:endParaRPr lang="ar-EG" sz="1800" b="1" dirty="0" smtClean="0"/>
              </a:p>
              <a:p>
                <a:pPr algn="l" rtl="0"/>
                <a:r>
                  <a:rPr lang="en-US" sz="1800" b="1" dirty="0"/>
                  <a:t>R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𝟑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 −</m:t>
                    </m:r>
                    <m:r>
                      <a:rPr lang="en-US" sz="1800" b="1" i="1">
                        <a:latin typeface="Cambria Math"/>
                      </a:rPr>
                      <m:t>𝟏𝟎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</m:oMath>
                </a14:m>
                <a:endParaRPr lang="en-US" sz="1800" b="1" dirty="0"/>
              </a:p>
              <a:p>
                <a:pPr algn="r"/>
                <a:r>
                  <a:rPr lang="ar-EG" sz="1800" b="1" dirty="0" smtClean="0"/>
                  <a:t>2- حجم الايراد الكلي عند حجم إنتاج وبيع 5 وحدات أي أن </a:t>
                </a:r>
                <a:r>
                  <a:rPr lang="en-US" sz="1800" b="1" dirty="0" smtClean="0"/>
                  <a:t>x=5</a:t>
                </a:r>
                <a:r>
                  <a:rPr lang="ar-EG" sz="1800" b="1" dirty="0" smtClean="0"/>
                  <a:t> يتحدد عن طريق التعويض عن قيمة </a:t>
                </a:r>
                <a:r>
                  <a:rPr lang="en-US" sz="1800" b="1" dirty="0" smtClean="0"/>
                  <a:t>x</a:t>
                </a:r>
                <a:r>
                  <a:rPr lang="ar-EG" sz="1800" b="1" dirty="0" smtClean="0"/>
                  <a:t> في دالة الايراد الكلي كما يأتي :-</a:t>
                </a:r>
              </a:p>
              <a:p>
                <a:pPr algn="l" rtl="0"/>
                <a:r>
                  <a:rPr lang="en-US" sz="1800" b="1" dirty="0"/>
                  <a:t>R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𝟑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 −</m:t>
                    </m:r>
                    <m:r>
                      <a:rPr lang="en-US" sz="1800" b="1" i="1">
                        <a:latin typeface="Cambria Math"/>
                      </a:rPr>
                      <m:t>𝟏𝟎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</m:oMath>
                </a14:m>
                <a:endParaRPr lang="en-US" sz="1800" b="1" dirty="0"/>
              </a:p>
              <a:p>
                <a:pPr algn="l" rtl="0"/>
                <a:r>
                  <a:rPr lang="ar-EG" sz="1800" b="1" dirty="0" smtClean="0"/>
                  <a:t>الايراد الكلي </a:t>
                </a:r>
                <a:r>
                  <a:rPr lang="en-US" sz="1800" b="1" dirty="0"/>
                  <a:t>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𝟓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𝟑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𝟓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 −</m:t>
                    </m:r>
                    <m:r>
                      <a:rPr lang="en-US" sz="1800" b="1" i="1">
                        <a:latin typeface="Cambria Math"/>
                      </a:rPr>
                      <m:t>𝟏𝟎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𝟓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1800" b="1" dirty="0" smtClean="0"/>
                  <a:t> 150</a:t>
                </a:r>
                <a:r>
                  <a:rPr lang="ar-EG" sz="1800" b="1" dirty="0" smtClean="0"/>
                  <a:t> ريال  </a:t>
                </a:r>
                <a:endParaRPr lang="en-US" sz="1800" b="1" dirty="0"/>
              </a:p>
              <a:p>
                <a:pPr algn="l" rtl="0"/>
                <a:endParaRPr lang="en-US" sz="1800" b="1" dirty="0" smtClean="0"/>
              </a:p>
              <a:p>
                <a:pPr algn="l" rtl="0"/>
                <a:endParaRPr lang="ar-SA" sz="1800" b="1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684" t="-1078" r="-1368" b="-229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التطبيقات التجارية للتكامل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EG" sz="2000" b="1" u="sng" dirty="0" smtClean="0"/>
                  <a:t>مثال :-</a:t>
                </a:r>
              </a:p>
              <a:p>
                <a:r>
                  <a:rPr lang="ar-EG" sz="1800" b="1" dirty="0" smtClean="0"/>
                  <a:t>إذا علمت أن دالة التكاليف الحدية تأخذ الشكل :-</a:t>
                </a:r>
              </a:p>
              <a:p>
                <a:pPr algn="l" rtl="0"/>
                <a:r>
                  <a:rPr lang="en-US" sz="1800" b="1" dirty="0" smtClean="0"/>
                  <a:t>C</a:t>
                </a:r>
                <a:r>
                  <a:rPr lang="en-US" sz="1800" b="1" baseline="30000" dirty="0" smtClean="0"/>
                  <a:t>/</a:t>
                </a:r>
                <a:r>
                  <a:rPr lang="en-US" sz="1800" b="1" dirty="0" smtClean="0"/>
                  <a:t>  =  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/>
                      </a:rPr>
                      <m:t>𝟏𝟐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𝟔𝟎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𝟖</m:t>
                    </m:r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𝟒𝟎</m:t>
                    </m:r>
                  </m:oMath>
                </a14:m>
                <a:endParaRPr lang="en-US" sz="1800" b="1" dirty="0" smtClean="0"/>
              </a:p>
              <a:p>
                <a:pPr algn="r"/>
                <a:r>
                  <a:rPr lang="ar-EG" sz="1800" b="1" dirty="0" smtClean="0"/>
                  <a:t>المطلوب :-</a:t>
                </a:r>
              </a:p>
              <a:p>
                <a:pPr algn="r"/>
                <a:r>
                  <a:rPr lang="ar-EG" sz="1800" b="1" dirty="0" smtClean="0"/>
                  <a:t>أوجد حجم التكاليف الحدية عند حجم إنتاج وبيع 10 وحدات ؟</a:t>
                </a:r>
              </a:p>
              <a:p>
                <a:pPr algn="ctr"/>
                <a:r>
                  <a:rPr lang="ar-EG" sz="1800" b="1" dirty="0" smtClean="0"/>
                  <a:t>الحل </a:t>
                </a:r>
              </a:p>
              <a:p>
                <a:pPr algn="r"/>
                <a:r>
                  <a:rPr lang="ar-EG" sz="1800" b="1" dirty="0" smtClean="0"/>
                  <a:t>1- إيجاد دالة التكاليف الكلية عن طريق إجراء عملية التكامل على دالة التكاليف الحدية :-</a:t>
                </a:r>
              </a:p>
              <a:p>
                <a:pPr algn="l" rtl="0"/>
                <a:r>
                  <a:rPr lang="en-US" sz="1800" b="1" dirty="0" smtClean="0"/>
                  <a:t>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𝟏𝟐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</m:den>
                    </m:f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− 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𝟔𝟎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𝟖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den>
                    </m:f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 −</m:t>
                    </m:r>
                    <m:r>
                      <a:rPr lang="en-US" sz="1800" b="1" i="1" smtClean="0">
                        <a:latin typeface="Cambria Math"/>
                      </a:rPr>
                      <m:t>𝟒𝟎</m:t>
                    </m:r>
                    <m:r>
                      <a:rPr lang="en-US" sz="1800" b="1" i="1" smtClean="0">
                        <a:latin typeface="Cambria Math"/>
                      </a:rPr>
                      <m:t>𝒙</m:t>
                    </m:r>
                  </m:oMath>
                </a14:m>
                <a:endParaRPr lang="ar-EG" sz="1800" b="1" dirty="0" smtClean="0"/>
              </a:p>
              <a:p>
                <a:pPr algn="l" rtl="0"/>
                <a:r>
                  <a:rPr lang="en-US" sz="1800" b="1" dirty="0" smtClean="0"/>
                  <a:t>C </a:t>
                </a:r>
                <a:r>
                  <a:rPr lang="en-US" sz="1800" b="1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  <m:sSup>
                          <m:sSup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1800" b="1" i="1" smtClean="0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  <m:r>
                          <a:rPr lang="en-US" sz="1800" b="1" i="1" smtClean="0">
                            <a:latin typeface="Cambria Math"/>
                          </a:rPr>
                          <m:t> −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𝟐𝟎</m:t>
                        </m:r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𝟒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 −</m:t>
                    </m:r>
                    <m:r>
                      <a:rPr lang="en-US" sz="1800" b="1" i="1" smtClean="0">
                        <a:latin typeface="Cambria Math"/>
                      </a:rPr>
                      <m:t>𝟒</m:t>
                    </m:r>
                    <m:r>
                      <a:rPr lang="en-US" sz="1800" b="1" i="1">
                        <a:latin typeface="Cambria Math"/>
                      </a:rPr>
                      <m:t>𝟎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</m:oMath>
                </a14:m>
                <a:endParaRPr lang="en-US" sz="1800" b="1" dirty="0"/>
              </a:p>
              <a:p>
                <a:pPr algn="r"/>
                <a:r>
                  <a:rPr lang="ar-EG" sz="1800" b="1" dirty="0" smtClean="0"/>
                  <a:t>2- حجم التكاليف الكلية عند حجم إنتاج وبيع 10 وحدات أي أن </a:t>
                </a:r>
                <a:r>
                  <a:rPr lang="en-US" sz="1800" b="1" dirty="0" smtClean="0"/>
                  <a:t>x=10</a:t>
                </a:r>
                <a:r>
                  <a:rPr lang="ar-EG" sz="1800" b="1" dirty="0" smtClean="0"/>
                  <a:t> يتحدد عن طريق التعويض عن قيمة </a:t>
                </a:r>
                <a:r>
                  <a:rPr lang="en-US" sz="1800" b="1" dirty="0" smtClean="0"/>
                  <a:t>x</a:t>
                </a:r>
                <a:r>
                  <a:rPr lang="ar-EG" sz="1800" b="1" dirty="0" smtClean="0"/>
                  <a:t> في دالة التكاليف الكلية كما يأتي :-</a:t>
                </a:r>
              </a:p>
              <a:p>
                <a:pPr algn="l" rtl="0"/>
                <a:r>
                  <a:rPr lang="en-US" sz="1800" b="1" dirty="0"/>
                  <a:t>C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  <m:sSup>
                          <m:sSup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1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US" sz="18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b="1" i="1" smtClean="0">
                                <a:latin typeface="Cambria Math"/>
                              </a:rPr>
                              <m:t>𝟏𝟎</m:t>
                            </m:r>
                            <m:r>
                              <a:rPr lang="en-US" sz="1800" b="1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  <m:r>
                          <a:rPr lang="en-US" sz="1800" b="1" i="1">
                            <a:latin typeface="Cambria Math"/>
                          </a:rPr>
                          <m:t> −</m:t>
                        </m:r>
                        <m:r>
                          <a:rPr lang="en-US" sz="1800" b="1" i="1">
                            <a:latin typeface="Cambria Math"/>
                          </a:rPr>
                          <m:t>𝟐𝟎</m:t>
                        </m:r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𝟏𝟎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𝟒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𝟏𝟎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 −</m:t>
                    </m:r>
                    <m:r>
                      <a:rPr lang="en-US" sz="1800" b="1" i="1">
                        <a:latin typeface="Cambria Math"/>
                      </a:rPr>
                      <m:t>𝟒𝟎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1800" b="1" i="1" smtClean="0">
                        <a:latin typeface="Cambria Math"/>
                      </a:rPr>
                      <m:t>(</m:t>
                    </m:r>
                    <m:r>
                      <a:rPr lang="en-US" sz="1800" b="1" i="1" smtClean="0">
                        <a:latin typeface="Cambria Math"/>
                      </a:rPr>
                      <m:t>𝟏𝟎</m:t>
                    </m:r>
                    <m:r>
                      <a:rPr lang="en-US" sz="1800" b="1" i="1" smtClean="0">
                        <a:latin typeface="Cambria Math"/>
                      </a:rPr>
                      <m:t>)</m:t>
                    </m:r>
                  </m:oMath>
                </a14:m>
                <a:endParaRPr lang="en-US" sz="1800" b="1" dirty="0"/>
              </a:p>
              <a:p>
                <a:pPr algn="l" rtl="0"/>
                <a:r>
                  <a:rPr lang="ar-EG" sz="1800" b="1" dirty="0" smtClean="0"/>
                  <a:t>التكاليف الكلية </a:t>
                </a:r>
                <a:r>
                  <a:rPr lang="en-US" sz="1800" b="1" dirty="0"/>
                  <a:t>C =  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/>
                      </a:rPr>
                      <m:t>𝟑𝟎𝟎𝟎𝟎</m:t>
                    </m:r>
                    <m:r>
                      <a:rPr lang="en-US" sz="1800" b="1" i="0" smtClean="0">
                        <a:latin typeface="Cambria Math"/>
                      </a:rPr>
                      <m:t> −</m:t>
                    </m:r>
                    <m:r>
                      <a:rPr lang="en-US" sz="1800" b="1" i="0" smtClean="0">
                        <a:latin typeface="Cambria Math"/>
                      </a:rPr>
                      <m:t>𝟐𝟎𝟎𝟎𝟎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𝟒𝟎</m:t>
                    </m:r>
                    <m:r>
                      <a:rPr lang="en-US" sz="1800" b="1" i="1" smtClean="0">
                        <a:latin typeface="Cambria Math"/>
                      </a:rPr>
                      <m:t>𝟎</m:t>
                    </m:r>
                    <m:r>
                      <a:rPr lang="en-US" sz="1800" b="1" i="1">
                        <a:latin typeface="Cambria Math"/>
                      </a:rPr>
                      <m:t> −</m:t>
                    </m:r>
                    <m:r>
                      <a:rPr lang="en-US" sz="1800" b="1" i="1">
                        <a:latin typeface="Cambria Math"/>
                      </a:rPr>
                      <m:t>𝟒𝟎𝟎</m:t>
                    </m:r>
                  </m:oMath>
                </a14:m>
                <a:r>
                  <a:rPr lang="en-US" sz="1800" b="1" dirty="0" smtClean="0"/>
                  <a:t>  =  10000 </a:t>
                </a:r>
                <a:r>
                  <a:rPr lang="ar-EG" sz="1800" b="1" dirty="0" smtClean="0"/>
                  <a:t> ريال  </a:t>
                </a:r>
                <a:endParaRPr lang="en-US" sz="1800" b="1" dirty="0"/>
              </a:p>
              <a:p>
                <a:pPr algn="l" rtl="0"/>
                <a:endParaRPr lang="en-US" sz="1800" b="1" dirty="0" smtClean="0"/>
              </a:p>
              <a:p>
                <a:pPr algn="l" rtl="0"/>
                <a:endParaRPr lang="ar-SA" sz="1800" b="1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684" t="-539" r="-684" b="-8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التطبيقات التجارية للتكامل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06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sz="6000" b="1" dirty="0" smtClean="0">
              <a:ln cmpd="thickThin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1800" b="1" dirty="0" smtClean="0">
              <a:ln cmpd="thickThin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SA" sz="6000" b="1" dirty="0" smtClean="0">
                <a:ln cmpd="thickThin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شامل (1)</a:t>
            </a:r>
            <a:endParaRPr lang="ar-SA" sz="6000" b="1" dirty="0">
              <a:ln cmpd="thickThin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pPr algn="r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pPr algn="r"/>
                <a:r>
                  <a:rPr lang="ar-EG" sz="1800" b="1" dirty="0" smtClean="0"/>
                  <a:t>إذا علمت أن دالة الايراد الحدي تأخذ الشكل التالي :-</a:t>
                </a:r>
              </a:p>
              <a:p>
                <a:pPr algn="l" rtl="0"/>
                <a:r>
                  <a:rPr lang="en-US" sz="1800" b="1" dirty="0"/>
                  <a:t>R</a:t>
                </a:r>
                <a:r>
                  <a:rPr lang="en-US" sz="1800" b="1" baseline="30000" dirty="0"/>
                  <a:t>/</a:t>
                </a:r>
                <a:r>
                  <a:rPr lang="en-US" sz="1800" b="1" dirty="0"/>
                  <a:t>  =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𝟖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𝟐𝟒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𝟏𝟐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𝟐𝟎</m:t>
                    </m:r>
                  </m:oMath>
                </a14:m>
                <a:endParaRPr lang="en-US" sz="1800" b="1" dirty="0"/>
              </a:p>
              <a:p>
                <a:pPr algn="r"/>
                <a:r>
                  <a:rPr lang="ar-EG" sz="1800" b="1" dirty="0" smtClean="0"/>
                  <a:t>ودالة التكاليف الحدية تأخذ الشكل التالي :-</a:t>
                </a:r>
              </a:p>
              <a:p>
                <a:pPr algn="l" rtl="0"/>
                <a:r>
                  <a:rPr lang="en-US" sz="1800" b="1" dirty="0"/>
                  <a:t>C</a:t>
                </a:r>
                <a:r>
                  <a:rPr lang="en-US" sz="1800" b="1" baseline="30000" dirty="0"/>
                  <a:t>/</a:t>
                </a:r>
                <a:r>
                  <a:rPr lang="en-US" sz="1800" b="1" dirty="0"/>
                  <a:t>  = 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𝟑𝟔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𝟒𝟎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𝟏𝟎</m:t>
                    </m:r>
                  </m:oMath>
                </a14:m>
                <a:endParaRPr lang="en-US" sz="1800" b="1" dirty="0"/>
              </a:p>
              <a:p>
                <a:pPr algn="r"/>
                <a:r>
                  <a:rPr lang="ar-EG" sz="1800" b="1" u="sng" dirty="0" smtClean="0"/>
                  <a:t>المطلوب :-</a:t>
                </a:r>
              </a:p>
              <a:p>
                <a:pPr algn="r"/>
                <a:r>
                  <a:rPr lang="ar-EG" sz="1800" b="1" dirty="0" smtClean="0"/>
                  <a:t>1- حجم الايراد الكلي عند إنتاج وبيع 20 وحدة .</a:t>
                </a:r>
              </a:p>
              <a:p>
                <a:pPr algn="r"/>
                <a:r>
                  <a:rPr lang="ar-EG" sz="1800" b="1" dirty="0" smtClean="0"/>
                  <a:t>2- حجم التكاليف الكلية عند انتاج وبيع 25 وحدة .</a:t>
                </a:r>
              </a:p>
              <a:p>
                <a:pPr algn="r"/>
                <a:r>
                  <a:rPr lang="ar-EG" sz="1800" b="1" dirty="0" smtClean="0"/>
                  <a:t>3- دالة </a:t>
                </a:r>
                <a:r>
                  <a:rPr lang="ar-EG" sz="1800" b="1" dirty="0" smtClean="0"/>
                  <a:t>ال</a:t>
                </a:r>
                <a:r>
                  <a:rPr lang="ar-SA" sz="1800" b="1" dirty="0" smtClean="0"/>
                  <a:t>ربح</a:t>
                </a:r>
                <a:r>
                  <a:rPr lang="ar-EG" sz="1800" b="1" dirty="0" smtClean="0"/>
                  <a:t> </a:t>
                </a:r>
                <a:r>
                  <a:rPr lang="ar-EG" sz="1800" b="1" dirty="0" smtClean="0"/>
                  <a:t>الحدي .</a:t>
                </a:r>
              </a:p>
              <a:p>
                <a:pPr algn="r"/>
                <a:r>
                  <a:rPr lang="ar-EG" sz="1800" b="1" dirty="0" smtClean="0"/>
                  <a:t>4- دالة </a:t>
                </a:r>
                <a:r>
                  <a:rPr lang="ar-EG" sz="1800" b="1" dirty="0" smtClean="0"/>
                  <a:t>ال</a:t>
                </a:r>
                <a:r>
                  <a:rPr lang="ar-SA" sz="1800" b="1" dirty="0" smtClean="0"/>
                  <a:t>ربح</a:t>
                </a:r>
                <a:r>
                  <a:rPr lang="ar-EG" sz="1800" b="1" dirty="0" smtClean="0"/>
                  <a:t> </a:t>
                </a:r>
                <a:r>
                  <a:rPr lang="ar-EG" sz="1800" b="1" dirty="0" smtClean="0"/>
                  <a:t>الكلي بطريقتين مختلفتين .</a:t>
                </a:r>
              </a:p>
              <a:p>
                <a:pPr algn="r"/>
                <a:r>
                  <a:rPr lang="ar-EG" sz="1800" b="1" dirty="0" smtClean="0"/>
                  <a:t>5- حجم </a:t>
                </a:r>
                <a:r>
                  <a:rPr lang="ar-EG" sz="1800" b="1" dirty="0" smtClean="0"/>
                  <a:t>ال</a:t>
                </a:r>
                <a:r>
                  <a:rPr lang="ar-SA" sz="1800" b="1" dirty="0" smtClean="0"/>
                  <a:t>ربح</a:t>
                </a:r>
                <a:r>
                  <a:rPr lang="ar-EG" sz="1800" b="1" dirty="0" smtClean="0"/>
                  <a:t> </a:t>
                </a:r>
                <a:r>
                  <a:rPr lang="ar-EG" sz="1800" b="1" dirty="0" smtClean="0"/>
                  <a:t>الكلي عند انتاج وبيع 10 وحدات .</a:t>
                </a:r>
                <a:endParaRPr lang="ar-EG" sz="1800" b="1" dirty="0"/>
              </a:p>
              <a:p>
                <a:pPr algn="r"/>
                <a:endParaRPr lang="ar-SA" sz="1800" b="1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616" t="-1482" r="-1778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التطبيقات التجارية للتكامل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14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pPr algn="ctr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</a:p>
              <a:p>
                <a:pPr algn="r"/>
                <a:r>
                  <a:rPr lang="ar-EG" sz="2400" b="1" dirty="0"/>
                  <a:t>1- حجم الايراد الكلي عند إنتاج وبيع 20 وحدة </a:t>
                </a:r>
                <a:r>
                  <a:rPr lang="ar-EG" sz="2400" b="1" dirty="0" smtClean="0"/>
                  <a:t> :-</a:t>
                </a:r>
              </a:p>
              <a:p>
                <a:pPr algn="r"/>
                <a:r>
                  <a:rPr lang="ar-EG" sz="1800" b="1" dirty="0" smtClean="0"/>
                  <a:t>حيث أن دالة الايراد الحدي هي :</a:t>
                </a:r>
              </a:p>
              <a:p>
                <a:pPr algn="l" rtl="0"/>
                <a:r>
                  <a:rPr lang="en-US" sz="1800" b="1" dirty="0" smtClean="0"/>
                  <a:t>R</a:t>
                </a:r>
                <a:r>
                  <a:rPr lang="en-US" sz="1800" b="1" baseline="30000" dirty="0"/>
                  <a:t>/</a:t>
                </a:r>
                <a:r>
                  <a:rPr lang="en-US" sz="1800" b="1" dirty="0"/>
                  <a:t>  =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𝟖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𝟐𝟒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𝟏𝟐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𝟐𝟎</m:t>
                    </m:r>
                  </m:oMath>
                </a14:m>
                <a:endParaRPr lang="en-US" sz="1800" b="1" dirty="0"/>
              </a:p>
              <a:p>
                <a:pPr algn="r"/>
                <a:r>
                  <a:rPr lang="ar-EG" sz="1800" b="1" dirty="0" smtClean="0"/>
                  <a:t>فيمكن الوصول إلى دالة الايراد الكلي عن طريق إجراء عملية التكامل لدالة الايراد الحدي كما يلي :-</a:t>
                </a:r>
              </a:p>
              <a:p>
                <a:pPr algn="l" rtl="0"/>
                <a:r>
                  <a:rPr lang="en-US" sz="1800" b="1" dirty="0" smtClean="0"/>
                  <a:t>R  </a:t>
                </a:r>
                <a:r>
                  <a:rPr lang="en-US" sz="1800" b="1" dirty="0"/>
                  <a:t>=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𝟖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</m:den>
                    </m:f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𝟐𝟒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𝟏𝟐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sz="1800" b="1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𝟐𝟎</m:t>
                    </m:r>
                    <m:r>
                      <a:rPr lang="en-US" sz="1800" b="1" i="1" smtClean="0">
                        <a:latin typeface="Cambria Math"/>
                      </a:rPr>
                      <m:t>𝒙</m:t>
                    </m:r>
                  </m:oMath>
                </a14:m>
                <a:endParaRPr lang="en-US" sz="1800" b="1" dirty="0" smtClean="0"/>
              </a:p>
              <a:p>
                <a:pPr algn="l" rtl="0"/>
                <a:r>
                  <a:rPr lang="en-US" sz="1800" b="1" dirty="0"/>
                  <a:t>R  =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/>
                      </a:rPr>
                      <m:t>  </m:t>
                    </m:r>
                    <m:r>
                      <a:rPr lang="en-US" sz="1800" b="1" i="1" smtClean="0">
                        <a:latin typeface="Cambria Math"/>
                      </a:rPr>
                      <m:t>𝟐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𝟖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𝟔</m:t>
                    </m:r>
                    <m:r>
                      <a:rPr lang="en-US" sz="1800" b="1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𝟐𝟎</m:t>
                    </m:r>
                    <m:r>
                      <a:rPr lang="en-US" sz="1800" b="1" i="1">
                        <a:latin typeface="Cambria Math"/>
                      </a:rPr>
                      <m:t>𝒙</m:t>
                    </m:r>
                  </m:oMath>
                </a14:m>
                <a:endParaRPr lang="en-US" sz="1800" b="1" dirty="0" smtClean="0"/>
              </a:p>
              <a:p>
                <a:pPr algn="r"/>
                <a:r>
                  <a:rPr lang="ar-EG" sz="1800" b="1" dirty="0" smtClean="0"/>
                  <a:t>وللوصول إلى حجم الايراد الكلي المتحقق عند إنتاج وبيع 20 وحدة يمكن التعويض عن قيمة </a:t>
                </a:r>
                <a:r>
                  <a:rPr lang="en-US" sz="1800" b="1" dirty="0" smtClean="0"/>
                  <a:t>x=20</a:t>
                </a:r>
                <a:r>
                  <a:rPr lang="ar-EG" sz="1800" b="1" dirty="0" smtClean="0"/>
                  <a:t> كما يلي :-</a:t>
                </a:r>
              </a:p>
              <a:p>
                <a:pPr algn="l" rtl="0"/>
                <a:r>
                  <a:rPr lang="en-US" sz="1800" b="1" dirty="0"/>
                  <a:t>R  =</a:t>
                </a:r>
                <a14:m>
                  <m:oMath xmlns:m="http://schemas.openxmlformats.org/officeDocument/2006/math">
                    <m:r>
                      <a:rPr lang="en-US" sz="1800" b="1">
                        <a:latin typeface="Cambria Math"/>
                      </a:rPr>
                      <m:t>  </m:t>
                    </m:r>
                    <m:r>
                      <a:rPr lang="en-US" sz="1800" b="1" i="1">
                        <a:latin typeface="Cambria Math"/>
                      </a:rPr>
                      <m:t>𝟐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1800" b="1" i="1" smtClean="0">
                            <a:latin typeface="Cambria Math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𝟐𝟎</m:t>
                        </m:r>
                        <m:r>
                          <a:rPr lang="en-US" sz="18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𝟖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×(</m:t>
                        </m:r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𝟐𝟎</m:t>
                        </m:r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>
                        <a:latin typeface="Cambria Math"/>
                      </a:rPr>
                      <m:t>𝟔</m:t>
                    </m:r>
                    <m:r>
                      <a:rPr lang="en-US" sz="1800" b="1" i="1">
                        <a:latin typeface="Cambria Math"/>
                      </a:rPr>
                      <m:t> ×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1" i="1" smtClean="0">
                                <a:latin typeface="Cambria Math"/>
                              </a:rPr>
                              <m:t>𝟐𝟎</m:t>
                            </m:r>
                          </m:e>
                        </m:d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>
                        <a:latin typeface="Cambria Math"/>
                      </a:rPr>
                      <m:t>𝟐𝟎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1800" b="1" i="1" smtClean="0">
                        <a:latin typeface="Cambria Math"/>
                      </a:rPr>
                      <m:t>(</m:t>
                    </m:r>
                    <m:r>
                      <a:rPr lang="en-US" sz="1800" b="1" i="1" smtClean="0">
                        <a:latin typeface="Cambria Math"/>
                      </a:rPr>
                      <m:t>𝟐𝟎</m:t>
                    </m:r>
                    <m:r>
                      <a:rPr lang="en-US" sz="1800" b="1" i="1" smtClean="0">
                        <a:latin typeface="Cambria Math"/>
                      </a:rPr>
                      <m:t>)</m:t>
                    </m:r>
                  </m:oMath>
                </a14:m>
                <a:endParaRPr lang="en-US" sz="1800" b="1" dirty="0" smtClean="0"/>
              </a:p>
              <a:p>
                <a:pPr algn="l" rtl="0"/>
                <a:r>
                  <a:rPr lang="en-US" sz="1800" b="1" dirty="0" smtClean="0"/>
                  <a:t>    = </a:t>
                </a:r>
                <a14:m>
                  <m:oMath xmlns:m="http://schemas.openxmlformats.org/officeDocument/2006/math">
                    <m:r>
                      <a:rPr lang="en-US" sz="1800" b="1">
                        <a:latin typeface="Cambria Math"/>
                      </a:rPr>
                      <m:t> </m:t>
                    </m:r>
                    <m:r>
                      <a:rPr lang="en-US" sz="1800" b="1" i="1" smtClean="0">
                        <a:latin typeface="Cambria Math"/>
                      </a:rPr>
                      <m:t>𝟑𝟐𝟎𝟎𝟎𝟎</m:t>
                    </m:r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𝟔𝟒𝟎𝟎𝟎</m:t>
                    </m:r>
                    <m:r>
                      <a:rPr lang="en-US" sz="1800" b="1" i="1">
                        <a:latin typeface="Cambria Math"/>
                      </a:rPr>
                      <m:t>−</m:t>
                    </m:r>
                    <m:r>
                      <a:rPr lang="en-US" sz="1800" b="1" i="1" smtClean="0">
                        <a:latin typeface="Cambria Math"/>
                      </a:rPr>
                      <m:t>𝟐𝟒𝟎𝟎</m:t>
                    </m:r>
                    <m:r>
                      <a:rPr lang="en-US" sz="1800" b="1" i="1">
                        <a:latin typeface="Cambria Math"/>
                      </a:rPr>
                      <m:t>+</m:t>
                    </m:r>
                    <m:r>
                      <a:rPr lang="en-US" sz="1800" b="1" i="1" smtClean="0">
                        <a:latin typeface="Cambria Math"/>
                      </a:rPr>
                      <m:t>𝟒𝟎𝟎</m:t>
                    </m:r>
                  </m:oMath>
                </a14:m>
                <a:r>
                  <a:rPr lang="en-US" sz="1800" b="1" dirty="0" smtClean="0"/>
                  <a:t> = 382000</a:t>
                </a:r>
                <a:r>
                  <a:rPr lang="ar-EG" sz="1800" b="1" dirty="0" smtClean="0"/>
                  <a:t> ريال </a:t>
                </a:r>
                <a:endParaRPr lang="en-US" sz="1800" b="1" dirty="0"/>
              </a:p>
              <a:p>
                <a:pPr algn="l" rtl="0"/>
                <a:endParaRPr lang="ar-EG" sz="1800" b="1" dirty="0"/>
              </a:p>
              <a:p>
                <a:pPr algn="r"/>
                <a:endParaRPr lang="ar-SA" sz="1800" b="1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616" t="-1078" r="-109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تابع : التطبيقات التجارية للتكامل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74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2- حجم التكاليف الكلية عند إنتاج وبيع 25 وحدة :-</a:t>
            </a:r>
          </a:p>
          <a:p>
            <a:pPr algn="r"/>
            <a:r>
              <a:rPr lang="ar-SA" sz="2800" dirty="0" smtClean="0"/>
              <a:t>حيث أن دالة التكاليف الحدية تأخذ الشكل </a:t>
            </a:r>
            <a:endParaRPr lang="en-US" sz="2800" dirty="0" smtClean="0"/>
          </a:p>
          <a:p>
            <a:pPr algn="l" rtl="0"/>
            <a:r>
              <a:rPr lang="en-US" sz="2800" dirty="0" smtClean="0"/>
              <a:t>C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 = 36x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+ 40x – 10</a:t>
            </a:r>
          </a:p>
          <a:p>
            <a:pPr algn="r"/>
            <a:r>
              <a:rPr lang="ar-SA" sz="2800" dirty="0" smtClean="0"/>
              <a:t>فيمكن الوصول إلى دالة التكاليف الكلية عن طريق إجراء عملية التكامل على دالة التكاليف الحدية كما يلي :-</a:t>
            </a:r>
          </a:p>
          <a:p>
            <a:pPr algn="l" rtl="0"/>
            <a:r>
              <a:rPr lang="en-US" sz="2800" dirty="0" smtClean="0"/>
              <a:t>C = 12 x</a:t>
            </a:r>
            <a:r>
              <a:rPr lang="en-US" sz="2800" baseline="30000" dirty="0" smtClean="0"/>
              <a:t>3 </a:t>
            </a:r>
            <a:r>
              <a:rPr lang="en-US" sz="2800" dirty="0" smtClean="0"/>
              <a:t>+20 x</a:t>
            </a:r>
            <a:r>
              <a:rPr lang="en-US" sz="2800" baseline="30000" dirty="0" smtClean="0"/>
              <a:t>2 </a:t>
            </a:r>
            <a:r>
              <a:rPr lang="en-US" sz="2800" dirty="0" smtClean="0"/>
              <a:t>- 10x</a:t>
            </a:r>
          </a:p>
          <a:p>
            <a:pPr algn="r"/>
            <a:r>
              <a:rPr lang="ar-SA" sz="2800" dirty="0" smtClean="0"/>
              <a:t>وللوصول إلى حجم التكليف الكلية عند إنتاج وبيع 25 وحدة يتم التعويض عن قيمة </a:t>
            </a:r>
            <a:r>
              <a:rPr lang="en-US" sz="2800" dirty="0" smtClean="0"/>
              <a:t>x=25</a:t>
            </a:r>
            <a:r>
              <a:rPr lang="ar-SA" sz="2800" dirty="0" smtClean="0"/>
              <a:t> كما يلي :-</a:t>
            </a:r>
          </a:p>
          <a:p>
            <a:pPr algn="l" rtl="0"/>
            <a:r>
              <a:rPr lang="en-US" dirty="0" smtClean="0"/>
              <a:t>C = 12×(25)</a:t>
            </a:r>
            <a:r>
              <a:rPr lang="en-US" baseline="30000" dirty="0" smtClean="0"/>
              <a:t>3 </a:t>
            </a:r>
            <a:r>
              <a:rPr lang="en-US" dirty="0" smtClean="0"/>
              <a:t>+20 ×(25)</a:t>
            </a:r>
            <a:r>
              <a:rPr lang="en-US" baseline="30000" dirty="0" smtClean="0"/>
              <a:t>2 </a:t>
            </a:r>
            <a:r>
              <a:rPr lang="en-US" dirty="0" smtClean="0"/>
              <a:t>- 10×(25)= 199750</a:t>
            </a:r>
            <a:r>
              <a:rPr lang="ar-SA" dirty="0" smtClean="0"/>
              <a:t>ريال </a:t>
            </a:r>
            <a:endParaRPr lang="en-US" dirty="0" smtClean="0"/>
          </a:p>
          <a:p>
            <a:pPr algn="r"/>
            <a:endParaRPr lang="en-US" dirty="0" smtClean="0"/>
          </a:p>
          <a:p>
            <a:pPr algn="l" rtl="0"/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3- دالة الربح الحدي :-</a:t>
            </a:r>
          </a:p>
          <a:p>
            <a:r>
              <a:rPr lang="ar-SA" dirty="0" smtClean="0"/>
              <a:t>الربح الحدي = الايراد الحدي – التكاليف الحدية </a:t>
            </a:r>
          </a:p>
          <a:p>
            <a:pPr algn="l" rtl="0"/>
            <a:r>
              <a:rPr lang="en-US" dirty="0" smtClean="0"/>
              <a:t>P</a:t>
            </a:r>
            <a:r>
              <a:rPr lang="en-US" baseline="30000" dirty="0" smtClean="0"/>
              <a:t>/</a:t>
            </a:r>
            <a:r>
              <a:rPr lang="en-US" dirty="0" smtClean="0"/>
              <a:t>   =  R</a:t>
            </a:r>
            <a:r>
              <a:rPr lang="en-US" baseline="30000" dirty="0" smtClean="0"/>
              <a:t>/</a:t>
            </a:r>
            <a:r>
              <a:rPr lang="en-US" dirty="0" smtClean="0"/>
              <a:t> – C</a:t>
            </a:r>
            <a:r>
              <a:rPr lang="en-US" baseline="30000" dirty="0" smtClean="0"/>
              <a:t>/</a:t>
            </a:r>
            <a:r>
              <a:rPr lang="en-US" dirty="0" smtClean="0"/>
              <a:t> </a:t>
            </a:r>
          </a:p>
          <a:p>
            <a:pPr algn="l" rtl="0"/>
            <a:r>
              <a:rPr lang="en-US" dirty="0" smtClean="0"/>
              <a:t>     = (8x</a:t>
            </a:r>
            <a:r>
              <a:rPr lang="en-US" baseline="30000" dirty="0" smtClean="0"/>
              <a:t>3</a:t>
            </a:r>
            <a:r>
              <a:rPr lang="en-US" dirty="0" smtClean="0"/>
              <a:t> + 24x</a:t>
            </a:r>
            <a:r>
              <a:rPr lang="en-US" baseline="30000" dirty="0" smtClean="0"/>
              <a:t>2</a:t>
            </a:r>
            <a:r>
              <a:rPr lang="en-US" dirty="0" smtClean="0"/>
              <a:t>- 12x +20 ) – ( 36x</a:t>
            </a:r>
            <a:r>
              <a:rPr lang="en-US" baseline="30000" dirty="0" smtClean="0"/>
              <a:t>2</a:t>
            </a:r>
            <a:r>
              <a:rPr lang="en-US" dirty="0" smtClean="0"/>
              <a:t> +40x -10)</a:t>
            </a:r>
          </a:p>
          <a:p>
            <a:pPr algn="l" rtl="0"/>
            <a:r>
              <a:rPr lang="en-US" dirty="0" smtClean="0"/>
              <a:t>     = 8x</a:t>
            </a:r>
            <a:r>
              <a:rPr lang="en-US" baseline="30000" dirty="0" smtClean="0"/>
              <a:t>3</a:t>
            </a:r>
            <a:r>
              <a:rPr lang="en-US" dirty="0" smtClean="0"/>
              <a:t> - 12x</a:t>
            </a:r>
            <a:r>
              <a:rPr lang="en-US" baseline="30000" dirty="0" smtClean="0"/>
              <a:t>2</a:t>
            </a:r>
            <a:r>
              <a:rPr lang="en-US" dirty="0" smtClean="0"/>
              <a:t>- 52x +30</a:t>
            </a:r>
          </a:p>
          <a:p>
            <a:pPr algn="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4- دالة الربح الكلي :-</a:t>
            </a:r>
          </a:p>
          <a:p>
            <a:r>
              <a:rPr lang="ar-SA" sz="2400" dirty="0" smtClean="0"/>
              <a:t>الربح الكلي = تكامل دالة الربح الحدي :-</a:t>
            </a:r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   = 8x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- 12x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- 52x +30</a:t>
            </a:r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   = 2x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 -  4x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- 26x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+ 30x</a:t>
            </a:r>
          </a:p>
          <a:p>
            <a:pPr algn="r"/>
            <a:r>
              <a:rPr lang="ar-SA" dirty="0" smtClean="0"/>
              <a:t>حل أخر :-</a:t>
            </a:r>
          </a:p>
          <a:p>
            <a:pPr algn="r"/>
            <a:r>
              <a:rPr lang="ar-SA" sz="2400" dirty="0" smtClean="0"/>
              <a:t>الربح الكلي = الايراد الكلي – التكاليف الكلية </a:t>
            </a:r>
          </a:p>
          <a:p>
            <a:pPr algn="l" rtl="0"/>
            <a:r>
              <a:rPr lang="en-US" sz="2400" dirty="0" smtClean="0"/>
              <a:t>P =  R – C </a:t>
            </a:r>
          </a:p>
          <a:p>
            <a:pPr algn="l" rtl="0"/>
            <a:r>
              <a:rPr lang="en-US" sz="2400" dirty="0" smtClean="0"/>
              <a:t>   =  (2x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+8x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-6x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+20x) – (12x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+20x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-10x)</a:t>
            </a:r>
          </a:p>
          <a:p>
            <a:pPr algn="l" rtl="0"/>
            <a:r>
              <a:rPr lang="en-US" sz="2400" dirty="0" smtClean="0"/>
              <a:t>   = 2x</a:t>
            </a:r>
            <a:r>
              <a:rPr lang="en-US" sz="2400" baseline="30000" dirty="0" smtClean="0"/>
              <a:t>4 </a:t>
            </a:r>
            <a:r>
              <a:rPr lang="en-US" sz="2400" dirty="0" smtClean="0"/>
              <a:t>-  4x</a:t>
            </a:r>
            <a:r>
              <a:rPr lang="en-US" sz="2400" baseline="30000" dirty="0" smtClean="0"/>
              <a:t>3 </a:t>
            </a:r>
            <a:r>
              <a:rPr lang="en-US" sz="2400" dirty="0" smtClean="0"/>
              <a:t>-  26x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  30x</a:t>
            </a:r>
          </a:p>
          <a:p>
            <a:pPr algn="l" rtl="0"/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5- حجم الربح الكلي عند إنتاج وبيع 10 وحدات :-</a:t>
            </a:r>
          </a:p>
          <a:p>
            <a:r>
              <a:rPr lang="ar-SA" dirty="0" smtClean="0"/>
              <a:t>دالة الربح الكلي هي :-</a:t>
            </a:r>
          </a:p>
          <a:p>
            <a:pPr algn="l" rtl="0"/>
            <a:r>
              <a:rPr lang="en-US" dirty="0" smtClean="0"/>
              <a:t>P</a:t>
            </a:r>
            <a:r>
              <a:rPr lang="en-US" baseline="30000" dirty="0" smtClean="0"/>
              <a:t> </a:t>
            </a:r>
            <a:r>
              <a:rPr lang="en-US" dirty="0" smtClean="0"/>
              <a:t>   = 2x</a:t>
            </a:r>
            <a:r>
              <a:rPr lang="en-US" baseline="30000" dirty="0" smtClean="0"/>
              <a:t>4</a:t>
            </a:r>
            <a:r>
              <a:rPr lang="en-US" dirty="0" smtClean="0"/>
              <a:t> -  4x</a:t>
            </a:r>
            <a:r>
              <a:rPr lang="en-US" baseline="30000" dirty="0" smtClean="0"/>
              <a:t>3</a:t>
            </a:r>
            <a:r>
              <a:rPr lang="en-US" dirty="0" smtClean="0"/>
              <a:t> - 26x</a:t>
            </a:r>
            <a:r>
              <a:rPr lang="en-US" baseline="30000" dirty="0" smtClean="0"/>
              <a:t>2</a:t>
            </a:r>
            <a:r>
              <a:rPr lang="en-US" dirty="0" smtClean="0"/>
              <a:t> + 30x</a:t>
            </a:r>
          </a:p>
          <a:p>
            <a:r>
              <a:rPr lang="ar-SA" dirty="0" smtClean="0"/>
              <a:t>وللوصول إلى حجم الربح الكلي يتم التعويض عن قيمة </a:t>
            </a:r>
            <a:r>
              <a:rPr lang="en-US" dirty="0" smtClean="0"/>
              <a:t>x=10</a:t>
            </a:r>
            <a:r>
              <a:rPr lang="ar-SA" dirty="0" smtClean="0"/>
              <a:t> في المعادلة السابقة كما يأتي :-</a:t>
            </a:r>
          </a:p>
          <a:p>
            <a:pPr algn="l" rtl="0"/>
            <a:r>
              <a:rPr lang="en-US" dirty="0" smtClean="0"/>
              <a:t>P</a:t>
            </a:r>
            <a:r>
              <a:rPr lang="en-US" baseline="30000" dirty="0" smtClean="0"/>
              <a:t> </a:t>
            </a:r>
            <a:r>
              <a:rPr lang="en-US" dirty="0" smtClean="0"/>
              <a:t>   = 2×(10)</a:t>
            </a:r>
            <a:r>
              <a:rPr lang="en-US" baseline="30000" dirty="0" smtClean="0"/>
              <a:t>4</a:t>
            </a:r>
            <a:r>
              <a:rPr lang="en-US" dirty="0" smtClean="0"/>
              <a:t> -  4×(10)</a:t>
            </a:r>
            <a:r>
              <a:rPr lang="en-US" baseline="30000" dirty="0" smtClean="0"/>
              <a:t>3</a:t>
            </a:r>
            <a:r>
              <a:rPr lang="en-US" dirty="0" smtClean="0"/>
              <a:t> – 26×(10)</a:t>
            </a:r>
            <a:r>
              <a:rPr lang="en-US" baseline="30000" dirty="0" smtClean="0"/>
              <a:t>2</a:t>
            </a:r>
            <a:r>
              <a:rPr lang="en-US" dirty="0" smtClean="0"/>
              <a:t> + 30×(10)</a:t>
            </a:r>
          </a:p>
          <a:p>
            <a:pPr algn="l" rtl="0"/>
            <a:r>
              <a:rPr lang="en-US" dirty="0" smtClean="0"/>
              <a:t>      =  20000 - 4000 - 2600 + 300 = 13700</a:t>
            </a:r>
            <a:r>
              <a:rPr lang="ar-SA" dirty="0" smtClean="0"/>
              <a:t> ريال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sz="6000" b="1" dirty="0" smtClean="0">
              <a:ln cmpd="thickThin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1800" b="1" dirty="0" smtClean="0">
              <a:ln cmpd="thickThin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SA" sz="6000" b="1" dirty="0" smtClean="0">
                <a:ln cmpd="thickThin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شامل (2)</a:t>
            </a:r>
            <a:endParaRPr lang="ar-SA" sz="6000" b="1" dirty="0">
              <a:ln cmpd="thickThin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مثال :-</a:t>
            </a:r>
          </a:p>
          <a:p>
            <a:r>
              <a:rPr lang="ar-SA" sz="2400" b="1" dirty="0" smtClean="0"/>
              <a:t>إذا علمت أن دالة الايراد الحدي لإحدي الشركات تأخذ الشكل التالي:-</a:t>
            </a:r>
          </a:p>
          <a:p>
            <a:pPr algn="l" rtl="0"/>
            <a:r>
              <a:rPr lang="en-US" sz="2400" b="1" dirty="0" smtClean="0"/>
              <a:t>R</a:t>
            </a:r>
            <a:r>
              <a:rPr lang="en-US" sz="2400" b="1" baseline="30000" dirty="0" smtClean="0"/>
              <a:t>/</a:t>
            </a:r>
            <a:r>
              <a:rPr lang="en-US" sz="2400" b="1" dirty="0" smtClean="0"/>
              <a:t> = (2x+1) (5-3x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)</a:t>
            </a:r>
          </a:p>
          <a:p>
            <a:pPr algn="r"/>
            <a:r>
              <a:rPr lang="ar-SA" sz="2400" b="1" dirty="0" smtClean="0"/>
              <a:t>وكانت دالة التكاليف الحدية تأخذ الشكل التالي :-</a:t>
            </a:r>
          </a:p>
          <a:p>
            <a:pPr algn="l" rtl="0"/>
            <a:r>
              <a:rPr lang="en-US" sz="2400" b="1" dirty="0" smtClean="0"/>
              <a:t>C</a:t>
            </a:r>
            <a:r>
              <a:rPr lang="en-US" sz="2400" b="1" baseline="30000" dirty="0" smtClean="0"/>
              <a:t>/</a:t>
            </a:r>
            <a:r>
              <a:rPr lang="en-US" sz="2400" b="1" dirty="0" smtClean="0"/>
              <a:t> = (3x+1)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  </a:t>
            </a:r>
          </a:p>
          <a:p>
            <a:pPr algn="r"/>
            <a:r>
              <a:rPr lang="ar-SA" sz="2400" b="1" dirty="0" smtClean="0"/>
              <a:t>المطلوب :-</a:t>
            </a:r>
          </a:p>
          <a:p>
            <a:pPr algn="ctr"/>
            <a:r>
              <a:rPr lang="ar-SA" sz="2000" b="1" dirty="0" smtClean="0"/>
              <a:t>1- حجم الايراد الكلي عند إنتاج وبيع 10 وحدات .</a:t>
            </a:r>
          </a:p>
          <a:p>
            <a:pPr algn="ctr"/>
            <a:r>
              <a:rPr lang="ar-SA" sz="2000" b="1" dirty="0" smtClean="0"/>
              <a:t>2- حجم التكاليف الكلية عند إنتاج وبيع 20 وحدة .</a:t>
            </a:r>
          </a:p>
          <a:p>
            <a:pPr algn="ctr"/>
            <a:r>
              <a:rPr lang="ar-SA" sz="2000" b="1" dirty="0" smtClean="0"/>
              <a:t>3- دالة الربح الحدي .</a:t>
            </a:r>
          </a:p>
          <a:p>
            <a:pPr algn="ctr"/>
            <a:r>
              <a:rPr lang="ar-SA" sz="2000" b="1" dirty="0" smtClean="0"/>
              <a:t>4- دالة الربح الكلي بطريقتين مختلفتين .</a:t>
            </a:r>
          </a:p>
          <a:p>
            <a:pPr algn="ctr"/>
            <a:r>
              <a:rPr lang="ar-SA" sz="2000" b="1" dirty="0" smtClean="0"/>
              <a:t>5- حجم الربح الكلي عند إنتاج وبيع 30 وحدة .</a:t>
            </a:r>
          </a:p>
          <a:p>
            <a:pPr algn="r"/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3844" y="1500174"/>
                <a:ext cx="8915400" cy="4525963"/>
              </a:xfrm>
            </p:spPr>
            <p:txBody>
              <a:bodyPr/>
              <a:lstStyle/>
              <a:p>
                <a:r>
                  <a:rPr lang="ar-SA" dirty="0" smtClean="0"/>
                  <a:t>1- حجم الايراد الكلي عند إنتاج وبيع 10 وحدات :-</a:t>
                </a:r>
              </a:p>
              <a:p>
                <a:r>
                  <a:rPr lang="ar-SA" sz="2400" dirty="0" smtClean="0"/>
                  <a:t>الايراد الكلي = تكامل دالة الايراد الحدي </a:t>
                </a:r>
              </a:p>
              <a:p>
                <a:pPr algn="l" rtl="0"/>
                <a:r>
                  <a:rPr lang="en-US" sz="2000" b="1" dirty="0" smtClean="0"/>
                  <a:t>R</a:t>
                </a:r>
                <a:r>
                  <a:rPr lang="en-US" sz="2000" b="1" baseline="30000" dirty="0" smtClean="0"/>
                  <a:t>/</a:t>
                </a:r>
                <a:r>
                  <a:rPr lang="en-US" sz="2000" b="1" dirty="0" smtClean="0"/>
                  <a:t> = (2x+1) (5+3x</a:t>
                </a:r>
                <a:r>
                  <a:rPr lang="en-US" sz="2000" b="1" baseline="30000" dirty="0" smtClean="0"/>
                  <a:t>2</a:t>
                </a:r>
                <a:r>
                  <a:rPr lang="en-US" sz="2000" b="1" dirty="0" smtClean="0"/>
                  <a:t>)</a:t>
                </a:r>
              </a:p>
              <a:p>
                <a:pPr algn="l" rtl="0"/>
                <a:r>
                  <a:rPr lang="en-US" sz="2000" b="1" dirty="0" smtClean="0"/>
                  <a:t>R</a:t>
                </a:r>
                <a:r>
                  <a:rPr lang="en-US" sz="2000" b="1" baseline="30000" dirty="0" smtClean="0"/>
                  <a:t>/</a:t>
                </a:r>
                <a:r>
                  <a:rPr lang="en-US" sz="2000" b="1" dirty="0" smtClean="0"/>
                  <a:t> = 10x + 6x</a:t>
                </a:r>
                <a:r>
                  <a:rPr lang="en-US" sz="2000" b="1" baseline="30000" dirty="0" smtClean="0"/>
                  <a:t>3</a:t>
                </a:r>
                <a:r>
                  <a:rPr lang="en-US" sz="2000" b="1" dirty="0" smtClean="0"/>
                  <a:t> +5 + 3x</a:t>
                </a:r>
                <a:r>
                  <a:rPr lang="en-US" sz="2000" b="1" baseline="30000" dirty="0" smtClean="0"/>
                  <a:t>2</a:t>
                </a:r>
                <a:r>
                  <a:rPr lang="en-US" sz="2000" b="1" dirty="0" smtClean="0"/>
                  <a:t> </a:t>
                </a:r>
              </a:p>
              <a:p>
                <a:pPr algn="l" rtl="0"/>
                <a:r>
                  <a:rPr lang="en-US" sz="2000" b="1" dirty="0" smtClean="0">
                    <a:ln cmpd="dbl">
                      <a:solidFill>
                        <a:schemeClr val="tx1"/>
                      </a:solidFill>
                    </a:ln>
                  </a:rPr>
                  <a:t>R</a:t>
                </a:r>
                <a:r>
                  <a:rPr lang="en-US" sz="2000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/ </a:t>
                </a:r>
                <a:r>
                  <a:rPr lang="en-US" sz="2000" b="1" dirty="0" smtClean="0">
                    <a:ln cmpd="dbl">
                      <a:solidFill>
                        <a:schemeClr val="tx1"/>
                      </a:solidFill>
                    </a:ln>
                  </a:rPr>
                  <a:t>= 6x</a:t>
                </a:r>
                <a:r>
                  <a:rPr lang="en-US" sz="2000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3</a:t>
                </a:r>
                <a:r>
                  <a:rPr lang="en-US" sz="2000" b="1" dirty="0" smtClean="0">
                    <a:ln cmpd="dbl">
                      <a:solidFill>
                        <a:schemeClr val="tx1"/>
                      </a:solidFill>
                    </a:ln>
                  </a:rPr>
                  <a:t> + 3x</a:t>
                </a:r>
                <a:r>
                  <a:rPr lang="en-US" sz="2000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:r>
                  <a:rPr lang="en-US" sz="2000" b="1" dirty="0" smtClean="0">
                    <a:ln cmpd="dbl">
                      <a:solidFill>
                        <a:schemeClr val="tx1"/>
                      </a:solidFill>
                    </a:ln>
                  </a:rPr>
                  <a:t> +10x +5     </a:t>
                </a:r>
                <a:r>
                  <a:rPr lang="ar-SA" sz="2000" b="1" dirty="0" smtClean="0">
                    <a:ln cmpd="dbl">
                      <a:solidFill>
                        <a:schemeClr val="tx1"/>
                      </a:solidFill>
                    </a:ln>
                  </a:rPr>
                  <a:t>(الايراد الحدي)</a:t>
                </a:r>
                <a:endParaRPr lang="en-US" sz="2000" b="1" dirty="0" smtClean="0">
                  <a:ln cmpd="dbl">
                    <a:solidFill>
                      <a:schemeClr val="tx1"/>
                    </a:solidFill>
                  </a:ln>
                </a:endParaRPr>
              </a:p>
              <a:p>
                <a:pPr algn="r"/>
                <a:r>
                  <a:rPr lang="ar-SA" sz="2400" dirty="0" smtClean="0"/>
                  <a:t>وللوصول دالة الايراد الكلي تمثل تكامل دالة الايراد الحدي :-</a:t>
                </a:r>
              </a:p>
              <a:p>
                <a:pPr algn="l" rtl="0"/>
                <a:r>
                  <a:rPr lang="en-US" sz="2400" dirty="0" smtClean="0"/>
                  <a:t>R = </a:t>
                </a:r>
                <a:r>
                  <a:rPr lang="en-US" sz="2400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 smtClean="0"/>
                  <a:t>) </a:t>
                </a:r>
                <a:r>
                  <a:rPr lang="en-US" sz="2400" dirty="0" smtClean="0"/>
                  <a:t>x</a:t>
                </a:r>
                <a:r>
                  <a:rPr lang="en-US" sz="2400" baseline="30000" dirty="0" smtClean="0"/>
                  <a:t>4</a:t>
                </a:r>
                <a:r>
                  <a:rPr lang="en-US" sz="2400" dirty="0" smtClean="0"/>
                  <a:t> + </a:t>
                </a:r>
                <a:r>
                  <a:rPr lang="en-US" sz="2400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 smtClean="0"/>
                  <a:t>)</a:t>
                </a:r>
                <a:r>
                  <a:rPr lang="en-US" sz="2400" dirty="0" smtClean="0"/>
                  <a:t>x</a:t>
                </a:r>
                <a:r>
                  <a:rPr lang="en-US" sz="2400" baseline="30000" dirty="0" smtClean="0"/>
                  <a:t>3</a:t>
                </a:r>
                <a:r>
                  <a:rPr lang="en-US" sz="2400" dirty="0" smtClean="0"/>
                  <a:t>+ </a:t>
                </a:r>
                <a:r>
                  <a:rPr lang="en-US" sz="2400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) </a:t>
                </a:r>
                <a:r>
                  <a:rPr lang="en-US" sz="2400" dirty="0" smtClean="0"/>
                  <a:t>x</a:t>
                </a:r>
                <a:r>
                  <a:rPr lang="en-US" sz="2400" baseline="30000" dirty="0" smtClean="0"/>
                  <a:t>2</a:t>
                </a:r>
                <a:r>
                  <a:rPr lang="en-US" sz="2400" dirty="0" smtClean="0"/>
                  <a:t> + </a:t>
                </a:r>
                <a:r>
                  <a:rPr lang="en-US" sz="2400" dirty="0" smtClean="0"/>
                  <a:t>5x</a:t>
                </a:r>
              </a:p>
              <a:p>
                <a:pPr algn="l" rtl="0"/>
                <a:r>
                  <a:rPr lang="en-US" sz="2400" dirty="0" smtClean="0"/>
                  <a:t>R =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) x</a:t>
                </a:r>
                <a:r>
                  <a:rPr lang="en-US" sz="2400" baseline="30000" dirty="0"/>
                  <a:t>4</a:t>
                </a:r>
                <a:r>
                  <a:rPr lang="en-US" sz="2400" dirty="0"/>
                  <a:t> + </a:t>
                </a:r>
                <a:r>
                  <a:rPr lang="en-US" sz="2400" dirty="0" smtClean="0"/>
                  <a:t>x</a:t>
                </a:r>
                <a:r>
                  <a:rPr lang="en-US" sz="2400" baseline="30000" dirty="0" smtClean="0"/>
                  <a:t>3</a:t>
                </a:r>
                <a:r>
                  <a:rPr lang="en-US" sz="2400" dirty="0"/>
                  <a:t>+ </a:t>
                </a:r>
                <a:r>
                  <a:rPr lang="en-US" sz="2400" dirty="0" smtClean="0"/>
                  <a:t>5x</a:t>
                </a:r>
                <a:r>
                  <a:rPr lang="en-US" sz="2400" baseline="30000" dirty="0" smtClean="0"/>
                  <a:t>2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+ 5x</a:t>
                </a:r>
              </a:p>
              <a:p>
                <a:pPr algn="r"/>
                <a:r>
                  <a:rPr lang="ar-SA" sz="2400" dirty="0" smtClean="0"/>
                  <a:t>وللوصول </a:t>
                </a:r>
                <a:r>
                  <a:rPr lang="ar-SA" sz="2400" dirty="0" smtClean="0"/>
                  <a:t>إلى حجم الايراد الكلي عند إنتاج وبيع 10 وحدات يتم التعويض عن </a:t>
                </a:r>
                <a:r>
                  <a:rPr lang="en-US" sz="2400" dirty="0" smtClean="0"/>
                  <a:t>x=10 </a:t>
                </a:r>
                <a:r>
                  <a:rPr lang="ar-SA" sz="2400" dirty="0" smtClean="0"/>
                  <a:t> :-</a:t>
                </a:r>
              </a:p>
              <a:p>
                <a:pPr algn="l" rtl="0"/>
                <a:r>
                  <a:rPr lang="en-US" sz="2400" dirty="0" smtClean="0"/>
                  <a:t>    R =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) </a:t>
                </a:r>
                <a:r>
                  <a:rPr lang="en-US" sz="2400" dirty="0" smtClean="0"/>
                  <a:t>(10)</a:t>
                </a:r>
                <a:r>
                  <a:rPr lang="en-US" sz="2400" baseline="30000" dirty="0" smtClean="0"/>
                  <a:t>4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+ </a:t>
                </a:r>
                <a:r>
                  <a:rPr lang="en-US" sz="2400" dirty="0" smtClean="0"/>
                  <a:t>(10)</a:t>
                </a:r>
                <a:r>
                  <a:rPr lang="en-US" sz="2400" baseline="30000" dirty="0" smtClean="0"/>
                  <a:t>3</a:t>
                </a:r>
                <a:r>
                  <a:rPr lang="en-US" sz="2400" dirty="0"/>
                  <a:t>+ </a:t>
                </a:r>
                <a:r>
                  <a:rPr lang="en-US" sz="2400" dirty="0"/>
                  <a:t>(5) </a:t>
                </a:r>
                <a:r>
                  <a:rPr lang="en-US" sz="2400" dirty="0" smtClean="0"/>
                  <a:t>(10)</a:t>
                </a:r>
                <a:r>
                  <a:rPr lang="en-US" sz="2400" baseline="30000" dirty="0" smtClean="0"/>
                  <a:t>2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+ </a:t>
                </a:r>
                <a:r>
                  <a:rPr lang="en-US" sz="2400" dirty="0" smtClean="0"/>
                  <a:t>5(10) </a:t>
                </a:r>
                <a:r>
                  <a:rPr lang="en-US" sz="2400" dirty="0" smtClean="0"/>
                  <a:t>=</a:t>
                </a:r>
                <a:r>
                  <a:rPr lang="en-US" sz="2400" dirty="0" smtClean="0"/>
                  <a:t>16550</a:t>
                </a:r>
                <a:r>
                  <a:rPr lang="ar-SA" sz="2400" dirty="0" smtClean="0"/>
                  <a:t>ريال </a:t>
                </a:r>
                <a:endParaRPr lang="en-US" sz="2400" dirty="0" smtClean="0"/>
              </a:p>
              <a:p>
                <a:pPr algn="l" rtl="0"/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3844" y="1500174"/>
                <a:ext cx="8915400" cy="4525963"/>
              </a:xfrm>
              <a:blipFill rotWithShape="1">
                <a:blip r:embed="rId2"/>
                <a:stretch>
                  <a:fillRect l="-1094" t="-1750" r="-1778" b="-8748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2- حجم التكاليف الكلية عند إنتاج وبيع 20 وحدة :-</a:t>
            </a:r>
          </a:p>
          <a:p>
            <a:r>
              <a:rPr lang="ar-SA" dirty="0" smtClean="0"/>
              <a:t>التكاليف الكلية = تكامل دالة التكاليف الحدية </a:t>
            </a:r>
          </a:p>
          <a:p>
            <a:pPr algn="l" rtl="0"/>
            <a:r>
              <a:rPr lang="en-US" b="1" dirty="0" smtClean="0"/>
              <a:t>C</a:t>
            </a:r>
            <a:r>
              <a:rPr lang="en-US" b="1" baseline="30000" dirty="0" smtClean="0"/>
              <a:t>/</a:t>
            </a:r>
            <a:r>
              <a:rPr lang="en-US" b="1" dirty="0" smtClean="0"/>
              <a:t> = (3x+1)</a:t>
            </a:r>
            <a:r>
              <a:rPr lang="en-US" b="1" baseline="30000" dirty="0" smtClean="0"/>
              <a:t>2</a:t>
            </a:r>
            <a:r>
              <a:rPr lang="en-US" b="1" dirty="0" smtClean="0"/>
              <a:t>   </a:t>
            </a:r>
          </a:p>
          <a:p>
            <a:pPr algn="l" rtl="0"/>
            <a:r>
              <a:rPr lang="en-US" b="1" dirty="0" smtClean="0"/>
              <a:t>     = 9x</a:t>
            </a:r>
            <a:r>
              <a:rPr lang="en-US" b="1" baseline="30000" dirty="0" smtClean="0"/>
              <a:t>2</a:t>
            </a:r>
            <a:r>
              <a:rPr lang="en-US" b="1" dirty="0" smtClean="0"/>
              <a:t> + 6x +1  </a:t>
            </a:r>
            <a:r>
              <a:rPr lang="ar-SA" b="1" dirty="0" smtClean="0"/>
              <a:t>(التكاليف الحدية )   </a:t>
            </a:r>
            <a:endParaRPr lang="en-US" b="1" dirty="0" smtClean="0"/>
          </a:p>
          <a:p>
            <a:pPr algn="l" rtl="0"/>
            <a:r>
              <a:rPr lang="en-US" sz="2400" b="1" dirty="0" smtClean="0">
                <a:ln cmpd="dbl">
                  <a:solidFill>
                    <a:schemeClr val="tx1"/>
                  </a:solidFill>
                </a:ln>
              </a:rPr>
              <a:t>C =  3x</a:t>
            </a:r>
            <a:r>
              <a:rPr lang="en-US" sz="2400" b="1" baseline="30000" dirty="0" smtClean="0">
                <a:ln cmpd="dbl">
                  <a:solidFill>
                    <a:schemeClr val="tx1"/>
                  </a:solidFill>
                </a:ln>
              </a:rPr>
              <a:t>3</a:t>
            </a:r>
            <a:r>
              <a:rPr lang="en-US" sz="2400" b="1" dirty="0" smtClean="0">
                <a:ln cmpd="dbl">
                  <a:solidFill>
                    <a:schemeClr val="tx1"/>
                  </a:solidFill>
                </a:ln>
              </a:rPr>
              <a:t> + 3x</a:t>
            </a:r>
            <a:r>
              <a:rPr lang="en-US" sz="2400" b="1" baseline="30000" dirty="0" smtClean="0">
                <a:ln cmpd="dbl">
                  <a:solidFill>
                    <a:schemeClr val="tx1"/>
                  </a:solidFill>
                </a:ln>
              </a:rPr>
              <a:t>2</a:t>
            </a:r>
            <a:r>
              <a:rPr lang="en-US" sz="2400" b="1" dirty="0" smtClean="0">
                <a:ln cmpd="dbl">
                  <a:solidFill>
                    <a:schemeClr val="tx1"/>
                  </a:solidFill>
                </a:ln>
              </a:rPr>
              <a:t> + x </a:t>
            </a:r>
            <a:r>
              <a:rPr lang="ar-SA" sz="2400" b="1" dirty="0" smtClean="0">
                <a:ln cmpd="dbl">
                  <a:solidFill>
                    <a:schemeClr val="tx1"/>
                  </a:solidFill>
                </a:ln>
              </a:rPr>
              <a:t>(التكاليف الكلية )   </a:t>
            </a:r>
            <a:endParaRPr lang="en-US" sz="2400" b="1" dirty="0" smtClean="0">
              <a:ln cmpd="dbl">
                <a:solidFill>
                  <a:schemeClr val="tx1"/>
                </a:solidFill>
              </a:ln>
            </a:endParaRPr>
          </a:p>
          <a:p>
            <a:pPr algn="r"/>
            <a:r>
              <a:rPr lang="ar-SA" dirty="0" smtClean="0"/>
              <a:t>وللوصول</a:t>
            </a:r>
            <a:r>
              <a:rPr lang="ar-SA" b="1" dirty="0" smtClean="0"/>
              <a:t> </a:t>
            </a:r>
            <a:r>
              <a:rPr lang="ar-SA" dirty="0" smtClean="0"/>
              <a:t>لحجم التكاليف الكلية عند إنتاج وبيع 20 وحدة يتم التعويض عن قيمة </a:t>
            </a:r>
            <a:r>
              <a:rPr lang="en-US" dirty="0" smtClean="0"/>
              <a:t>x=20 </a:t>
            </a:r>
            <a:r>
              <a:rPr lang="ar-SA" dirty="0" smtClean="0"/>
              <a:t> :-</a:t>
            </a:r>
          </a:p>
          <a:p>
            <a:pPr algn="l" rtl="0"/>
            <a:r>
              <a:rPr lang="en-US" b="1" dirty="0" smtClean="0"/>
              <a:t>C =  3(20)</a:t>
            </a:r>
            <a:r>
              <a:rPr lang="en-US" b="1" baseline="30000" dirty="0" smtClean="0"/>
              <a:t>3</a:t>
            </a:r>
            <a:r>
              <a:rPr lang="en-US" b="1" dirty="0" smtClean="0"/>
              <a:t> + 3(20)</a:t>
            </a:r>
            <a:r>
              <a:rPr lang="en-US" b="1" baseline="30000" dirty="0" smtClean="0"/>
              <a:t>2</a:t>
            </a:r>
            <a:r>
              <a:rPr lang="en-US" b="1" dirty="0" smtClean="0"/>
              <a:t> + (20) = 25220 </a:t>
            </a:r>
            <a:r>
              <a:rPr lang="ar-SA" b="1" dirty="0" smtClean="0"/>
              <a:t> ريال </a:t>
            </a:r>
            <a:endParaRPr lang="ar-SA" dirty="0" smtClean="0"/>
          </a:p>
          <a:p>
            <a:pPr algn="r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3- دالة الربح الحدي :-</a:t>
            </a:r>
          </a:p>
          <a:p>
            <a:r>
              <a:rPr lang="ar-SA" dirty="0" smtClean="0"/>
              <a:t>الربح الحدي = الايراد الحدي – التكاليف الحدية </a:t>
            </a:r>
          </a:p>
          <a:p>
            <a:pPr algn="l" rtl="0"/>
            <a:r>
              <a:rPr lang="en-US" dirty="0" smtClean="0"/>
              <a:t>P</a:t>
            </a:r>
            <a:r>
              <a:rPr lang="en-US" baseline="30000" dirty="0" smtClean="0"/>
              <a:t>/</a:t>
            </a:r>
            <a:r>
              <a:rPr lang="en-US" dirty="0" smtClean="0"/>
              <a:t>   =  R</a:t>
            </a:r>
            <a:r>
              <a:rPr lang="en-US" baseline="30000" dirty="0" smtClean="0"/>
              <a:t>/</a:t>
            </a:r>
            <a:r>
              <a:rPr lang="en-US" dirty="0" smtClean="0"/>
              <a:t> – C</a:t>
            </a:r>
            <a:r>
              <a:rPr lang="en-US" baseline="30000" dirty="0" smtClean="0"/>
              <a:t>/</a:t>
            </a:r>
            <a:r>
              <a:rPr lang="en-US" dirty="0" smtClean="0"/>
              <a:t> </a:t>
            </a:r>
          </a:p>
          <a:p>
            <a:pPr algn="l" rtl="0"/>
            <a:r>
              <a:rPr lang="en-US" dirty="0" smtClean="0"/>
              <a:t>      = (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6x</a:t>
            </a:r>
            <a:r>
              <a:rPr lang="en-US" b="1" baseline="30000" dirty="0" smtClean="0">
                <a:ln cmpd="dbl">
                  <a:solidFill>
                    <a:schemeClr val="tx1"/>
                  </a:solidFill>
                </a:ln>
              </a:rPr>
              <a:t>3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 + 3x</a:t>
            </a:r>
            <a:r>
              <a:rPr lang="en-US" b="1" baseline="30000" dirty="0" smtClean="0">
                <a:ln cmpd="dbl">
                  <a:solidFill>
                    <a:schemeClr val="tx1"/>
                  </a:solidFill>
                </a:ln>
              </a:rPr>
              <a:t>2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 +10x +5</a:t>
            </a:r>
            <a:r>
              <a:rPr lang="en-US" dirty="0" smtClean="0"/>
              <a:t>) – </a:t>
            </a:r>
            <a:r>
              <a:rPr lang="en-US" dirty="0" smtClean="0"/>
              <a:t>(</a:t>
            </a:r>
            <a:r>
              <a:rPr lang="en-US" b="1" dirty="0">
                <a:ln cmpd="dbl">
                  <a:solidFill>
                    <a:schemeClr val="tx1"/>
                  </a:solidFill>
                </a:ln>
              </a:rPr>
              <a:t>9x</a:t>
            </a:r>
            <a:r>
              <a:rPr lang="en-US" b="1" baseline="30000" dirty="0">
                <a:ln cmpd="dbl">
                  <a:solidFill>
                    <a:schemeClr val="tx1"/>
                  </a:solidFill>
                </a:ln>
              </a:rPr>
              <a:t>2</a:t>
            </a:r>
            <a:r>
              <a:rPr lang="en-US" b="1" dirty="0">
                <a:ln cmpd="dbl">
                  <a:solidFill>
                    <a:schemeClr val="tx1"/>
                  </a:solidFill>
                </a:ln>
              </a:rPr>
              <a:t> + 6x +1 </a:t>
            </a:r>
            <a:r>
              <a:rPr lang="en-US" dirty="0" smtClean="0"/>
              <a:t>)</a:t>
            </a:r>
            <a:endParaRPr lang="en-US" dirty="0" smtClean="0"/>
          </a:p>
          <a:p>
            <a:pPr algn="l" rtl="0"/>
            <a:r>
              <a:rPr lang="en-US" dirty="0" smtClean="0"/>
              <a:t>      = 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6x</a:t>
            </a:r>
            <a:r>
              <a:rPr lang="en-US" b="1" baseline="30000" dirty="0" smtClean="0">
                <a:ln cmpd="dbl">
                  <a:solidFill>
                    <a:schemeClr val="tx1"/>
                  </a:solidFill>
                </a:ln>
              </a:rPr>
              <a:t>3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 </a:t>
            </a:r>
            <a:r>
              <a:rPr lang="en-US" b="1" dirty="0">
                <a:ln cmpd="dbl">
                  <a:solidFill>
                    <a:schemeClr val="tx1"/>
                  </a:solidFill>
                </a:ln>
              </a:rPr>
              <a:t>- 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6x</a:t>
            </a:r>
            <a:r>
              <a:rPr lang="en-US" b="1" baseline="30000" dirty="0" smtClean="0">
                <a:ln cmpd="dbl">
                  <a:solidFill>
                    <a:schemeClr val="tx1"/>
                  </a:solidFill>
                </a:ln>
              </a:rPr>
              <a:t>2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 + 4x 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+ </a:t>
            </a:r>
            <a:r>
              <a:rPr lang="en-US" b="1" dirty="0" smtClean="0">
                <a:ln cmpd="dbl">
                  <a:solidFill>
                    <a:schemeClr val="tx1"/>
                  </a:solidFill>
                </a:ln>
              </a:rPr>
              <a:t>4</a:t>
            </a:r>
            <a:endParaRPr lang="en-US" dirty="0" smtClean="0"/>
          </a:p>
          <a:p>
            <a:pPr algn="l" rtl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4- دالة الربح الكلي :-</a:t>
                </a:r>
              </a:p>
              <a:p>
                <a:r>
                  <a:rPr lang="ar-SA" sz="2400" dirty="0" smtClean="0"/>
                  <a:t>الربح الكلي = تكامل دالة الربح الحدي :-</a:t>
                </a:r>
              </a:p>
              <a:p>
                <a:pPr algn="l" rtl="0"/>
                <a:r>
                  <a:rPr lang="en-US" sz="2000" dirty="0" smtClean="0"/>
                  <a:t>P</a:t>
                </a:r>
                <a:r>
                  <a:rPr lang="en-US" sz="2000" baseline="30000" dirty="0" smtClean="0"/>
                  <a:t>/</a:t>
                </a:r>
                <a:r>
                  <a:rPr lang="en-US" sz="2000" dirty="0" smtClean="0"/>
                  <a:t>   =</a:t>
                </a:r>
                <a:r>
                  <a:rPr lang="en-US" sz="2000" b="1" dirty="0" smtClean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sz="2000" dirty="0"/>
                  <a:t> 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6x</a:t>
                </a:r>
                <a:r>
                  <a:rPr lang="en-US" sz="2000" b="1" baseline="30000" dirty="0">
                    <a:ln cmpd="dbl">
                      <a:solidFill>
                        <a:schemeClr val="tx1"/>
                      </a:solidFill>
                    </a:ln>
                  </a:rPr>
                  <a:t>3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 - 6x</a:t>
                </a:r>
                <a:r>
                  <a:rPr lang="en-US" sz="2000" b="1" baseline="30000" dirty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 + 4x + </a:t>
                </a:r>
                <a:r>
                  <a:rPr lang="en-US" sz="2000" b="1" dirty="0" smtClean="0">
                    <a:ln cmpd="dbl">
                      <a:solidFill>
                        <a:schemeClr val="tx1"/>
                      </a:solidFill>
                    </a:ln>
                  </a:rPr>
                  <a:t>4</a:t>
                </a:r>
              </a:p>
              <a:p>
                <a:pPr algn="l" rtl="0"/>
                <a:r>
                  <a:rPr lang="en-US" sz="2000" dirty="0" smtClean="0"/>
                  <a:t>P</a:t>
                </a:r>
                <a:r>
                  <a:rPr lang="en-US" sz="2000" baseline="30000" dirty="0" smtClean="0"/>
                  <a:t> </a:t>
                </a:r>
                <a:r>
                  <a:rPr lang="en-US" sz="2000" dirty="0" smtClean="0"/>
                  <a:t>   </a:t>
                </a:r>
                <a:r>
                  <a:rPr lang="en-US" sz="2000" dirty="0" smtClean="0"/>
                  <a:t>=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sz="2000" b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) x</a:t>
                </a:r>
                <a:r>
                  <a:rPr lang="en-US" sz="2000" b="1" baseline="30000" dirty="0">
                    <a:ln cmpd="dbl">
                      <a:solidFill>
                        <a:schemeClr val="tx1"/>
                      </a:solidFill>
                    </a:ln>
                  </a:rPr>
                  <a:t>4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-2 x</a:t>
                </a:r>
                <a:r>
                  <a:rPr lang="en-US" sz="2000" b="1" baseline="30000" dirty="0">
                    <a:ln cmpd="dbl">
                      <a:solidFill>
                        <a:schemeClr val="tx1"/>
                      </a:solidFill>
                    </a:ln>
                  </a:rPr>
                  <a:t>3 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+ 2x</a:t>
                </a:r>
                <a:r>
                  <a:rPr lang="en-US" sz="2000" b="1" baseline="30000" dirty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+ </a:t>
                </a:r>
                <a:r>
                  <a:rPr lang="en-US" sz="2000" b="1" dirty="0">
                    <a:ln cmpd="dbl">
                      <a:solidFill>
                        <a:schemeClr val="tx1"/>
                      </a:solidFill>
                    </a:ln>
                  </a:rPr>
                  <a:t>4x</a:t>
                </a:r>
                <a:endParaRPr lang="en-US" sz="2000" dirty="0"/>
              </a:p>
              <a:p>
                <a:r>
                  <a:rPr lang="ar-SA" dirty="0" smtClean="0"/>
                  <a:t>حل أخر :-</a:t>
                </a:r>
              </a:p>
              <a:p>
                <a:r>
                  <a:rPr lang="ar-SA" sz="2400" dirty="0" smtClean="0"/>
                  <a:t>الربح الكلي = الايراد الكلي – التكاليف الكلية </a:t>
                </a:r>
              </a:p>
              <a:p>
                <a:pPr algn="l" rtl="0"/>
                <a:r>
                  <a:rPr lang="en-US" sz="2400" dirty="0" smtClean="0"/>
                  <a:t>P =  R – C </a:t>
                </a:r>
              </a:p>
              <a:p>
                <a:pPr algn="l" rtl="0"/>
                <a:r>
                  <a:rPr lang="en-US" sz="2400" dirty="0" smtClean="0"/>
                  <a:t>   =  </a:t>
                </a:r>
                <a:r>
                  <a:rPr lang="en-US" sz="2400" dirty="0"/>
                  <a:t>(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>
                            <a:ln cmpd="dbl">
                              <a:solidFill>
                                <a:schemeClr val="tx1"/>
                              </a:solidFill>
                            </a:ln>
                          </a:rPr>
                        </m:ctrlPr>
                      </m:fPr>
                      <m:num>
                        <m:r>
                          <a:rPr lang="en-US" sz="2400" b="1">
                            <a:ln cmpd="dbl">
                              <a:solidFill>
                                <a:schemeClr val="tx1"/>
                              </a:solidFill>
                            </a:ln>
                          </a:rPr>
                          <m:t>6</m:t>
                        </m:r>
                      </m:num>
                      <m:den>
                        <m:r>
                          <a:rPr lang="en-US" sz="2400" b="1">
                            <a:ln cmpd="dbl">
                              <a:solidFill>
                                <a:schemeClr val="tx1"/>
                              </a:solidFill>
                            </a:ln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) x</a:t>
                </a:r>
                <a:r>
                  <a:rPr lang="en-US" sz="2400" b="1" baseline="30000" dirty="0">
                    <a:ln cmpd="dbl">
                      <a:solidFill>
                        <a:schemeClr val="tx1"/>
                      </a:solidFill>
                    </a:ln>
                  </a:rPr>
                  <a:t>4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 + </a:t>
                </a:r>
                <a:r>
                  <a:rPr lang="en-US" sz="2400" b="1" dirty="0" smtClean="0">
                    <a:ln cmpd="dbl">
                      <a:solidFill>
                        <a:schemeClr val="tx1"/>
                      </a:solidFill>
                    </a:ln>
                  </a:rPr>
                  <a:t>x</a:t>
                </a:r>
                <a:r>
                  <a:rPr lang="en-US" sz="2400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3 </a:t>
                </a:r>
                <a:r>
                  <a:rPr lang="en-US" sz="2400" b="1" dirty="0" smtClean="0">
                    <a:ln cmpd="dbl">
                      <a:solidFill>
                        <a:schemeClr val="tx1"/>
                      </a:solidFill>
                    </a:ln>
                  </a:rPr>
                  <a:t>+ 5x</a:t>
                </a:r>
                <a:r>
                  <a:rPr lang="en-US" sz="2400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:r>
                  <a:rPr lang="en-US" sz="2400" b="1" dirty="0" smtClean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+ 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5x</a:t>
                </a:r>
                <a:r>
                  <a:rPr lang="en-US" sz="2400" dirty="0" smtClean="0"/>
                  <a:t>) </a:t>
                </a:r>
                <a:r>
                  <a:rPr lang="en-US" sz="2400" dirty="0" smtClean="0"/>
                  <a:t>– </a:t>
                </a:r>
                <a:r>
                  <a:rPr lang="en-US" sz="2400" dirty="0" smtClean="0"/>
                  <a:t>(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3x</a:t>
                </a:r>
                <a:r>
                  <a:rPr lang="en-US" sz="2400" b="1" baseline="30000" dirty="0">
                    <a:ln cmpd="dbl">
                      <a:solidFill>
                        <a:schemeClr val="tx1"/>
                      </a:solidFill>
                    </a:ln>
                  </a:rPr>
                  <a:t>3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 + 3x</a:t>
                </a:r>
                <a:r>
                  <a:rPr lang="en-US" sz="2400" b="1" baseline="30000" dirty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 + x </a:t>
                </a:r>
                <a:r>
                  <a:rPr lang="en-US" sz="2400" dirty="0" smtClean="0"/>
                  <a:t>)</a:t>
                </a:r>
                <a:endParaRPr lang="en-US" sz="2400" dirty="0" smtClean="0"/>
              </a:p>
              <a:p>
                <a:pPr algn="l" rtl="0"/>
                <a:r>
                  <a:rPr lang="en-US" sz="2400" dirty="0" smtClean="0"/>
                  <a:t>   = 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sz="2400" b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) x</a:t>
                </a:r>
                <a:r>
                  <a:rPr lang="en-US" sz="2400" b="1" baseline="30000" dirty="0">
                    <a:ln cmpd="dbl">
                      <a:solidFill>
                        <a:schemeClr val="tx1"/>
                      </a:solidFill>
                    </a:ln>
                  </a:rPr>
                  <a:t>4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sz="2400" b="1" dirty="0" smtClean="0">
                    <a:ln cmpd="dbl">
                      <a:solidFill>
                        <a:schemeClr val="tx1"/>
                      </a:solidFill>
                    </a:ln>
                  </a:rPr>
                  <a:t>-2 x</a:t>
                </a:r>
                <a:r>
                  <a:rPr lang="en-US" sz="2400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3 </a:t>
                </a:r>
                <a:r>
                  <a:rPr lang="en-US" sz="2400" b="1" dirty="0" smtClean="0">
                    <a:ln cmpd="dbl">
                      <a:solidFill>
                        <a:schemeClr val="tx1"/>
                      </a:solidFill>
                    </a:ln>
                  </a:rPr>
                  <a:t>+ 2x</a:t>
                </a:r>
                <a:r>
                  <a:rPr lang="en-US" sz="2400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:r>
                  <a:rPr lang="en-US" sz="2400" b="1" dirty="0" smtClean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sz="2400" b="1" dirty="0">
                    <a:ln cmpd="dbl">
                      <a:solidFill>
                        <a:schemeClr val="tx1"/>
                      </a:solidFill>
                    </a:ln>
                  </a:rPr>
                  <a:t>+ </a:t>
                </a:r>
                <a:r>
                  <a:rPr lang="en-US" sz="2400" b="1" dirty="0" smtClean="0">
                    <a:ln cmpd="dbl">
                      <a:solidFill>
                        <a:schemeClr val="tx1"/>
                      </a:solidFill>
                    </a:ln>
                  </a:rPr>
                  <a:t>4x</a:t>
                </a:r>
                <a:endParaRPr lang="en-US" sz="2400" dirty="0" smtClean="0"/>
              </a:p>
              <a:p>
                <a:pPr algn="l" rtl="0"/>
                <a:endParaRPr lang="ar-SA" sz="2400" dirty="0" smtClean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25" t="-1752" r="-1777" b="-310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5- حجم الربح الكلي عند إنتاج وبيع 30 وحدة :-</a:t>
                </a:r>
              </a:p>
              <a:p>
                <a:r>
                  <a:rPr lang="ar-SA" dirty="0"/>
                  <a:t>دالة الربح الكلي هي :-</a:t>
                </a:r>
              </a:p>
              <a:p>
                <a:pPr algn="l" rtl="0"/>
                <a:r>
                  <a:rPr lang="en-US" dirty="0"/>
                  <a:t>P</a:t>
                </a:r>
                <a:r>
                  <a:rPr lang="en-US" baseline="30000" dirty="0"/>
                  <a:t> </a:t>
                </a:r>
                <a:r>
                  <a:rPr lang="en-US" dirty="0"/>
                  <a:t>   =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en-US" b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b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) x</a:t>
                </a:r>
                <a:r>
                  <a:rPr lang="en-US" b="1" baseline="30000" dirty="0">
                    <a:ln cmpd="dbl">
                      <a:solidFill>
                        <a:schemeClr val="tx1"/>
                      </a:solidFill>
                    </a:ln>
                  </a:rPr>
                  <a:t>4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-2 x</a:t>
                </a:r>
                <a:r>
                  <a:rPr lang="en-US" b="1" baseline="30000" dirty="0">
                    <a:ln cmpd="dbl">
                      <a:solidFill>
                        <a:schemeClr val="tx1"/>
                      </a:solidFill>
                    </a:ln>
                  </a:rPr>
                  <a:t>3 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+ 2x</a:t>
                </a:r>
                <a:r>
                  <a:rPr lang="en-US" b="1" baseline="30000" dirty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+ 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4x</a:t>
                </a:r>
                <a:endParaRPr lang="en-US" dirty="0"/>
              </a:p>
              <a:p>
                <a:r>
                  <a:rPr lang="ar-SA" dirty="0"/>
                  <a:t>وللوصول إلى حجم الربح الكلي يتم التعويض عن قيمة </a:t>
                </a:r>
                <a:r>
                  <a:rPr lang="en-US" dirty="0" smtClean="0"/>
                  <a:t>x=30</a:t>
                </a:r>
                <a:r>
                  <a:rPr lang="ar-SA" dirty="0" smtClean="0"/>
                  <a:t> </a:t>
                </a:r>
                <a:r>
                  <a:rPr lang="ar-SA" dirty="0"/>
                  <a:t>في المعادلة السابقة كما يأتي :-</a:t>
                </a:r>
              </a:p>
              <a:p>
                <a:pPr algn="l" rtl="0"/>
                <a:r>
                  <a:rPr lang="en-US" dirty="0"/>
                  <a:t>P</a:t>
                </a:r>
                <a:r>
                  <a:rPr lang="en-US" baseline="30000" dirty="0"/>
                  <a:t> </a:t>
                </a:r>
                <a:r>
                  <a:rPr lang="en-US" dirty="0"/>
                  <a:t>   = 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en-US" b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b="1">
                            <a:ln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)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n cmpd="dbl">
                          <a:solidFill>
                            <a:schemeClr val="tx1"/>
                          </a:solidFill>
                        </a:ln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b="1" dirty="0" smtClean="0">
                    <a:ln cmpd="dbl">
                      <a:solidFill>
                        <a:schemeClr val="tx1"/>
                      </a:solidFill>
                    </a:ln>
                  </a:rPr>
                  <a:t>(30)</a:t>
                </a:r>
                <a:r>
                  <a:rPr lang="en-US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4</a:t>
                </a:r>
                <a:r>
                  <a:rPr lang="en-US" b="1" dirty="0" smtClean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-2 </a:t>
                </a:r>
                <a14:m>
                  <m:oMath xmlns:m="http://schemas.openxmlformats.org/officeDocument/2006/math">
                    <m:r>
                      <a:rPr lang="en-US" b="1" i="1" dirty="0">
                        <a:ln cmpd="dbl">
                          <a:solidFill>
                            <a:schemeClr val="tx1"/>
                          </a:solidFill>
                        </a:ln>
                        <a:latin typeface="Cambria Math"/>
                        <a:ea typeface="Cambria Math"/>
                      </a:rPr>
                      <m:t>× </m:t>
                    </m:r>
                  </m:oMath>
                </a14:m>
                <a:r>
                  <a:rPr lang="en-US" b="1" dirty="0" smtClean="0">
                    <a:ln cmpd="dbl">
                      <a:solidFill>
                        <a:schemeClr val="tx1"/>
                      </a:solidFill>
                    </a:ln>
                  </a:rPr>
                  <a:t>(30)</a:t>
                </a:r>
                <a:r>
                  <a:rPr lang="en-US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3 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+ </a:t>
                </a:r>
                <a:r>
                  <a:rPr lang="en-US" b="1" dirty="0" smtClean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14:m>
                  <m:oMath xmlns:m="http://schemas.openxmlformats.org/officeDocument/2006/math">
                    <m:r>
                      <a:rPr lang="en-US" b="1" i="1" dirty="0">
                        <a:ln cmpd="dbl">
                          <a:solidFill>
                            <a:schemeClr val="tx1"/>
                          </a:solidFill>
                        </a:ln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b="1" dirty="0" smtClean="0">
                    <a:ln cmpd="dbl">
                      <a:solidFill>
                        <a:schemeClr val="tx1"/>
                      </a:solidFill>
                    </a:ln>
                  </a:rPr>
                  <a:t> (30)</a:t>
                </a:r>
                <a:r>
                  <a:rPr lang="en-US" b="1" baseline="30000" dirty="0" smtClean="0">
                    <a:ln cmpd="dbl">
                      <a:solidFill>
                        <a:schemeClr val="tx1"/>
                      </a:solidFill>
                    </a:ln>
                  </a:rPr>
                  <a:t>2</a:t>
                </a:r>
                <a:r>
                  <a:rPr lang="en-US" b="1" dirty="0" smtClean="0">
                    <a:ln cmpd="dbl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en-US" b="1" dirty="0">
                    <a:ln cmpd="dbl">
                      <a:solidFill>
                        <a:schemeClr val="tx1"/>
                      </a:solidFill>
                    </a:ln>
                  </a:rPr>
                  <a:t>+ </a:t>
                </a:r>
                <a:r>
                  <a:rPr lang="en-US" b="1" dirty="0" smtClean="0">
                    <a:ln cmpd="dbl">
                      <a:solidFill>
                        <a:schemeClr val="tx1"/>
                      </a:solidFill>
                    </a:ln>
                  </a:rPr>
                  <a:t>4 </a:t>
                </a:r>
                <a14:m>
                  <m:oMath xmlns:m="http://schemas.openxmlformats.org/officeDocument/2006/math">
                    <m:r>
                      <a:rPr lang="en-US" b="1" i="1" dirty="0">
                        <a:ln cmpd="dbl">
                          <a:solidFill>
                            <a:schemeClr val="tx1"/>
                          </a:solidFill>
                        </a:ln>
                        <a:latin typeface="Cambria Math"/>
                        <a:ea typeface="Cambria Math"/>
                      </a:rPr>
                      <m:t>× </m:t>
                    </m:r>
                  </m:oMath>
                </a14:m>
                <a:r>
                  <a:rPr lang="en-US" b="1" dirty="0" smtClean="0">
                    <a:ln cmpd="dbl">
                      <a:solidFill>
                        <a:schemeClr val="tx1"/>
                      </a:solidFill>
                    </a:ln>
                  </a:rPr>
                  <a:t>(30)</a:t>
                </a:r>
                <a:endParaRPr lang="en-US" dirty="0"/>
              </a:p>
              <a:p>
                <a:pPr algn="l" rtl="0"/>
                <a:r>
                  <a:rPr lang="en-US" dirty="0"/>
                  <a:t>      </a:t>
                </a:r>
                <a:r>
                  <a:rPr lang="en-US" dirty="0" smtClean="0"/>
                  <a:t>= 1162920</a:t>
                </a:r>
                <a:r>
                  <a:rPr lang="ar-SA" dirty="0" smtClean="0"/>
                  <a:t> </a:t>
                </a:r>
                <a:r>
                  <a:rPr lang="ar-SA" dirty="0"/>
                  <a:t>ريال 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1752" r="-1777" b="-336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تمارين متنوعة :-</a:t>
            </a:r>
          </a:p>
          <a:p>
            <a:r>
              <a:rPr lang="ar-SA" dirty="0" smtClean="0"/>
              <a:t>1- إذا علمت أن شخص يقوم بإدخار 60% من دخله و يستهلك الباقي ،المطلوب استنتاج دالة الاستهلاك ؟</a:t>
            </a:r>
          </a:p>
          <a:p>
            <a:r>
              <a:rPr lang="ar-SA" sz="2800" dirty="0" smtClean="0"/>
              <a:t>الحل </a:t>
            </a:r>
          </a:p>
          <a:p>
            <a:r>
              <a:rPr lang="ar-SA" sz="2800" dirty="0" smtClean="0"/>
              <a:t>1- الميل الحدي للإدخار = </a:t>
            </a:r>
            <a:r>
              <a:rPr lang="en-US" sz="2800" dirty="0" smtClean="0"/>
              <a:t>0.60 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2- الميل الحدي للإستهلاك = </a:t>
            </a:r>
            <a:r>
              <a:rPr lang="en-US" sz="2800" dirty="0" smtClean="0"/>
              <a:t>1</a:t>
            </a:r>
            <a:r>
              <a:rPr lang="ar-SA" sz="2800" dirty="0" smtClean="0"/>
              <a:t> - </a:t>
            </a:r>
            <a:r>
              <a:rPr lang="en-US" sz="2800" dirty="0" smtClean="0"/>
              <a:t> 0.60</a:t>
            </a:r>
            <a:r>
              <a:rPr lang="ar-SA" sz="2800" dirty="0" smtClean="0"/>
              <a:t> = </a:t>
            </a:r>
            <a:r>
              <a:rPr lang="en-US" sz="2800" dirty="0" smtClean="0"/>
              <a:t>0.40</a:t>
            </a:r>
            <a:endParaRPr lang="ar-SA" sz="2800" dirty="0" smtClean="0"/>
          </a:p>
          <a:p>
            <a:r>
              <a:rPr lang="ar-SA" sz="2800" dirty="0" smtClean="0"/>
              <a:t>3- الاستهلاك = تكامل دالة الميل الحدي للإستهلاك </a:t>
            </a:r>
          </a:p>
          <a:p>
            <a:pPr algn="ctr" rtl="0"/>
            <a:r>
              <a:rPr lang="en-US" sz="2800" dirty="0" smtClean="0"/>
              <a:t>k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= 0.40</a:t>
            </a:r>
          </a:p>
          <a:p>
            <a:pPr algn="ctr" rtl="0"/>
            <a:r>
              <a:rPr lang="en-US" dirty="0" smtClean="0"/>
              <a:t>K = 0.40x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: التطبيقات التجارية للتكامل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تمارين متنوعة :-</a:t>
            </a:r>
          </a:p>
          <a:p>
            <a:r>
              <a:rPr lang="ar-SA" dirty="0" smtClean="0"/>
              <a:t>2- إذا علمت أن شخص يقوم بإدخار 75% من دخله و يستهلك الباقي ،المطلوب استنتاج دالة الاستهلاك ؟</a:t>
            </a:r>
          </a:p>
          <a:p>
            <a:r>
              <a:rPr lang="ar-SA" sz="2800" dirty="0" smtClean="0"/>
              <a:t>الحل </a:t>
            </a:r>
          </a:p>
          <a:p>
            <a:r>
              <a:rPr lang="ar-SA" sz="2800" dirty="0" smtClean="0"/>
              <a:t>1- الميل الحدي للإدخار = </a:t>
            </a:r>
            <a:r>
              <a:rPr lang="en-US" sz="2800" dirty="0" smtClean="0"/>
              <a:t>0.75 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2- الميل الحدي للإستهلاك = </a:t>
            </a:r>
            <a:r>
              <a:rPr lang="en-US" sz="2800" dirty="0" smtClean="0"/>
              <a:t>1</a:t>
            </a:r>
            <a:r>
              <a:rPr lang="ar-SA" sz="2800" dirty="0" smtClean="0"/>
              <a:t> - </a:t>
            </a:r>
            <a:r>
              <a:rPr lang="en-US" sz="2800" dirty="0" smtClean="0"/>
              <a:t> 0.75</a:t>
            </a:r>
            <a:r>
              <a:rPr lang="ar-SA" sz="2800" dirty="0" smtClean="0"/>
              <a:t> = </a:t>
            </a:r>
            <a:r>
              <a:rPr lang="en-US" sz="2800" dirty="0" smtClean="0"/>
              <a:t>0.25</a:t>
            </a:r>
            <a:endParaRPr lang="ar-SA" sz="2800" dirty="0" smtClean="0"/>
          </a:p>
          <a:p>
            <a:r>
              <a:rPr lang="ar-SA" sz="2800" dirty="0" smtClean="0"/>
              <a:t>3- الاستهلاك = تكامل دالة الميل الحدي للإستهلاك </a:t>
            </a:r>
          </a:p>
          <a:p>
            <a:pPr algn="ctr" rtl="0"/>
            <a:r>
              <a:rPr lang="en-US" sz="2800" dirty="0" smtClean="0"/>
              <a:t>k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= 0.25</a:t>
            </a:r>
          </a:p>
          <a:p>
            <a:pPr algn="ctr" rtl="0"/>
            <a:r>
              <a:rPr lang="en-US" dirty="0" smtClean="0"/>
              <a:t>K = 0.25x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49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364</TotalTime>
  <Words>2430</Words>
  <Application>Microsoft Office PowerPoint</Application>
  <PresentationFormat>A4 Paper (210x297 mm)</PresentationFormat>
  <Paragraphs>296</Paragraphs>
  <Slides>31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فورم لكلية ادارة الاعمال</vt:lpstr>
      <vt:lpstr>PowerPoint Presentation</vt:lpstr>
      <vt:lpstr>المحاضرة (6)</vt:lpstr>
      <vt:lpstr>التكامل :-</vt:lpstr>
      <vt:lpstr>تابع : التكامل :-</vt:lpstr>
      <vt:lpstr>تابع : التكامل :-</vt:lpstr>
      <vt:lpstr>تابع : التكامل :-</vt:lpstr>
      <vt:lpstr>تابع : التكامل :-</vt:lpstr>
      <vt:lpstr>تابع : التكامل :-</vt:lpstr>
      <vt:lpstr>تابع : التكامل :-</vt:lpstr>
      <vt:lpstr>تابع : التكامل :-</vt:lpstr>
      <vt:lpstr>تابع : التكامل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تابع : التطبيقات التجارية للتكامل :-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ssa</cp:lastModifiedBy>
  <cp:revision>48</cp:revision>
  <dcterms:created xsi:type="dcterms:W3CDTF">2014-02-17T18:40:00Z</dcterms:created>
  <dcterms:modified xsi:type="dcterms:W3CDTF">2014-03-05T20:20:28Z</dcterms:modified>
</cp:coreProperties>
</file>