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310" r:id="rId3"/>
    <p:sldId id="348" r:id="rId4"/>
    <p:sldId id="349" r:id="rId5"/>
    <p:sldId id="358" r:id="rId6"/>
    <p:sldId id="359" r:id="rId7"/>
    <p:sldId id="360" r:id="rId8"/>
    <p:sldId id="361" r:id="rId9"/>
    <p:sldId id="362" r:id="rId10"/>
    <p:sldId id="363" r:id="rId11"/>
    <p:sldId id="364" r:id="rId12"/>
    <p:sldId id="365" r:id="rId13"/>
    <p:sldId id="366" r:id="rId14"/>
    <p:sldId id="367" r:id="rId15"/>
    <p:sldId id="368" r:id="rId16"/>
    <p:sldId id="386" r:id="rId17"/>
    <p:sldId id="387" r:id="rId18"/>
    <p:sldId id="369" r:id="rId19"/>
    <p:sldId id="370" r:id="rId20"/>
    <p:sldId id="371" r:id="rId21"/>
    <p:sldId id="372" r:id="rId22"/>
    <p:sldId id="373" r:id="rId23"/>
    <p:sldId id="374" r:id="rId24"/>
    <p:sldId id="375" r:id="rId25"/>
    <p:sldId id="376" r:id="rId26"/>
    <p:sldId id="377" r:id="rId27"/>
    <p:sldId id="378" r:id="rId28"/>
    <p:sldId id="379" r:id="rId29"/>
    <p:sldId id="380" r:id="rId30"/>
    <p:sldId id="266" r:id="rId3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E36"/>
    <a:srgbClr val="D9791B"/>
    <a:srgbClr val="AB1A25"/>
    <a:srgbClr val="00263A"/>
    <a:srgbClr val="009900"/>
    <a:srgbClr val="FF3300"/>
    <a:srgbClr val="709256"/>
    <a:srgbClr val="AD9968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29" autoAdjust="0"/>
    <p:restoredTop sz="94671" autoAdjust="0"/>
  </p:normalViewPr>
  <p:slideViewPr>
    <p:cSldViewPr>
      <p:cViewPr varScale="1">
        <p:scale>
          <a:sx n="49" d="100"/>
          <a:sy n="49" d="100"/>
        </p:scale>
        <p:origin x="-90" y="-51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3/9/2014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C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C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AB1A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B1A25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C00000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B1A25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الإحصاء في الإدارة</a:t>
            </a:r>
          </a:p>
          <a:p>
            <a:pPr algn="ctr" rtl="0"/>
            <a:r>
              <a:rPr lang="en-US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Course Name </a:t>
            </a:r>
          </a:p>
          <a:p>
            <a:pPr algn="ctr"/>
            <a:r>
              <a:rPr lang="ar-SA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استاذ 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أحمد محمد فرحان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(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7</a:t>
            </a:r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)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EG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</a:t>
            </a:r>
            <a:r>
              <a:rPr lang="ar-SA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احتمالات</a:t>
            </a:r>
            <a:endParaRPr lang="ar-EG" sz="4000" b="1" spc="50" dirty="0" smtClean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نظرية الاحتمالات :-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algn="r"/>
                <a:r>
                  <a:rPr lang="ar-SA" dirty="0" smtClean="0"/>
                  <a:t>الاحتمال هو كسر موجب أي تتراوح قيمته بين الصفر والواحد الصحيح .</a:t>
                </a:r>
              </a:p>
              <a:p>
                <a:pPr algn="r"/>
                <a:r>
                  <a:rPr lang="ar-SA" dirty="0" smtClean="0"/>
                  <a:t>احتمال تحقيق الحدث </a:t>
                </a:r>
                <a:r>
                  <a:rPr lang="en-US" dirty="0" smtClean="0"/>
                  <a:t>A</a:t>
                </a:r>
                <a:r>
                  <a:rPr lang="ar-SA" dirty="0" smtClean="0"/>
                  <a:t> نشير له بالرمز </a:t>
                </a:r>
                <a:r>
                  <a:rPr lang="en-US" dirty="0" smtClean="0"/>
                  <a:t>P(A)</a:t>
                </a:r>
                <a:r>
                  <a:rPr lang="ar-SA" dirty="0" smtClean="0"/>
                  <a:t> وحدود هذا الاحتمال هي :-</a:t>
                </a:r>
              </a:p>
              <a:p>
                <a:pPr algn="ctr" rtl="0"/>
                <a:r>
                  <a:rPr lang="en-US" dirty="0" smtClean="0"/>
                  <a:t>0 ≤ A ≤ 1 </a:t>
                </a:r>
              </a:p>
              <a:p>
                <a:r>
                  <a:rPr lang="ar-SA" dirty="0"/>
                  <a:t>احتمال تحقق حدث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𝐴</m:t>
                        </m:r>
                        <m:r>
                          <a:rPr lang="en-US">
                            <a:latin typeface="Cambria Math"/>
                          </a:rPr>
                          <m:t> </m:t>
                        </m:r>
                        <m:r>
                          <a:rPr lang="ar-SA">
                            <a:latin typeface="Cambria Math"/>
                          </a:rPr>
                          <m:t>الحدث</m:t>
                        </m:r>
                        <m:r>
                          <a:rPr lang="ar-SA">
                            <a:latin typeface="Cambria Math"/>
                          </a:rPr>
                          <m:t> </m:t>
                        </m:r>
                        <m:r>
                          <a:rPr lang="ar-SA" i="1">
                            <a:latin typeface="Cambria Math"/>
                          </a:rPr>
                          <m:t> </m:t>
                        </m:r>
                        <m:r>
                          <a:rPr lang="ar-SA">
                            <a:latin typeface="Cambria Math"/>
                          </a:rPr>
                          <m:t>تحقق</m:t>
                        </m:r>
                        <m:r>
                          <a:rPr lang="ar-SA">
                            <a:latin typeface="Cambria Math"/>
                          </a:rPr>
                          <m:t> </m:t>
                        </m:r>
                        <m:r>
                          <a:rPr lang="ar-SA">
                            <a:latin typeface="Cambria Math"/>
                          </a:rPr>
                          <m:t>حالات</m:t>
                        </m:r>
                        <m:r>
                          <a:rPr lang="ar-SA">
                            <a:latin typeface="Cambria Math"/>
                          </a:rPr>
                          <m:t> </m:t>
                        </m:r>
                        <m:r>
                          <a:rPr lang="ar-SA">
                            <a:latin typeface="Cambria Math"/>
                          </a:rPr>
                          <m:t>عدد</m:t>
                        </m:r>
                      </m:num>
                      <m:den>
                        <m:r>
                          <a:rPr lang="ar-SA">
                            <a:latin typeface="Cambria Math"/>
                          </a:rPr>
                          <m:t>الكلية</m:t>
                        </m:r>
                        <m:r>
                          <a:rPr lang="ar-SA">
                            <a:latin typeface="Cambria Math"/>
                          </a:rPr>
                          <m:t> </m:t>
                        </m:r>
                        <m:r>
                          <a:rPr lang="ar-SA">
                            <a:latin typeface="Cambria Math"/>
                          </a:rPr>
                          <m:t>الحالات</m:t>
                        </m:r>
                        <m:r>
                          <a:rPr lang="ar-SA">
                            <a:latin typeface="Cambria Math"/>
                          </a:rPr>
                          <m:t> </m:t>
                        </m:r>
                        <m:r>
                          <a:rPr lang="ar-SA">
                            <a:latin typeface="Cambria Math"/>
                          </a:rPr>
                          <m:t>عدد</m:t>
                        </m:r>
                      </m:den>
                    </m:f>
                  </m:oMath>
                </a14:m>
                <a:endParaRPr lang="en-US" dirty="0"/>
              </a:p>
              <a:p>
                <a:pPr algn="r"/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342" t="-1752" r="-1709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5496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نظرية الاحتمالات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مثال </a:t>
            </a:r>
            <a:r>
              <a:rPr lang="ar-SA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:-</a:t>
            </a:r>
            <a:endParaRPr lang="en-US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ar-SA" sz="2000" b="1" dirty="0"/>
              <a:t>صندوق به مجموعة من الكرات مقسمة كما يلي :-</a:t>
            </a:r>
            <a:endParaRPr lang="en-US" sz="2000" b="1" dirty="0"/>
          </a:p>
          <a:p>
            <a:r>
              <a:rPr lang="ar-SA" sz="2000" b="1" dirty="0"/>
              <a:t>20 كرة بيضاء</a:t>
            </a:r>
            <a:endParaRPr lang="en-US" sz="2000" b="1" dirty="0"/>
          </a:p>
          <a:p>
            <a:r>
              <a:rPr lang="ar-SA" sz="2000" b="1" dirty="0"/>
              <a:t>30 كرة حمراء</a:t>
            </a:r>
            <a:endParaRPr lang="en-US" sz="2000" b="1" dirty="0"/>
          </a:p>
          <a:p>
            <a:r>
              <a:rPr lang="ar-SA" sz="2000" b="1" dirty="0"/>
              <a:t>50 كرة سوداء </a:t>
            </a:r>
            <a:endParaRPr lang="en-US" sz="2000" b="1" dirty="0"/>
          </a:p>
          <a:p>
            <a:r>
              <a:rPr lang="ar-SA" sz="2000" b="1" dirty="0"/>
              <a:t>فإذا سحبنا كرة واحدة عشوائياً من الصندوق احسب احتمال أن تكون هذه الكرة :-</a:t>
            </a:r>
            <a:endParaRPr lang="en-US" sz="2000" b="1" dirty="0"/>
          </a:p>
          <a:p>
            <a:pPr marL="457200" lvl="0" indent="-457200">
              <a:buFont typeface="+mj-lt"/>
              <a:buAutoNum type="arabicPeriod"/>
            </a:pPr>
            <a:r>
              <a:rPr lang="ar-SA" sz="2000" b="1" dirty="0"/>
              <a:t>حمراء </a:t>
            </a:r>
            <a:endParaRPr lang="en-US" sz="2000" b="1" dirty="0"/>
          </a:p>
          <a:p>
            <a:pPr marL="457200" lvl="0" indent="-457200">
              <a:buFont typeface="+mj-lt"/>
              <a:buAutoNum type="arabicPeriod"/>
            </a:pPr>
            <a:r>
              <a:rPr lang="ar-SA" sz="2000" b="1" dirty="0"/>
              <a:t>بيضاء </a:t>
            </a:r>
            <a:endParaRPr lang="en-US" sz="2000" b="1" dirty="0"/>
          </a:p>
          <a:p>
            <a:pPr marL="457200" lvl="0" indent="-457200">
              <a:buFont typeface="+mj-lt"/>
              <a:buAutoNum type="arabicPeriod"/>
            </a:pPr>
            <a:r>
              <a:rPr lang="ar-SA" sz="2000" b="1" dirty="0"/>
              <a:t>سوداء</a:t>
            </a:r>
            <a:endParaRPr lang="en-US" sz="2000" b="1" dirty="0"/>
          </a:p>
          <a:p>
            <a:pPr marL="457200" lvl="0" indent="-457200">
              <a:buFont typeface="+mj-lt"/>
              <a:buAutoNum type="arabicPeriod"/>
            </a:pPr>
            <a:r>
              <a:rPr lang="ar-SA" sz="2000" b="1" dirty="0"/>
              <a:t>حمراء أو سوداء</a:t>
            </a:r>
            <a:endParaRPr lang="en-US" sz="2000" b="1" dirty="0"/>
          </a:p>
          <a:p>
            <a:pPr marL="457200" lvl="0" indent="-457200">
              <a:buFont typeface="+mj-lt"/>
              <a:buAutoNum type="arabicPeriod"/>
            </a:pPr>
            <a:r>
              <a:rPr lang="ar-SA" sz="2000" b="1" dirty="0"/>
              <a:t>حمراء أو سوداء أو بيضاء</a:t>
            </a:r>
            <a:endParaRPr lang="en-US" sz="2000" b="1" dirty="0"/>
          </a:p>
          <a:p>
            <a:pPr algn="r"/>
            <a:endParaRPr lang="en-US" sz="2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5496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نظرية الاحتمالات :-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1600200"/>
                <a:ext cx="8915400" cy="4853136"/>
              </a:xfrm>
            </p:spPr>
            <p:txBody>
              <a:bodyPr/>
              <a:lstStyle/>
              <a:p>
                <a:pPr algn="ctr"/>
                <a:r>
                  <a:rPr lang="ar-SA" sz="28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الحل </a:t>
                </a:r>
                <a:endParaRPr lang="en-US" sz="2800" b="1" u="sng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lvl="0"/>
                <a:r>
                  <a:rPr lang="ar-SA" sz="2800" dirty="0" smtClean="0"/>
                  <a:t>1- أحتمال </a:t>
                </a:r>
                <a:r>
                  <a:rPr lang="ar-SA" sz="2800" dirty="0"/>
                  <a:t>أن تكون حمراء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/>
                          </a:rPr>
                        </m:ctrlPr>
                      </m:fPr>
                      <m:num>
                        <m:r>
                          <a:rPr lang="ar-SA" sz="2800">
                            <a:latin typeface="Cambria Math"/>
                          </a:rPr>
                          <m:t>حمراء</m:t>
                        </m:r>
                        <m:r>
                          <a:rPr lang="ar-SA" sz="2800">
                            <a:latin typeface="Cambria Math"/>
                          </a:rPr>
                          <m:t> </m:t>
                        </m:r>
                        <m:r>
                          <a:rPr lang="ar-SA" sz="2800">
                            <a:latin typeface="Cambria Math"/>
                          </a:rPr>
                          <m:t>الكرات</m:t>
                        </m:r>
                        <m:r>
                          <a:rPr lang="ar-SA" sz="2800">
                            <a:latin typeface="Cambria Math"/>
                          </a:rPr>
                          <m:t> </m:t>
                        </m:r>
                        <m:r>
                          <a:rPr lang="ar-SA" sz="2800">
                            <a:latin typeface="Cambria Math"/>
                          </a:rPr>
                          <m:t>عدد</m:t>
                        </m:r>
                      </m:num>
                      <m:den>
                        <m:r>
                          <a:rPr lang="ar-SA" sz="2800">
                            <a:latin typeface="Cambria Math"/>
                          </a:rPr>
                          <m:t>الكلي</m:t>
                        </m:r>
                        <m:r>
                          <a:rPr lang="ar-SA" sz="2800">
                            <a:latin typeface="Cambria Math"/>
                          </a:rPr>
                          <m:t> </m:t>
                        </m:r>
                        <m:r>
                          <a:rPr lang="ar-SA" sz="2800">
                            <a:latin typeface="Cambria Math"/>
                          </a:rPr>
                          <m:t>العدد</m:t>
                        </m:r>
                      </m:den>
                    </m:f>
                  </m:oMath>
                </a14:m>
                <a:r>
                  <a:rPr lang="ar-SA" sz="2800" dirty="0"/>
                  <a:t>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/>
                          </a:rPr>
                          <m:t>30</m:t>
                        </m:r>
                      </m:num>
                      <m:den>
                        <m:r>
                          <a:rPr lang="en-US" sz="2800">
                            <a:latin typeface="Cambria Math"/>
                          </a:rPr>
                          <m:t>100</m:t>
                        </m:r>
                      </m:den>
                    </m:f>
                  </m:oMath>
                </a14:m>
                <a:endParaRPr lang="ar-SA" sz="2800" dirty="0" smtClean="0"/>
              </a:p>
              <a:p>
                <a:pPr lvl="0"/>
                <a:endParaRPr lang="en-US" sz="2800" dirty="0"/>
              </a:p>
              <a:p>
                <a:pPr lvl="0"/>
                <a:r>
                  <a:rPr lang="ar-SA" sz="2800" dirty="0" smtClean="0"/>
                  <a:t>2- أحتمال </a:t>
                </a:r>
                <a:r>
                  <a:rPr lang="ar-SA" sz="2800" dirty="0"/>
                  <a:t>أن تكون بيضاء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/>
                          </a:rPr>
                        </m:ctrlPr>
                      </m:fPr>
                      <m:num>
                        <m:r>
                          <a:rPr lang="ar-SA" sz="2800">
                            <a:latin typeface="Cambria Math"/>
                          </a:rPr>
                          <m:t>بيضاء</m:t>
                        </m:r>
                        <m:r>
                          <a:rPr lang="ar-SA" sz="2800">
                            <a:latin typeface="Cambria Math"/>
                          </a:rPr>
                          <m:t> </m:t>
                        </m:r>
                        <m:r>
                          <a:rPr lang="ar-SA" sz="2800">
                            <a:latin typeface="Cambria Math"/>
                          </a:rPr>
                          <m:t>الكرات</m:t>
                        </m:r>
                        <m:r>
                          <a:rPr lang="ar-SA" sz="2800">
                            <a:latin typeface="Cambria Math"/>
                          </a:rPr>
                          <m:t> </m:t>
                        </m:r>
                        <m:r>
                          <a:rPr lang="ar-SA" sz="2800">
                            <a:latin typeface="Cambria Math"/>
                          </a:rPr>
                          <m:t>عدد</m:t>
                        </m:r>
                      </m:num>
                      <m:den>
                        <m:r>
                          <a:rPr lang="ar-SA" sz="2800">
                            <a:latin typeface="Cambria Math"/>
                          </a:rPr>
                          <m:t>الكلي</m:t>
                        </m:r>
                        <m:r>
                          <a:rPr lang="ar-SA" sz="2800">
                            <a:latin typeface="Cambria Math"/>
                          </a:rPr>
                          <m:t> </m:t>
                        </m:r>
                        <m:r>
                          <a:rPr lang="ar-SA" sz="2800">
                            <a:latin typeface="Cambria Math"/>
                          </a:rPr>
                          <m:t>العدد</m:t>
                        </m:r>
                      </m:den>
                    </m:f>
                  </m:oMath>
                </a14:m>
                <a:r>
                  <a:rPr lang="ar-SA" sz="2800" dirty="0"/>
                  <a:t>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/>
                          </a:rPr>
                          <m:t>20</m:t>
                        </m:r>
                      </m:num>
                      <m:den>
                        <m:r>
                          <a:rPr lang="en-US" sz="2800">
                            <a:latin typeface="Cambria Math"/>
                          </a:rPr>
                          <m:t>100</m:t>
                        </m:r>
                      </m:den>
                    </m:f>
                  </m:oMath>
                </a14:m>
                <a:endParaRPr lang="ar-SA" sz="2800" dirty="0" smtClean="0"/>
              </a:p>
              <a:p>
                <a:pPr lvl="0"/>
                <a:endParaRPr lang="en-US" sz="2800" dirty="0"/>
              </a:p>
              <a:p>
                <a:pPr lvl="0"/>
                <a:r>
                  <a:rPr lang="ar-SA" sz="2800" dirty="0" smtClean="0"/>
                  <a:t>3- أحتمال </a:t>
                </a:r>
                <a:r>
                  <a:rPr lang="ar-SA" sz="2800" dirty="0"/>
                  <a:t>أن تكون سوداء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/>
                          </a:rPr>
                        </m:ctrlPr>
                      </m:fPr>
                      <m:num>
                        <m:r>
                          <a:rPr lang="ar-SA" sz="2800">
                            <a:latin typeface="Cambria Math"/>
                          </a:rPr>
                          <m:t>سوداء</m:t>
                        </m:r>
                        <m:r>
                          <a:rPr lang="ar-SA" sz="2800">
                            <a:latin typeface="Cambria Math"/>
                          </a:rPr>
                          <m:t> </m:t>
                        </m:r>
                        <m:r>
                          <a:rPr lang="ar-SA" sz="2800">
                            <a:latin typeface="Cambria Math"/>
                          </a:rPr>
                          <m:t>الكرات</m:t>
                        </m:r>
                        <m:r>
                          <a:rPr lang="ar-SA" sz="2800">
                            <a:latin typeface="Cambria Math"/>
                          </a:rPr>
                          <m:t> </m:t>
                        </m:r>
                        <m:r>
                          <a:rPr lang="ar-SA" sz="2800">
                            <a:latin typeface="Cambria Math"/>
                          </a:rPr>
                          <m:t>عدد</m:t>
                        </m:r>
                      </m:num>
                      <m:den>
                        <m:r>
                          <a:rPr lang="ar-SA" sz="2800">
                            <a:latin typeface="Cambria Math"/>
                          </a:rPr>
                          <m:t>الكلي</m:t>
                        </m:r>
                        <m:r>
                          <a:rPr lang="ar-SA" sz="2800">
                            <a:latin typeface="Cambria Math"/>
                          </a:rPr>
                          <m:t> </m:t>
                        </m:r>
                        <m:r>
                          <a:rPr lang="ar-SA" sz="2800">
                            <a:latin typeface="Cambria Math"/>
                          </a:rPr>
                          <m:t>العدد</m:t>
                        </m:r>
                      </m:den>
                    </m:f>
                  </m:oMath>
                </a14:m>
                <a:r>
                  <a:rPr lang="ar-SA" sz="2800" dirty="0"/>
                  <a:t>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/>
                          </a:rPr>
                          <m:t>50</m:t>
                        </m:r>
                      </m:num>
                      <m:den>
                        <m:r>
                          <a:rPr lang="en-US" sz="2800">
                            <a:latin typeface="Cambria Math"/>
                          </a:rPr>
                          <m:t>100</m:t>
                        </m:r>
                      </m:den>
                    </m:f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1600200"/>
                <a:ext cx="8915400" cy="4853136"/>
              </a:xfrm>
              <a:blipFill rotWithShape="1">
                <a:blip r:embed="rId2"/>
                <a:stretch>
                  <a:fillRect t="-1633" r="-1435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7849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نظرية الاحتمالات :-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algn="ctr"/>
                <a:r>
                  <a:rPr lang="ar-SA" sz="28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الحل </a:t>
                </a:r>
                <a:endParaRPr lang="en-US" sz="2800" b="1" u="sng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lvl="0"/>
                <a:r>
                  <a:rPr lang="ar-SA" sz="2800" dirty="0" smtClean="0"/>
                  <a:t>4- أحتمال </a:t>
                </a:r>
                <a:r>
                  <a:rPr lang="ar-SA" sz="2800" dirty="0"/>
                  <a:t>أن تكون حمراء أو سوداء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/>
                          </a:rPr>
                          <m:t>30</m:t>
                        </m:r>
                      </m:num>
                      <m:den>
                        <m:r>
                          <a:rPr lang="en-US" sz="2800">
                            <a:latin typeface="Cambria Math"/>
                          </a:rPr>
                          <m:t>100</m:t>
                        </m:r>
                      </m:den>
                    </m:f>
                  </m:oMath>
                </a14:m>
                <a:r>
                  <a:rPr lang="en-US" sz="2800" dirty="0"/>
                  <a:t> </a:t>
                </a:r>
                <a:r>
                  <a:rPr lang="ar-SA" sz="2800" dirty="0"/>
                  <a:t>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/>
                          </a:rPr>
                          <m:t>50</m:t>
                        </m:r>
                      </m:num>
                      <m:den>
                        <m:r>
                          <a:rPr lang="en-US" sz="2800">
                            <a:latin typeface="Cambria Math"/>
                          </a:rPr>
                          <m:t>100</m:t>
                        </m:r>
                      </m:den>
                    </m:f>
                  </m:oMath>
                </a14:m>
                <a:r>
                  <a:rPr lang="ar-SA" sz="28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/>
                          </a:rPr>
                          <m:t>80</m:t>
                        </m:r>
                      </m:num>
                      <m:den>
                        <m:r>
                          <a:rPr lang="en-US" sz="2800">
                            <a:latin typeface="Cambria Math"/>
                          </a:rPr>
                          <m:t>100</m:t>
                        </m:r>
                      </m:den>
                    </m:f>
                  </m:oMath>
                </a14:m>
                <a:endParaRPr lang="ar-SA" sz="2800" dirty="0" smtClean="0"/>
              </a:p>
              <a:p>
                <a:pPr lvl="0"/>
                <a:endParaRPr lang="ar-SA" sz="2800" dirty="0" smtClean="0"/>
              </a:p>
              <a:p>
                <a:pPr lvl="0"/>
                <a:endParaRPr lang="en-US" sz="2800" dirty="0"/>
              </a:p>
              <a:p>
                <a:pPr lvl="0"/>
                <a:r>
                  <a:rPr lang="ar-SA" sz="2800" dirty="0" smtClean="0"/>
                  <a:t>5- أحتمال </a:t>
                </a:r>
                <a:r>
                  <a:rPr lang="ar-SA" sz="2800" dirty="0"/>
                  <a:t>أن تكون حمراء أو سوداء أو بيضاء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/>
                          </a:rPr>
                          <m:t>30</m:t>
                        </m:r>
                      </m:num>
                      <m:den>
                        <m:r>
                          <a:rPr lang="en-US" sz="2800">
                            <a:latin typeface="Cambria Math"/>
                          </a:rPr>
                          <m:t>100</m:t>
                        </m:r>
                      </m:den>
                    </m:f>
                  </m:oMath>
                </a14:m>
                <a:r>
                  <a:rPr lang="en-US" sz="2800" dirty="0"/>
                  <a:t> </a:t>
                </a:r>
                <a:r>
                  <a:rPr lang="ar-SA" sz="2800" dirty="0"/>
                  <a:t>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/>
                          </a:rPr>
                          <m:t>50</m:t>
                        </m:r>
                      </m:num>
                      <m:den>
                        <m:r>
                          <a:rPr lang="en-US" sz="2800">
                            <a:latin typeface="Cambria Math"/>
                          </a:rPr>
                          <m:t>100</m:t>
                        </m:r>
                      </m:den>
                    </m:f>
                  </m:oMath>
                </a14:m>
                <a:r>
                  <a:rPr lang="en-US" sz="2800" dirty="0"/>
                  <a:t> </a:t>
                </a:r>
                <a:r>
                  <a:rPr lang="ar-SA" sz="2800" dirty="0"/>
                  <a:t>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/>
                          </a:rPr>
                          <m:t>20</m:t>
                        </m:r>
                      </m:num>
                      <m:den>
                        <m:r>
                          <a:rPr lang="en-US" sz="2800">
                            <a:latin typeface="Cambria Math"/>
                          </a:rPr>
                          <m:t>100</m:t>
                        </m:r>
                      </m:den>
                    </m:f>
                  </m:oMath>
                </a14:m>
                <a:r>
                  <a:rPr lang="ar-SA" sz="2800" dirty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/>
                          </a:rPr>
                          <m:t>100</m:t>
                        </m:r>
                      </m:num>
                      <m:den>
                        <m:r>
                          <a:rPr lang="en-US" sz="2800">
                            <a:latin typeface="Cambria Math"/>
                          </a:rPr>
                          <m:t>100</m:t>
                        </m:r>
                      </m:den>
                    </m:f>
                  </m:oMath>
                </a14:m>
                <a:r>
                  <a:rPr lang="ar-SA" sz="2800" dirty="0"/>
                  <a:t> = </a:t>
                </a:r>
                <a:r>
                  <a:rPr lang="en-US" sz="2800" dirty="0"/>
                  <a:t>1</a:t>
                </a:r>
              </a:p>
              <a:p>
                <a:endParaRPr lang="en-US" sz="2800" dirty="0"/>
              </a:p>
              <a:p>
                <a:pPr algn="r"/>
                <a:endParaRPr lang="en-US" sz="2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37" t="-1752" r="-1435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7849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نظرية الاحتمالات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مثال :-</a:t>
            </a:r>
            <a:endParaRPr lang="en-US" sz="28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ar-SA" sz="2000" b="1" dirty="0" smtClean="0"/>
              <a:t>تقدم إلى إختبار مقرر الاحصاء في الادارة و التحليل الاحصائي  10000 طالب نجح منهم 9000 طالب في مقرر الاحصاء في الادارة كما نجح 8000 طالب في مقرر التحليل الاحصائي المطلوب :-</a:t>
            </a:r>
            <a:endParaRPr lang="en-US" sz="2000" b="1" dirty="0" smtClean="0"/>
          </a:p>
          <a:p>
            <a:pPr marL="457200" lvl="0" indent="-457200">
              <a:buFont typeface="+mj-lt"/>
              <a:buAutoNum type="arabicParenR"/>
            </a:pPr>
            <a:r>
              <a:rPr lang="ar-SA" sz="2000" b="1" dirty="0" smtClean="0"/>
              <a:t>حساب احتمال نجاح الطالب في مقرر الاحصاء في الادارة .</a:t>
            </a:r>
            <a:endParaRPr lang="en-US" sz="2000" b="1" dirty="0" smtClean="0"/>
          </a:p>
          <a:p>
            <a:pPr marL="457200" lvl="0" indent="-457200">
              <a:buFont typeface="+mj-lt"/>
              <a:buAutoNum type="arabicParenR"/>
            </a:pPr>
            <a:r>
              <a:rPr lang="ar-SA" sz="2000" b="1" dirty="0" smtClean="0"/>
              <a:t>حساب احتمال رسوب الطالب في مقرر الاحصاء في الادارة .</a:t>
            </a:r>
            <a:endParaRPr lang="en-US" sz="2000" b="1" dirty="0" smtClean="0"/>
          </a:p>
          <a:p>
            <a:pPr marL="457200" lvl="0" indent="-457200">
              <a:buFont typeface="+mj-lt"/>
              <a:buAutoNum type="arabicParenR"/>
            </a:pPr>
            <a:r>
              <a:rPr lang="ar-SA" sz="2000" b="1" dirty="0" smtClean="0"/>
              <a:t>حساب احتمال نجاح الطالب في مقرر التحليل الاحصائي  .</a:t>
            </a:r>
            <a:endParaRPr lang="en-US" sz="2000" b="1" dirty="0" smtClean="0"/>
          </a:p>
          <a:p>
            <a:pPr marL="457200" lvl="0" indent="-457200">
              <a:buFont typeface="+mj-lt"/>
              <a:buAutoNum type="arabicParenR"/>
            </a:pPr>
            <a:r>
              <a:rPr lang="ar-SA" sz="2000" b="1" dirty="0" smtClean="0"/>
              <a:t>حساب احتمال رسوب الطالب في مقرر التحليل الاحصائي  .</a:t>
            </a:r>
            <a:endParaRPr lang="en-US" sz="2000" b="1" dirty="0" smtClean="0"/>
          </a:p>
          <a:p>
            <a:pPr marL="457200" lvl="0" indent="-457200">
              <a:buFont typeface="+mj-lt"/>
              <a:buAutoNum type="arabicParenR"/>
            </a:pPr>
            <a:r>
              <a:rPr lang="ar-SA" sz="2000" b="1" dirty="0" smtClean="0"/>
              <a:t>حساب احتمال نجاح الطالب في المقررين معاً .</a:t>
            </a:r>
            <a:endParaRPr lang="en-US" sz="2000" b="1" dirty="0" smtClean="0"/>
          </a:p>
          <a:p>
            <a:pPr marL="457200" lvl="0" indent="-457200">
              <a:buFont typeface="+mj-lt"/>
              <a:buAutoNum type="arabicParenR"/>
            </a:pPr>
            <a:r>
              <a:rPr lang="ar-SA" sz="2000" b="1" dirty="0" smtClean="0"/>
              <a:t>حساب احتمال رسوب الطالب في المقررين معاً .</a:t>
            </a:r>
            <a:endParaRPr lang="en-US" sz="2000" b="1" dirty="0" smtClean="0"/>
          </a:p>
          <a:p>
            <a:pPr marL="457200" lvl="0" indent="-457200">
              <a:buFont typeface="+mj-lt"/>
              <a:buAutoNum type="arabicParenR"/>
            </a:pPr>
            <a:r>
              <a:rPr lang="ar-SA" sz="2000" b="1" dirty="0" smtClean="0"/>
              <a:t>حساب احتمال نجاح الطالب في احد المقررين فقط .</a:t>
            </a:r>
            <a:endParaRPr lang="en-US" sz="2000" b="1" dirty="0" smtClean="0"/>
          </a:p>
          <a:p>
            <a:pPr algn="r"/>
            <a:endParaRPr lang="en-US" sz="2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7849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نظرية الاحتمالات :-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algn="ctr"/>
                <a:r>
                  <a:rPr lang="ar-SA" sz="2800" b="1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الحل </a:t>
                </a:r>
                <a:endParaRPr lang="en-US" sz="2800" b="1" u="sng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marL="457200" lvl="0" indent="-457200">
                  <a:buFont typeface="+mj-lt"/>
                  <a:buAutoNum type="arabicPeriod"/>
                </a:pPr>
                <a:r>
                  <a:rPr lang="ar-SA" sz="2000" b="1" dirty="0"/>
                  <a:t>حساب احتمال نجاح الطالب في مقرر الاحصاء في الادارة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000" b="1" i="1">
                            <a:latin typeface="Cambria Math"/>
                          </a:rPr>
                          <m:t>𝟗𝟎𝟎𝟎</m:t>
                        </m:r>
                      </m:num>
                      <m:den>
                        <m:r>
                          <a:rPr lang="en-US" sz="2000" b="1" i="1">
                            <a:latin typeface="Cambria Math"/>
                          </a:rPr>
                          <m:t>𝟏𝟎𝟎𝟎𝟎</m:t>
                        </m:r>
                      </m:den>
                    </m:f>
                  </m:oMath>
                </a14:m>
                <a:r>
                  <a:rPr lang="ar-SA" sz="2000" b="1" dirty="0"/>
                  <a:t> = 90 % </a:t>
                </a:r>
                <a:r>
                  <a:rPr lang="ar-SA" sz="2000" b="1" dirty="0" smtClean="0"/>
                  <a:t>.</a:t>
                </a:r>
              </a:p>
              <a:p>
                <a:pPr marL="457200" lvl="0" indent="-457200">
                  <a:buFont typeface="+mj-lt"/>
                  <a:buAutoNum type="arabicPeriod"/>
                </a:pPr>
                <a:endParaRPr lang="en-US" sz="2000" b="1" dirty="0"/>
              </a:p>
              <a:p>
                <a:pPr marL="457200" lvl="0" indent="-457200">
                  <a:buFont typeface="+mj-lt"/>
                  <a:buAutoNum type="arabicPeriod"/>
                </a:pPr>
                <a:r>
                  <a:rPr lang="ar-SA" sz="2000" b="1" dirty="0"/>
                  <a:t>حساب احتمال رسوب الطالب في مقرر الاحصاء في الادارة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000" b="1" i="1">
                            <a:latin typeface="Cambria Math"/>
                          </a:rPr>
                          <m:t>𝟏𝟎𝟎𝟎</m:t>
                        </m:r>
                      </m:num>
                      <m:den>
                        <m:r>
                          <a:rPr lang="en-US" sz="2000" b="1" i="1">
                            <a:latin typeface="Cambria Math"/>
                          </a:rPr>
                          <m:t>𝟏𝟎𝟎𝟎𝟎</m:t>
                        </m:r>
                      </m:den>
                    </m:f>
                  </m:oMath>
                </a14:m>
                <a:r>
                  <a:rPr lang="ar-SA" sz="2000" b="1" dirty="0"/>
                  <a:t> = 10 % </a:t>
                </a:r>
                <a:r>
                  <a:rPr lang="ar-SA" sz="2000" b="1" dirty="0" smtClean="0"/>
                  <a:t>.</a:t>
                </a:r>
              </a:p>
              <a:p>
                <a:pPr marL="457200" lvl="0" indent="-457200">
                  <a:buFont typeface="+mj-lt"/>
                  <a:buAutoNum type="arabicPeriod"/>
                </a:pPr>
                <a:endParaRPr lang="en-US" sz="2000" b="1" dirty="0"/>
              </a:p>
              <a:p>
                <a:pPr marL="457200" lvl="0" indent="-457200">
                  <a:buFont typeface="+mj-lt"/>
                  <a:buAutoNum type="arabicPeriod"/>
                </a:pPr>
                <a:r>
                  <a:rPr lang="ar-SA" sz="2000" b="1" dirty="0"/>
                  <a:t>حساب احتمال نجاح الطالب في مقرر التحليل الاحصائي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000" b="1" i="1">
                            <a:latin typeface="Cambria Math"/>
                          </a:rPr>
                          <m:t>𝟖𝟎𝟎𝟎</m:t>
                        </m:r>
                      </m:num>
                      <m:den>
                        <m:r>
                          <a:rPr lang="en-US" sz="2000" b="1" i="1">
                            <a:latin typeface="Cambria Math"/>
                          </a:rPr>
                          <m:t>𝟏𝟎𝟎𝟎𝟎</m:t>
                        </m:r>
                      </m:den>
                    </m:f>
                  </m:oMath>
                </a14:m>
                <a:r>
                  <a:rPr lang="ar-SA" sz="2000" b="1" dirty="0"/>
                  <a:t> = 80 % </a:t>
                </a:r>
                <a:r>
                  <a:rPr lang="ar-SA" sz="2000" b="1" dirty="0" smtClean="0"/>
                  <a:t>.</a:t>
                </a:r>
              </a:p>
              <a:p>
                <a:pPr marL="457200" lvl="0" indent="-457200">
                  <a:buFont typeface="+mj-lt"/>
                  <a:buAutoNum type="arabicPeriod"/>
                </a:pPr>
                <a:endParaRPr lang="en-US" sz="2000" b="1" dirty="0"/>
              </a:p>
              <a:p>
                <a:pPr marL="457200" lvl="0" indent="-457200">
                  <a:buFont typeface="+mj-lt"/>
                  <a:buAutoNum type="arabicPeriod"/>
                </a:pPr>
                <a:r>
                  <a:rPr lang="ar-SA" sz="2000" b="1" dirty="0"/>
                  <a:t>حساب احتمال رسوب الطالب في مقرر التحليل الاحصائي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000" b="1" i="1">
                            <a:latin typeface="Cambria Math"/>
                          </a:rPr>
                          <m:t>𝟐𝟎𝟎𝟎</m:t>
                        </m:r>
                      </m:num>
                      <m:den>
                        <m:r>
                          <a:rPr lang="en-US" sz="2000" b="1" i="1">
                            <a:latin typeface="Cambria Math"/>
                          </a:rPr>
                          <m:t>𝟏𝟎𝟎𝟎𝟎</m:t>
                        </m:r>
                      </m:den>
                    </m:f>
                  </m:oMath>
                </a14:m>
                <a:r>
                  <a:rPr lang="ar-SA" sz="2000" b="1" dirty="0"/>
                  <a:t> = 20 % </a:t>
                </a:r>
                <a:r>
                  <a:rPr lang="ar-SA" sz="2000" b="1" dirty="0" smtClean="0"/>
                  <a:t>.</a:t>
                </a:r>
                <a:endParaRPr lang="en-US" sz="2000" b="1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1752" r="-820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7849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نظرية الاحتمالات :-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algn="ctr"/>
                <a:r>
                  <a:rPr lang="ar-SA" sz="2800" b="1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الحل </a:t>
                </a:r>
                <a:endParaRPr lang="en-US" sz="2800" b="1" u="sng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lvl="0"/>
                <a:r>
                  <a:rPr lang="ar-SA" sz="2400" b="1" dirty="0" smtClean="0"/>
                  <a:t>4- حساب </a:t>
                </a:r>
                <a:r>
                  <a:rPr lang="ar-SA" sz="2400" b="1" dirty="0"/>
                  <a:t>احتمال نجاح الطالب في المقررين معاً 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1" i="1">
                            <a:latin typeface="Cambria Math"/>
                          </a:rPr>
                          <m:t>𝟗𝟎𝟎𝟎</m:t>
                        </m:r>
                      </m:num>
                      <m:den>
                        <m:r>
                          <a:rPr lang="en-US" sz="2400" b="1" i="1">
                            <a:latin typeface="Cambria Math"/>
                          </a:rPr>
                          <m:t>𝟏𝟎𝟎𝟎𝟎</m:t>
                        </m:r>
                      </m:den>
                    </m:f>
                  </m:oMath>
                </a14:m>
                <a:r>
                  <a:rPr lang="en-US" sz="2400" b="1" dirty="0"/>
                  <a:t> </a:t>
                </a:r>
                <a:r>
                  <a:rPr lang="ar-SA" sz="2400" b="1" dirty="0"/>
                  <a:t>×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1" i="1">
                            <a:latin typeface="Cambria Math"/>
                          </a:rPr>
                          <m:t>𝟖𝟎𝟎𝟎</m:t>
                        </m:r>
                      </m:num>
                      <m:den>
                        <m:r>
                          <a:rPr lang="en-US" sz="2400" b="1" i="1">
                            <a:latin typeface="Cambria Math"/>
                          </a:rPr>
                          <m:t>𝟏𝟎𝟎𝟎𝟎</m:t>
                        </m:r>
                      </m:den>
                    </m:f>
                  </m:oMath>
                </a14:m>
                <a:r>
                  <a:rPr lang="ar-SA" sz="2400" b="1" dirty="0"/>
                  <a:t> = 0.72 = 72 </a:t>
                </a:r>
                <a:r>
                  <a:rPr lang="ar-SA" sz="2400" b="1" dirty="0" smtClean="0"/>
                  <a:t>%.</a:t>
                </a:r>
                <a:endParaRPr lang="en-US" sz="2400" b="1" dirty="0"/>
              </a:p>
              <a:p>
                <a:pPr lvl="0"/>
                <a:endParaRPr lang="ar-SA" sz="2400" b="1" dirty="0" smtClean="0"/>
              </a:p>
              <a:p>
                <a:pPr lvl="0"/>
                <a:r>
                  <a:rPr lang="ar-SA" sz="2400" b="1" dirty="0" smtClean="0"/>
                  <a:t>5- حساب </a:t>
                </a:r>
                <a:r>
                  <a:rPr lang="ar-SA" sz="2400" b="1" dirty="0"/>
                  <a:t>احتمال رسوب الطالب في المقررين معاً 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1" i="1">
                            <a:latin typeface="Cambria Math"/>
                          </a:rPr>
                          <m:t>𝟏𝟎𝟎𝟎</m:t>
                        </m:r>
                      </m:num>
                      <m:den>
                        <m:r>
                          <a:rPr lang="en-US" sz="2400" b="1" i="1">
                            <a:latin typeface="Cambria Math"/>
                          </a:rPr>
                          <m:t>𝟏𝟎𝟎𝟎𝟎</m:t>
                        </m:r>
                      </m:den>
                    </m:f>
                  </m:oMath>
                </a14:m>
                <a:r>
                  <a:rPr lang="en-US" sz="2400" b="1" dirty="0"/>
                  <a:t> </a:t>
                </a:r>
                <a:r>
                  <a:rPr lang="ar-SA" sz="2400" b="1" dirty="0"/>
                  <a:t>×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1" i="1">
                            <a:latin typeface="Cambria Math"/>
                          </a:rPr>
                          <m:t>𝟐𝟎𝟎𝟎</m:t>
                        </m:r>
                      </m:num>
                      <m:den>
                        <m:r>
                          <a:rPr lang="en-US" sz="2400" b="1" i="1">
                            <a:latin typeface="Cambria Math"/>
                          </a:rPr>
                          <m:t>𝟏𝟎𝟎𝟎𝟎</m:t>
                        </m:r>
                      </m:den>
                    </m:f>
                  </m:oMath>
                </a14:m>
                <a:r>
                  <a:rPr lang="ar-SA" sz="2400" b="1" dirty="0"/>
                  <a:t> = 0.02= </a:t>
                </a:r>
                <a:r>
                  <a:rPr lang="ar-SA" sz="2400" b="1" dirty="0" smtClean="0"/>
                  <a:t>2%.</a:t>
                </a:r>
              </a:p>
              <a:p>
                <a:pPr lvl="0"/>
                <a:endParaRPr lang="en-US" sz="2400" b="1" dirty="0"/>
              </a:p>
              <a:p>
                <a:pPr lvl="0"/>
                <a:r>
                  <a:rPr lang="ar-SA" sz="2400" b="1" dirty="0" smtClean="0"/>
                  <a:t>6- حساب </a:t>
                </a:r>
                <a:r>
                  <a:rPr lang="ar-SA" sz="2400" b="1" dirty="0"/>
                  <a:t>احتمال نجاح الطالب في احد المقررين فقط </a:t>
                </a:r>
                <a:r>
                  <a:rPr lang="ar-SA" sz="2400" b="1" dirty="0" smtClean="0"/>
                  <a:t>=</a:t>
                </a:r>
              </a:p>
              <a:p>
                <a:pPr lvl="0"/>
                <a:r>
                  <a:rPr lang="ar-SA" sz="2400" b="1" dirty="0"/>
                  <a:t> </a:t>
                </a:r>
                <a:r>
                  <a:rPr lang="ar-SA" sz="2400" b="1" dirty="0" smtClean="0"/>
                  <a:t>                                      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1" i="1">
                            <a:latin typeface="Cambria Math"/>
                          </a:rPr>
                          <m:t>𝟗𝟎𝟎𝟎</m:t>
                        </m:r>
                      </m:num>
                      <m:den>
                        <m:r>
                          <a:rPr lang="en-US" sz="2400" b="1" i="1">
                            <a:latin typeface="Cambria Math"/>
                          </a:rPr>
                          <m:t>𝟏𝟎𝟎𝟎𝟎</m:t>
                        </m:r>
                      </m:den>
                    </m:f>
                  </m:oMath>
                </a14:m>
                <a:r>
                  <a:rPr lang="en-US" sz="2400" b="1" dirty="0"/>
                  <a:t> </a:t>
                </a:r>
                <a:r>
                  <a:rPr lang="ar-SA" sz="2400" b="1" dirty="0"/>
                  <a:t>×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1" i="1">
                            <a:latin typeface="Cambria Math"/>
                          </a:rPr>
                          <m:t>𝟐𝟎𝟎𝟎</m:t>
                        </m:r>
                      </m:num>
                      <m:den>
                        <m:r>
                          <a:rPr lang="en-US" sz="2400" b="1" i="1">
                            <a:latin typeface="Cambria Math"/>
                          </a:rPr>
                          <m:t>𝟏𝟎𝟎𝟎𝟎</m:t>
                        </m:r>
                      </m:den>
                    </m:f>
                  </m:oMath>
                </a14:m>
                <a:r>
                  <a:rPr lang="ar-SA" sz="2400" b="1" dirty="0"/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1" i="1">
                            <a:latin typeface="Cambria Math"/>
                          </a:rPr>
                          <m:t>𝟖𝟎𝟎𝟎</m:t>
                        </m:r>
                      </m:num>
                      <m:den>
                        <m:r>
                          <a:rPr lang="en-US" sz="2400" b="1" i="1">
                            <a:latin typeface="Cambria Math"/>
                          </a:rPr>
                          <m:t>𝟏𝟎𝟎𝟎𝟎</m:t>
                        </m:r>
                      </m:den>
                    </m:f>
                  </m:oMath>
                </a14:m>
                <a:r>
                  <a:rPr lang="en-US" sz="2400" b="1" dirty="0"/>
                  <a:t> </a:t>
                </a:r>
                <a:r>
                  <a:rPr lang="ar-SA" sz="2400" b="1" dirty="0"/>
                  <a:t>×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1" i="1">
                            <a:latin typeface="Cambria Math"/>
                          </a:rPr>
                          <m:t>𝟐𝟎𝟎𝟎</m:t>
                        </m:r>
                      </m:num>
                      <m:den>
                        <m:r>
                          <a:rPr lang="en-US" sz="2400" b="1" i="1">
                            <a:latin typeface="Cambria Math"/>
                          </a:rPr>
                          <m:t>𝟏𝟎𝟎𝟎𝟎</m:t>
                        </m:r>
                      </m:den>
                    </m:f>
                  </m:oMath>
                </a14:m>
                <a:r>
                  <a:rPr lang="en-US" sz="2400" b="1" dirty="0"/>
                  <a:t> </a:t>
                </a:r>
              </a:p>
              <a:p>
                <a:r>
                  <a:rPr lang="ar-SA" sz="2400" b="1" dirty="0"/>
                  <a:t>    </a:t>
                </a:r>
                <a:r>
                  <a:rPr lang="ar-SA" sz="2400" b="1" dirty="0" smtClean="0"/>
                  <a:t>                                   </a:t>
                </a:r>
                <a:r>
                  <a:rPr lang="ar-SA" sz="2400" b="1" dirty="0"/>
                  <a:t>= </a:t>
                </a:r>
                <a:r>
                  <a:rPr lang="en-US" sz="2400" b="1" dirty="0"/>
                  <a:t>0.9 </a:t>
                </a:r>
                <a:r>
                  <a:rPr lang="ar-SA" sz="2400" b="1" dirty="0"/>
                  <a:t>×</a:t>
                </a:r>
                <a:r>
                  <a:rPr lang="en-US" sz="2400" b="1" dirty="0"/>
                  <a:t> 0.2 </a:t>
                </a:r>
                <a:r>
                  <a:rPr lang="ar-SA" sz="2400" b="1" dirty="0"/>
                  <a:t> + </a:t>
                </a:r>
                <a:r>
                  <a:rPr lang="en-US" sz="2400" b="1" dirty="0"/>
                  <a:t>0.8 </a:t>
                </a:r>
                <a:r>
                  <a:rPr lang="ar-SA" sz="2400" b="1" dirty="0"/>
                  <a:t>×</a:t>
                </a:r>
                <a:r>
                  <a:rPr lang="en-US" sz="2400" b="1" dirty="0"/>
                  <a:t> 0.1 </a:t>
                </a:r>
                <a:r>
                  <a:rPr lang="ar-SA" sz="2400" b="1" dirty="0"/>
                  <a:t> = </a:t>
                </a:r>
                <a:r>
                  <a:rPr lang="en-US" sz="2400" b="1" dirty="0"/>
                  <a:t>0.26</a:t>
                </a:r>
              </a:p>
              <a:p>
                <a:endParaRPr lang="en-US" sz="2400" b="1" dirty="0"/>
              </a:p>
              <a:p>
                <a:pPr algn="r"/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547" t="-1752" r="-1094" b="-3369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7849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نظرية الاحتمالات 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800" b="1" u="sng" dirty="0"/>
              <a:t>مثال :-</a:t>
            </a:r>
            <a:endParaRPr lang="en-US" sz="2800" b="1" u="sng" dirty="0"/>
          </a:p>
          <a:p>
            <a:r>
              <a:rPr lang="ar-SA" sz="2000" b="1" dirty="0"/>
              <a:t>في دراسة لتخصص مجموعة من الطلاب تبين التالي :-</a:t>
            </a:r>
            <a:endParaRPr lang="en-US" sz="2000" b="1" dirty="0"/>
          </a:p>
          <a:p>
            <a:r>
              <a:rPr lang="ar-SA" sz="2000" b="1" dirty="0"/>
              <a:t>60 طالب يدرسون محاسبة .</a:t>
            </a:r>
            <a:endParaRPr lang="en-US" sz="2000" b="1" dirty="0"/>
          </a:p>
          <a:p>
            <a:r>
              <a:rPr lang="ar-SA" sz="2000" b="1" dirty="0"/>
              <a:t>30 طالب يدرسون تسويق .</a:t>
            </a:r>
            <a:endParaRPr lang="en-US" sz="2000" b="1" dirty="0"/>
          </a:p>
          <a:p>
            <a:r>
              <a:rPr lang="ar-SA" sz="2000" b="1" dirty="0"/>
              <a:t>10 طلاب يدرسون مالية .</a:t>
            </a:r>
            <a:endParaRPr lang="en-US" sz="2000" b="1" dirty="0"/>
          </a:p>
          <a:p>
            <a:r>
              <a:rPr lang="ar-SA" sz="2000" b="1" dirty="0"/>
              <a:t>إذا تم اختيار طالب بطريقة عشوائية أحسب الاحتمالات التالية :-</a:t>
            </a:r>
            <a:endParaRPr lang="en-US" sz="2000" b="1" dirty="0"/>
          </a:p>
          <a:p>
            <a:pPr marL="457200" lvl="0" indent="-457200">
              <a:buFont typeface="+mj-lt"/>
              <a:buAutoNum type="arabicParenR"/>
            </a:pPr>
            <a:r>
              <a:rPr lang="ar-SA" sz="2000" b="1" dirty="0"/>
              <a:t>إحتمال أن يكون تخصص محاسبة .</a:t>
            </a:r>
            <a:endParaRPr lang="en-US" sz="2000" b="1" dirty="0"/>
          </a:p>
          <a:p>
            <a:pPr marL="457200" lvl="0" indent="-457200">
              <a:buFont typeface="+mj-lt"/>
              <a:buAutoNum type="arabicParenR"/>
            </a:pPr>
            <a:r>
              <a:rPr lang="ar-SA" sz="2000" b="1" dirty="0"/>
              <a:t>إحتمال أن يكون تخصص تسويق .</a:t>
            </a:r>
            <a:endParaRPr lang="en-US" sz="2000" b="1" dirty="0"/>
          </a:p>
          <a:p>
            <a:pPr marL="457200" lvl="0" indent="-457200">
              <a:buFont typeface="+mj-lt"/>
              <a:buAutoNum type="arabicParenR"/>
            </a:pPr>
            <a:r>
              <a:rPr lang="ar-SA" sz="2000" b="1" dirty="0"/>
              <a:t>إحتمال أن يكون تخصص مالية .</a:t>
            </a:r>
            <a:endParaRPr lang="en-US" sz="2000" b="1" dirty="0"/>
          </a:p>
          <a:p>
            <a:pPr marL="457200" lvl="0" indent="-457200">
              <a:buFont typeface="+mj-lt"/>
              <a:buAutoNum type="arabicParenR"/>
            </a:pPr>
            <a:r>
              <a:rPr lang="ar-SA" sz="2000" b="1" dirty="0"/>
              <a:t>إحتمال أن يكون تخصص محاسبة أو تسويق .</a:t>
            </a:r>
            <a:endParaRPr lang="en-US" sz="2000" b="1" dirty="0"/>
          </a:p>
          <a:p>
            <a:pPr marL="457200" lvl="0" indent="-457200">
              <a:buFont typeface="+mj-lt"/>
              <a:buAutoNum type="arabicParenR"/>
            </a:pPr>
            <a:r>
              <a:rPr lang="ar-SA" sz="2000" b="1" dirty="0"/>
              <a:t>إحتمال أن يكون تخصص محاسبة أو تسويق أو مالية .</a:t>
            </a:r>
            <a:endParaRPr lang="en-US" sz="2000" b="1" dirty="0"/>
          </a:p>
          <a:p>
            <a:pPr algn="r"/>
            <a:endParaRPr lang="en-US" sz="2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7849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نظرية الاحتمالات :-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algn="ctr"/>
                <a:r>
                  <a:rPr lang="ar-SA" sz="24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الحل </a:t>
                </a:r>
                <a:endParaRPr lang="en-US" sz="2400" b="1" u="sng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marL="457200" lvl="0" indent="-457200">
                  <a:buFont typeface="+mj-lt"/>
                  <a:buAutoNum type="arabicParenR"/>
                </a:pPr>
                <a:r>
                  <a:rPr lang="ar-SA" sz="2400" b="1" dirty="0"/>
                  <a:t>إحتمال أن يكون تخصص محاسبة 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1" i="1">
                            <a:latin typeface="Cambria Math"/>
                          </a:rPr>
                          <m:t>𝟔𝟎</m:t>
                        </m:r>
                      </m:num>
                      <m:den>
                        <m:r>
                          <a:rPr lang="en-US" sz="2400" b="1" i="1">
                            <a:latin typeface="Cambria Math"/>
                          </a:rPr>
                          <m:t>𝟏𝟎𝟎</m:t>
                        </m:r>
                      </m:den>
                    </m:f>
                  </m:oMath>
                </a14:m>
                <a:endParaRPr lang="en-US" sz="2400" b="1" dirty="0"/>
              </a:p>
              <a:p>
                <a:pPr marL="457200" lvl="0" indent="-457200">
                  <a:buFont typeface="+mj-lt"/>
                  <a:buAutoNum type="arabicParenR"/>
                </a:pPr>
                <a:r>
                  <a:rPr lang="ar-SA" sz="2400" b="1" dirty="0"/>
                  <a:t>إحتمال أن يكون تخصص تسويق 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1" i="1">
                            <a:latin typeface="Cambria Math"/>
                          </a:rPr>
                          <m:t>𝟑𝟎</m:t>
                        </m:r>
                      </m:num>
                      <m:den>
                        <m:r>
                          <a:rPr lang="en-US" sz="2400" b="1" i="1">
                            <a:latin typeface="Cambria Math"/>
                          </a:rPr>
                          <m:t>𝟏𝟎𝟎</m:t>
                        </m:r>
                      </m:den>
                    </m:f>
                  </m:oMath>
                </a14:m>
                <a:endParaRPr lang="en-US" sz="2400" b="1" dirty="0"/>
              </a:p>
              <a:p>
                <a:pPr marL="457200" lvl="0" indent="-457200">
                  <a:buFont typeface="+mj-lt"/>
                  <a:buAutoNum type="arabicParenR"/>
                </a:pPr>
                <a:r>
                  <a:rPr lang="ar-SA" sz="2400" b="1" dirty="0"/>
                  <a:t>إحتمال أن يكون تخصص مالية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1" i="1">
                            <a:latin typeface="Cambria Math"/>
                          </a:rPr>
                          <m:t>𝟏𝟎</m:t>
                        </m:r>
                      </m:num>
                      <m:den>
                        <m:r>
                          <a:rPr lang="en-US" sz="2400" b="1" i="1">
                            <a:latin typeface="Cambria Math"/>
                          </a:rPr>
                          <m:t>𝟏𝟎𝟎</m:t>
                        </m:r>
                      </m:den>
                    </m:f>
                  </m:oMath>
                </a14:m>
                <a:endParaRPr lang="en-US" sz="2400" b="1" dirty="0"/>
              </a:p>
              <a:p>
                <a:pPr marL="457200" lvl="0" indent="-457200">
                  <a:buFont typeface="+mj-lt"/>
                  <a:buAutoNum type="arabicParenR"/>
                </a:pPr>
                <a:r>
                  <a:rPr lang="ar-SA" sz="2400" b="1" dirty="0"/>
                  <a:t>إحتمال أن يكون تخصص محاسبة أو تسويق </a:t>
                </a:r>
                <a:r>
                  <a:rPr lang="ar-SA" sz="2400" b="1" dirty="0" smtClean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SA" sz="24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ar-SA" sz="2400" b="1" i="1" smtClean="0">
                            <a:latin typeface="Cambria Math"/>
                          </a:rPr>
                          <m:t>𝟔𝟎</m:t>
                        </m:r>
                      </m:num>
                      <m:den>
                        <m:r>
                          <a:rPr lang="ar-SA" sz="2400" b="1" i="1" smtClean="0">
                            <a:latin typeface="Cambria Math"/>
                          </a:rPr>
                          <m:t>𝟏𝟎𝟎</m:t>
                        </m:r>
                      </m:den>
                    </m:f>
                  </m:oMath>
                </a14:m>
                <a:r>
                  <a:rPr lang="ar-SA" sz="2400" b="1" dirty="0" smtClean="0"/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SA" sz="24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ar-SA" sz="2400" b="1" i="1" smtClean="0">
                            <a:latin typeface="Cambria Math"/>
                          </a:rPr>
                          <m:t>𝟑𝟎</m:t>
                        </m:r>
                      </m:num>
                      <m:den>
                        <m:r>
                          <a:rPr lang="ar-SA" sz="2400" b="1" i="1" smtClean="0">
                            <a:latin typeface="Cambria Math"/>
                          </a:rPr>
                          <m:t>𝟏𝟎𝟎</m:t>
                        </m:r>
                      </m:den>
                    </m:f>
                  </m:oMath>
                </a14:m>
                <a:r>
                  <a:rPr lang="ar-SA" sz="2400" b="1" dirty="0" smtClean="0"/>
                  <a:t>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SA" sz="24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ar-SA" sz="2400" b="1" i="1" smtClean="0">
                            <a:latin typeface="Cambria Math"/>
                          </a:rPr>
                          <m:t>𝟗𝟎</m:t>
                        </m:r>
                      </m:num>
                      <m:den>
                        <m:r>
                          <a:rPr lang="ar-SA" sz="2400" b="1" i="1" smtClean="0">
                            <a:latin typeface="Cambria Math"/>
                          </a:rPr>
                          <m:t>𝟏𝟎𝟎</m:t>
                        </m:r>
                      </m:den>
                    </m:f>
                  </m:oMath>
                </a14:m>
                <a:endParaRPr lang="en-US" sz="2400" b="1" dirty="0"/>
              </a:p>
              <a:p>
                <a:pPr marL="457200" lvl="0" indent="-457200">
                  <a:buFont typeface="+mj-lt"/>
                  <a:buAutoNum type="arabicParenR"/>
                </a:pPr>
                <a:r>
                  <a:rPr lang="ar-SA" sz="2400" b="1" dirty="0"/>
                  <a:t>إحتمال أن يكون تخصص محاسبة أو تسويق أو مالية </a:t>
                </a:r>
                <a:r>
                  <a:rPr lang="ar-SA" sz="2400" b="1" dirty="0" smtClean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SA" sz="24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ar-SA" sz="2400" b="1" i="1" smtClean="0">
                            <a:latin typeface="Cambria Math"/>
                          </a:rPr>
                          <m:t>𝟔𝟎</m:t>
                        </m:r>
                      </m:num>
                      <m:den>
                        <m:r>
                          <a:rPr lang="ar-SA" sz="2400" b="1" i="1" smtClean="0">
                            <a:latin typeface="Cambria Math"/>
                          </a:rPr>
                          <m:t>𝟏𝟎𝟎</m:t>
                        </m:r>
                      </m:den>
                    </m:f>
                  </m:oMath>
                </a14:m>
                <a:r>
                  <a:rPr lang="ar-SA" sz="2400" b="1" dirty="0" smtClean="0"/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SA" sz="24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ar-SA" sz="2400" b="1" i="1" smtClean="0">
                            <a:latin typeface="Cambria Math"/>
                          </a:rPr>
                          <m:t>𝟑𝟎</m:t>
                        </m:r>
                      </m:num>
                      <m:den>
                        <m:r>
                          <a:rPr lang="ar-SA" sz="2400" b="1" i="1" smtClean="0">
                            <a:latin typeface="Cambria Math"/>
                          </a:rPr>
                          <m:t>𝟏𝟎𝟎</m:t>
                        </m:r>
                      </m:den>
                    </m:f>
                  </m:oMath>
                </a14:m>
                <a:r>
                  <a:rPr lang="ar-SA" sz="2400" b="1" dirty="0" smtClean="0"/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SA" sz="24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ar-SA" sz="2400" b="1" i="1" smtClean="0">
                            <a:latin typeface="Cambria Math"/>
                          </a:rPr>
                          <m:t>𝟏𝟎</m:t>
                        </m:r>
                      </m:num>
                      <m:den>
                        <m:r>
                          <a:rPr lang="ar-SA" sz="2400" b="1" i="1" smtClean="0">
                            <a:latin typeface="Cambria Math"/>
                          </a:rPr>
                          <m:t>𝟏𝟎𝟎</m:t>
                        </m:r>
                      </m:den>
                    </m:f>
                  </m:oMath>
                </a14:m>
                <a:r>
                  <a:rPr lang="ar-SA" sz="2400" b="1" dirty="0" smtClean="0"/>
                  <a:t>  = </a:t>
                </a:r>
                <a:r>
                  <a:rPr lang="en-US" sz="2400" b="1" dirty="0" smtClean="0"/>
                  <a:t>1</a:t>
                </a:r>
                <a:endParaRPr lang="en-US" sz="2400" b="1" dirty="0"/>
              </a:p>
              <a:p>
                <a:pPr algn="r"/>
                <a:endParaRPr lang="en-US" sz="2400" b="1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1348" r="-1162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7849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نظرية الاحتمالات :-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SA" sz="2800" b="1" u="sng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نظرية :-</a:t>
                </a:r>
                <a:endParaRPr lang="en-US" sz="2800" b="1" u="sng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r>
                  <a:rPr lang="ar-SA" sz="2000" b="1" dirty="0"/>
                  <a:t>إذا كان احتمال تحقق حادث واحد على الأقل من حادثين  </a:t>
                </a:r>
                <a:r>
                  <a:rPr lang="en-US" sz="2000" b="1" dirty="0"/>
                  <a:t>A</a:t>
                </a:r>
                <a:r>
                  <a:rPr lang="ar-SA" sz="2000" b="1" dirty="0"/>
                  <a:t> أو </a:t>
                </a:r>
                <a:r>
                  <a:rPr lang="en-US" sz="2000" b="1" dirty="0"/>
                  <a:t>B</a:t>
                </a:r>
                <a:r>
                  <a:rPr lang="ar-SA" sz="2000" b="1" dirty="0"/>
                  <a:t> هو أن يتحقق أحدهما أو أن يتحقق الاثنين معاً ويسمي الاتحاد و يرمز له بالرمز :-</a:t>
                </a:r>
                <a:endParaRPr lang="en-US" sz="2000" b="1" dirty="0"/>
              </a:p>
              <a:p>
                <a:pPr algn="ctr" rtl="0"/>
                <a:r>
                  <a:rPr lang="en-US" sz="2000" b="1" dirty="0"/>
                  <a:t>P(A</a:t>
                </a:r>
                <a14:m>
                  <m:oMath xmlns:m="http://schemas.openxmlformats.org/officeDocument/2006/math">
                    <m:r>
                      <a:rPr lang="en-US" sz="2000" b="1" i="1">
                        <a:latin typeface="Cambria Math"/>
                      </a:rPr>
                      <m:t>∪</m:t>
                    </m:r>
                  </m:oMath>
                </a14:m>
                <a:r>
                  <a:rPr lang="en-US" sz="2000" b="1" dirty="0"/>
                  <a:t>B) = P(A) + P(B) - P(A</a:t>
                </a:r>
                <a14:m>
                  <m:oMath xmlns:m="http://schemas.openxmlformats.org/officeDocument/2006/math">
                    <m:r>
                      <a:rPr lang="en-US" sz="2000" b="1" i="1">
                        <a:latin typeface="Cambria Math"/>
                      </a:rPr>
                      <m:t>∩</m:t>
                    </m:r>
                  </m:oMath>
                </a14:m>
                <a:r>
                  <a:rPr lang="en-US" sz="2000" b="1" dirty="0"/>
                  <a:t>B)</a:t>
                </a:r>
              </a:p>
              <a:p>
                <a:endParaRPr lang="ar-SA" sz="2000" b="1" dirty="0" smtClean="0"/>
              </a:p>
              <a:p>
                <a:r>
                  <a:rPr lang="ar-SA" sz="2000" b="1" i="1" u="sng" dirty="0" smtClean="0"/>
                  <a:t>حيث </a:t>
                </a:r>
                <a:r>
                  <a:rPr lang="ar-SA" sz="2000" b="1" i="1" u="sng" dirty="0"/>
                  <a:t>أن :-</a:t>
                </a:r>
                <a:endParaRPr lang="en-US" sz="2000" b="1" i="1" u="sng" dirty="0"/>
              </a:p>
              <a:p>
                <a:r>
                  <a:rPr lang="en-US" sz="2000" b="1" dirty="0"/>
                  <a:t>P(A)</a:t>
                </a:r>
                <a:r>
                  <a:rPr lang="ar-SA" sz="2000" b="1" dirty="0"/>
                  <a:t>  هو إحتمال تحقق الحدث </a:t>
                </a:r>
                <a:r>
                  <a:rPr lang="en-US" sz="2000" b="1" dirty="0"/>
                  <a:t>A</a:t>
                </a:r>
                <a:r>
                  <a:rPr lang="ar-SA" sz="2000" b="1" dirty="0"/>
                  <a:t> .</a:t>
                </a:r>
                <a:endParaRPr lang="en-US" sz="2000" b="1" dirty="0"/>
              </a:p>
              <a:p>
                <a:r>
                  <a:rPr lang="en-US" sz="2000" b="1" dirty="0"/>
                  <a:t>P(B)</a:t>
                </a:r>
                <a:r>
                  <a:rPr lang="ar-SA" sz="2000" b="1" dirty="0"/>
                  <a:t>  هو إحتمال تحقق الحدث </a:t>
                </a:r>
                <a:r>
                  <a:rPr lang="en-US" sz="2000" b="1" dirty="0"/>
                  <a:t>B</a:t>
                </a:r>
                <a:r>
                  <a:rPr lang="ar-SA" sz="2000" b="1" dirty="0"/>
                  <a:t> .</a:t>
                </a:r>
                <a:endParaRPr lang="en-US" sz="2000" b="1" dirty="0"/>
              </a:p>
              <a:p>
                <a:r>
                  <a:rPr lang="en-US" sz="2000" b="1" dirty="0"/>
                  <a:t>P(A</a:t>
                </a:r>
                <a14:m>
                  <m:oMath xmlns:m="http://schemas.openxmlformats.org/officeDocument/2006/math">
                    <m:r>
                      <a:rPr lang="en-US" sz="2000" b="1" i="1">
                        <a:latin typeface="Cambria Math"/>
                      </a:rPr>
                      <m:t>∩</m:t>
                    </m:r>
                  </m:oMath>
                </a14:m>
                <a:r>
                  <a:rPr lang="en-US" sz="2000" b="1" dirty="0"/>
                  <a:t>B)</a:t>
                </a:r>
                <a:r>
                  <a:rPr lang="ar-SA" sz="2000" b="1" dirty="0"/>
                  <a:t> : التقاطع و يشير إلى إحتمال تحقق الحدثين معاً (الحدث الأول </a:t>
                </a:r>
                <a:r>
                  <a:rPr lang="ar-SA" sz="2000" b="1" dirty="0">
                    <a:solidFill>
                      <a:srgbClr val="FF0000"/>
                    </a:solidFill>
                  </a:rPr>
                  <a:t>و</a:t>
                </a:r>
                <a:r>
                  <a:rPr lang="ar-SA" sz="2000" b="1" dirty="0"/>
                  <a:t> الحدث الثاني ).</a:t>
                </a:r>
                <a:endParaRPr lang="en-US" sz="2000" b="1" dirty="0"/>
              </a:p>
              <a:p>
                <a:r>
                  <a:rPr lang="en-US" sz="2000" b="1" dirty="0"/>
                  <a:t>P(A</a:t>
                </a:r>
                <a14:m>
                  <m:oMath xmlns:m="http://schemas.openxmlformats.org/officeDocument/2006/math">
                    <m:r>
                      <a:rPr lang="en-US" sz="2000" b="1" i="1">
                        <a:latin typeface="Cambria Math"/>
                      </a:rPr>
                      <m:t>∪</m:t>
                    </m:r>
                  </m:oMath>
                </a14:m>
                <a:r>
                  <a:rPr lang="en-US" sz="2000" b="1" dirty="0"/>
                  <a:t>B)</a:t>
                </a:r>
                <a:r>
                  <a:rPr lang="ar-SA" sz="2000" b="1" dirty="0"/>
                  <a:t> : الاتحاد ويشير إلى إحتمال تحقق أحد الحدثين على الاقل ( الحدث الاول </a:t>
                </a:r>
                <a:r>
                  <a:rPr lang="ar-SA" sz="2000" b="1" dirty="0">
                    <a:solidFill>
                      <a:srgbClr val="FF0000"/>
                    </a:solidFill>
                  </a:rPr>
                  <a:t>أو</a:t>
                </a:r>
                <a:r>
                  <a:rPr lang="ar-SA" sz="2000" b="1" dirty="0"/>
                  <a:t> الثاني )</a:t>
                </a:r>
                <a:endParaRPr lang="en-US" sz="2000" b="1" dirty="0"/>
              </a:p>
              <a:p>
                <a:pPr algn="r"/>
                <a:endParaRPr lang="en-US" sz="2400" b="1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410" t="-1752" r="-1709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7849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نظرية الاحتمالات :-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SA" sz="2000" b="1" u="sng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مثال :-</a:t>
                </a:r>
                <a:endParaRPr lang="en-US" sz="2000" b="1" u="sng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r>
                  <a:rPr lang="ar-SA" sz="1800" b="1" dirty="0"/>
                  <a:t>إذا تقدم لإختبار المحاسبة و الاقتصاد 50 طالب نجح في المحاسبة 30 طالب و نجح في الاقتصاد 40 طالب فإذا علمت أن هناك 25 طالب قد نجحوا في الاثنين معاً فاحسب احتمال النجاح في أحد المقررين على الاقل ؟</a:t>
                </a:r>
                <a:endParaRPr lang="en-US" sz="1800" b="1" dirty="0"/>
              </a:p>
              <a:p>
                <a:r>
                  <a:rPr lang="ar-SA" sz="1800" b="1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الحل :-</a:t>
                </a:r>
                <a:endParaRPr lang="en-US" sz="1800" b="1" u="sng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lvl="0"/>
                <a:r>
                  <a:rPr lang="ar-SA" sz="1800" b="1" dirty="0" smtClean="0"/>
                  <a:t>1- نرمز </a:t>
                </a:r>
                <a:r>
                  <a:rPr lang="ar-SA" sz="1800" b="1" dirty="0"/>
                  <a:t>إلى إحتمال النجاح في المحاسبة بالرمز </a:t>
                </a:r>
                <a:r>
                  <a:rPr lang="en-US" sz="1800" b="1" dirty="0"/>
                  <a:t>P(A)</a:t>
                </a:r>
                <a:r>
                  <a:rPr lang="ar-SA" sz="1800" b="1" dirty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8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1800" b="1" i="1">
                            <a:latin typeface="Cambria Math"/>
                          </a:rPr>
                          <m:t>𝟑𝟎</m:t>
                        </m:r>
                      </m:num>
                      <m:den>
                        <m:r>
                          <a:rPr lang="en-US" sz="1800" b="1" i="1">
                            <a:latin typeface="Cambria Math"/>
                          </a:rPr>
                          <m:t>𝟓𝟎</m:t>
                        </m:r>
                      </m:den>
                    </m:f>
                  </m:oMath>
                </a14:m>
                <a:r>
                  <a:rPr lang="ar-SA" sz="1800" b="1" dirty="0"/>
                  <a:t> = </a:t>
                </a:r>
                <a:r>
                  <a:rPr lang="en-US" sz="1800" b="1" dirty="0"/>
                  <a:t>0.60</a:t>
                </a:r>
              </a:p>
              <a:p>
                <a:pPr lvl="0"/>
                <a:r>
                  <a:rPr lang="ar-SA" sz="1800" b="1" dirty="0" smtClean="0"/>
                  <a:t>2- نرمز </a:t>
                </a:r>
                <a:r>
                  <a:rPr lang="ar-SA" sz="1800" b="1" dirty="0"/>
                  <a:t>إلى إحتمال النجاح في الاقتصاد بالرمز </a:t>
                </a:r>
                <a:r>
                  <a:rPr lang="en-US" sz="1800" b="1" dirty="0"/>
                  <a:t>P(B)</a:t>
                </a:r>
                <a:r>
                  <a:rPr lang="ar-SA" sz="1800" b="1" dirty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8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1800" b="1" i="1">
                            <a:latin typeface="Cambria Math"/>
                          </a:rPr>
                          <m:t>𝟒𝟎</m:t>
                        </m:r>
                      </m:num>
                      <m:den>
                        <m:r>
                          <a:rPr lang="en-US" sz="1800" b="1" i="1">
                            <a:latin typeface="Cambria Math"/>
                          </a:rPr>
                          <m:t>𝟓𝟎</m:t>
                        </m:r>
                      </m:den>
                    </m:f>
                  </m:oMath>
                </a14:m>
                <a:r>
                  <a:rPr lang="ar-SA" sz="1800" b="1" dirty="0"/>
                  <a:t> = </a:t>
                </a:r>
                <a:r>
                  <a:rPr lang="en-US" sz="1800" b="1" dirty="0"/>
                  <a:t>0.80</a:t>
                </a:r>
              </a:p>
              <a:p>
                <a:pPr lvl="0"/>
                <a:r>
                  <a:rPr lang="ar-SA" sz="1800" b="1" dirty="0" smtClean="0"/>
                  <a:t>3- احتمال </a:t>
                </a:r>
                <a:r>
                  <a:rPr lang="ar-SA" sz="1800" b="1" dirty="0"/>
                  <a:t>النجاح في المادتين معاً يشير إلى إحتمال النجاح في المادة الاولى و إحتمال النجاح في المادة الثانية و هو ما يعني التقاطع = </a:t>
                </a:r>
                <a:endParaRPr lang="ar-SA" sz="1800" b="1" dirty="0" smtClean="0"/>
              </a:p>
              <a:p>
                <a:pPr lvl="0" algn="l" rtl="0"/>
                <a:r>
                  <a:rPr lang="en-US" sz="1800" b="1" dirty="0" smtClean="0"/>
                  <a:t>P(A</a:t>
                </a:r>
                <a14:m>
                  <m:oMath xmlns:m="http://schemas.openxmlformats.org/officeDocument/2006/math">
                    <m:r>
                      <a:rPr lang="en-US" sz="1800" b="1" i="1">
                        <a:latin typeface="Cambria Math"/>
                      </a:rPr>
                      <m:t>∩</m:t>
                    </m:r>
                  </m:oMath>
                </a14:m>
                <a:r>
                  <a:rPr lang="en-US" sz="1800" b="1" dirty="0"/>
                  <a:t>B)</a:t>
                </a:r>
                <a:r>
                  <a:rPr lang="ar-SA" sz="1800" b="1" dirty="0"/>
                  <a:t> 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8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1800" b="1" i="1">
                            <a:latin typeface="Cambria Math"/>
                          </a:rPr>
                          <m:t>𝟐𝟓</m:t>
                        </m:r>
                      </m:num>
                      <m:den>
                        <m:r>
                          <a:rPr lang="en-US" sz="1800" b="1" i="1">
                            <a:latin typeface="Cambria Math"/>
                          </a:rPr>
                          <m:t>𝟓𝟎</m:t>
                        </m:r>
                      </m:den>
                    </m:f>
                  </m:oMath>
                </a14:m>
                <a:r>
                  <a:rPr lang="ar-SA" sz="1800" b="1" dirty="0"/>
                  <a:t> = </a:t>
                </a:r>
                <a:r>
                  <a:rPr lang="en-US" sz="1800" b="1" dirty="0"/>
                  <a:t>0.50</a:t>
                </a:r>
              </a:p>
              <a:p>
                <a:pPr lvl="0"/>
                <a:r>
                  <a:rPr lang="ar-SA" sz="1800" b="1" dirty="0" smtClean="0"/>
                  <a:t>4- المطلوب </a:t>
                </a:r>
                <a:r>
                  <a:rPr lang="ar-SA" sz="1800" b="1" dirty="0"/>
                  <a:t>هو إحتمال النجاح في مادة واحدة على الاقل وهو ما يعني النجاح في المادة الاولى أو النجاح في المادة الثانية و ذلك ما نطلق عليه الاتحاد = </a:t>
                </a:r>
                <a:r>
                  <a:rPr lang="en-US" sz="1800" b="1" dirty="0"/>
                  <a:t>P(A</a:t>
                </a:r>
                <a14:m>
                  <m:oMath xmlns:m="http://schemas.openxmlformats.org/officeDocument/2006/math">
                    <m:r>
                      <a:rPr lang="en-US" sz="1800" b="1" i="1">
                        <a:latin typeface="Cambria Math"/>
                      </a:rPr>
                      <m:t>∪</m:t>
                    </m:r>
                  </m:oMath>
                </a14:m>
                <a:r>
                  <a:rPr lang="en-US" sz="1800" b="1" dirty="0"/>
                  <a:t>B)</a:t>
                </a:r>
                <a:r>
                  <a:rPr lang="ar-SA" sz="1800" b="1" dirty="0"/>
                  <a:t> = </a:t>
                </a:r>
                <a:endParaRPr lang="en-US" sz="1800" b="1" dirty="0"/>
              </a:p>
              <a:p>
                <a:pPr algn="l" rtl="0"/>
                <a:r>
                  <a:rPr lang="en-US" sz="1800" b="1" dirty="0"/>
                  <a:t>P(A</a:t>
                </a:r>
                <a14:m>
                  <m:oMath xmlns:m="http://schemas.openxmlformats.org/officeDocument/2006/math">
                    <m:r>
                      <a:rPr lang="en-US" sz="1800" b="1" i="1">
                        <a:latin typeface="Cambria Math"/>
                      </a:rPr>
                      <m:t>∪</m:t>
                    </m:r>
                  </m:oMath>
                </a14:m>
                <a:r>
                  <a:rPr lang="en-US" sz="1800" b="1" dirty="0"/>
                  <a:t>B) = P(A) + P(B) - P(A</a:t>
                </a:r>
                <a14:m>
                  <m:oMath xmlns:m="http://schemas.openxmlformats.org/officeDocument/2006/math">
                    <m:r>
                      <a:rPr lang="en-US" sz="1800" b="1" i="1">
                        <a:latin typeface="Cambria Math"/>
                      </a:rPr>
                      <m:t>∩</m:t>
                    </m:r>
                  </m:oMath>
                </a14:m>
                <a:r>
                  <a:rPr lang="en-US" sz="1800" b="1" dirty="0"/>
                  <a:t>B) = 0.60 + 0.80 - 0.50 =  0.90</a:t>
                </a:r>
              </a:p>
              <a:p>
                <a:pPr algn="r"/>
                <a:endParaRPr lang="en-US" sz="1800" b="1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547" t="-943" r="-957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7849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نظرية الاحتمالات :-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SA" sz="2400" b="1" u="sng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مثال :-</a:t>
                </a:r>
                <a:endParaRPr lang="en-US" sz="2400" b="1" u="sng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just"/>
                <a:r>
                  <a:rPr lang="ar-SA" sz="1800" b="1" dirty="0"/>
                  <a:t>في دراسة لبيان المستوى الثقافي  في المملكة العربية السعودية تم إختيار عينة عشوائية مكونة من 100 شخص وجد من بينهم 50 شخص يتصفحوا جريدة الرياض و60 شخص يتصفحون جريدة المال و 30 شخص يتصفحون الجريدتين معاً،ً فاحسب احتمال تصفح أحد الجريدتين على الاقل ؟</a:t>
                </a:r>
                <a:endParaRPr lang="en-US" sz="1800" b="1" dirty="0"/>
              </a:p>
              <a:p>
                <a:pPr algn="ctr"/>
                <a:r>
                  <a:rPr lang="ar-SA" sz="1800" b="1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الحل </a:t>
                </a:r>
                <a:endParaRPr lang="en-US" sz="1800" b="1" u="sng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lvl="0"/>
                <a:r>
                  <a:rPr lang="ar-SA" sz="1800" b="1" dirty="0" smtClean="0"/>
                  <a:t>1- نرمز </a:t>
                </a:r>
                <a:r>
                  <a:rPr lang="ar-SA" sz="1800" b="1" dirty="0"/>
                  <a:t>إلى إحتمال تصفح جريدة الرياض  بالرمز </a:t>
                </a:r>
                <a:r>
                  <a:rPr lang="en-US" sz="1800" b="1" dirty="0"/>
                  <a:t>P(A)</a:t>
                </a:r>
                <a:r>
                  <a:rPr lang="ar-SA" sz="1800" b="1" dirty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8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1800" b="1" i="1">
                            <a:latin typeface="Cambria Math"/>
                          </a:rPr>
                          <m:t>𝟓𝟎</m:t>
                        </m:r>
                      </m:num>
                      <m:den>
                        <m:r>
                          <a:rPr lang="en-US" sz="1800" b="1" i="1">
                            <a:latin typeface="Cambria Math"/>
                          </a:rPr>
                          <m:t>𝟏𝟎𝟎</m:t>
                        </m:r>
                      </m:den>
                    </m:f>
                  </m:oMath>
                </a14:m>
                <a:r>
                  <a:rPr lang="ar-SA" sz="1800" b="1" dirty="0"/>
                  <a:t> = </a:t>
                </a:r>
                <a:r>
                  <a:rPr lang="en-US" sz="1800" b="1" dirty="0"/>
                  <a:t>0.50</a:t>
                </a:r>
              </a:p>
              <a:p>
                <a:pPr lvl="0"/>
                <a:r>
                  <a:rPr lang="ar-SA" sz="1800" b="1" dirty="0" smtClean="0"/>
                  <a:t>2- نرمز </a:t>
                </a:r>
                <a:r>
                  <a:rPr lang="ar-SA" sz="1800" b="1" dirty="0"/>
                  <a:t>إلى إحتمال تصفح جريدة المال بالرمز </a:t>
                </a:r>
                <a:r>
                  <a:rPr lang="en-US" sz="1800" b="1" dirty="0"/>
                  <a:t>P(B)</a:t>
                </a:r>
                <a:r>
                  <a:rPr lang="ar-SA" sz="1800" b="1" dirty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8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1800" b="1" i="1">
                            <a:latin typeface="Cambria Math"/>
                          </a:rPr>
                          <m:t>𝟔𝟎</m:t>
                        </m:r>
                      </m:num>
                      <m:den>
                        <m:r>
                          <a:rPr lang="en-US" sz="1800" b="1" i="1">
                            <a:latin typeface="Cambria Math"/>
                          </a:rPr>
                          <m:t>𝟏𝟎𝟎</m:t>
                        </m:r>
                      </m:den>
                    </m:f>
                  </m:oMath>
                </a14:m>
                <a:r>
                  <a:rPr lang="ar-SA" sz="1800" b="1" dirty="0"/>
                  <a:t> = </a:t>
                </a:r>
                <a:r>
                  <a:rPr lang="en-US" sz="1800" b="1" dirty="0"/>
                  <a:t>0.60</a:t>
                </a:r>
              </a:p>
              <a:p>
                <a:pPr lvl="0"/>
                <a:r>
                  <a:rPr lang="ar-SA" sz="1800" b="1" dirty="0" smtClean="0"/>
                  <a:t>3- احتمال </a:t>
                </a:r>
                <a:r>
                  <a:rPr lang="ar-SA" sz="1800" b="1" dirty="0"/>
                  <a:t>تصفح الجريدتين معاً يشير إلى تصفح الجريدة الاولى والجريدة الثانية و هو ما يعني التقاطع </a:t>
                </a:r>
                <a:r>
                  <a:rPr lang="ar-SA" sz="1800" b="1" dirty="0" smtClean="0"/>
                  <a:t>=</a:t>
                </a:r>
              </a:p>
              <a:p>
                <a:pPr lvl="0" algn="l" rtl="0"/>
                <a:r>
                  <a:rPr lang="ar-SA" sz="1800" b="1" dirty="0" smtClean="0"/>
                  <a:t> </a:t>
                </a:r>
                <a:r>
                  <a:rPr lang="en-US" sz="1800" b="1" dirty="0"/>
                  <a:t>P(A</a:t>
                </a:r>
                <a14:m>
                  <m:oMath xmlns:m="http://schemas.openxmlformats.org/officeDocument/2006/math">
                    <m:r>
                      <a:rPr lang="en-US" sz="1800" b="1" i="1">
                        <a:latin typeface="Cambria Math"/>
                      </a:rPr>
                      <m:t>∩</m:t>
                    </m:r>
                  </m:oMath>
                </a14:m>
                <a:r>
                  <a:rPr lang="en-US" sz="1800" b="1" dirty="0"/>
                  <a:t>B)</a:t>
                </a:r>
                <a:r>
                  <a:rPr lang="ar-SA" sz="1800" b="1" dirty="0"/>
                  <a:t> 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8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1800" b="1" i="1">
                            <a:latin typeface="Cambria Math"/>
                          </a:rPr>
                          <m:t>𝟑𝟎</m:t>
                        </m:r>
                      </m:num>
                      <m:den>
                        <m:r>
                          <a:rPr lang="en-US" sz="1800" b="1" i="1">
                            <a:latin typeface="Cambria Math"/>
                          </a:rPr>
                          <m:t>𝟏𝟎𝟎</m:t>
                        </m:r>
                      </m:den>
                    </m:f>
                  </m:oMath>
                </a14:m>
                <a:r>
                  <a:rPr lang="ar-SA" sz="1800" b="1" dirty="0"/>
                  <a:t> = </a:t>
                </a:r>
                <a:r>
                  <a:rPr lang="en-US" sz="1800" b="1" dirty="0"/>
                  <a:t>0.30</a:t>
                </a:r>
              </a:p>
              <a:p>
                <a:pPr lvl="0"/>
                <a:r>
                  <a:rPr lang="ar-SA" sz="1800" b="1" dirty="0" smtClean="0"/>
                  <a:t>4- المطلوب </a:t>
                </a:r>
                <a:r>
                  <a:rPr lang="ar-SA" sz="1800" b="1" dirty="0"/>
                  <a:t>هو إحتمال النجاح في مادة واحدة على الاقل وهو ما يعني النجاح في المادة الاولى أو النجاح في المادة الثانية و ذلك ما نطلق عليه الاتحاد = </a:t>
                </a:r>
                <a:r>
                  <a:rPr lang="en-US" sz="1800" b="1" dirty="0"/>
                  <a:t>P(A</a:t>
                </a:r>
                <a14:m>
                  <m:oMath xmlns:m="http://schemas.openxmlformats.org/officeDocument/2006/math">
                    <m:r>
                      <a:rPr lang="en-US" sz="1800" b="1" i="1">
                        <a:latin typeface="Cambria Math"/>
                      </a:rPr>
                      <m:t>∪</m:t>
                    </m:r>
                  </m:oMath>
                </a14:m>
                <a:r>
                  <a:rPr lang="en-US" sz="1800" b="1" dirty="0"/>
                  <a:t>B)</a:t>
                </a:r>
                <a:r>
                  <a:rPr lang="ar-SA" sz="1800" b="1" dirty="0"/>
                  <a:t> = </a:t>
                </a:r>
                <a:endParaRPr lang="en-US" sz="1800" b="1" dirty="0"/>
              </a:p>
              <a:p>
                <a:pPr algn="l" rtl="0"/>
                <a:r>
                  <a:rPr lang="en-US" sz="1800" b="1" dirty="0"/>
                  <a:t>P(A</a:t>
                </a:r>
                <a14:m>
                  <m:oMath xmlns:m="http://schemas.openxmlformats.org/officeDocument/2006/math">
                    <m:r>
                      <a:rPr lang="en-US" sz="1800" b="1" i="1">
                        <a:latin typeface="Cambria Math"/>
                      </a:rPr>
                      <m:t>∪</m:t>
                    </m:r>
                  </m:oMath>
                </a14:m>
                <a:r>
                  <a:rPr lang="en-US" sz="1800" b="1" dirty="0"/>
                  <a:t>B) = P(A) + P(B) - P(A</a:t>
                </a:r>
                <a14:m>
                  <m:oMath xmlns:m="http://schemas.openxmlformats.org/officeDocument/2006/math">
                    <m:r>
                      <a:rPr lang="en-US" sz="1800" b="1" i="1">
                        <a:latin typeface="Cambria Math"/>
                      </a:rPr>
                      <m:t>∩</m:t>
                    </m:r>
                  </m:oMath>
                </a14:m>
                <a:r>
                  <a:rPr lang="en-US" sz="1800" b="1" dirty="0"/>
                  <a:t>B) = 0.50 + 0.60 - 0.30 =  0.80</a:t>
                </a:r>
              </a:p>
              <a:p>
                <a:pPr algn="r"/>
                <a:endParaRPr lang="en-US" sz="1800" b="1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230" t="-1348" r="-1367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7849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نظرية الاحتمالات :-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SA" sz="2800" b="1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أنواع الاحداث </a:t>
                </a:r>
                <a:r>
                  <a:rPr lang="en-US" sz="2800" b="1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A</a:t>
                </a:r>
                <a:r>
                  <a:rPr lang="ar-SA" sz="2800" b="1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و </a:t>
                </a:r>
                <a:r>
                  <a:rPr lang="en-US" sz="2800" b="1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B</a:t>
                </a:r>
                <a:r>
                  <a:rPr lang="ar-SA" sz="2800" b="1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</a:t>
                </a:r>
                <a:r>
                  <a:rPr lang="ar-SA" sz="28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:-</a:t>
                </a:r>
              </a:p>
              <a:p>
                <a:endParaRPr lang="en-US" sz="2800" b="1" u="sng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lvl="0"/>
                <a:r>
                  <a:rPr lang="ar-SA" sz="2800" b="1" u="sng" dirty="0" smtClean="0"/>
                  <a:t>1- أحداث </a:t>
                </a:r>
                <a:r>
                  <a:rPr lang="ar-SA" sz="2800" b="1" u="sng" dirty="0"/>
                  <a:t>متنافية (متعارضة ) : </a:t>
                </a:r>
                <a:r>
                  <a:rPr lang="ar-SA" sz="2800" b="1" dirty="0"/>
                  <a:t>وهي الاحداث التي لا يمكن أن تقع معاً أي أن حدوث أحدهما يمنع حدوث الأخر فعلى سبيل المثال فاحتمال تواجدك في الرياض و في مكة في نفس الوقت هو احتمال مستحيل و في هذه الحالة فإن إحتمال تحقق الحدثين معاً يساوي :-</a:t>
                </a:r>
                <a:endParaRPr lang="en-US" sz="2800" b="1" dirty="0"/>
              </a:p>
              <a:p>
                <a:pPr algn="l" rtl="0"/>
                <a:r>
                  <a:rPr lang="en-US" sz="2800" b="1" dirty="0"/>
                  <a:t>P(A</a:t>
                </a:r>
                <a14:m>
                  <m:oMath xmlns:m="http://schemas.openxmlformats.org/officeDocument/2006/math">
                    <m:r>
                      <a:rPr lang="en-US" sz="2800" b="1" i="1">
                        <a:latin typeface="Cambria Math"/>
                      </a:rPr>
                      <m:t>∩</m:t>
                    </m:r>
                  </m:oMath>
                </a14:m>
                <a:r>
                  <a:rPr lang="en-US" sz="2800" b="1" dirty="0"/>
                  <a:t>B) = 0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2461" t="-1752" r="-1709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7849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نظرية الاحتمالات :-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SA" sz="2800" b="1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أنواع الاحداث </a:t>
                </a:r>
                <a:r>
                  <a:rPr lang="en-US" sz="2800" b="1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A</a:t>
                </a:r>
                <a:r>
                  <a:rPr lang="ar-SA" sz="2800" b="1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و </a:t>
                </a:r>
                <a:r>
                  <a:rPr lang="en-US" sz="2800" b="1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B</a:t>
                </a:r>
                <a:r>
                  <a:rPr lang="ar-SA" sz="2800" b="1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</a:t>
                </a:r>
                <a:r>
                  <a:rPr lang="ar-SA" sz="28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:-</a:t>
                </a:r>
              </a:p>
              <a:p>
                <a:endParaRPr lang="en-US" sz="2800" b="1" u="sng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lvl="0"/>
                <a:r>
                  <a:rPr lang="ar-SA" sz="2800" b="1" u="sng" dirty="0" smtClean="0"/>
                  <a:t>2- أحداث </a:t>
                </a:r>
                <a:r>
                  <a:rPr lang="ar-SA" sz="2800" b="1" u="sng" dirty="0"/>
                  <a:t>مستقلة : </a:t>
                </a:r>
                <a:r>
                  <a:rPr lang="ar-SA" sz="2800" b="1" dirty="0"/>
                  <a:t>أي أن حدوث أحدهما لا يؤثر على حدوث الاخر فعلى سبيل المثال شراء جريدة الرياض قد لا يتعارض مع شراء جريدة المال وفي هذه الحالة فإن أحتمال تحقق الحدثين معاً يساوي :-</a:t>
                </a:r>
                <a:endParaRPr lang="en-US" sz="2800" b="1" dirty="0"/>
              </a:p>
              <a:p>
                <a:pPr algn="l" rtl="0"/>
                <a:endParaRPr lang="en-US" sz="2800" b="1" dirty="0" smtClean="0"/>
              </a:p>
              <a:p>
                <a:pPr algn="l" rtl="0"/>
                <a:r>
                  <a:rPr lang="en-US" sz="2800" b="1" dirty="0" smtClean="0"/>
                  <a:t>P(A</a:t>
                </a:r>
                <a14:m>
                  <m:oMath xmlns:m="http://schemas.openxmlformats.org/officeDocument/2006/math">
                    <m:r>
                      <a:rPr lang="en-US" sz="2800" b="1" i="1">
                        <a:latin typeface="Cambria Math"/>
                      </a:rPr>
                      <m:t>∩</m:t>
                    </m:r>
                  </m:oMath>
                </a14:m>
                <a:r>
                  <a:rPr lang="en-US" sz="2800" b="1" dirty="0"/>
                  <a:t>B) = P(A) × P(B) </a:t>
                </a:r>
              </a:p>
              <a:p>
                <a:pPr lvl="0"/>
                <a:r>
                  <a:rPr lang="en-US" sz="2800" b="1" dirty="0" smtClean="0"/>
                  <a:t> </a:t>
                </a:r>
                <a:endParaRPr lang="en-US" sz="2800" b="1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367" t="-1752" r="-1709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9342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نظرية الاحتمالات :-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SA" sz="2800" b="1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أنواع الاحداث </a:t>
                </a:r>
                <a:r>
                  <a:rPr lang="en-US" sz="2800" b="1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A</a:t>
                </a:r>
                <a:r>
                  <a:rPr lang="ar-SA" sz="2800" b="1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و </a:t>
                </a:r>
                <a:r>
                  <a:rPr lang="en-US" sz="2800" b="1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B</a:t>
                </a:r>
                <a:r>
                  <a:rPr lang="ar-SA" sz="2800" b="1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:-</a:t>
                </a:r>
                <a:endParaRPr lang="en-US" sz="2800" b="1" u="sng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lvl="0"/>
                <a:endParaRPr lang="ar-SA" sz="2800" b="1" dirty="0" smtClean="0"/>
              </a:p>
              <a:p>
                <a:pPr lvl="0"/>
                <a:r>
                  <a:rPr lang="ar-SA" sz="2800" b="1" u="sng" dirty="0" smtClean="0"/>
                  <a:t>3- أحداث </a:t>
                </a:r>
                <a:r>
                  <a:rPr lang="ar-SA" sz="2800" b="1" u="sng" dirty="0"/>
                  <a:t>غير مستقلة :</a:t>
                </a:r>
                <a:r>
                  <a:rPr lang="ar-SA" sz="2800" b="1" dirty="0"/>
                  <a:t> وهي الاحداث التي يؤثر تحقق أحدهما على تحقق الاخر وكمثال على ذلك زيادة عدد ساعات مذاكرة مادة الاحصاء في الادارة يؤثر على تخفيض عدد ساعات مذاكرة مادة المحاسبة  و من ثم فإن إحتمال تحقق الحدثين معاً  :-</a:t>
                </a:r>
                <a:endParaRPr lang="en-US" sz="2800" b="1" dirty="0"/>
              </a:p>
              <a:p>
                <a:pPr algn="l" rtl="0"/>
                <a:r>
                  <a:rPr lang="en-US" sz="2800" b="1" dirty="0"/>
                  <a:t>P(A</a:t>
                </a:r>
                <a14:m>
                  <m:oMath xmlns:m="http://schemas.openxmlformats.org/officeDocument/2006/math">
                    <m:r>
                      <a:rPr lang="en-US" sz="2800" b="1" i="1">
                        <a:latin typeface="Cambria Math"/>
                      </a:rPr>
                      <m:t>∩</m:t>
                    </m:r>
                  </m:oMath>
                </a14:m>
                <a:r>
                  <a:rPr lang="en-US" sz="2800" b="1" dirty="0"/>
                  <a:t>B) ≠ P(A) × P(B)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2324" t="-1752" r="-1709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9342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نظرية الاحتمالات :-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SA" sz="2800" b="1" u="sng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مثال :-</a:t>
                </a:r>
                <a:endParaRPr lang="en-US" sz="2800" b="1" u="sng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r>
                  <a:rPr lang="ar-SA" sz="2400" b="1" dirty="0"/>
                  <a:t>إذا كان </a:t>
                </a:r>
                <a:r>
                  <a:rPr lang="en-US" sz="2400" b="1" dirty="0"/>
                  <a:t>[ P(A)= 0.3 , P(B)= 0.4 , P(A</a:t>
                </a:r>
                <a14:m>
                  <m:oMath xmlns:m="http://schemas.openxmlformats.org/officeDocument/2006/math">
                    <m:r>
                      <a:rPr lang="ar-SA" sz="2400" b="1">
                        <a:latin typeface="Cambria Math"/>
                      </a:rPr>
                      <m:t>∩</m:t>
                    </m:r>
                  </m:oMath>
                </a14:m>
                <a:r>
                  <a:rPr lang="en-US" sz="2400" b="1" dirty="0"/>
                  <a:t>B)=0.12]</a:t>
                </a:r>
                <a:r>
                  <a:rPr lang="ar-SA" sz="2400" b="1" dirty="0"/>
                  <a:t> هل كل من الحدثين </a:t>
                </a:r>
                <a:r>
                  <a:rPr lang="en-US" sz="2400" b="1" dirty="0"/>
                  <a:t>A</a:t>
                </a:r>
                <a:r>
                  <a:rPr lang="ar-SA" sz="2400" b="1" dirty="0"/>
                  <a:t> و </a:t>
                </a:r>
                <a:r>
                  <a:rPr lang="en-US" sz="2400" b="1" dirty="0"/>
                  <a:t>B</a:t>
                </a:r>
                <a:r>
                  <a:rPr lang="ar-SA" sz="2400" b="1" dirty="0"/>
                  <a:t> مستقلة ؟</a:t>
                </a:r>
                <a:endParaRPr lang="en-US" sz="2400" b="1" dirty="0"/>
              </a:p>
              <a:p>
                <a:pPr algn="ctr"/>
                <a:r>
                  <a:rPr lang="ar-SA" sz="2400" b="1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الحل </a:t>
                </a:r>
                <a:endParaRPr lang="en-US" sz="2400" b="1" u="sng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r>
                  <a:rPr lang="ar-SA" sz="2400" b="1" dirty="0"/>
                  <a:t>إذا كانت هذه الاحداث مستقلة فإن :-</a:t>
                </a:r>
                <a:endParaRPr lang="en-US" sz="2400" b="1" dirty="0"/>
              </a:p>
              <a:p>
                <a:pPr marL="0" indent="0" algn="ctr" rtl="0"/>
                <a:r>
                  <a:rPr lang="en-US" sz="2400" b="1" dirty="0"/>
                  <a:t>P(A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/>
                      </a:rPr>
                      <m:t>∩</m:t>
                    </m:r>
                  </m:oMath>
                </a14:m>
                <a:r>
                  <a:rPr lang="en-US" sz="2400" b="1" dirty="0"/>
                  <a:t>B) = P(A) × P(B) </a:t>
                </a:r>
                <a:r>
                  <a:rPr lang="ar-SA" sz="2400" b="1" dirty="0" smtClean="0"/>
                  <a:t> الشرط        </a:t>
                </a:r>
                <a:endParaRPr lang="en-US" sz="2400" b="1" dirty="0"/>
              </a:p>
              <a:p>
                <a:pPr marL="457200" lvl="0" indent="-457200" algn="l" rtl="0">
                  <a:buFont typeface="+mj-lt"/>
                  <a:buAutoNum type="arabicParenR"/>
                </a:pPr>
                <a:r>
                  <a:rPr lang="en-US" sz="2400" b="1" dirty="0"/>
                  <a:t>P(A) × P(B)  = 0.3 ×0.4 = 0.12</a:t>
                </a:r>
              </a:p>
              <a:p>
                <a:pPr marL="457200" lvl="0" indent="-457200" algn="l" rtl="0">
                  <a:buFont typeface="+mj-lt"/>
                  <a:buAutoNum type="arabicParenR"/>
                </a:pPr>
                <a:r>
                  <a:rPr lang="en-US" sz="2400" b="1" dirty="0"/>
                  <a:t>P(A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/>
                      </a:rPr>
                      <m:t>∩</m:t>
                    </m:r>
                  </m:oMath>
                </a14:m>
                <a:r>
                  <a:rPr lang="en-US" sz="2400" b="1" dirty="0"/>
                  <a:t>B) = 0.12</a:t>
                </a:r>
              </a:p>
              <a:p>
                <a:pPr marL="457200" lvl="0" indent="-457200" algn="l" rtl="0">
                  <a:buFont typeface="+mj-lt"/>
                  <a:buAutoNum type="arabicParenR"/>
                </a:pPr>
                <a:r>
                  <a:rPr lang="en-US" sz="2400" b="1" dirty="0"/>
                  <a:t>P(A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/>
                      </a:rPr>
                      <m:t>∩</m:t>
                    </m:r>
                  </m:oMath>
                </a14:m>
                <a:r>
                  <a:rPr lang="en-US" sz="2400" b="1" dirty="0"/>
                  <a:t>B) = P(A) × P(B) </a:t>
                </a:r>
              </a:p>
              <a:p>
                <a:pPr marL="457200" lvl="0" indent="-457200" algn="l" rtl="0">
                  <a:buFont typeface="+mj-lt"/>
                  <a:buAutoNum type="arabicParenR"/>
                </a:pPr>
                <a:r>
                  <a:rPr lang="ar-SA" sz="2400" b="1" dirty="0"/>
                  <a:t>إذا هذه الاحداث مستقلة </a:t>
                </a:r>
                <a:endParaRPr lang="en-US" sz="2400" b="1" dirty="0"/>
              </a:p>
              <a:p>
                <a:pPr algn="r"/>
                <a:endParaRPr lang="en-US" sz="2400" b="1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025" t="-1752" r="-1709" b="-135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7849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نظرية الاحتمالات :-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SA" sz="2400" b="1" u="sng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مثال :-</a:t>
                </a:r>
                <a:endParaRPr lang="en-US" sz="2400" b="1" u="sng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r>
                  <a:rPr lang="ar-SA" sz="2400" b="1" dirty="0"/>
                  <a:t>إذا كان </a:t>
                </a:r>
                <a:r>
                  <a:rPr lang="en-US" sz="2400" b="1" dirty="0"/>
                  <a:t>[ P(A)= 0.5 , P(B)= 0.3 , P(A</a:t>
                </a:r>
                <a14:m>
                  <m:oMath xmlns:m="http://schemas.openxmlformats.org/officeDocument/2006/math">
                    <m:r>
                      <a:rPr lang="ar-SA" sz="2400" b="1">
                        <a:latin typeface="Cambria Math"/>
                      </a:rPr>
                      <m:t>∩</m:t>
                    </m:r>
                  </m:oMath>
                </a14:m>
                <a:r>
                  <a:rPr lang="en-US" sz="2400" b="1" dirty="0"/>
                  <a:t>B)=0.2]</a:t>
                </a:r>
                <a:r>
                  <a:rPr lang="ar-SA" sz="2400" b="1" dirty="0"/>
                  <a:t> هل كل من الحدثين </a:t>
                </a:r>
                <a:r>
                  <a:rPr lang="en-US" sz="2400" b="1" dirty="0"/>
                  <a:t>A</a:t>
                </a:r>
                <a:r>
                  <a:rPr lang="ar-SA" sz="2400" b="1" dirty="0"/>
                  <a:t> و </a:t>
                </a:r>
                <a:r>
                  <a:rPr lang="en-US" sz="2400" b="1" dirty="0"/>
                  <a:t>B</a:t>
                </a:r>
                <a:r>
                  <a:rPr lang="ar-SA" sz="2400" b="1" dirty="0"/>
                  <a:t> </a:t>
                </a:r>
                <a:r>
                  <a:rPr lang="ar-SA" sz="2400" b="1" dirty="0" smtClean="0"/>
                  <a:t>مستقلة؟</a:t>
                </a:r>
                <a:endParaRPr lang="en-US" sz="2400" b="1" dirty="0"/>
              </a:p>
              <a:p>
                <a:pPr algn="ctr"/>
                <a:endParaRPr lang="ar-SA" sz="2400" b="1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ctr"/>
                <a:r>
                  <a:rPr lang="ar-SA" sz="24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الحل </a:t>
                </a:r>
                <a:endParaRPr lang="en-US" sz="2400" b="1" u="sng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r>
                  <a:rPr lang="ar-SA" sz="2400" b="1" dirty="0"/>
                  <a:t>إذا كانت هذه الاحداث مستقلة فإن :-</a:t>
                </a:r>
                <a:endParaRPr lang="en-US" sz="2400" b="1" dirty="0"/>
              </a:p>
              <a:p>
                <a:pPr algn="ctr" rtl="0"/>
                <a:r>
                  <a:rPr lang="en-US" sz="2400" b="1" dirty="0"/>
                  <a:t>P(A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/>
                      </a:rPr>
                      <m:t>∩</m:t>
                    </m:r>
                  </m:oMath>
                </a14:m>
                <a:r>
                  <a:rPr lang="en-US" sz="2400" b="1" dirty="0"/>
                  <a:t>B) = P(A) × P(B) </a:t>
                </a:r>
                <a:r>
                  <a:rPr lang="en-US" sz="2400" b="1" dirty="0" smtClean="0"/>
                  <a:t> </a:t>
                </a:r>
                <a:r>
                  <a:rPr lang="ar-SA" sz="2400" b="1" dirty="0" smtClean="0"/>
                  <a:t>الشرط       </a:t>
                </a:r>
                <a:endParaRPr lang="en-US" sz="2400" b="1" dirty="0"/>
              </a:p>
              <a:p>
                <a:pPr marL="457200" lvl="0" indent="-457200" algn="l" rtl="0">
                  <a:buFont typeface="+mj-lt"/>
                  <a:buAutoNum type="arabicParenR"/>
                </a:pPr>
                <a:r>
                  <a:rPr lang="en-US" sz="2400" b="1" dirty="0"/>
                  <a:t>P(A) × P(B)  = 0.5 ×0.3 = 0.15</a:t>
                </a:r>
              </a:p>
              <a:p>
                <a:pPr marL="457200" lvl="0" indent="-457200" algn="l" rtl="0">
                  <a:buFont typeface="+mj-lt"/>
                  <a:buAutoNum type="arabicParenR"/>
                </a:pPr>
                <a:r>
                  <a:rPr lang="en-US" sz="2400" b="1" dirty="0"/>
                  <a:t>P(A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/>
                      </a:rPr>
                      <m:t>∩</m:t>
                    </m:r>
                  </m:oMath>
                </a14:m>
                <a:r>
                  <a:rPr lang="en-US" sz="2400" b="1" dirty="0"/>
                  <a:t>B) = 0.2</a:t>
                </a:r>
              </a:p>
              <a:p>
                <a:pPr marL="457200" lvl="0" indent="-457200" algn="l" rtl="0">
                  <a:buFont typeface="+mj-lt"/>
                  <a:buAutoNum type="arabicParenR"/>
                </a:pPr>
                <a:r>
                  <a:rPr lang="en-US" sz="2400" b="1" dirty="0"/>
                  <a:t>P(A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/>
                      </a:rPr>
                      <m:t>∩</m:t>
                    </m:r>
                  </m:oMath>
                </a14:m>
                <a:r>
                  <a:rPr lang="en-US" sz="2400" b="1" dirty="0"/>
                  <a:t>B) ≠ P(A) × P(B) </a:t>
                </a:r>
              </a:p>
              <a:p>
                <a:pPr marL="457200" lvl="0" indent="-457200" algn="l" rtl="0">
                  <a:buFont typeface="+mj-lt"/>
                  <a:buAutoNum type="arabicParenR"/>
                </a:pPr>
                <a:r>
                  <a:rPr lang="ar-SA" sz="2400" b="1" dirty="0"/>
                  <a:t>إذا هذه الاحداث غير مستقلة </a:t>
                </a:r>
                <a:endParaRPr lang="en-US" sz="2400" b="1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025" t="-1348" r="-1367" b="-404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7849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نظرية الاحتمالات :-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SA" b="1" u="sng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مثال :-</a:t>
                </a:r>
                <a:endParaRPr lang="en-US" b="1" u="sng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r>
                  <a:rPr lang="ar-SA" b="1" dirty="0"/>
                  <a:t>إذا علمت أن </a:t>
                </a:r>
                <a:r>
                  <a:rPr lang="en-US" b="1" dirty="0"/>
                  <a:t>P(A)=0.2</a:t>
                </a:r>
                <a:r>
                  <a:rPr lang="ar-SA" b="1" dirty="0"/>
                  <a:t> و </a:t>
                </a:r>
                <a:r>
                  <a:rPr lang="en-US" b="1" dirty="0"/>
                  <a:t>P(B)=0.4</a:t>
                </a:r>
                <a:r>
                  <a:rPr lang="ar-SA" b="1" dirty="0"/>
                  <a:t> و أن هذه الاحداث هي أحداث متنافية فأحسب كل من الاحتمالات التالية :-</a:t>
                </a:r>
                <a:endParaRPr lang="en-US" b="1" dirty="0"/>
              </a:p>
              <a:p>
                <a:pPr marL="514350" lvl="0" indent="-514350" algn="l" rtl="0">
                  <a:buFont typeface="+mj-lt"/>
                  <a:buAutoNum type="arabicParenR"/>
                </a:pPr>
                <a:r>
                  <a:rPr lang="en-US" b="1" dirty="0"/>
                  <a:t>P(A</a:t>
                </a:r>
                <a14:m>
                  <m:oMath xmlns:m="http://schemas.openxmlformats.org/officeDocument/2006/math">
                    <m:r>
                      <a:rPr lang="ar-SA" b="1">
                        <a:latin typeface="Cambria Math"/>
                      </a:rPr>
                      <m:t>∩</m:t>
                    </m:r>
                  </m:oMath>
                </a14:m>
                <a:r>
                  <a:rPr lang="en-US" b="1" dirty="0"/>
                  <a:t>B)</a:t>
                </a:r>
              </a:p>
              <a:p>
                <a:pPr marL="514350" lvl="0" indent="-514350" algn="l" rtl="0">
                  <a:buFont typeface="+mj-lt"/>
                  <a:buAutoNum type="arabicParenR"/>
                </a:pPr>
                <a:r>
                  <a:rPr lang="en-US" b="1" dirty="0"/>
                  <a:t>P(A</a:t>
                </a:r>
                <a14:m>
                  <m:oMath xmlns:m="http://schemas.openxmlformats.org/officeDocument/2006/math">
                    <m:r>
                      <a:rPr lang="ar-SA" b="1">
                        <a:latin typeface="Cambria Math"/>
                      </a:rPr>
                      <m:t>∪</m:t>
                    </m:r>
                  </m:oMath>
                </a14:m>
                <a:r>
                  <a:rPr lang="en-US" b="1" dirty="0"/>
                  <a:t>B)</a:t>
                </a:r>
              </a:p>
              <a:p>
                <a:pPr marL="514350" lvl="0" indent="-514350" algn="l" rtl="0">
                  <a:buFont typeface="+mj-lt"/>
                  <a:buAutoNum type="arabicParenR"/>
                </a:pPr>
                <a:r>
                  <a:rPr lang="en-US" b="1" dirty="0"/>
                  <a:t>P(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b="1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b="1" i="1">
                            <a:latin typeface="Cambria Math"/>
                          </a:rPr>
                          <m:t>𝑨</m:t>
                        </m:r>
                      </m:e>
                    </m:acc>
                  </m:oMath>
                </a14:m>
                <a:r>
                  <a:rPr lang="en-US" b="1" dirty="0"/>
                  <a:t>)</a:t>
                </a:r>
              </a:p>
              <a:p>
                <a:pPr marL="514350" indent="-514350" algn="l" rtl="0">
                  <a:buFont typeface="+mj-lt"/>
                  <a:buAutoNum type="arabicParenR"/>
                </a:pPr>
                <a:r>
                  <a:rPr lang="en-US" b="1" dirty="0"/>
                  <a:t>P(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b="1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b="1" i="1">
                            <a:latin typeface="Cambria Math"/>
                          </a:rPr>
                          <m:t>𝑩</m:t>
                        </m:r>
                      </m:e>
                    </m:acc>
                  </m:oMath>
                </a14:m>
                <a:r>
                  <a:rPr lang="en-US" b="1" dirty="0"/>
                  <a:t>)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777" t="-2291" r="-2119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7849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نظرية الاحتمالات :-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algn="ctr"/>
                <a:r>
                  <a:rPr lang="ar-SA" sz="2400" b="1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الحل </a:t>
                </a:r>
                <a:endParaRPr lang="en-US" sz="2400" b="1" u="sng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r>
                  <a:rPr lang="ar-SA" sz="2000" b="1" dirty="0" smtClean="0"/>
                  <a:t>1- حيث </a:t>
                </a:r>
                <a:r>
                  <a:rPr lang="ar-SA" sz="2000" b="1" dirty="0"/>
                  <a:t>أن هذه الاحداث هي أحداث متنافية إذاً فإن إحتمال تحققهما معاً يساوي :-</a:t>
                </a:r>
                <a:endParaRPr lang="en-US" sz="2000" b="1" dirty="0"/>
              </a:p>
              <a:p>
                <a:pPr algn="l" rtl="0"/>
                <a:r>
                  <a:rPr lang="en-US" sz="2000" b="1" dirty="0"/>
                  <a:t>P(A</a:t>
                </a:r>
                <a14:m>
                  <m:oMath xmlns:m="http://schemas.openxmlformats.org/officeDocument/2006/math">
                    <m:r>
                      <a:rPr lang="en-US" sz="2000" b="1" i="1">
                        <a:latin typeface="Cambria Math"/>
                      </a:rPr>
                      <m:t>∩</m:t>
                    </m:r>
                  </m:oMath>
                </a14:m>
                <a:r>
                  <a:rPr lang="en-US" sz="2000" b="1" dirty="0"/>
                  <a:t>B) = 0 </a:t>
                </a:r>
              </a:p>
              <a:p>
                <a:r>
                  <a:rPr lang="ar-SA" sz="2000" b="1" dirty="0" smtClean="0"/>
                  <a:t>2- و </a:t>
                </a:r>
                <a:r>
                  <a:rPr lang="ar-SA" sz="2000" b="1" dirty="0"/>
                  <a:t>من ثم فإن إحتمال تحقق أحد الحدثين على الاقل أو ما يعرف بالاتحاد يساوي :-</a:t>
                </a:r>
                <a:endParaRPr lang="en-US" sz="2000" b="1" dirty="0"/>
              </a:p>
              <a:p>
                <a:pPr algn="l" rtl="0"/>
                <a:r>
                  <a:rPr lang="en-US" sz="2000" b="1" dirty="0"/>
                  <a:t>P(A</a:t>
                </a:r>
                <a14:m>
                  <m:oMath xmlns:m="http://schemas.openxmlformats.org/officeDocument/2006/math">
                    <m:r>
                      <a:rPr lang="en-US" sz="2000" b="1" i="1">
                        <a:latin typeface="Cambria Math"/>
                      </a:rPr>
                      <m:t>∪</m:t>
                    </m:r>
                  </m:oMath>
                </a14:m>
                <a:r>
                  <a:rPr lang="en-US" sz="2000" b="1" dirty="0"/>
                  <a:t>B) = P(A) + P(B) - P(A</a:t>
                </a:r>
                <a14:m>
                  <m:oMath xmlns:m="http://schemas.openxmlformats.org/officeDocument/2006/math">
                    <m:r>
                      <a:rPr lang="en-US" sz="2000" b="1" i="1">
                        <a:latin typeface="Cambria Math"/>
                      </a:rPr>
                      <m:t>∩</m:t>
                    </m:r>
                  </m:oMath>
                </a14:m>
                <a:r>
                  <a:rPr lang="en-US" sz="2000" b="1" dirty="0"/>
                  <a:t>B) = 0.2 + 0.4 - 0 = 0.6</a:t>
                </a:r>
              </a:p>
              <a:p>
                <a:r>
                  <a:rPr lang="ar-SA" sz="2000" b="1" dirty="0" smtClean="0"/>
                  <a:t>3- إحتمال </a:t>
                </a:r>
                <a:r>
                  <a:rPr lang="en-US" sz="2000" b="1" dirty="0"/>
                  <a:t>P(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b="1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sz="2000" b="1" i="1">
                            <a:latin typeface="Cambria Math"/>
                          </a:rPr>
                          <m:t>𝑨</m:t>
                        </m:r>
                      </m:e>
                    </m:acc>
                  </m:oMath>
                </a14:m>
                <a:r>
                  <a:rPr lang="en-US" sz="2000" b="1" dirty="0"/>
                  <a:t>)</a:t>
                </a:r>
                <a:r>
                  <a:rPr lang="ar-SA" sz="2000" b="1" dirty="0"/>
                  <a:t> هو الاحتمال المكمل لإحتمال تحقق الحدث </a:t>
                </a:r>
                <a:r>
                  <a:rPr lang="en-US" sz="2000" b="1" dirty="0"/>
                  <a:t>A</a:t>
                </a:r>
                <a:r>
                  <a:rPr lang="ar-SA" sz="2000" b="1" dirty="0"/>
                  <a:t> و حيث أن مجموع الاحتمالات تساوي واحد فإن :-</a:t>
                </a:r>
                <a:endParaRPr lang="en-US" sz="2000" b="1" dirty="0"/>
              </a:p>
              <a:p>
                <a:pPr algn="l" rtl="0"/>
                <a:r>
                  <a:rPr lang="en-US" sz="2000" b="1" dirty="0"/>
                  <a:t>P(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b="1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sz="2000" b="1" i="1">
                            <a:latin typeface="Cambria Math"/>
                          </a:rPr>
                          <m:t>𝑨</m:t>
                        </m:r>
                      </m:e>
                    </m:acc>
                  </m:oMath>
                </a14:m>
                <a:r>
                  <a:rPr lang="en-US" sz="2000" b="1" dirty="0"/>
                  <a:t>)  =  1 -  P(A)</a:t>
                </a:r>
              </a:p>
              <a:p>
                <a:pPr algn="l" rtl="0"/>
                <a:r>
                  <a:rPr lang="en-US" sz="2000" b="1" dirty="0"/>
                  <a:t>          =  1- 0.2 = 0.8</a:t>
                </a:r>
              </a:p>
              <a:p>
                <a:pPr algn="l" rtl="0"/>
                <a:r>
                  <a:rPr lang="en-US" sz="2000" b="1" dirty="0"/>
                  <a:t>P(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b="1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sz="2000" b="1" i="1">
                            <a:latin typeface="Cambria Math"/>
                          </a:rPr>
                          <m:t>𝑩</m:t>
                        </m:r>
                      </m:e>
                    </m:acc>
                  </m:oMath>
                </a14:m>
                <a:r>
                  <a:rPr lang="en-US" sz="2000" b="1" dirty="0"/>
                  <a:t>)  =  1 -  P(B)</a:t>
                </a:r>
              </a:p>
              <a:p>
                <a:pPr algn="l" rtl="0"/>
                <a:r>
                  <a:rPr lang="en-US" sz="2000" b="1" dirty="0"/>
                  <a:t>          =  1- 0.4 = 0.6</a:t>
                </a:r>
              </a:p>
              <a:p>
                <a:pPr algn="r"/>
                <a:endParaRPr lang="en-US" sz="2000" b="1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684" t="-1348" r="-752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7849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نظرية الاحتمالات :-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algn="just"/>
                <a:r>
                  <a:rPr lang="ar-SA" b="1" u="sng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الاحتمال الشرطي :-</a:t>
                </a:r>
                <a:endParaRPr lang="en-US" b="1" u="sng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just"/>
                <a:r>
                  <a:rPr lang="ar-SA" b="1" dirty="0"/>
                  <a:t>هو أحتمال تحقق حدث معين وليكن </a:t>
                </a:r>
                <a:r>
                  <a:rPr lang="en-US" b="1" dirty="0"/>
                  <a:t>A</a:t>
                </a:r>
                <a:r>
                  <a:rPr lang="ar-SA" b="1" dirty="0"/>
                  <a:t> و لكن بشرط حدوث الحدث </a:t>
                </a:r>
                <a:r>
                  <a:rPr lang="en-US" b="1" dirty="0"/>
                  <a:t>B</a:t>
                </a:r>
                <a:r>
                  <a:rPr lang="ar-SA" b="1" dirty="0"/>
                  <a:t> أولاً و نرمز له بالرمز </a:t>
                </a:r>
                <a:r>
                  <a:rPr lang="en-US" b="1" dirty="0"/>
                  <a:t>P(A│B) </a:t>
                </a:r>
                <a:r>
                  <a:rPr lang="ar-SA" b="1" dirty="0"/>
                  <a:t> و كمثال على ذلك إذا تم تقدير إحتمال نجاحك في مقرر الاحصاء في الادارة بفرض إحتمال نجاحك في مقرر سابق وليكن مقرر المحاسبة 1 ، ويمكن تقدير الاحتمال الشرطي كما يلي :-</a:t>
                </a:r>
                <a:endParaRPr lang="en-US" b="1" dirty="0"/>
              </a:p>
              <a:p>
                <a:pPr algn="just" rtl="0"/>
                <a:r>
                  <a:rPr lang="en-US" b="1" dirty="0"/>
                  <a:t>P(A│B)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1" i="1">
                            <a:latin typeface="Cambria Math"/>
                          </a:rPr>
                          <m:t>𝑷</m:t>
                        </m:r>
                        <m:r>
                          <a:rPr lang="en-US" b="1" i="1">
                            <a:latin typeface="Cambria Math"/>
                          </a:rPr>
                          <m:t>(</m:t>
                        </m:r>
                        <m:r>
                          <a:rPr lang="en-US" b="1" i="1">
                            <a:latin typeface="Cambria Math"/>
                          </a:rPr>
                          <m:t>𝑨</m:t>
                        </m:r>
                        <m:r>
                          <a:rPr lang="en-US" b="1" i="1">
                            <a:latin typeface="Cambria Math"/>
                          </a:rPr>
                          <m:t>∩</m:t>
                        </m:r>
                        <m:r>
                          <a:rPr lang="en-US" b="1" i="1">
                            <a:latin typeface="Cambria Math"/>
                          </a:rPr>
                          <m:t>𝑩</m:t>
                        </m:r>
                        <m:r>
                          <a:rPr lang="en-US" b="1" i="1">
                            <a:latin typeface="Cambria Math"/>
                          </a:rPr>
                          <m:t>)</m:t>
                        </m:r>
                      </m:num>
                      <m:den>
                        <m:r>
                          <a:rPr lang="en-US" b="1" i="1">
                            <a:latin typeface="Cambria Math"/>
                          </a:rPr>
                          <m:t>𝑷</m:t>
                        </m:r>
                        <m:r>
                          <a:rPr lang="en-US" b="1" i="1">
                            <a:latin typeface="Cambria Math"/>
                          </a:rPr>
                          <m:t>(</m:t>
                        </m:r>
                        <m:r>
                          <a:rPr lang="en-US" b="1" i="1">
                            <a:latin typeface="Cambria Math"/>
                          </a:rPr>
                          <m:t>𝑩</m:t>
                        </m:r>
                        <m:r>
                          <a:rPr lang="en-US" b="1" i="1">
                            <a:latin typeface="Cambria Math"/>
                          </a:rPr>
                          <m:t>)</m:t>
                        </m:r>
                      </m:den>
                    </m:f>
                  </m:oMath>
                </a14:m>
                <a:r>
                  <a:rPr lang="en-US" b="1" dirty="0"/>
                  <a:t>  </a:t>
                </a:r>
              </a:p>
              <a:p>
                <a:pPr algn="just"/>
                <a:endParaRPr lang="en-US" b="1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2939" t="-2291" r="-2119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7849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نظرية الاحتمالات :-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ar-SA" sz="2400" b="1" u="sng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Times New Roman"/>
                    <a:cs typeface="Arial"/>
                  </a:rPr>
                  <a:t>لاحظ الحالات التالية :-</a:t>
                </a:r>
                <a:endParaRPr lang="en-US" sz="2400" b="1" u="sng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Calibri"/>
                  <a:cs typeface="Arial"/>
                </a:endParaRPr>
              </a:p>
              <a:p>
                <a:pPr lvl="0">
                  <a:lnSpc>
                    <a:spcPct val="115000"/>
                  </a:lnSpc>
                  <a:spcAft>
                    <a:spcPts val="1000"/>
                  </a:spcAft>
                  <a:buFont typeface="+mj-lt"/>
                  <a:buAutoNum type="arabicPeriod"/>
                </a:pPr>
                <a:r>
                  <a:rPr lang="ar-SA" sz="2000" b="1" dirty="0">
                    <a:ea typeface="Times New Roman"/>
                    <a:cs typeface="Arial"/>
                  </a:rPr>
                  <a:t>في حالة الحوادث المتعارضة أو المتنافية :-</a:t>
                </a:r>
                <a:endParaRPr lang="en-US" sz="2000" b="1" dirty="0">
                  <a:ea typeface="Times New Roman"/>
                  <a:cs typeface="Arial"/>
                </a:endParaRPr>
              </a:p>
              <a:p>
                <a:pPr algn="l" rtl="0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US" sz="2000" b="1" dirty="0">
                    <a:ea typeface="Calibri"/>
                    <a:cs typeface="Arial"/>
                  </a:rPr>
                  <a:t>P(A</a:t>
                </a:r>
                <a:r>
                  <a:rPr lang="en-US" sz="2000" b="1" dirty="0">
                    <a:effectLst/>
                    <a:latin typeface="Arial"/>
                    <a:ea typeface="Calibri"/>
                    <a:cs typeface="Arial"/>
                  </a:rPr>
                  <a:t>│</a:t>
                </a:r>
                <a:r>
                  <a:rPr lang="en-US" sz="2000" b="1" dirty="0">
                    <a:ea typeface="Calibri"/>
                    <a:cs typeface="Arial"/>
                  </a:rPr>
                  <a:t>B)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b="1" i="1">
                            <a:effectLst/>
                            <a:latin typeface="Cambria Math"/>
                            <a:ea typeface="Calibri"/>
                            <a:cs typeface="Arial"/>
                          </a:rPr>
                        </m:ctrlPr>
                      </m:fPr>
                      <m:num>
                        <m:r>
                          <a:rPr lang="en-US" sz="2000" b="1" i="1">
                            <a:effectLst/>
                            <a:latin typeface="Cambria Math"/>
                            <a:ea typeface="Calibri"/>
                            <a:cs typeface="Arial"/>
                          </a:rPr>
                          <m:t>𝑷</m:t>
                        </m:r>
                        <m:r>
                          <a:rPr lang="en-US" sz="2000" b="1" i="1">
                            <a:effectLst/>
                            <a:latin typeface="Cambria Math"/>
                            <a:ea typeface="Calibri"/>
                            <a:cs typeface="Arial"/>
                          </a:rPr>
                          <m:t>(</m:t>
                        </m:r>
                        <m:r>
                          <a:rPr lang="en-US" sz="2000" b="1" i="1">
                            <a:effectLst/>
                            <a:latin typeface="Cambria Math"/>
                            <a:ea typeface="Calibri"/>
                            <a:cs typeface="Arial"/>
                          </a:rPr>
                          <m:t>𝑨</m:t>
                        </m:r>
                        <m:r>
                          <a:rPr lang="en-US" sz="2000" b="1" i="1">
                            <a:effectLst/>
                            <a:latin typeface="Cambria Math"/>
                            <a:ea typeface="Calibri"/>
                            <a:cs typeface="Arial"/>
                          </a:rPr>
                          <m:t>∩</m:t>
                        </m:r>
                        <m:r>
                          <a:rPr lang="en-US" sz="2000" b="1" i="1">
                            <a:effectLst/>
                            <a:latin typeface="Cambria Math"/>
                            <a:ea typeface="Calibri"/>
                            <a:cs typeface="Arial"/>
                          </a:rPr>
                          <m:t>𝑩</m:t>
                        </m:r>
                        <m:r>
                          <a:rPr lang="en-US" sz="2000" b="1" i="1">
                            <a:effectLst/>
                            <a:latin typeface="Cambria Math"/>
                            <a:ea typeface="Calibri"/>
                            <a:cs typeface="Arial"/>
                          </a:rPr>
                          <m:t>)</m:t>
                        </m:r>
                      </m:num>
                      <m:den>
                        <m:r>
                          <a:rPr lang="en-US" sz="2000" b="1" i="1">
                            <a:effectLst/>
                            <a:latin typeface="Cambria Math"/>
                            <a:ea typeface="Calibri"/>
                            <a:cs typeface="Arial"/>
                          </a:rPr>
                          <m:t>𝑷</m:t>
                        </m:r>
                        <m:r>
                          <a:rPr lang="en-US" sz="2000" b="1" i="1">
                            <a:effectLst/>
                            <a:latin typeface="Cambria Math"/>
                            <a:ea typeface="Calibri"/>
                            <a:cs typeface="Arial"/>
                          </a:rPr>
                          <m:t>(</m:t>
                        </m:r>
                        <m:r>
                          <a:rPr lang="en-US" sz="2000" b="1" i="1">
                            <a:effectLst/>
                            <a:latin typeface="Cambria Math"/>
                            <a:ea typeface="Calibri"/>
                            <a:cs typeface="Arial"/>
                          </a:rPr>
                          <m:t>𝑩</m:t>
                        </m:r>
                        <m:r>
                          <a:rPr lang="en-US" sz="2000" b="1" i="1">
                            <a:effectLst/>
                            <a:latin typeface="Cambria Math"/>
                            <a:ea typeface="Calibri"/>
                            <a:cs typeface="Arial"/>
                          </a:rPr>
                          <m:t>)</m:t>
                        </m:r>
                      </m:den>
                    </m:f>
                  </m:oMath>
                </a14:m>
                <a:r>
                  <a:rPr lang="en-US" sz="2000" b="1" dirty="0">
                    <a:ea typeface="Times New Roman"/>
                    <a:cs typeface="Arial"/>
                  </a:rPr>
                  <a:t> 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b="1" i="1"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fPr>
                      <m:num>
                        <m:r>
                          <a:rPr lang="en-US" sz="2000" b="1" i="1"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𝟎</m:t>
                        </m:r>
                      </m:num>
                      <m:den>
                        <m:r>
                          <a:rPr lang="en-US" sz="2000" b="1" i="1"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𝑷</m:t>
                        </m:r>
                        <m:r>
                          <a:rPr lang="en-US" sz="2000" b="1" i="1"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(</m:t>
                        </m:r>
                        <m:r>
                          <a:rPr lang="en-US" sz="2000" b="1" i="1"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𝑩</m:t>
                        </m:r>
                        <m:r>
                          <a:rPr lang="en-US" sz="2000" b="1" i="1"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)</m:t>
                        </m:r>
                      </m:den>
                    </m:f>
                  </m:oMath>
                </a14:m>
                <a:r>
                  <a:rPr lang="en-US" sz="2000" b="1" dirty="0">
                    <a:ea typeface="Times New Roman"/>
                    <a:cs typeface="Arial"/>
                  </a:rPr>
                  <a:t> = 0</a:t>
                </a:r>
                <a:endParaRPr lang="en-US" sz="2000" b="1" dirty="0">
                  <a:ea typeface="Calibri"/>
                  <a:cs typeface="Arial"/>
                </a:endParaRPr>
              </a:p>
              <a:p>
                <a:pPr lvl="0">
                  <a:lnSpc>
                    <a:spcPct val="115000"/>
                  </a:lnSpc>
                  <a:spcAft>
                    <a:spcPts val="1000"/>
                  </a:spcAft>
                  <a:buFont typeface="+mj-lt"/>
                  <a:buAutoNum type="arabicPeriod"/>
                </a:pPr>
                <a:r>
                  <a:rPr lang="ar-SA" sz="2000" b="1" dirty="0">
                    <a:ea typeface="Times New Roman"/>
                    <a:cs typeface="Arial"/>
                  </a:rPr>
                  <a:t>في حالة الحوادث المستقلة :-</a:t>
                </a:r>
                <a:endParaRPr lang="en-US" sz="2000" b="1" dirty="0">
                  <a:ea typeface="Times New Roman"/>
                  <a:cs typeface="Arial"/>
                </a:endParaRPr>
              </a:p>
              <a:p>
                <a:pPr algn="l" rtl="0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US" sz="2000" b="1" dirty="0">
                    <a:ea typeface="Calibri"/>
                    <a:cs typeface="Arial"/>
                  </a:rPr>
                  <a:t>P(A</a:t>
                </a:r>
                <a:r>
                  <a:rPr lang="en-US" sz="2000" b="1" dirty="0">
                    <a:effectLst/>
                    <a:latin typeface="Arial"/>
                    <a:ea typeface="Calibri"/>
                    <a:cs typeface="Arial"/>
                  </a:rPr>
                  <a:t>│</a:t>
                </a:r>
                <a:r>
                  <a:rPr lang="en-US" sz="2000" b="1" dirty="0">
                    <a:ea typeface="Calibri"/>
                    <a:cs typeface="Arial"/>
                  </a:rPr>
                  <a:t>B)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b="1" i="1">
                            <a:effectLst/>
                            <a:latin typeface="Cambria Math"/>
                            <a:ea typeface="Calibri"/>
                            <a:cs typeface="Arial"/>
                          </a:rPr>
                        </m:ctrlPr>
                      </m:fPr>
                      <m:num>
                        <m:r>
                          <a:rPr lang="en-US" sz="2000" b="1" i="1">
                            <a:effectLst/>
                            <a:latin typeface="Cambria Math"/>
                            <a:ea typeface="Calibri"/>
                            <a:cs typeface="Arial"/>
                          </a:rPr>
                          <m:t>𝑷</m:t>
                        </m:r>
                        <m:r>
                          <a:rPr lang="en-US" sz="2000" b="1" i="1">
                            <a:effectLst/>
                            <a:latin typeface="Cambria Math"/>
                            <a:ea typeface="Calibri"/>
                            <a:cs typeface="Arial"/>
                          </a:rPr>
                          <m:t>(</m:t>
                        </m:r>
                        <m:r>
                          <a:rPr lang="en-US" sz="2000" b="1" i="1">
                            <a:effectLst/>
                            <a:latin typeface="Cambria Math"/>
                            <a:ea typeface="Calibri"/>
                            <a:cs typeface="Arial"/>
                          </a:rPr>
                          <m:t>𝑨</m:t>
                        </m:r>
                        <m:r>
                          <a:rPr lang="en-US" sz="2000" b="1" i="1">
                            <a:effectLst/>
                            <a:latin typeface="Cambria Math"/>
                            <a:ea typeface="Calibri"/>
                            <a:cs typeface="Arial"/>
                          </a:rPr>
                          <m:t>∩</m:t>
                        </m:r>
                        <m:r>
                          <a:rPr lang="en-US" sz="2000" b="1" i="1">
                            <a:effectLst/>
                            <a:latin typeface="Cambria Math"/>
                            <a:ea typeface="Calibri"/>
                            <a:cs typeface="Arial"/>
                          </a:rPr>
                          <m:t>𝑩</m:t>
                        </m:r>
                        <m:r>
                          <a:rPr lang="en-US" sz="2000" b="1" i="1">
                            <a:effectLst/>
                            <a:latin typeface="Cambria Math"/>
                            <a:ea typeface="Calibri"/>
                            <a:cs typeface="Arial"/>
                          </a:rPr>
                          <m:t>)</m:t>
                        </m:r>
                      </m:num>
                      <m:den>
                        <m:r>
                          <a:rPr lang="en-US" sz="2000" b="1" i="1">
                            <a:effectLst/>
                            <a:latin typeface="Cambria Math"/>
                            <a:ea typeface="Calibri"/>
                            <a:cs typeface="Arial"/>
                          </a:rPr>
                          <m:t>𝑷</m:t>
                        </m:r>
                        <m:r>
                          <a:rPr lang="en-US" sz="2000" b="1" i="1">
                            <a:effectLst/>
                            <a:latin typeface="Cambria Math"/>
                            <a:ea typeface="Calibri"/>
                            <a:cs typeface="Arial"/>
                          </a:rPr>
                          <m:t>(</m:t>
                        </m:r>
                        <m:r>
                          <a:rPr lang="en-US" sz="2000" b="1" i="1">
                            <a:effectLst/>
                            <a:latin typeface="Cambria Math"/>
                            <a:ea typeface="Calibri"/>
                            <a:cs typeface="Arial"/>
                          </a:rPr>
                          <m:t>𝑩</m:t>
                        </m:r>
                        <m:r>
                          <a:rPr lang="en-US" sz="2000" b="1" i="1">
                            <a:effectLst/>
                            <a:latin typeface="Cambria Math"/>
                            <a:ea typeface="Calibri"/>
                            <a:cs typeface="Arial"/>
                          </a:rPr>
                          <m:t>)</m:t>
                        </m:r>
                      </m:den>
                    </m:f>
                  </m:oMath>
                </a14:m>
                <a:r>
                  <a:rPr lang="en-US" sz="2000" b="1" dirty="0">
                    <a:ea typeface="Times New Roman"/>
                    <a:cs typeface="Arial"/>
                  </a:rPr>
                  <a:t> 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b="1" i="1"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fPr>
                      <m:num>
                        <m:r>
                          <a:rPr lang="en-US" sz="2000" b="1" i="1"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𝑷</m:t>
                        </m:r>
                        <m:d>
                          <m:dPr>
                            <m:ctrlPr>
                              <a:rPr lang="en-US" sz="2000" b="1" i="1">
                                <a:effectLst/>
                                <a:latin typeface="Cambria Math"/>
                                <a:ea typeface="Times New Roman"/>
                                <a:cs typeface="Arial"/>
                              </a:rPr>
                            </m:ctrlPr>
                          </m:dPr>
                          <m:e>
                            <m:r>
                              <a:rPr lang="en-US" sz="2000" b="1" i="1">
                                <a:effectLst/>
                                <a:latin typeface="Cambria Math"/>
                                <a:ea typeface="Times New Roman"/>
                                <a:cs typeface="Arial"/>
                              </a:rPr>
                              <m:t>𝑨</m:t>
                            </m:r>
                          </m:e>
                        </m:d>
                        <m:r>
                          <a:rPr lang="en-US" sz="2000" b="1" i="1"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×</m:t>
                        </m:r>
                        <m:r>
                          <a:rPr lang="en-US" sz="2000" b="1" i="1"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𝑷</m:t>
                        </m:r>
                        <m:r>
                          <a:rPr lang="en-US" sz="2000" b="1" i="1"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(</m:t>
                        </m:r>
                        <m:r>
                          <a:rPr lang="en-US" sz="2000" b="1" i="1"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𝑩</m:t>
                        </m:r>
                        <m:r>
                          <a:rPr lang="en-US" sz="2000" b="1" i="1"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)</m:t>
                        </m:r>
                      </m:num>
                      <m:den>
                        <m:r>
                          <a:rPr lang="en-US" sz="2000" b="1" i="1"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𝑷</m:t>
                        </m:r>
                        <m:r>
                          <a:rPr lang="en-US" sz="2000" b="1" i="1"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(</m:t>
                        </m:r>
                        <m:r>
                          <a:rPr lang="en-US" sz="2000" b="1" i="1"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𝑩</m:t>
                        </m:r>
                        <m:r>
                          <a:rPr lang="en-US" sz="2000" b="1" i="1"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)</m:t>
                        </m:r>
                      </m:den>
                    </m:f>
                  </m:oMath>
                </a14:m>
                <a:r>
                  <a:rPr lang="en-US" sz="2000" b="1" dirty="0">
                    <a:ea typeface="Times New Roman"/>
                    <a:cs typeface="Arial"/>
                  </a:rPr>
                  <a:t> = P(A)</a:t>
                </a:r>
                <a:endParaRPr lang="en-US" sz="2000" b="1" dirty="0">
                  <a:ea typeface="Calibri"/>
                  <a:cs typeface="Arial"/>
                </a:endParaRPr>
              </a:p>
              <a:p>
                <a:pPr lvl="0">
                  <a:lnSpc>
                    <a:spcPct val="115000"/>
                  </a:lnSpc>
                  <a:spcAft>
                    <a:spcPts val="1000"/>
                  </a:spcAft>
                  <a:buFont typeface="+mj-lt"/>
                  <a:buAutoNum type="arabicPeriod"/>
                </a:pPr>
                <a:r>
                  <a:rPr lang="ar-SA" sz="2000" b="1" dirty="0">
                    <a:ea typeface="Times New Roman"/>
                    <a:cs typeface="Arial"/>
                  </a:rPr>
                  <a:t>في حالة الحوادث غير المستقلة :-</a:t>
                </a:r>
                <a:endParaRPr lang="en-US" sz="2000" b="1" dirty="0">
                  <a:ea typeface="Times New Roman"/>
                  <a:cs typeface="Arial"/>
                </a:endParaRPr>
              </a:p>
              <a:p>
                <a:pPr algn="l" rtl="0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US" sz="2000" b="1" dirty="0">
                    <a:ea typeface="Calibri"/>
                    <a:cs typeface="Arial"/>
                  </a:rPr>
                  <a:t>P(A</a:t>
                </a:r>
                <a:r>
                  <a:rPr lang="en-US" sz="2000" b="1" dirty="0">
                    <a:effectLst/>
                    <a:latin typeface="Arial"/>
                    <a:ea typeface="Calibri"/>
                    <a:cs typeface="Arial"/>
                  </a:rPr>
                  <a:t>│</a:t>
                </a:r>
                <a:r>
                  <a:rPr lang="en-US" sz="2000" b="1" dirty="0">
                    <a:ea typeface="Calibri"/>
                    <a:cs typeface="Arial"/>
                  </a:rPr>
                  <a:t>B)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b="1" i="1">
                            <a:effectLst/>
                            <a:latin typeface="Cambria Math"/>
                            <a:ea typeface="Calibri"/>
                            <a:cs typeface="Arial"/>
                          </a:rPr>
                        </m:ctrlPr>
                      </m:fPr>
                      <m:num>
                        <m:r>
                          <a:rPr lang="en-US" sz="2000" b="1" i="1">
                            <a:effectLst/>
                            <a:latin typeface="Cambria Math"/>
                            <a:ea typeface="Calibri"/>
                            <a:cs typeface="Arial"/>
                          </a:rPr>
                          <m:t>𝑷</m:t>
                        </m:r>
                        <m:r>
                          <a:rPr lang="en-US" sz="2000" b="1" i="1">
                            <a:effectLst/>
                            <a:latin typeface="Cambria Math"/>
                            <a:ea typeface="Calibri"/>
                            <a:cs typeface="Arial"/>
                          </a:rPr>
                          <m:t>(</m:t>
                        </m:r>
                        <m:r>
                          <a:rPr lang="en-US" sz="2000" b="1" i="1">
                            <a:effectLst/>
                            <a:latin typeface="Cambria Math"/>
                            <a:ea typeface="Calibri"/>
                            <a:cs typeface="Arial"/>
                          </a:rPr>
                          <m:t>𝑨</m:t>
                        </m:r>
                        <m:r>
                          <a:rPr lang="en-US" sz="2000" b="1" i="1">
                            <a:effectLst/>
                            <a:latin typeface="Cambria Math"/>
                            <a:ea typeface="Calibri"/>
                            <a:cs typeface="Arial"/>
                          </a:rPr>
                          <m:t>∩</m:t>
                        </m:r>
                        <m:r>
                          <a:rPr lang="en-US" sz="2000" b="1" i="1">
                            <a:effectLst/>
                            <a:latin typeface="Cambria Math"/>
                            <a:ea typeface="Calibri"/>
                            <a:cs typeface="Arial"/>
                          </a:rPr>
                          <m:t>𝑩</m:t>
                        </m:r>
                        <m:r>
                          <a:rPr lang="en-US" sz="2000" b="1" i="1">
                            <a:effectLst/>
                            <a:latin typeface="Cambria Math"/>
                            <a:ea typeface="Calibri"/>
                            <a:cs typeface="Arial"/>
                          </a:rPr>
                          <m:t>)</m:t>
                        </m:r>
                      </m:num>
                      <m:den>
                        <m:r>
                          <a:rPr lang="en-US" sz="2000" b="1" i="1">
                            <a:effectLst/>
                            <a:latin typeface="Cambria Math"/>
                            <a:ea typeface="Calibri"/>
                            <a:cs typeface="Arial"/>
                          </a:rPr>
                          <m:t>𝑷</m:t>
                        </m:r>
                        <m:r>
                          <a:rPr lang="en-US" sz="2000" b="1" i="1">
                            <a:effectLst/>
                            <a:latin typeface="Cambria Math"/>
                            <a:ea typeface="Calibri"/>
                            <a:cs typeface="Arial"/>
                          </a:rPr>
                          <m:t>(</m:t>
                        </m:r>
                        <m:r>
                          <a:rPr lang="en-US" sz="2000" b="1" i="1">
                            <a:effectLst/>
                            <a:latin typeface="Cambria Math"/>
                            <a:ea typeface="Calibri"/>
                            <a:cs typeface="Arial"/>
                          </a:rPr>
                          <m:t>𝑩</m:t>
                        </m:r>
                        <m:r>
                          <a:rPr lang="en-US" sz="2000" b="1" i="1">
                            <a:effectLst/>
                            <a:latin typeface="Cambria Math"/>
                            <a:ea typeface="Calibri"/>
                            <a:cs typeface="Arial"/>
                          </a:rPr>
                          <m:t>)</m:t>
                        </m:r>
                      </m:den>
                    </m:f>
                  </m:oMath>
                </a14:m>
                <a:endParaRPr lang="en-US" sz="2000" b="1" dirty="0">
                  <a:ea typeface="Calibri"/>
                  <a:cs typeface="Arial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684" t="-674" r="-1367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7849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نظرية الاحتمالات :-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ar-SA" b="1" u="sng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Calibri"/>
                    <a:cs typeface="Arial"/>
                  </a:rPr>
                  <a:t>مثال :- </a:t>
                </a:r>
                <a:endParaRPr lang="en-US" b="1" u="sng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Calibri"/>
                  <a:cs typeface="Arial"/>
                </a:endParaRPr>
              </a:p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ar-SA" b="1" dirty="0">
                    <a:ea typeface="Calibri"/>
                    <a:cs typeface="Arial"/>
                  </a:rPr>
                  <a:t>إذا كان :-</a:t>
                </a:r>
                <a:endParaRPr lang="en-US" b="1" dirty="0">
                  <a:ea typeface="Calibri"/>
                  <a:cs typeface="Arial"/>
                </a:endParaRPr>
              </a:p>
              <a:p>
                <a:pPr algn="l" rtl="0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US" b="1" dirty="0">
                    <a:ea typeface="Calibri"/>
                    <a:cs typeface="Arial"/>
                  </a:rPr>
                  <a:t>P(A) = 0.6   ,   P(B)=  0.8      , P(A</a:t>
                </a:r>
                <a14:m>
                  <m:oMath xmlns:m="http://schemas.openxmlformats.org/officeDocument/2006/math">
                    <m:r>
                      <a:rPr lang="en-US" b="1" i="1">
                        <a:effectLst/>
                        <a:latin typeface="Cambria Math"/>
                        <a:ea typeface="Calibri"/>
                        <a:cs typeface="Arial"/>
                      </a:rPr>
                      <m:t>∩</m:t>
                    </m:r>
                  </m:oMath>
                </a14:m>
                <a:r>
                  <a:rPr lang="en-US" b="1" dirty="0">
                    <a:ea typeface="Calibri"/>
                    <a:cs typeface="Arial"/>
                  </a:rPr>
                  <a:t>B)= 0.5</a:t>
                </a:r>
              </a:p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ar-SA" b="1" dirty="0">
                    <a:ea typeface="Calibri"/>
                    <a:cs typeface="Arial"/>
                  </a:rPr>
                  <a:t>هل كل من الحدثين </a:t>
                </a:r>
                <a:r>
                  <a:rPr lang="en-US" b="1" dirty="0">
                    <a:ea typeface="Calibri"/>
                    <a:cs typeface="Arial"/>
                  </a:rPr>
                  <a:t>A</a:t>
                </a:r>
                <a:r>
                  <a:rPr lang="ar-SA" b="1" dirty="0">
                    <a:ea typeface="Calibri"/>
                    <a:cs typeface="Arial"/>
                  </a:rPr>
                  <a:t> و </a:t>
                </a:r>
                <a:r>
                  <a:rPr lang="en-US" b="1" dirty="0">
                    <a:ea typeface="Calibri"/>
                    <a:cs typeface="Arial"/>
                  </a:rPr>
                  <a:t> B</a:t>
                </a:r>
                <a:r>
                  <a:rPr lang="ar-SA" b="1" dirty="0">
                    <a:ea typeface="Calibri"/>
                    <a:cs typeface="Arial"/>
                  </a:rPr>
                  <a:t> أحداث مستقلة وأوجد :-</a:t>
                </a:r>
                <a:endParaRPr lang="en-US" b="1" dirty="0">
                  <a:ea typeface="Calibri"/>
                  <a:cs typeface="Arial"/>
                </a:endParaRPr>
              </a:p>
              <a:p>
                <a:pPr algn="l"/>
                <a:r>
                  <a:rPr lang="en-US" b="1" dirty="0">
                    <a:ea typeface="Calibri"/>
                    <a:cs typeface="Arial"/>
                  </a:rPr>
                  <a:t>P(A</a:t>
                </a:r>
                <a14:m>
                  <m:oMath xmlns:m="http://schemas.openxmlformats.org/officeDocument/2006/math">
                    <m:r>
                      <a:rPr lang="en-US" b="1" i="1">
                        <a:effectLst/>
                        <a:latin typeface="Cambria Math"/>
                        <a:ea typeface="Calibri"/>
                        <a:cs typeface="Arial"/>
                      </a:rPr>
                      <m:t>∪</m:t>
                    </m:r>
                  </m:oMath>
                </a14:m>
                <a:r>
                  <a:rPr lang="en-US" b="1" dirty="0">
                    <a:ea typeface="Calibri"/>
                    <a:cs typeface="Arial"/>
                  </a:rPr>
                  <a:t>B)  ,   P(</a:t>
                </a:r>
                <a14:m>
                  <m:oMath xmlns:m="http://schemas.openxmlformats.org/officeDocument/2006/math">
                    <m:r>
                      <a:rPr lang="en-US" b="1" i="1">
                        <a:effectLst/>
                        <a:latin typeface="Cambria Math"/>
                        <a:ea typeface="Calibri"/>
                        <a:cs typeface="Arial"/>
                      </a:rPr>
                      <m:t>𝑨</m:t>
                    </m:r>
                    <m:r>
                      <a:rPr lang="en-US" b="1" i="1">
                        <a:effectLst/>
                        <a:latin typeface="Cambria Math"/>
                        <a:ea typeface="Calibri"/>
                        <a:cs typeface="Arial"/>
                      </a:rPr>
                      <m:t>│</m:t>
                    </m:r>
                    <m:r>
                      <a:rPr lang="en-US" b="1" i="1">
                        <a:effectLst/>
                        <a:latin typeface="Cambria Math"/>
                        <a:ea typeface="Calibri"/>
                        <a:cs typeface="Arial"/>
                      </a:rPr>
                      <m:t>𝑩</m:t>
                    </m:r>
                  </m:oMath>
                </a14:m>
                <a:r>
                  <a:rPr lang="en-US" b="1" dirty="0">
                    <a:ea typeface="Times New Roman"/>
                    <a:cs typeface="Arial"/>
                  </a:rPr>
                  <a:t>)    ,  P</a:t>
                </a:r>
                <a:r>
                  <a:rPr lang="en-US" b="1" dirty="0">
                    <a:ea typeface="Calibri"/>
                    <a:cs typeface="Arial"/>
                  </a:rPr>
                  <a:t>(</a:t>
                </a:r>
                <a14:m>
                  <m:oMath xmlns:m="http://schemas.openxmlformats.org/officeDocument/2006/math">
                    <m:r>
                      <a:rPr lang="en-US" b="1" i="1">
                        <a:effectLst/>
                        <a:latin typeface="Cambria Math"/>
                        <a:ea typeface="Calibri"/>
                        <a:cs typeface="Arial"/>
                      </a:rPr>
                      <m:t>𝑩</m:t>
                    </m:r>
                    <m:r>
                      <a:rPr lang="en-US" b="1" i="1">
                        <a:effectLst/>
                        <a:latin typeface="Cambria Math"/>
                        <a:ea typeface="Calibri"/>
                        <a:cs typeface="Arial"/>
                      </a:rPr>
                      <m:t>│</m:t>
                    </m:r>
                    <m:r>
                      <a:rPr lang="en-US" b="1" i="1">
                        <a:effectLst/>
                        <a:latin typeface="Cambria Math"/>
                        <a:ea typeface="Calibri"/>
                        <a:cs typeface="Arial"/>
                      </a:rPr>
                      <m:t>𝑨</m:t>
                    </m:r>
                  </m:oMath>
                </a14:m>
                <a:r>
                  <a:rPr lang="en-US" b="1" dirty="0">
                    <a:ea typeface="Times New Roman"/>
                    <a:cs typeface="Arial"/>
                  </a:rPr>
                  <a:t>)   ,  P(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b="1" i="1">
                            <a:effectLst/>
                            <a:latin typeface="Cambria Math"/>
                            <a:ea typeface="Times New Roman"/>
                          </a:rPr>
                        </m:ctrlPr>
                      </m:accPr>
                      <m:e>
                        <m:r>
                          <a:rPr lang="en-US" b="1" i="1"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𝑨</m:t>
                        </m:r>
                      </m:e>
                    </m:acc>
                  </m:oMath>
                </a14:m>
                <a:r>
                  <a:rPr lang="en-US" b="1" dirty="0">
                    <a:ea typeface="Times New Roman"/>
                    <a:cs typeface="Arial"/>
                  </a:rPr>
                  <a:t>)  , P(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b="1" i="1">
                            <a:effectLst/>
                            <a:latin typeface="Cambria Math"/>
                            <a:ea typeface="Times New Roman"/>
                          </a:rPr>
                        </m:ctrlPr>
                      </m:accPr>
                      <m:e>
                        <m:r>
                          <a:rPr lang="en-US" b="1" i="1"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𝑩</m:t>
                        </m:r>
                      </m:e>
                    </m:acc>
                  </m:oMath>
                </a14:m>
                <a:r>
                  <a:rPr lang="en-US" b="1" dirty="0">
                    <a:ea typeface="Times New Roman"/>
                    <a:cs typeface="Arial"/>
                  </a:rPr>
                  <a:t>)</a:t>
                </a:r>
                <a:endParaRPr lang="en-US" b="1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709" t="-1482" r="-2119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7849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نظرية الاحتمالات :-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SA" b="1" u="sng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الحل </a:t>
                </a:r>
                <a:endParaRPr lang="en-US" b="1" u="sng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r>
                  <a:rPr lang="ar-SA" b="1" dirty="0"/>
                  <a:t>لبيان ما إذا كانت هذه الاحداث مستقلة أم لا يمكن إتباع الخطوات التالية :-</a:t>
                </a:r>
                <a:endParaRPr lang="en-US" b="1" dirty="0"/>
              </a:p>
              <a:p>
                <a:pPr marL="514350" indent="-514350" algn="l" rtl="0">
                  <a:buFont typeface="+mj-lt"/>
                  <a:buAutoNum type="arabicParenR"/>
                </a:pPr>
                <a:r>
                  <a:rPr lang="en-US" b="1" dirty="0"/>
                  <a:t>P(A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/>
                      </a:rPr>
                      <m:t>∩</m:t>
                    </m:r>
                  </m:oMath>
                </a14:m>
                <a:r>
                  <a:rPr lang="en-US" b="1" dirty="0"/>
                  <a:t>B) = P(A) × P(B) </a:t>
                </a:r>
              </a:p>
              <a:p>
                <a:pPr marL="514350" lvl="0" indent="-514350" algn="l" rtl="0">
                  <a:buFont typeface="+mj-lt"/>
                  <a:buAutoNum type="arabicParenR"/>
                </a:pPr>
                <a:r>
                  <a:rPr lang="en-US" b="1" dirty="0"/>
                  <a:t>P(A) × P(B)  = 0.6 ×0.8 = 0.48</a:t>
                </a:r>
              </a:p>
              <a:p>
                <a:pPr marL="514350" lvl="0" indent="-514350" algn="l" rtl="0">
                  <a:buFont typeface="+mj-lt"/>
                  <a:buAutoNum type="arabicParenR"/>
                </a:pPr>
                <a:r>
                  <a:rPr lang="en-US" b="1" dirty="0"/>
                  <a:t>P(A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/>
                      </a:rPr>
                      <m:t>∩</m:t>
                    </m:r>
                  </m:oMath>
                </a14:m>
                <a:r>
                  <a:rPr lang="en-US" b="1" dirty="0"/>
                  <a:t>B) = 0.5</a:t>
                </a:r>
              </a:p>
              <a:p>
                <a:pPr marL="514350" lvl="0" indent="-514350" algn="l" rtl="0">
                  <a:buFont typeface="+mj-lt"/>
                  <a:buAutoNum type="arabicParenR"/>
                </a:pPr>
                <a:r>
                  <a:rPr lang="en-US" b="1" dirty="0"/>
                  <a:t>P(A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/>
                      </a:rPr>
                      <m:t>∩</m:t>
                    </m:r>
                  </m:oMath>
                </a14:m>
                <a:r>
                  <a:rPr lang="en-US" b="1" dirty="0"/>
                  <a:t>B) ≠ P(A) × P(B) </a:t>
                </a:r>
              </a:p>
              <a:p>
                <a:pPr lvl="0" algn="ctr" rtl="0"/>
                <a:r>
                  <a:rPr lang="ar-SA" b="1" dirty="0"/>
                  <a:t>إذا هذه الاحداث غير مستقلة </a:t>
                </a:r>
                <a:endParaRPr lang="en-US" b="1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777" t="-2291" r="-2119" b="-5256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7849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نظرية الاحتمالات :-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algn="r"/>
                <a:r>
                  <a:rPr lang="ar-SA" sz="2800" b="1" u="sng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تابع حل المثال :-</a:t>
                </a:r>
              </a:p>
              <a:p>
                <a:r>
                  <a:rPr lang="ar-SA" sz="2800" b="1" dirty="0"/>
                  <a:t>ومن ثم يمكن الوصول إلى مطلوبات السؤال كما يلي :-</a:t>
                </a:r>
                <a:endParaRPr lang="en-US" sz="2800" b="1" dirty="0"/>
              </a:p>
              <a:p>
                <a:pPr marL="514350" lvl="0" indent="-514350" algn="l" rtl="0">
                  <a:buFont typeface="+mj-lt"/>
                  <a:buAutoNum type="arabicParenR"/>
                </a:pPr>
                <a:r>
                  <a:rPr lang="en-US" sz="2800" b="1" dirty="0"/>
                  <a:t>P(A</a:t>
                </a:r>
                <a14:m>
                  <m:oMath xmlns:m="http://schemas.openxmlformats.org/officeDocument/2006/math">
                    <m:r>
                      <a:rPr lang="en-US" sz="2800" b="1" i="1">
                        <a:latin typeface="Cambria Math"/>
                      </a:rPr>
                      <m:t>∪</m:t>
                    </m:r>
                  </m:oMath>
                </a14:m>
                <a:r>
                  <a:rPr lang="en-US" sz="2800" b="1" dirty="0"/>
                  <a:t>B)   = P(A) + P(B) - P(A</a:t>
                </a:r>
                <a14:m>
                  <m:oMath xmlns:m="http://schemas.openxmlformats.org/officeDocument/2006/math">
                    <m:r>
                      <a:rPr lang="en-US" sz="2800" b="1" i="1">
                        <a:latin typeface="Cambria Math"/>
                      </a:rPr>
                      <m:t>∩</m:t>
                    </m:r>
                  </m:oMath>
                </a14:m>
                <a:r>
                  <a:rPr lang="en-US" sz="2800" b="1" dirty="0"/>
                  <a:t>B) = 0.6 + 0.8 – 0.5  = 0.9</a:t>
                </a:r>
              </a:p>
              <a:p>
                <a:pPr marL="514350" lvl="0" indent="-514350" algn="l" rtl="0">
                  <a:buFont typeface="+mj-lt"/>
                  <a:buAutoNum type="arabicParenR"/>
                </a:pPr>
                <a:r>
                  <a:rPr lang="en-US" sz="2800" b="1" dirty="0"/>
                  <a:t>P(A│B)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800" b="1" i="1">
                            <a:latin typeface="Cambria Math"/>
                          </a:rPr>
                          <m:t>𝑷</m:t>
                        </m:r>
                        <m:r>
                          <a:rPr lang="en-US" sz="2800" b="1" i="1">
                            <a:latin typeface="Cambria Math"/>
                          </a:rPr>
                          <m:t>(</m:t>
                        </m:r>
                        <m:r>
                          <a:rPr lang="en-US" sz="2800" b="1" i="1">
                            <a:latin typeface="Cambria Math"/>
                          </a:rPr>
                          <m:t>𝑨</m:t>
                        </m:r>
                        <m:r>
                          <a:rPr lang="en-US" sz="2800" b="1" i="1">
                            <a:latin typeface="Cambria Math"/>
                          </a:rPr>
                          <m:t>∩</m:t>
                        </m:r>
                        <m:r>
                          <a:rPr lang="en-US" sz="2800" b="1" i="1">
                            <a:latin typeface="Cambria Math"/>
                          </a:rPr>
                          <m:t>𝑩</m:t>
                        </m:r>
                        <m:r>
                          <a:rPr lang="en-US" sz="2800" b="1" i="1">
                            <a:latin typeface="Cambria Math"/>
                          </a:rPr>
                          <m:t>)</m:t>
                        </m:r>
                      </m:num>
                      <m:den>
                        <m:r>
                          <a:rPr lang="en-US" sz="2800" b="1" i="1">
                            <a:latin typeface="Cambria Math"/>
                          </a:rPr>
                          <m:t>𝑷</m:t>
                        </m:r>
                        <m:r>
                          <a:rPr lang="en-US" sz="2800" b="1" i="1">
                            <a:latin typeface="Cambria Math"/>
                          </a:rPr>
                          <m:t>(</m:t>
                        </m:r>
                        <m:r>
                          <a:rPr lang="en-US" sz="2800" b="1" i="1">
                            <a:latin typeface="Cambria Math"/>
                          </a:rPr>
                          <m:t>𝑩</m:t>
                        </m:r>
                        <m:r>
                          <a:rPr lang="en-US" sz="2800" b="1" i="1">
                            <a:latin typeface="Cambria Math"/>
                          </a:rPr>
                          <m:t>)</m:t>
                        </m:r>
                      </m:den>
                    </m:f>
                  </m:oMath>
                </a14:m>
                <a:r>
                  <a:rPr lang="en-US" sz="2800" b="1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800" b="1" i="1">
                            <a:latin typeface="Cambria Math"/>
                          </a:rPr>
                          <m:t>𝟎</m:t>
                        </m:r>
                        <m:r>
                          <a:rPr lang="en-US" sz="2800" b="1" i="1">
                            <a:latin typeface="Cambria Math"/>
                          </a:rPr>
                          <m:t>.</m:t>
                        </m:r>
                        <m:r>
                          <a:rPr lang="en-US" sz="2800" b="1" i="1">
                            <a:latin typeface="Cambria Math"/>
                          </a:rPr>
                          <m:t>𝟓</m:t>
                        </m:r>
                      </m:num>
                      <m:den>
                        <m:r>
                          <a:rPr lang="en-US" sz="2800" b="1" i="1">
                            <a:latin typeface="Cambria Math"/>
                          </a:rPr>
                          <m:t>𝟎</m:t>
                        </m:r>
                        <m:r>
                          <a:rPr lang="en-US" sz="2800" b="1" i="1">
                            <a:latin typeface="Cambria Math"/>
                          </a:rPr>
                          <m:t>.</m:t>
                        </m:r>
                        <m:r>
                          <a:rPr lang="en-US" sz="2800" b="1" i="1">
                            <a:latin typeface="Cambria Math"/>
                          </a:rPr>
                          <m:t>𝟖</m:t>
                        </m:r>
                      </m:den>
                    </m:f>
                  </m:oMath>
                </a14:m>
                <a:r>
                  <a:rPr lang="en-US" sz="2800" b="1" dirty="0"/>
                  <a:t> =  0.625</a:t>
                </a:r>
              </a:p>
              <a:p>
                <a:pPr marL="514350" lvl="0" indent="-514350" algn="l" rtl="0">
                  <a:buFont typeface="+mj-lt"/>
                  <a:buAutoNum type="arabicParenR"/>
                </a:pPr>
                <a:r>
                  <a:rPr lang="en-US" sz="2800" b="1" dirty="0"/>
                  <a:t>P(B│A)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800" b="1" i="1">
                            <a:latin typeface="Cambria Math"/>
                          </a:rPr>
                          <m:t>𝑷</m:t>
                        </m:r>
                        <m:r>
                          <a:rPr lang="en-US" sz="2800" b="1" i="1">
                            <a:latin typeface="Cambria Math"/>
                          </a:rPr>
                          <m:t>(</m:t>
                        </m:r>
                        <m:r>
                          <a:rPr lang="en-US" sz="2800" b="1" i="1">
                            <a:latin typeface="Cambria Math"/>
                          </a:rPr>
                          <m:t>𝑨</m:t>
                        </m:r>
                        <m:r>
                          <a:rPr lang="en-US" sz="2800" b="1" i="1">
                            <a:latin typeface="Cambria Math"/>
                          </a:rPr>
                          <m:t>∩</m:t>
                        </m:r>
                        <m:r>
                          <a:rPr lang="en-US" sz="2800" b="1" i="1">
                            <a:latin typeface="Cambria Math"/>
                          </a:rPr>
                          <m:t>𝑩</m:t>
                        </m:r>
                        <m:r>
                          <a:rPr lang="en-US" sz="2800" b="1" i="1">
                            <a:latin typeface="Cambria Math"/>
                          </a:rPr>
                          <m:t>)</m:t>
                        </m:r>
                      </m:num>
                      <m:den>
                        <m:r>
                          <a:rPr lang="en-US" sz="2800" b="1" i="1">
                            <a:latin typeface="Cambria Math"/>
                          </a:rPr>
                          <m:t>𝑷</m:t>
                        </m:r>
                        <m:r>
                          <a:rPr lang="en-US" sz="2800" b="1" i="1">
                            <a:latin typeface="Cambria Math"/>
                          </a:rPr>
                          <m:t>(</m:t>
                        </m:r>
                        <m:r>
                          <a:rPr lang="en-US" sz="2800" b="1" i="1">
                            <a:latin typeface="Cambria Math"/>
                          </a:rPr>
                          <m:t>𝑨</m:t>
                        </m:r>
                        <m:r>
                          <a:rPr lang="en-US" sz="2800" b="1" i="1">
                            <a:latin typeface="Cambria Math"/>
                          </a:rPr>
                          <m:t>)</m:t>
                        </m:r>
                      </m:den>
                    </m:f>
                  </m:oMath>
                </a14:m>
                <a:r>
                  <a:rPr lang="en-US" sz="2800" b="1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800" b="1" i="1">
                            <a:latin typeface="Cambria Math"/>
                          </a:rPr>
                          <m:t>𝟎</m:t>
                        </m:r>
                        <m:r>
                          <a:rPr lang="en-US" sz="2800" b="1" i="1">
                            <a:latin typeface="Cambria Math"/>
                          </a:rPr>
                          <m:t>.</m:t>
                        </m:r>
                        <m:r>
                          <a:rPr lang="en-US" sz="2800" b="1" i="1">
                            <a:latin typeface="Cambria Math"/>
                          </a:rPr>
                          <m:t>𝟓</m:t>
                        </m:r>
                      </m:num>
                      <m:den>
                        <m:r>
                          <a:rPr lang="en-US" sz="2800" b="1" i="1">
                            <a:latin typeface="Cambria Math"/>
                          </a:rPr>
                          <m:t>𝟎</m:t>
                        </m:r>
                        <m:r>
                          <a:rPr lang="en-US" sz="2800" b="1" i="1">
                            <a:latin typeface="Cambria Math"/>
                          </a:rPr>
                          <m:t>.</m:t>
                        </m:r>
                        <m:r>
                          <a:rPr lang="en-US" sz="2800" b="1" i="1">
                            <a:latin typeface="Cambria Math"/>
                          </a:rPr>
                          <m:t>𝟔</m:t>
                        </m:r>
                      </m:den>
                    </m:f>
                  </m:oMath>
                </a14:m>
                <a:r>
                  <a:rPr lang="en-US" sz="2800" b="1" dirty="0"/>
                  <a:t> =  0.833</a:t>
                </a:r>
              </a:p>
              <a:p>
                <a:pPr marL="514350" lvl="0" indent="-514350" algn="l" rtl="0">
                  <a:buFont typeface="+mj-lt"/>
                  <a:buAutoNum type="arabicParenR"/>
                </a:pPr>
                <a:r>
                  <a:rPr lang="en-US" sz="2800" b="1" dirty="0"/>
                  <a:t>P(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800" b="1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sz="2800" b="1" i="1">
                            <a:latin typeface="Cambria Math"/>
                          </a:rPr>
                          <m:t>𝑨</m:t>
                        </m:r>
                      </m:e>
                    </m:acc>
                  </m:oMath>
                </a14:m>
                <a:r>
                  <a:rPr lang="en-US" sz="2800" b="1" dirty="0"/>
                  <a:t>)  = 1- P(A) = 1- 0.6 = 0.4</a:t>
                </a:r>
              </a:p>
              <a:p>
                <a:pPr marL="514350" lvl="0" indent="-514350" algn="l" rtl="0">
                  <a:buFont typeface="+mj-lt"/>
                  <a:buAutoNum type="arabicParenR"/>
                </a:pPr>
                <a:r>
                  <a:rPr lang="en-US" sz="2800" b="1" dirty="0"/>
                  <a:t>P(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800" b="1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sz="2800" b="1" i="1">
                            <a:latin typeface="Cambria Math"/>
                          </a:rPr>
                          <m:t>𝑩</m:t>
                        </m:r>
                      </m:e>
                    </m:acc>
                  </m:oMath>
                </a14:m>
                <a:r>
                  <a:rPr lang="en-US" sz="2800" b="1" dirty="0"/>
                  <a:t>) = 1- P(B) = 1- 0.8 = 0.2</a:t>
                </a:r>
              </a:p>
              <a:p>
                <a:pPr algn="r"/>
                <a:endParaRPr lang="en-US" sz="2800" b="1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367" t="-1482" r="-1777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7849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نظرية الاحتمالات :-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SA" b="1" u="sng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مثال :- </a:t>
                </a:r>
                <a:endParaRPr lang="en-US" b="1" u="sng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endParaRPr lang="ar-SA" b="1" dirty="0" smtClean="0"/>
              </a:p>
              <a:p>
                <a:r>
                  <a:rPr lang="ar-SA" b="1" dirty="0" smtClean="0"/>
                  <a:t>إذا </a:t>
                </a:r>
                <a:r>
                  <a:rPr lang="ar-SA" b="1" dirty="0"/>
                  <a:t>كان :-</a:t>
                </a:r>
                <a:endParaRPr lang="en-US" b="1" dirty="0"/>
              </a:p>
              <a:p>
                <a:pPr algn="l" rtl="0"/>
                <a:r>
                  <a:rPr lang="en-US" b="1" dirty="0"/>
                  <a:t>P(A) = 0.7   ,   P(B)=  0.4      , P(A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/>
                      </a:rPr>
                      <m:t>∩</m:t>
                    </m:r>
                  </m:oMath>
                </a14:m>
                <a:r>
                  <a:rPr lang="en-US" b="1" dirty="0"/>
                  <a:t>B)= 0.28</a:t>
                </a:r>
              </a:p>
              <a:p>
                <a:endParaRPr lang="ar-SA" b="1" dirty="0" smtClean="0"/>
              </a:p>
              <a:p>
                <a:r>
                  <a:rPr lang="ar-SA" b="1" dirty="0" smtClean="0"/>
                  <a:t>هل </a:t>
                </a:r>
                <a:r>
                  <a:rPr lang="ar-SA" b="1" dirty="0"/>
                  <a:t>كل من الحدثين </a:t>
                </a:r>
                <a:r>
                  <a:rPr lang="en-US" b="1" dirty="0"/>
                  <a:t>A</a:t>
                </a:r>
                <a:r>
                  <a:rPr lang="ar-SA" b="1" dirty="0"/>
                  <a:t> و </a:t>
                </a:r>
                <a:r>
                  <a:rPr lang="en-US" b="1" dirty="0"/>
                  <a:t> B</a:t>
                </a:r>
                <a:r>
                  <a:rPr lang="ar-SA" b="1" dirty="0"/>
                  <a:t> أحداث مستقلة وأوجد :-</a:t>
                </a:r>
                <a:endParaRPr lang="en-US" b="1" dirty="0"/>
              </a:p>
              <a:p>
                <a:pPr algn="l" rtl="0"/>
                <a:r>
                  <a:rPr lang="en-US" b="1" dirty="0"/>
                  <a:t>P(A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/>
                      </a:rPr>
                      <m:t>∪</m:t>
                    </m:r>
                  </m:oMath>
                </a14:m>
                <a:r>
                  <a:rPr lang="en-US" b="1" dirty="0"/>
                  <a:t>B)  ,   P(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/>
                      </a:rPr>
                      <m:t>𝑨</m:t>
                    </m:r>
                    <m:r>
                      <a:rPr lang="en-US" b="1" i="1">
                        <a:latin typeface="Cambria Math"/>
                      </a:rPr>
                      <m:t>│</m:t>
                    </m:r>
                    <m:r>
                      <a:rPr lang="en-US" b="1" i="1">
                        <a:latin typeface="Cambria Math"/>
                      </a:rPr>
                      <m:t>𝑩</m:t>
                    </m:r>
                  </m:oMath>
                </a14:m>
                <a:r>
                  <a:rPr lang="en-US" b="1" dirty="0"/>
                  <a:t>)    ,  P(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/>
                      </a:rPr>
                      <m:t>𝑩</m:t>
                    </m:r>
                    <m:r>
                      <a:rPr lang="en-US" b="1" i="1">
                        <a:latin typeface="Cambria Math"/>
                      </a:rPr>
                      <m:t>│</m:t>
                    </m:r>
                    <m:r>
                      <a:rPr lang="en-US" b="1" i="1">
                        <a:latin typeface="Cambria Math"/>
                      </a:rPr>
                      <m:t>𝑨</m:t>
                    </m:r>
                  </m:oMath>
                </a14:m>
                <a:r>
                  <a:rPr lang="en-US" b="1" dirty="0"/>
                  <a:t>)   ,  P(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b="1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b="1" i="1">
                            <a:latin typeface="Cambria Math"/>
                          </a:rPr>
                          <m:t>𝑨</m:t>
                        </m:r>
                      </m:e>
                    </m:acc>
                  </m:oMath>
                </a14:m>
                <a:r>
                  <a:rPr lang="en-US" b="1" dirty="0"/>
                  <a:t>)  , P(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b="1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b="1" i="1">
                            <a:latin typeface="Cambria Math"/>
                          </a:rPr>
                          <m:t>𝑩</m:t>
                        </m:r>
                      </m:e>
                    </m:acc>
                  </m:oMath>
                </a14:m>
                <a:r>
                  <a:rPr lang="en-US" b="1" dirty="0"/>
                  <a:t>)</a:t>
                </a:r>
              </a:p>
              <a:p>
                <a:pPr algn="r"/>
                <a:endParaRPr lang="en-US" b="1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709" t="-2291" r="-2119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7849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نظرية الاحتمالات :-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ar-SA" b="1" u="sng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الحل </a:t>
                </a:r>
                <a:endParaRPr lang="en-US" b="1" u="sng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r>
                  <a:rPr lang="ar-SA" b="1" dirty="0"/>
                  <a:t>لبيان ما إذا كانت هذه الاحداث مستقلة أم لا يمكن إتباع الخطوات التالية :-</a:t>
                </a:r>
                <a:endParaRPr lang="en-US" b="1" dirty="0"/>
              </a:p>
              <a:p>
                <a:pPr marL="514350" indent="-514350" algn="l" rtl="0">
                  <a:buFont typeface="+mj-lt"/>
                  <a:buAutoNum type="arabicParenR"/>
                </a:pPr>
                <a:r>
                  <a:rPr lang="en-US" b="1" dirty="0"/>
                  <a:t>P(A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/>
                      </a:rPr>
                      <m:t>∩</m:t>
                    </m:r>
                  </m:oMath>
                </a14:m>
                <a:r>
                  <a:rPr lang="en-US" b="1" dirty="0"/>
                  <a:t>B) = P(A) × P(B) </a:t>
                </a:r>
              </a:p>
              <a:p>
                <a:pPr marL="514350" lvl="0" indent="-514350" algn="l" rtl="0">
                  <a:buFont typeface="+mj-lt"/>
                  <a:buAutoNum type="arabicParenR"/>
                </a:pPr>
                <a:r>
                  <a:rPr lang="en-US" b="1" dirty="0"/>
                  <a:t>P(A) × P(B)  = 0.7 ×0.4 = 0.28</a:t>
                </a:r>
              </a:p>
              <a:p>
                <a:pPr marL="514350" lvl="0" indent="-514350" algn="l" rtl="0">
                  <a:buFont typeface="+mj-lt"/>
                  <a:buAutoNum type="arabicParenR"/>
                </a:pPr>
                <a:r>
                  <a:rPr lang="en-US" b="1" dirty="0"/>
                  <a:t>P(A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/>
                      </a:rPr>
                      <m:t>∩</m:t>
                    </m:r>
                  </m:oMath>
                </a14:m>
                <a:r>
                  <a:rPr lang="en-US" b="1" dirty="0"/>
                  <a:t>B) = 0.28</a:t>
                </a:r>
              </a:p>
              <a:p>
                <a:pPr marL="514350" lvl="0" indent="-514350" algn="l" rtl="0">
                  <a:buFont typeface="+mj-lt"/>
                  <a:buAutoNum type="arabicParenR"/>
                </a:pPr>
                <a:r>
                  <a:rPr lang="en-US" b="1" dirty="0"/>
                  <a:t>P(A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/>
                      </a:rPr>
                      <m:t>∩</m:t>
                    </m:r>
                  </m:oMath>
                </a14:m>
                <a:r>
                  <a:rPr lang="en-US" b="1" dirty="0"/>
                  <a:t>B) = P(A) × P(B) </a:t>
                </a:r>
              </a:p>
              <a:p>
                <a:pPr lvl="0" algn="ctr" rtl="0"/>
                <a:r>
                  <a:rPr lang="ar-SA" b="1" dirty="0"/>
                  <a:t>إذا هذه الاحداث مستقلة </a:t>
                </a:r>
                <a:endParaRPr lang="en-US" b="1" dirty="0"/>
              </a:p>
              <a:p>
                <a:pPr algn="r"/>
                <a:endParaRPr lang="en-US" b="1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777" t="-2291" r="-2119" b="-5256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7849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نظرية الاحتمالات :-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algn="r"/>
                <a:r>
                  <a:rPr lang="ar-SA" b="1" u="sng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تابع حل المثال السابق :-</a:t>
                </a:r>
              </a:p>
              <a:p>
                <a:r>
                  <a:rPr lang="ar-SA" sz="2800" b="1" dirty="0"/>
                  <a:t>ومن ثم يمكن الوصول إلى مطلوبات السؤال كما يلي :-</a:t>
                </a:r>
                <a:endParaRPr lang="en-US" sz="2800" b="1" dirty="0"/>
              </a:p>
              <a:p>
                <a:pPr marL="514350" lvl="0" indent="-514350" algn="l" rtl="0">
                  <a:buFont typeface="+mj-lt"/>
                  <a:buAutoNum type="arabicParenR"/>
                </a:pPr>
                <a:r>
                  <a:rPr lang="en-US" sz="2800" b="1" dirty="0"/>
                  <a:t>P(A</a:t>
                </a:r>
                <a14:m>
                  <m:oMath xmlns:m="http://schemas.openxmlformats.org/officeDocument/2006/math">
                    <m:r>
                      <a:rPr lang="en-US" sz="2800" b="1" i="1">
                        <a:latin typeface="Cambria Math"/>
                      </a:rPr>
                      <m:t>∪</m:t>
                    </m:r>
                  </m:oMath>
                </a14:m>
                <a:r>
                  <a:rPr lang="en-US" sz="2800" b="1" dirty="0"/>
                  <a:t>B)   = P(A) + P(B) - P(A</a:t>
                </a:r>
                <a14:m>
                  <m:oMath xmlns:m="http://schemas.openxmlformats.org/officeDocument/2006/math">
                    <m:r>
                      <a:rPr lang="en-US" sz="2800" b="1" i="1">
                        <a:latin typeface="Cambria Math"/>
                      </a:rPr>
                      <m:t>∩</m:t>
                    </m:r>
                  </m:oMath>
                </a14:m>
                <a:r>
                  <a:rPr lang="en-US" sz="2800" b="1" dirty="0"/>
                  <a:t>B) = 0.7 + 0.4 – 0.28  = 0.82</a:t>
                </a:r>
              </a:p>
              <a:p>
                <a:pPr marL="514350" lvl="0" indent="-514350" algn="l" rtl="0">
                  <a:buFont typeface="+mj-lt"/>
                  <a:buAutoNum type="arabicParenR"/>
                </a:pPr>
                <a:r>
                  <a:rPr lang="en-US" sz="2800" b="1" dirty="0"/>
                  <a:t>P(A│B)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800" b="1" i="1">
                            <a:latin typeface="Cambria Math"/>
                          </a:rPr>
                          <m:t>𝑷</m:t>
                        </m:r>
                        <m:r>
                          <a:rPr lang="en-US" sz="2800" b="1" i="1">
                            <a:latin typeface="Cambria Math"/>
                          </a:rPr>
                          <m:t>(</m:t>
                        </m:r>
                        <m:r>
                          <a:rPr lang="en-US" sz="2800" b="1" i="1">
                            <a:latin typeface="Cambria Math"/>
                          </a:rPr>
                          <m:t>𝑨</m:t>
                        </m:r>
                        <m:r>
                          <a:rPr lang="en-US" sz="2800" b="1" i="1">
                            <a:latin typeface="Cambria Math"/>
                          </a:rPr>
                          <m:t>∩</m:t>
                        </m:r>
                        <m:r>
                          <a:rPr lang="en-US" sz="2800" b="1" i="1">
                            <a:latin typeface="Cambria Math"/>
                          </a:rPr>
                          <m:t>𝑩</m:t>
                        </m:r>
                        <m:r>
                          <a:rPr lang="en-US" sz="2800" b="1" i="1">
                            <a:latin typeface="Cambria Math"/>
                          </a:rPr>
                          <m:t>)</m:t>
                        </m:r>
                      </m:num>
                      <m:den>
                        <m:r>
                          <a:rPr lang="en-US" sz="2800" b="1" i="1">
                            <a:latin typeface="Cambria Math"/>
                          </a:rPr>
                          <m:t>𝑷</m:t>
                        </m:r>
                        <m:r>
                          <a:rPr lang="en-US" sz="2800" b="1" i="1">
                            <a:latin typeface="Cambria Math"/>
                          </a:rPr>
                          <m:t>(</m:t>
                        </m:r>
                        <m:r>
                          <a:rPr lang="en-US" sz="2800" b="1" i="1">
                            <a:latin typeface="Cambria Math"/>
                          </a:rPr>
                          <m:t>𝑩</m:t>
                        </m:r>
                        <m:r>
                          <a:rPr lang="en-US" sz="2800" b="1" i="1">
                            <a:latin typeface="Cambria Math"/>
                          </a:rPr>
                          <m:t>)</m:t>
                        </m:r>
                      </m:den>
                    </m:f>
                  </m:oMath>
                </a14:m>
                <a:r>
                  <a:rPr lang="en-US" sz="2800" b="1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800" b="1" i="1">
                            <a:latin typeface="Cambria Math"/>
                          </a:rPr>
                          <m:t>𝟎</m:t>
                        </m:r>
                        <m:r>
                          <a:rPr lang="en-US" sz="2800" b="1" i="1">
                            <a:latin typeface="Cambria Math"/>
                          </a:rPr>
                          <m:t>.</m:t>
                        </m:r>
                        <m:r>
                          <a:rPr lang="en-US" sz="2800" b="1" i="1">
                            <a:latin typeface="Cambria Math"/>
                          </a:rPr>
                          <m:t>𝟐𝟖</m:t>
                        </m:r>
                      </m:num>
                      <m:den>
                        <m:r>
                          <a:rPr lang="en-US" sz="2800" b="1" i="1">
                            <a:latin typeface="Cambria Math"/>
                          </a:rPr>
                          <m:t>𝟎</m:t>
                        </m:r>
                        <m:r>
                          <a:rPr lang="en-US" sz="2800" b="1" i="1">
                            <a:latin typeface="Cambria Math"/>
                          </a:rPr>
                          <m:t>.</m:t>
                        </m:r>
                        <m:r>
                          <a:rPr lang="en-US" sz="2800" b="1" i="1">
                            <a:latin typeface="Cambria Math"/>
                          </a:rPr>
                          <m:t>𝟒</m:t>
                        </m:r>
                      </m:den>
                    </m:f>
                  </m:oMath>
                </a14:m>
                <a:r>
                  <a:rPr lang="en-US" sz="2800" b="1" dirty="0"/>
                  <a:t> =  0.7</a:t>
                </a:r>
              </a:p>
              <a:p>
                <a:pPr marL="514350" lvl="0" indent="-514350" algn="l" rtl="0">
                  <a:buFont typeface="+mj-lt"/>
                  <a:buAutoNum type="arabicParenR"/>
                </a:pPr>
                <a:r>
                  <a:rPr lang="en-US" sz="2800" b="1" dirty="0"/>
                  <a:t>P(B│A)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800" b="1" i="1">
                            <a:latin typeface="Cambria Math"/>
                          </a:rPr>
                          <m:t>𝑷</m:t>
                        </m:r>
                        <m:r>
                          <a:rPr lang="en-US" sz="2800" b="1" i="1">
                            <a:latin typeface="Cambria Math"/>
                          </a:rPr>
                          <m:t>(</m:t>
                        </m:r>
                        <m:r>
                          <a:rPr lang="en-US" sz="2800" b="1" i="1">
                            <a:latin typeface="Cambria Math"/>
                          </a:rPr>
                          <m:t>𝑨</m:t>
                        </m:r>
                        <m:r>
                          <a:rPr lang="en-US" sz="2800" b="1" i="1">
                            <a:latin typeface="Cambria Math"/>
                          </a:rPr>
                          <m:t>∩</m:t>
                        </m:r>
                        <m:r>
                          <a:rPr lang="en-US" sz="2800" b="1" i="1">
                            <a:latin typeface="Cambria Math"/>
                          </a:rPr>
                          <m:t>𝑩</m:t>
                        </m:r>
                        <m:r>
                          <a:rPr lang="en-US" sz="2800" b="1" i="1">
                            <a:latin typeface="Cambria Math"/>
                          </a:rPr>
                          <m:t>)</m:t>
                        </m:r>
                      </m:num>
                      <m:den>
                        <m:r>
                          <a:rPr lang="en-US" sz="2800" b="1" i="1">
                            <a:latin typeface="Cambria Math"/>
                          </a:rPr>
                          <m:t>𝑷</m:t>
                        </m:r>
                        <m:r>
                          <a:rPr lang="en-US" sz="2800" b="1" i="1">
                            <a:latin typeface="Cambria Math"/>
                          </a:rPr>
                          <m:t>(</m:t>
                        </m:r>
                        <m:r>
                          <a:rPr lang="en-US" sz="2800" b="1" i="1">
                            <a:latin typeface="Cambria Math"/>
                          </a:rPr>
                          <m:t>𝑨</m:t>
                        </m:r>
                        <m:r>
                          <a:rPr lang="en-US" sz="2800" b="1" i="1">
                            <a:latin typeface="Cambria Math"/>
                          </a:rPr>
                          <m:t>)</m:t>
                        </m:r>
                      </m:den>
                    </m:f>
                  </m:oMath>
                </a14:m>
                <a:r>
                  <a:rPr lang="en-US" sz="2800" b="1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800" b="1" i="1">
                            <a:latin typeface="Cambria Math"/>
                          </a:rPr>
                          <m:t>𝟎</m:t>
                        </m:r>
                        <m:r>
                          <a:rPr lang="en-US" sz="2800" b="1" i="1">
                            <a:latin typeface="Cambria Math"/>
                          </a:rPr>
                          <m:t>.</m:t>
                        </m:r>
                        <m:r>
                          <a:rPr lang="en-US" sz="2800" b="1" i="1">
                            <a:latin typeface="Cambria Math"/>
                          </a:rPr>
                          <m:t>𝟐𝟖</m:t>
                        </m:r>
                      </m:num>
                      <m:den>
                        <m:r>
                          <a:rPr lang="en-US" sz="2800" b="1" i="1">
                            <a:latin typeface="Cambria Math"/>
                          </a:rPr>
                          <m:t>𝟎</m:t>
                        </m:r>
                        <m:r>
                          <a:rPr lang="en-US" sz="2800" b="1" i="1">
                            <a:latin typeface="Cambria Math"/>
                          </a:rPr>
                          <m:t>.</m:t>
                        </m:r>
                        <m:r>
                          <a:rPr lang="en-US" sz="2800" b="1" i="1">
                            <a:latin typeface="Cambria Math"/>
                          </a:rPr>
                          <m:t>𝟕</m:t>
                        </m:r>
                      </m:den>
                    </m:f>
                  </m:oMath>
                </a14:m>
                <a:r>
                  <a:rPr lang="en-US" sz="2800" b="1" dirty="0"/>
                  <a:t> =  0.4</a:t>
                </a:r>
              </a:p>
              <a:p>
                <a:pPr marL="514350" lvl="0" indent="-514350" algn="l" rtl="0">
                  <a:buFont typeface="+mj-lt"/>
                  <a:buAutoNum type="arabicParenR"/>
                </a:pPr>
                <a:r>
                  <a:rPr lang="en-US" sz="2800" b="1" dirty="0"/>
                  <a:t>P(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800" b="1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sz="2800" b="1" i="1">
                            <a:latin typeface="Cambria Math"/>
                          </a:rPr>
                          <m:t>𝑨</m:t>
                        </m:r>
                      </m:e>
                    </m:acc>
                  </m:oMath>
                </a14:m>
                <a:r>
                  <a:rPr lang="en-US" sz="2800" b="1" dirty="0"/>
                  <a:t>)  = 1- P(A) = 1- 0.7= 0.3</a:t>
                </a:r>
              </a:p>
              <a:p>
                <a:pPr marL="514350" lvl="0" indent="-514350" algn="l" rtl="0">
                  <a:buFont typeface="+mj-lt"/>
                  <a:buAutoNum type="arabicParenR"/>
                </a:pPr>
                <a:r>
                  <a:rPr lang="en-US" sz="2800" b="1" dirty="0"/>
                  <a:t>P(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800" b="1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sz="2800" b="1" i="1">
                            <a:latin typeface="Cambria Math"/>
                          </a:rPr>
                          <m:t>𝑩</m:t>
                        </m:r>
                      </m:e>
                    </m:acc>
                  </m:oMath>
                </a14:m>
                <a:r>
                  <a:rPr lang="en-US" sz="2800" b="1" dirty="0"/>
                  <a:t>) = 1- P(B) = 1- 0.4 = 0.6</a:t>
                </a:r>
              </a:p>
              <a:p>
                <a:pPr algn="r"/>
                <a:endParaRPr lang="en-US" b="1" u="sng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367" t="-2022" r="-2119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7849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فورم لكلية ادارة الاعمال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Managemnt_Template1.potx" id="{2E3F7FC2-BF5D-4F3B-8ED4-D1BBF30F350D}" vid="{1E0ED8EF-011D-4378-9E13-95FE40E518D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فورم لكلية ادارة الاعمال</Template>
  <TotalTime>529</TotalTime>
  <Words>2353</Words>
  <Application>Microsoft Office PowerPoint</Application>
  <PresentationFormat>A4 Paper (210x297 mm)</PresentationFormat>
  <Paragraphs>263</Paragraphs>
  <Slides>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فورم لكلية ادارة الاعمال</vt:lpstr>
      <vt:lpstr>PowerPoint Presentation</vt:lpstr>
      <vt:lpstr>المحاضرة (7)</vt:lpstr>
      <vt:lpstr>نظرية الاحتمالات :-</vt:lpstr>
      <vt:lpstr>نظرية الاحتمالات :-</vt:lpstr>
      <vt:lpstr>نظرية الاحتمالات :-</vt:lpstr>
      <vt:lpstr>نظرية الاحتمالات :-</vt:lpstr>
      <vt:lpstr>نظرية الاحتمالات :-</vt:lpstr>
      <vt:lpstr>نظرية الاحتمالات :-</vt:lpstr>
      <vt:lpstr>نظرية الاحتمالات :-</vt:lpstr>
      <vt:lpstr>نظرية الاحتمالات :-</vt:lpstr>
      <vt:lpstr>نظرية الاحتمالات :-</vt:lpstr>
      <vt:lpstr>نظرية الاحتمالات :-</vt:lpstr>
      <vt:lpstr>نظرية الاحتمالات :-</vt:lpstr>
      <vt:lpstr>نظرية الاحتمالات :-</vt:lpstr>
      <vt:lpstr>نظرية الاحتمالات :-</vt:lpstr>
      <vt:lpstr>نظرية الاحتمالات :-</vt:lpstr>
      <vt:lpstr>نظرية الاحتمالات :-</vt:lpstr>
      <vt:lpstr>نظرية الاحتمالات :-</vt:lpstr>
      <vt:lpstr>نظرية الاحتمالات :-</vt:lpstr>
      <vt:lpstr>نظرية الاحتمالات :-</vt:lpstr>
      <vt:lpstr>نظرية الاحتمالات :-</vt:lpstr>
      <vt:lpstr>نظرية الاحتمالات :-</vt:lpstr>
      <vt:lpstr>نظرية الاحتمالات :-</vt:lpstr>
      <vt:lpstr>نظرية الاحتمالات :-</vt:lpstr>
      <vt:lpstr>نظرية الاحتمالات :-</vt:lpstr>
      <vt:lpstr>نظرية الاحتمالات :-</vt:lpstr>
      <vt:lpstr>نظرية الاحتمالات :-</vt:lpstr>
      <vt:lpstr>نظرية الاحتمالات :-</vt:lpstr>
      <vt:lpstr>نظرية الاحتمالات :-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DR-AHMED</dc:creator>
  <cp:lastModifiedBy>ssa</cp:lastModifiedBy>
  <cp:revision>69</cp:revision>
  <dcterms:created xsi:type="dcterms:W3CDTF">2014-02-17T18:40:00Z</dcterms:created>
  <dcterms:modified xsi:type="dcterms:W3CDTF">2014-03-08T21:21:32Z</dcterms:modified>
</cp:coreProperties>
</file>