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310" r:id="rId3"/>
    <p:sldId id="400" r:id="rId4"/>
    <p:sldId id="401" r:id="rId5"/>
    <p:sldId id="402" r:id="rId6"/>
    <p:sldId id="386" r:id="rId7"/>
    <p:sldId id="403" r:id="rId8"/>
    <p:sldId id="404" r:id="rId9"/>
    <p:sldId id="387" r:id="rId10"/>
    <p:sldId id="405" r:id="rId11"/>
    <p:sldId id="406" r:id="rId12"/>
    <p:sldId id="407" r:id="rId13"/>
    <p:sldId id="388" r:id="rId14"/>
    <p:sldId id="389" r:id="rId15"/>
    <p:sldId id="390" r:id="rId16"/>
    <p:sldId id="391" r:id="rId17"/>
    <p:sldId id="392" r:id="rId18"/>
    <p:sldId id="393" r:id="rId19"/>
    <p:sldId id="394" r:id="rId20"/>
    <p:sldId id="395" r:id="rId21"/>
    <p:sldId id="396" r:id="rId22"/>
    <p:sldId id="397" r:id="rId23"/>
    <p:sldId id="398" r:id="rId24"/>
    <p:sldId id="408" r:id="rId25"/>
    <p:sldId id="409" r:id="rId26"/>
    <p:sldId id="410" r:id="rId27"/>
    <p:sldId id="411" r:id="rId28"/>
    <p:sldId id="412" r:id="rId29"/>
    <p:sldId id="266"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71" autoAdjust="0"/>
  </p:normalViewPr>
  <p:slideViewPr>
    <p:cSldViewPr>
      <p:cViewPr varScale="1">
        <p:scale>
          <a:sx n="70" d="100"/>
          <a:sy n="70" d="100"/>
        </p:scale>
        <p:origin x="-1200" y="-9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3/10/2014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C00000"/>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الإحصاء في الإدارة</a:t>
            </a:r>
          </a:p>
          <a:p>
            <a:pPr algn="ctr" rtl="0"/>
            <a:r>
              <a:rPr lang="en-US" sz="2800" b="1" dirty="0" smtClean="0">
                <a:solidFill>
                  <a:srgbClr val="7F7F7F"/>
                </a:solidFill>
                <a:latin typeface="Calibri" pitchFamily="34" charset="0"/>
                <a:cs typeface="Times New Roman" pitchFamily="18" charset="0"/>
              </a:rPr>
              <a:t>Course Name </a:t>
            </a:r>
          </a:p>
          <a:p>
            <a:pPr algn="ctr"/>
            <a:r>
              <a:rPr lang="ar-SA" sz="3700" b="1" dirty="0">
                <a:solidFill>
                  <a:srgbClr val="AB1A25"/>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أحمد محمد فرحان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a:t>
            </a:r>
            <a:r>
              <a:rPr lang="ar-SA" b="1" dirty="0" smtClean="0">
                <a:effectLst>
                  <a:outerShdw blurRad="38100" dist="38100" dir="2700000" algn="tl">
                    <a:srgbClr val="000000">
                      <a:alpha val="43137"/>
                    </a:srgbClr>
                  </a:outerShdw>
                </a:effectLst>
                <a:cs typeface="Arial" pitchFamily="34" charset="0"/>
              </a:rPr>
              <a:t>8</a:t>
            </a:r>
            <a:r>
              <a:rPr lang="ar-EG" b="1" dirty="0" smtClean="0">
                <a:effectLst>
                  <a:outerShdw blurRad="38100" dist="38100" dir="2700000" algn="tl">
                    <a:srgbClr val="000000">
                      <a:alpha val="43137"/>
                    </a:srgbClr>
                  </a:outerShdw>
                </a:effectLst>
                <a:cs typeface="Arial" pitchFamily="34" charset="0"/>
              </a:rPr>
              <a:t>)</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تابع نظرية </a:t>
            </a:r>
            <a:r>
              <a:rPr lang="ar-EG"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a:t>
            </a: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احتمالات</a:t>
            </a:r>
            <a:endParaRPr lang="ar-EG"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000" b="1" u="sng" dirty="0">
                    <a:solidFill>
                      <a:srgbClr val="C00000"/>
                    </a:solidFill>
                    <a:effectLst>
                      <a:outerShdw blurRad="38100" dist="38100" dir="2700000" algn="tl">
                        <a:srgbClr val="000000">
                          <a:alpha val="43137"/>
                        </a:srgbClr>
                      </a:outerShdw>
                    </a:effectLst>
                  </a:rPr>
                  <a:t>مثال :-</a:t>
                </a:r>
                <a:endParaRPr lang="en-US" sz="2000" b="1" u="sng" dirty="0">
                  <a:solidFill>
                    <a:srgbClr val="C00000"/>
                  </a:solidFill>
                  <a:effectLst>
                    <a:outerShdw blurRad="38100" dist="38100" dir="2700000" algn="tl">
                      <a:srgbClr val="000000">
                        <a:alpha val="43137"/>
                      </a:srgbClr>
                    </a:outerShdw>
                  </a:effectLst>
                </a:endParaRPr>
              </a:p>
              <a:p>
                <a:r>
                  <a:rPr lang="ar-SA" sz="2000" b="1" dirty="0"/>
                  <a:t>في دراسة لتخصصات 400 طالب وطالبة من خريجي جامعة الملك فيصل كانت النتائج كالتالي </a:t>
                </a:r>
                <a:r>
                  <a:rPr lang="ar-SA" sz="2000" b="1" dirty="0" smtClean="0"/>
                  <a:t>:-</a:t>
                </a:r>
              </a:p>
              <a:p>
                <a:endParaRPr lang="ar-SA" sz="2000" b="1" dirty="0" smtClean="0"/>
              </a:p>
              <a:p>
                <a:endParaRPr lang="ar-SA" sz="2000" b="1" dirty="0"/>
              </a:p>
              <a:p>
                <a:endParaRPr lang="ar-SA" sz="2000" b="1" dirty="0" smtClean="0"/>
              </a:p>
              <a:p>
                <a:endParaRPr lang="ar-SA" sz="2000" b="1" dirty="0" smtClean="0"/>
              </a:p>
              <a:p>
                <a:endParaRPr lang="ar-SA" sz="2000" b="1" dirty="0" smtClean="0"/>
              </a:p>
              <a:p>
                <a:r>
                  <a:rPr lang="ar-SA" sz="2000" b="1" dirty="0" smtClean="0"/>
                  <a:t>من </a:t>
                </a:r>
                <a:r>
                  <a:rPr lang="ar-SA" sz="2000" b="1" dirty="0"/>
                  <a:t>خلال الجدول السابق المطلوب :-</a:t>
                </a:r>
                <a:endParaRPr lang="en-US" sz="2000" b="1" dirty="0"/>
              </a:p>
              <a:p>
                <a:pPr lvl="0"/>
                <a:r>
                  <a:rPr lang="ar-SA" sz="2000" b="1" u="sng" dirty="0">
                    <a:ln cmpd="dbl">
                      <a:solidFill>
                        <a:schemeClr val="tx1"/>
                      </a:solidFill>
                    </a:ln>
                  </a:rPr>
                  <a:t>حساب إحتمال أن يكون الشخص طالب </a:t>
                </a:r>
                <a:r>
                  <a:rPr lang="ar-SA" sz="2000" b="1" u="sng" dirty="0">
                    <a:ln cmpd="dbl">
                      <a:solidFill>
                        <a:schemeClr val="tx1"/>
                      </a:solidFill>
                    </a:ln>
                    <a:solidFill>
                      <a:srgbClr val="C00000"/>
                    </a:solidFill>
                  </a:rPr>
                  <a:t>أو</a:t>
                </a:r>
                <a:r>
                  <a:rPr lang="ar-SA" sz="2000" b="1" u="sng" dirty="0">
                    <a:ln cmpd="dbl">
                      <a:solidFill>
                        <a:schemeClr val="tx1"/>
                      </a:solidFill>
                    </a:ln>
                  </a:rPr>
                  <a:t> علمي ؟</a:t>
                </a:r>
                <a:endParaRPr lang="en-US" sz="2000" b="1" u="sng" dirty="0">
                  <a:ln cmpd="dbl">
                    <a:solidFill>
                      <a:schemeClr val="tx1"/>
                    </a:solidFill>
                  </a:ln>
                </a:endParaRPr>
              </a:p>
              <a:p>
                <a:pPr algn="l" rtl="0"/>
                <a:r>
                  <a:rPr lang="en-US" sz="2400" b="1" dirty="0"/>
                  <a:t>P(B</a:t>
                </a:r>
                <a14:m>
                  <m:oMath xmlns:m="http://schemas.openxmlformats.org/officeDocument/2006/math">
                    <m:r>
                      <a:rPr lang="en-US" sz="2400" b="1" i="1">
                        <a:latin typeface="Cambria Math"/>
                      </a:rPr>
                      <m:t>∪</m:t>
                    </m:r>
                  </m:oMath>
                </a14:m>
                <a:r>
                  <a:rPr lang="en-US" sz="2400" b="1" dirty="0"/>
                  <a:t>S) = P(B) + P(S) - P(B</a:t>
                </a:r>
                <a14:m>
                  <m:oMath xmlns:m="http://schemas.openxmlformats.org/officeDocument/2006/math">
                    <m:r>
                      <a:rPr lang="en-US" sz="2400" b="1" i="1">
                        <a:latin typeface="Cambria Math"/>
                      </a:rPr>
                      <m:t>∩</m:t>
                    </m:r>
                  </m:oMath>
                </a14:m>
                <a:r>
                  <a:rPr lang="en-US" sz="2400" b="1" dirty="0"/>
                  <a:t>S)</a:t>
                </a:r>
              </a:p>
              <a:p>
                <a:pPr algn="l" rtl="0"/>
                <a:r>
                  <a:rPr lang="en-US" sz="2400" b="1" dirty="0"/>
                  <a:t>              = </a:t>
                </a:r>
                <a14:m>
                  <m:oMath xmlns:m="http://schemas.openxmlformats.org/officeDocument/2006/math">
                    <m:f>
                      <m:fPr>
                        <m:ctrlPr>
                          <a:rPr lang="en-US" sz="2400" b="1" i="1">
                            <a:latin typeface="Cambria Math"/>
                          </a:rPr>
                        </m:ctrlPr>
                      </m:fPr>
                      <m:num>
                        <m:r>
                          <a:rPr lang="en-US" sz="2400" b="1" i="1">
                            <a:latin typeface="Cambria Math"/>
                          </a:rPr>
                          <m:t>𝟐𝟏𝟔</m:t>
                        </m:r>
                      </m:num>
                      <m:den>
                        <m:r>
                          <a:rPr lang="en-US" sz="2400" b="1" i="1">
                            <a:latin typeface="Cambria Math"/>
                          </a:rPr>
                          <m:t>𝟒𝟎𝟎</m:t>
                        </m:r>
                      </m:den>
                    </m:f>
                  </m:oMath>
                </a14:m>
                <a:r>
                  <a:rPr lang="en-US" sz="2400" b="1" dirty="0"/>
                  <a:t> +  </a:t>
                </a:r>
                <a14:m>
                  <m:oMath xmlns:m="http://schemas.openxmlformats.org/officeDocument/2006/math">
                    <m:f>
                      <m:fPr>
                        <m:ctrlPr>
                          <a:rPr lang="en-US" sz="2400" b="1" i="1">
                            <a:latin typeface="Cambria Math"/>
                          </a:rPr>
                        </m:ctrlPr>
                      </m:fPr>
                      <m:num>
                        <m:r>
                          <a:rPr lang="en-US" sz="2400" b="1" i="1">
                            <a:latin typeface="Cambria Math"/>
                          </a:rPr>
                          <m:t>𝟏𝟔𝟎</m:t>
                        </m:r>
                      </m:num>
                      <m:den>
                        <m:r>
                          <a:rPr lang="en-US" sz="2400" b="1" i="1">
                            <a:latin typeface="Cambria Math"/>
                          </a:rPr>
                          <m:t>𝟒𝟎𝟎</m:t>
                        </m:r>
                      </m:den>
                    </m:f>
                  </m:oMath>
                </a14:m>
                <a:r>
                  <a:rPr lang="en-US" sz="2400" b="1" dirty="0"/>
                  <a:t> -  </a:t>
                </a:r>
                <a14:m>
                  <m:oMath xmlns:m="http://schemas.openxmlformats.org/officeDocument/2006/math">
                    <m:f>
                      <m:fPr>
                        <m:ctrlPr>
                          <a:rPr lang="en-US" sz="2400" b="1" i="1">
                            <a:latin typeface="Cambria Math"/>
                          </a:rPr>
                        </m:ctrlPr>
                      </m:fPr>
                      <m:num>
                        <m:r>
                          <a:rPr lang="en-US" sz="2400" b="1" i="1">
                            <a:latin typeface="Cambria Math"/>
                          </a:rPr>
                          <m:t>𝟏𝟐𝟎</m:t>
                        </m:r>
                      </m:num>
                      <m:den>
                        <m:r>
                          <a:rPr lang="en-US" sz="2400" b="1" i="1">
                            <a:latin typeface="Cambria Math"/>
                          </a:rPr>
                          <m:t>𝟒𝟎𝟎</m:t>
                        </m:r>
                      </m:den>
                    </m:f>
                  </m:oMath>
                </a14:m>
                <a:r>
                  <a:rPr lang="en-US" sz="2400" b="1" dirty="0"/>
                  <a:t> =  </a:t>
                </a:r>
                <a14:m>
                  <m:oMath xmlns:m="http://schemas.openxmlformats.org/officeDocument/2006/math">
                    <m:f>
                      <m:fPr>
                        <m:ctrlPr>
                          <a:rPr lang="en-US" sz="2400" b="1" i="1">
                            <a:latin typeface="Cambria Math"/>
                          </a:rPr>
                        </m:ctrlPr>
                      </m:fPr>
                      <m:num>
                        <m:r>
                          <a:rPr lang="en-US" sz="2400" b="1" i="1">
                            <a:latin typeface="Cambria Math"/>
                          </a:rPr>
                          <m:t>𝟐𝟓𝟔</m:t>
                        </m:r>
                      </m:num>
                      <m:den>
                        <m:r>
                          <a:rPr lang="en-US" sz="2400" b="1" i="1">
                            <a:latin typeface="Cambria Math"/>
                          </a:rPr>
                          <m:t>𝟒𝟎𝟎</m:t>
                        </m:r>
                      </m:den>
                    </m:f>
                  </m:oMath>
                </a14:m>
                <a:r>
                  <a:rPr lang="en-US" sz="2400" b="1" dirty="0"/>
                  <a:t> = 0.64</a:t>
                </a:r>
              </a:p>
              <a:p>
                <a:endParaRPr lang="en-US" sz="20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943" r="-957"/>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753267323"/>
              </p:ext>
            </p:extLst>
          </p:nvPr>
        </p:nvGraphicFramePr>
        <p:xfrm>
          <a:off x="704528" y="2492896"/>
          <a:ext cx="8496942" cy="1402080"/>
        </p:xfrm>
        <a:graphic>
          <a:graphicData uri="http://schemas.openxmlformats.org/drawingml/2006/table">
            <a:tbl>
              <a:tblPr rtl="1" firstRow="1" firstCol="1" bandRow="1">
                <a:tableStyleId>{5C22544A-7EE6-4342-B048-85BDC9FD1C3A}</a:tableStyleId>
              </a:tblPr>
              <a:tblGrid>
                <a:gridCol w="2123737"/>
                <a:gridCol w="2123737"/>
                <a:gridCol w="2124734"/>
                <a:gridCol w="2124734"/>
              </a:tblGrid>
              <a:tr h="255970">
                <a:tc>
                  <a:txBody>
                    <a:bodyPr/>
                    <a:lstStyle/>
                    <a:p>
                      <a:pPr algn="ctr" rtl="1">
                        <a:lnSpc>
                          <a:spcPct val="115000"/>
                        </a:lnSpc>
                        <a:spcAft>
                          <a:spcPts val="0"/>
                        </a:spcAft>
                      </a:pPr>
                      <a:r>
                        <a:rPr lang="ar-SA" sz="2000" b="1" dirty="0">
                          <a:solidFill>
                            <a:schemeClr val="tx1"/>
                          </a:solidFill>
                          <a:effectLst/>
                        </a:rPr>
                        <a:t>التخصص</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smtClean="0">
                          <a:solidFill>
                            <a:schemeClr val="tx1"/>
                          </a:solidFill>
                          <a:effectLst/>
                        </a:rPr>
                        <a:t>طالب </a:t>
                      </a:r>
                      <a:r>
                        <a:rPr lang="en-US" sz="2000" b="1" dirty="0" smtClean="0">
                          <a:solidFill>
                            <a:schemeClr val="tx1"/>
                          </a:solidFill>
                          <a:effectLst/>
                        </a:rPr>
                        <a:t>B</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smtClean="0">
                          <a:solidFill>
                            <a:schemeClr val="tx1"/>
                          </a:solidFill>
                          <a:effectLst/>
                        </a:rPr>
                        <a:t>طالبة </a:t>
                      </a:r>
                      <a:r>
                        <a:rPr lang="en-US" sz="2000" b="1" dirty="0" smtClean="0">
                          <a:solidFill>
                            <a:schemeClr val="tx1"/>
                          </a:solidFill>
                          <a:effectLst/>
                        </a:rPr>
                        <a:t>C</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المجموع</a:t>
                      </a:r>
                      <a:endParaRPr lang="en-US" sz="2000" b="1">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smtClean="0">
                          <a:solidFill>
                            <a:schemeClr val="tx1"/>
                          </a:solidFill>
                          <a:effectLst/>
                        </a:rPr>
                        <a:t>علمي </a:t>
                      </a:r>
                      <a:r>
                        <a:rPr lang="en-US" sz="2000" b="1" dirty="0" smtClean="0">
                          <a:solidFill>
                            <a:schemeClr val="tx1"/>
                          </a:solidFill>
                          <a:effectLst/>
                        </a:rPr>
                        <a:t>S</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120</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40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160</a:t>
                      </a:r>
                      <a:endParaRPr lang="en-US" sz="2000" b="1">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smtClean="0">
                          <a:solidFill>
                            <a:schemeClr val="tx1"/>
                          </a:solidFill>
                          <a:effectLst/>
                        </a:rPr>
                        <a:t>أدبي </a:t>
                      </a:r>
                      <a:r>
                        <a:rPr lang="en-US" sz="2000" b="1" dirty="0" smtClean="0">
                          <a:solidFill>
                            <a:schemeClr val="tx1"/>
                          </a:solidFill>
                          <a:effectLst/>
                        </a:rPr>
                        <a:t>L</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96</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144</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240</a:t>
                      </a:r>
                      <a:endParaRPr lang="en-US" sz="2000" b="1">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a:solidFill>
                            <a:schemeClr val="tx1"/>
                          </a:solidFill>
                          <a:effectLst/>
                        </a:rPr>
                        <a:t>المجموع</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216</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184</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400</a:t>
                      </a:r>
                      <a:endParaRPr lang="en-US" sz="20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11268302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000" b="1" u="sng" dirty="0">
                    <a:solidFill>
                      <a:srgbClr val="C00000"/>
                    </a:solidFill>
                    <a:effectLst>
                      <a:outerShdw blurRad="38100" dist="38100" dir="2700000" algn="tl">
                        <a:srgbClr val="000000">
                          <a:alpha val="43137"/>
                        </a:srgbClr>
                      </a:outerShdw>
                    </a:effectLst>
                  </a:rPr>
                  <a:t>مثال :-</a:t>
                </a:r>
                <a:endParaRPr lang="en-US" sz="2000" b="1" u="sng" dirty="0">
                  <a:solidFill>
                    <a:srgbClr val="C00000"/>
                  </a:solidFill>
                  <a:effectLst>
                    <a:outerShdw blurRad="38100" dist="38100" dir="2700000" algn="tl">
                      <a:srgbClr val="000000">
                        <a:alpha val="43137"/>
                      </a:srgbClr>
                    </a:outerShdw>
                  </a:effectLst>
                </a:endParaRPr>
              </a:p>
              <a:p>
                <a:r>
                  <a:rPr lang="ar-SA" sz="2000" b="1" dirty="0"/>
                  <a:t>في دراسة لتخصصات 400 طالب وطالبة من خريجي جامعة الملك فيصل كانت النتائج كالتالي </a:t>
                </a:r>
                <a:r>
                  <a:rPr lang="ar-SA" sz="2000" b="1" dirty="0" smtClean="0"/>
                  <a:t>:-</a:t>
                </a:r>
              </a:p>
              <a:p>
                <a:endParaRPr lang="ar-SA" sz="2000" b="1" dirty="0" smtClean="0"/>
              </a:p>
              <a:p>
                <a:endParaRPr lang="ar-SA" sz="2000" b="1" dirty="0"/>
              </a:p>
              <a:p>
                <a:endParaRPr lang="ar-SA" sz="2000" b="1" dirty="0" smtClean="0"/>
              </a:p>
              <a:p>
                <a:endParaRPr lang="ar-SA" sz="2000" b="1" dirty="0" smtClean="0"/>
              </a:p>
              <a:p>
                <a:endParaRPr lang="ar-SA" sz="2000" b="1" dirty="0" smtClean="0"/>
              </a:p>
              <a:p>
                <a:r>
                  <a:rPr lang="ar-SA" sz="2000" b="1" dirty="0" smtClean="0"/>
                  <a:t>من </a:t>
                </a:r>
                <a:r>
                  <a:rPr lang="ar-SA" sz="2000" b="1" dirty="0"/>
                  <a:t>خلال الجدول السابق المطلوب :-</a:t>
                </a:r>
                <a:endParaRPr lang="en-US" sz="2000" b="1" dirty="0"/>
              </a:p>
              <a:p>
                <a:pPr lvl="0"/>
                <a:r>
                  <a:rPr lang="ar-SA" sz="2000" b="1" u="sng" dirty="0">
                    <a:ln cmpd="dbl">
                      <a:solidFill>
                        <a:schemeClr val="tx1"/>
                      </a:solidFill>
                    </a:ln>
                  </a:rPr>
                  <a:t>حساب إحتمال أن يكون الشخص طالبة </a:t>
                </a:r>
                <a:r>
                  <a:rPr lang="ar-SA" sz="2000" b="1" u="sng" dirty="0">
                    <a:ln cmpd="dbl">
                      <a:solidFill>
                        <a:schemeClr val="tx1"/>
                      </a:solidFill>
                    </a:ln>
                    <a:solidFill>
                      <a:srgbClr val="C00000"/>
                    </a:solidFill>
                  </a:rPr>
                  <a:t>و</a:t>
                </a:r>
                <a:r>
                  <a:rPr lang="ar-SA" sz="2000" b="1" u="sng" dirty="0">
                    <a:ln cmpd="dbl">
                      <a:solidFill>
                        <a:schemeClr val="tx1"/>
                      </a:solidFill>
                    </a:ln>
                  </a:rPr>
                  <a:t> تخصص أدبي  :-</a:t>
                </a:r>
                <a:endParaRPr lang="en-US" sz="2000" b="1" u="sng" dirty="0">
                  <a:ln cmpd="dbl">
                    <a:solidFill>
                      <a:schemeClr val="tx1"/>
                    </a:solidFill>
                  </a:ln>
                </a:endParaRPr>
              </a:p>
              <a:p>
                <a:pPr algn="l"/>
                <a:r>
                  <a:rPr lang="en-US" sz="2400" b="1" dirty="0"/>
                  <a:t>P(C</a:t>
                </a:r>
                <a14:m>
                  <m:oMath xmlns:m="http://schemas.openxmlformats.org/officeDocument/2006/math">
                    <m:r>
                      <a:rPr lang="en-US" sz="2400" b="1">
                        <a:latin typeface="Cambria Math"/>
                      </a:rPr>
                      <m:t>∩</m:t>
                    </m:r>
                  </m:oMath>
                </a14:m>
                <a:r>
                  <a:rPr lang="en-US" sz="2400" b="1" dirty="0"/>
                  <a:t>L) =  </a:t>
                </a:r>
                <a14:m>
                  <m:oMath xmlns:m="http://schemas.openxmlformats.org/officeDocument/2006/math">
                    <m:f>
                      <m:fPr>
                        <m:ctrlPr>
                          <a:rPr lang="en-US" sz="2400" b="1" i="1">
                            <a:latin typeface="Cambria Math"/>
                          </a:rPr>
                        </m:ctrlPr>
                      </m:fPr>
                      <m:num>
                        <m:r>
                          <a:rPr lang="en-US" sz="2400" b="1">
                            <a:latin typeface="Cambria Math"/>
                          </a:rPr>
                          <m:t>144</m:t>
                        </m:r>
                      </m:num>
                      <m:den>
                        <m:r>
                          <a:rPr lang="en-US" sz="2400" b="1">
                            <a:latin typeface="Cambria Math"/>
                          </a:rPr>
                          <m:t>400</m:t>
                        </m:r>
                      </m:den>
                    </m:f>
                  </m:oMath>
                </a14:m>
                <a:r>
                  <a:rPr lang="en-US" sz="2400" b="1" dirty="0"/>
                  <a:t> =  0.36</a:t>
                </a:r>
              </a:p>
              <a:p>
                <a:endParaRPr lang="en-US" sz="20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957" t="-943" r="-957"/>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753267323"/>
              </p:ext>
            </p:extLst>
          </p:nvPr>
        </p:nvGraphicFramePr>
        <p:xfrm>
          <a:off x="704528" y="2492896"/>
          <a:ext cx="8496942" cy="1402080"/>
        </p:xfrm>
        <a:graphic>
          <a:graphicData uri="http://schemas.openxmlformats.org/drawingml/2006/table">
            <a:tbl>
              <a:tblPr rtl="1" firstRow="1" firstCol="1" bandRow="1">
                <a:tableStyleId>{5C22544A-7EE6-4342-B048-85BDC9FD1C3A}</a:tableStyleId>
              </a:tblPr>
              <a:tblGrid>
                <a:gridCol w="2123737"/>
                <a:gridCol w="2123737"/>
                <a:gridCol w="2124734"/>
                <a:gridCol w="2124734"/>
              </a:tblGrid>
              <a:tr h="255970">
                <a:tc>
                  <a:txBody>
                    <a:bodyPr/>
                    <a:lstStyle/>
                    <a:p>
                      <a:pPr algn="ctr" rtl="1">
                        <a:lnSpc>
                          <a:spcPct val="115000"/>
                        </a:lnSpc>
                        <a:spcAft>
                          <a:spcPts val="0"/>
                        </a:spcAft>
                      </a:pPr>
                      <a:r>
                        <a:rPr lang="ar-SA" sz="2000" b="1" dirty="0">
                          <a:solidFill>
                            <a:schemeClr val="tx1"/>
                          </a:solidFill>
                          <a:effectLst/>
                        </a:rPr>
                        <a:t>التخصص</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smtClean="0">
                          <a:solidFill>
                            <a:schemeClr val="tx1"/>
                          </a:solidFill>
                          <a:effectLst/>
                        </a:rPr>
                        <a:t>طالب </a:t>
                      </a:r>
                      <a:r>
                        <a:rPr lang="en-US" sz="2000" b="1" dirty="0" smtClean="0">
                          <a:solidFill>
                            <a:schemeClr val="tx1"/>
                          </a:solidFill>
                          <a:effectLst/>
                        </a:rPr>
                        <a:t>B</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smtClean="0">
                          <a:solidFill>
                            <a:schemeClr val="tx1"/>
                          </a:solidFill>
                          <a:effectLst/>
                        </a:rPr>
                        <a:t>طالبة </a:t>
                      </a:r>
                      <a:r>
                        <a:rPr lang="en-US" sz="2000" b="1" dirty="0" smtClean="0">
                          <a:solidFill>
                            <a:schemeClr val="tx1"/>
                          </a:solidFill>
                          <a:effectLst/>
                        </a:rPr>
                        <a:t>C</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المجموع</a:t>
                      </a:r>
                      <a:endParaRPr lang="en-US" sz="2000" b="1">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smtClean="0">
                          <a:solidFill>
                            <a:schemeClr val="tx1"/>
                          </a:solidFill>
                          <a:effectLst/>
                        </a:rPr>
                        <a:t>علمي </a:t>
                      </a:r>
                      <a:r>
                        <a:rPr lang="en-US" sz="2000" b="1" dirty="0" smtClean="0">
                          <a:solidFill>
                            <a:schemeClr val="tx1"/>
                          </a:solidFill>
                          <a:effectLst/>
                        </a:rPr>
                        <a:t>S</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120</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40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160</a:t>
                      </a:r>
                      <a:endParaRPr lang="en-US" sz="2000" b="1">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smtClean="0">
                          <a:solidFill>
                            <a:schemeClr val="tx1"/>
                          </a:solidFill>
                          <a:effectLst/>
                        </a:rPr>
                        <a:t>أدبي </a:t>
                      </a:r>
                      <a:r>
                        <a:rPr lang="en-US" sz="2000" b="1" dirty="0" smtClean="0">
                          <a:solidFill>
                            <a:schemeClr val="tx1"/>
                          </a:solidFill>
                          <a:effectLst/>
                        </a:rPr>
                        <a:t>L</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96</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144</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240</a:t>
                      </a:r>
                      <a:endParaRPr lang="en-US" sz="2000" b="1">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a:solidFill>
                            <a:schemeClr val="tx1"/>
                          </a:solidFill>
                          <a:effectLst/>
                        </a:rPr>
                        <a:t>المجموع</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216</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184</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400</a:t>
                      </a:r>
                      <a:endParaRPr lang="en-US" sz="20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11268302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000" b="1" u="sng" dirty="0">
                    <a:solidFill>
                      <a:srgbClr val="C00000"/>
                    </a:solidFill>
                    <a:effectLst>
                      <a:outerShdw blurRad="38100" dist="38100" dir="2700000" algn="tl">
                        <a:srgbClr val="000000">
                          <a:alpha val="43137"/>
                        </a:srgbClr>
                      </a:outerShdw>
                    </a:effectLst>
                  </a:rPr>
                  <a:t>مثال :-</a:t>
                </a:r>
                <a:endParaRPr lang="en-US" sz="2000" b="1" u="sng" dirty="0">
                  <a:solidFill>
                    <a:srgbClr val="C00000"/>
                  </a:solidFill>
                  <a:effectLst>
                    <a:outerShdw blurRad="38100" dist="38100" dir="2700000" algn="tl">
                      <a:srgbClr val="000000">
                        <a:alpha val="43137"/>
                      </a:srgbClr>
                    </a:outerShdw>
                  </a:effectLst>
                </a:endParaRPr>
              </a:p>
              <a:p>
                <a:r>
                  <a:rPr lang="ar-SA" sz="2000" b="1" dirty="0"/>
                  <a:t>في دراسة لتخصصات 400 طالب وطالبة من خريجي جامعة الملك فيصل كانت النتائج كالتالي </a:t>
                </a:r>
                <a:r>
                  <a:rPr lang="ar-SA" sz="2000" b="1" dirty="0" smtClean="0"/>
                  <a:t>:-</a:t>
                </a:r>
              </a:p>
              <a:p>
                <a:endParaRPr lang="ar-SA" sz="2000" b="1" dirty="0" smtClean="0"/>
              </a:p>
              <a:p>
                <a:endParaRPr lang="ar-SA" sz="2000" b="1" dirty="0"/>
              </a:p>
              <a:p>
                <a:endParaRPr lang="ar-SA" sz="2000" b="1" dirty="0" smtClean="0"/>
              </a:p>
              <a:p>
                <a:endParaRPr lang="ar-SA" sz="2000" b="1" dirty="0" smtClean="0"/>
              </a:p>
              <a:p>
                <a:endParaRPr lang="ar-SA" sz="2000" b="1" dirty="0" smtClean="0"/>
              </a:p>
              <a:p>
                <a:r>
                  <a:rPr lang="ar-SA" sz="2000" b="1" dirty="0" smtClean="0"/>
                  <a:t>من </a:t>
                </a:r>
                <a:r>
                  <a:rPr lang="ar-SA" sz="2000" b="1" dirty="0"/>
                  <a:t>خلال الجدول السابق المطلوب :-</a:t>
                </a:r>
                <a:endParaRPr lang="en-US" sz="2000" b="1" dirty="0"/>
              </a:p>
              <a:p>
                <a:pPr lvl="0"/>
                <a:r>
                  <a:rPr lang="ar-SA" sz="2400" b="1" u="sng" dirty="0">
                    <a:ln cmpd="dbl">
                      <a:solidFill>
                        <a:schemeClr val="tx1"/>
                      </a:solidFill>
                    </a:ln>
                  </a:rPr>
                  <a:t>إذا علمت أن الشخص المختار طالبة أحسب احتمال أن يكون تخصصها أدبي  :-</a:t>
                </a:r>
                <a:endParaRPr lang="en-US" sz="2400" b="1" u="sng" dirty="0">
                  <a:ln cmpd="dbl">
                    <a:solidFill>
                      <a:schemeClr val="tx1"/>
                    </a:solidFill>
                  </a:ln>
                </a:endParaRPr>
              </a:p>
              <a:p>
                <a:pPr algn="l" rtl="0"/>
                <a:r>
                  <a:rPr lang="en-US" sz="2400" b="1" dirty="0"/>
                  <a:t>P(L│C) = </a:t>
                </a:r>
                <a14:m>
                  <m:oMath xmlns:m="http://schemas.openxmlformats.org/officeDocument/2006/math">
                    <m:f>
                      <m:fPr>
                        <m:ctrlPr>
                          <a:rPr lang="en-US" sz="2400" b="1" i="1">
                            <a:latin typeface="Cambria Math"/>
                          </a:rPr>
                        </m:ctrlPr>
                      </m:fPr>
                      <m:num>
                        <m:r>
                          <a:rPr lang="en-US" sz="2400" b="1" i="1">
                            <a:latin typeface="Cambria Math"/>
                          </a:rPr>
                          <m:t>𝑷</m:t>
                        </m:r>
                        <m:r>
                          <a:rPr lang="en-US" sz="2400" b="1" i="1">
                            <a:latin typeface="Cambria Math"/>
                          </a:rPr>
                          <m:t>(</m:t>
                        </m:r>
                        <m:r>
                          <a:rPr lang="en-US" sz="2400" b="1" i="1">
                            <a:latin typeface="Cambria Math"/>
                          </a:rPr>
                          <m:t>𝑳</m:t>
                        </m:r>
                        <m:r>
                          <a:rPr lang="en-US" sz="2400" b="1" i="1">
                            <a:latin typeface="Cambria Math"/>
                          </a:rPr>
                          <m:t>∩</m:t>
                        </m:r>
                        <m:r>
                          <a:rPr lang="en-US" sz="2400" b="1" i="1">
                            <a:latin typeface="Cambria Math"/>
                          </a:rPr>
                          <m:t>𝑪</m:t>
                        </m:r>
                        <m:r>
                          <a:rPr lang="en-US" sz="2400" b="1" i="1">
                            <a:latin typeface="Cambria Math"/>
                          </a:rPr>
                          <m:t>)</m:t>
                        </m:r>
                      </m:num>
                      <m:den>
                        <m:r>
                          <a:rPr lang="en-US" sz="2400" b="1" i="1">
                            <a:latin typeface="Cambria Math"/>
                          </a:rPr>
                          <m:t>𝑷</m:t>
                        </m:r>
                        <m:r>
                          <a:rPr lang="en-US" sz="2400" b="1" i="1">
                            <a:latin typeface="Cambria Math"/>
                          </a:rPr>
                          <m:t>(</m:t>
                        </m:r>
                        <m:r>
                          <a:rPr lang="en-US" sz="2400" b="1" i="1">
                            <a:latin typeface="Cambria Math"/>
                          </a:rPr>
                          <m:t>𝑪</m:t>
                        </m:r>
                        <m:r>
                          <a:rPr lang="en-US" sz="2400" b="1" i="1">
                            <a:latin typeface="Cambria Math"/>
                          </a:rPr>
                          <m:t>)</m:t>
                        </m:r>
                      </m:den>
                    </m:f>
                  </m:oMath>
                </a14:m>
                <a:r>
                  <a:rPr lang="en-US" sz="2400" b="1" dirty="0"/>
                  <a:t>   =   </a:t>
                </a:r>
                <a14:m>
                  <m:oMath xmlns:m="http://schemas.openxmlformats.org/officeDocument/2006/math">
                    <m:f>
                      <m:fPr>
                        <m:ctrlPr>
                          <a:rPr lang="en-US" sz="2400" b="1" i="1">
                            <a:latin typeface="Cambria Math"/>
                          </a:rPr>
                        </m:ctrlPr>
                      </m:fPr>
                      <m:num>
                        <m:f>
                          <m:fPr>
                            <m:ctrlPr>
                              <a:rPr lang="en-US" sz="2400" b="1" i="1">
                                <a:latin typeface="Cambria Math"/>
                              </a:rPr>
                            </m:ctrlPr>
                          </m:fPr>
                          <m:num>
                            <m:r>
                              <a:rPr lang="en-US" sz="2400" b="1" i="1">
                                <a:latin typeface="Cambria Math"/>
                              </a:rPr>
                              <m:t>𝟏𝟒𝟒</m:t>
                            </m:r>
                          </m:num>
                          <m:den>
                            <m:r>
                              <a:rPr lang="en-US" sz="2400" b="1" i="1">
                                <a:latin typeface="Cambria Math"/>
                              </a:rPr>
                              <m:t>𝟒𝟎𝟎</m:t>
                            </m:r>
                          </m:den>
                        </m:f>
                      </m:num>
                      <m:den>
                        <m:f>
                          <m:fPr>
                            <m:ctrlPr>
                              <a:rPr lang="en-US" sz="2400" b="1" i="1">
                                <a:latin typeface="Cambria Math"/>
                              </a:rPr>
                            </m:ctrlPr>
                          </m:fPr>
                          <m:num>
                            <m:r>
                              <a:rPr lang="en-US" sz="2400" b="1" i="1">
                                <a:latin typeface="Cambria Math"/>
                              </a:rPr>
                              <m:t>𝟏𝟖𝟒</m:t>
                            </m:r>
                          </m:num>
                          <m:den>
                            <m:r>
                              <a:rPr lang="en-US" sz="2400" b="1" i="1">
                                <a:latin typeface="Cambria Math"/>
                              </a:rPr>
                              <m:t>𝟒𝟎𝟎</m:t>
                            </m:r>
                          </m:den>
                        </m:f>
                      </m:den>
                    </m:f>
                  </m:oMath>
                </a14:m>
                <a:r>
                  <a:rPr lang="en-US" sz="2400" b="1" dirty="0"/>
                  <a:t> =  </a:t>
                </a:r>
                <a14:m>
                  <m:oMath xmlns:m="http://schemas.openxmlformats.org/officeDocument/2006/math">
                    <m:f>
                      <m:fPr>
                        <m:ctrlPr>
                          <a:rPr lang="en-US" sz="2400" b="1" i="1">
                            <a:latin typeface="Cambria Math"/>
                          </a:rPr>
                        </m:ctrlPr>
                      </m:fPr>
                      <m:num>
                        <m:r>
                          <a:rPr lang="en-US" sz="2400" b="1" i="1">
                            <a:latin typeface="Cambria Math"/>
                          </a:rPr>
                          <m:t>𝟏𝟒𝟒</m:t>
                        </m:r>
                      </m:num>
                      <m:den>
                        <m:r>
                          <a:rPr lang="en-US" sz="2400" b="1" i="1">
                            <a:latin typeface="Cambria Math"/>
                          </a:rPr>
                          <m:t>𝟏𝟖𝟒</m:t>
                        </m:r>
                      </m:den>
                    </m:f>
                  </m:oMath>
                </a14:m>
                <a:r>
                  <a:rPr lang="en-US" sz="2400" b="1" dirty="0"/>
                  <a:t> = 0.7826</a:t>
                </a:r>
              </a:p>
              <a:p>
                <a:endParaRPr lang="en-US" sz="20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943" r="-1025"/>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557356894"/>
              </p:ext>
            </p:extLst>
          </p:nvPr>
        </p:nvGraphicFramePr>
        <p:xfrm>
          <a:off x="704528" y="2492896"/>
          <a:ext cx="8496942" cy="1402080"/>
        </p:xfrm>
        <a:graphic>
          <a:graphicData uri="http://schemas.openxmlformats.org/drawingml/2006/table">
            <a:tbl>
              <a:tblPr rtl="1" firstRow="1" firstCol="1" bandRow="1">
                <a:tableStyleId>{5C22544A-7EE6-4342-B048-85BDC9FD1C3A}</a:tableStyleId>
              </a:tblPr>
              <a:tblGrid>
                <a:gridCol w="2123737"/>
                <a:gridCol w="2123737"/>
                <a:gridCol w="2124734"/>
                <a:gridCol w="2124734"/>
              </a:tblGrid>
              <a:tr h="255970">
                <a:tc>
                  <a:txBody>
                    <a:bodyPr/>
                    <a:lstStyle/>
                    <a:p>
                      <a:pPr algn="ctr" rtl="1">
                        <a:lnSpc>
                          <a:spcPct val="115000"/>
                        </a:lnSpc>
                        <a:spcAft>
                          <a:spcPts val="0"/>
                        </a:spcAft>
                      </a:pPr>
                      <a:r>
                        <a:rPr lang="ar-SA" sz="2000" b="1" dirty="0">
                          <a:solidFill>
                            <a:schemeClr val="tx1"/>
                          </a:solidFill>
                          <a:effectLst/>
                        </a:rPr>
                        <a:t>التخصص</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smtClean="0">
                          <a:solidFill>
                            <a:schemeClr val="tx1"/>
                          </a:solidFill>
                          <a:effectLst/>
                        </a:rPr>
                        <a:t>طالب </a:t>
                      </a:r>
                      <a:r>
                        <a:rPr lang="en-US" sz="2000" b="1" dirty="0" smtClean="0">
                          <a:solidFill>
                            <a:schemeClr val="tx1"/>
                          </a:solidFill>
                          <a:effectLst/>
                        </a:rPr>
                        <a:t>B</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smtClean="0">
                          <a:solidFill>
                            <a:schemeClr val="tx1"/>
                          </a:solidFill>
                          <a:effectLst/>
                        </a:rPr>
                        <a:t>طالبة </a:t>
                      </a:r>
                      <a:r>
                        <a:rPr lang="en-US" sz="2000" b="1" dirty="0" smtClean="0">
                          <a:solidFill>
                            <a:schemeClr val="tx1"/>
                          </a:solidFill>
                          <a:effectLst/>
                        </a:rPr>
                        <a:t>C</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المجموع</a:t>
                      </a:r>
                      <a:endParaRPr lang="en-US" sz="2000" b="1">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smtClean="0">
                          <a:solidFill>
                            <a:schemeClr val="tx1"/>
                          </a:solidFill>
                          <a:effectLst/>
                        </a:rPr>
                        <a:t>علمي </a:t>
                      </a:r>
                      <a:r>
                        <a:rPr lang="en-US" sz="2000" b="1" dirty="0" smtClean="0">
                          <a:solidFill>
                            <a:schemeClr val="tx1"/>
                          </a:solidFill>
                          <a:effectLst/>
                        </a:rPr>
                        <a:t>S</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120</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40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160</a:t>
                      </a:r>
                      <a:endParaRPr lang="en-US" sz="2000" b="1">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smtClean="0">
                          <a:solidFill>
                            <a:schemeClr val="tx1"/>
                          </a:solidFill>
                          <a:effectLst/>
                        </a:rPr>
                        <a:t>أدبي </a:t>
                      </a:r>
                      <a:r>
                        <a:rPr lang="en-US" sz="2000" b="1" dirty="0" smtClean="0">
                          <a:solidFill>
                            <a:schemeClr val="tx1"/>
                          </a:solidFill>
                          <a:effectLst/>
                        </a:rPr>
                        <a:t>L</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96</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144</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240</a:t>
                      </a:r>
                      <a:endParaRPr lang="en-US" sz="2000" b="1">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a:solidFill>
                            <a:schemeClr val="tx1"/>
                          </a:solidFill>
                          <a:effectLst/>
                        </a:rPr>
                        <a:t>المجموع</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216</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184</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400</a:t>
                      </a:r>
                      <a:endParaRPr lang="en-US" sz="20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30349830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95300" y="1412776"/>
                <a:ext cx="8915400" cy="4637112"/>
              </a:xfrm>
            </p:spPr>
            <p:txBody>
              <a:bodyPr/>
              <a:lstStyle/>
              <a:p>
                <a:r>
                  <a:rPr lang="ar-SA" sz="2400" b="1" dirty="0">
                    <a:solidFill>
                      <a:srgbClr val="C00000"/>
                    </a:solidFill>
                    <a:effectLst>
                      <a:outerShdw blurRad="38100" dist="38100" dir="2700000" algn="tl">
                        <a:srgbClr val="000000">
                          <a:alpha val="43137"/>
                        </a:srgbClr>
                      </a:outerShdw>
                    </a:effectLst>
                  </a:rPr>
                  <a:t>مثال :-</a:t>
                </a:r>
                <a:endParaRPr lang="en-US" sz="2400" b="1" dirty="0">
                  <a:solidFill>
                    <a:srgbClr val="C00000"/>
                  </a:solidFill>
                  <a:effectLst>
                    <a:outerShdw blurRad="38100" dist="38100" dir="2700000" algn="tl">
                      <a:srgbClr val="000000">
                        <a:alpha val="43137"/>
                      </a:srgbClr>
                    </a:outerShdw>
                  </a:effectLst>
                </a:endParaRPr>
              </a:p>
              <a:p>
                <a:r>
                  <a:rPr lang="ar-SA" sz="2400" b="1" dirty="0"/>
                  <a:t>الجدول التالي </a:t>
                </a:r>
                <a:r>
                  <a:rPr lang="ar-SA" sz="2400" b="1" dirty="0" smtClean="0"/>
                  <a:t>يوضح توزيع </a:t>
                </a:r>
                <a:r>
                  <a:rPr lang="ar-SA" sz="2400" b="1" dirty="0"/>
                  <a:t>مجموعة من الاشخاص تبعاً للنوع و المستوى التعليمي </a:t>
                </a:r>
                <a:r>
                  <a:rPr lang="ar-SA" sz="2400" b="1" dirty="0" smtClean="0"/>
                  <a:t>:-</a:t>
                </a:r>
              </a:p>
              <a:p>
                <a:endParaRPr lang="ar-SA" sz="2400" b="1" dirty="0" smtClean="0"/>
              </a:p>
              <a:p>
                <a:endParaRPr lang="ar-SA" sz="2400" b="1" dirty="0"/>
              </a:p>
              <a:p>
                <a:endParaRPr lang="ar-SA" sz="2400" b="1" dirty="0" smtClean="0"/>
              </a:p>
              <a:p>
                <a:endParaRPr lang="ar-SA" sz="2400" b="1" dirty="0" smtClean="0"/>
              </a:p>
              <a:p>
                <a:r>
                  <a:rPr lang="ar-SA" sz="2400" b="1" dirty="0" smtClean="0"/>
                  <a:t>من </a:t>
                </a:r>
                <a:r>
                  <a:rPr lang="ar-SA" sz="2400" b="1" dirty="0"/>
                  <a:t>خلال الجدول السابق المطلوب :-</a:t>
                </a:r>
                <a:endParaRPr lang="en-US" sz="2400" b="1" dirty="0"/>
              </a:p>
              <a:p>
                <a:pPr lvl="0"/>
                <a:r>
                  <a:rPr lang="ar-SA" sz="2400" b="1" u="sng" dirty="0">
                    <a:ln cmpd="dbl">
                      <a:solidFill>
                        <a:schemeClr val="tx1"/>
                      </a:solidFill>
                    </a:ln>
                  </a:rPr>
                  <a:t>حساب إحتمال أن يكون الشخص ذكر </a:t>
                </a:r>
                <a:r>
                  <a:rPr lang="ar-SA" sz="2400" b="1" u="sng" dirty="0" smtClean="0">
                    <a:ln cmpd="dbl">
                      <a:solidFill>
                        <a:schemeClr val="tx1"/>
                      </a:solidFill>
                    </a:ln>
                  </a:rPr>
                  <a:t>أو </a:t>
                </a:r>
                <a:r>
                  <a:rPr lang="ar-SA" sz="2400" b="1" u="sng" dirty="0">
                    <a:ln cmpd="dbl">
                      <a:solidFill>
                        <a:schemeClr val="tx1"/>
                      </a:solidFill>
                    </a:ln>
                  </a:rPr>
                  <a:t>حاصل على ماجستير :-</a:t>
                </a:r>
                <a:endParaRPr lang="en-US" sz="2400" b="1" u="sng" dirty="0">
                  <a:ln cmpd="dbl">
                    <a:solidFill>
                      <a:schemeClr val="tx1"/>
                    </a:solidFill>
                  </a:ln>
                </a:endParaRPr>
              </a:p>
              <a:p>
                <a:pPr algn="l" rtl="0"/>
                <a:r>
                  <a:rPr lang="en-US" sz="2400" b="1" dirty="0"/>
                  <a:t>P(C</a:t>
                </a:r>
                <a14:m>
                  <m:oMath xmlns:m="http://schemas.openxmlformats.org/officeDocument/2006/math">
                    <m:r>
                      <a:rPr lang="en-US" sz="2400" b="1" i="1">
                        <a:latin typeface="Cambria Math"/>
                      </a:rPr>
                      <m:t>∪</m:t>
                    </m:r>
                  </m:oMath>
                </a14:m>
                <a:r>
                  <a:rPr lang="en-US" sz="2400" b="1" dirty="0"/>
                  <a:t>A) = P(C) + P(A) - P(C</a:t>
                </a:r>
                <a14:m>
                  <m:oMath xmlns:m="http://schemas.openxmlformats.org/officeDocument/2006/math">
                    <m:r>
                      <a:rPr lang="en-US" sz="2400" b="1" i="1">
                        <a:latin typeface="Cambria Math"/>
                      </a:rPr>
                      <m:t>∩</m:t>
                    </m:r>
                  </m:oMath>
                </a14:m>
                <a:r>
                  <a:rPr lang="en-US" sz="2400" b="1" dirty="0"/>
                  <a:t>A)</a:t>
                </a:r>
              </a:p>
              <a:p>
                <a:pPr algn="l" rtl="0"/>
                <a:r>
                  <a:rPr lang="en-US" sz="2400" b="1" dirty="0"/>
                  <a:t>              = </a:t>
                </a:r>
                <a14:m>
                  <m:oMath xmlns:m="http://schemas.openxmlformats.org/officeDocument/2006/math">
                    <m:f>
                      <m:fPr>
                        <m:ctrlPr>
                          <a:rPr lang="en-US" sz="2400" b="1" i="1">
                            <a:latin typeface="Cambria Math"/>
                          </a:rPr>
                        </m:ctrlPr>
                      </m:fPr>
                      <m:num>
                        <m:r>
                          <a:rPr lang="en-US" sz="2400" b="1" i="1">
                            <a:latin typeface="Cambria Math"/>
                          </a:rPr>
                          <m:t>𝟐𝟖𝟎</m:t>
                        </m:r>
                      </m:num>
                      <m:den>
                        <m:r>
                          <a:rPr lang="en-US" sz="2400" b="1" i="1">
                            <a:latin typeface="Cambria Math"/>
                          </a:rPr>
                          <m:t>𝟔𝟎𝟎</m:t>
                        </m:r>
                      </m:den>
                    </m:f>
                  </m:oMath>
                </a14:m>
                <a:r>
                  <a:rPr lang="en-US" sz="2400" b="1" dirty="0"/>
                  <a:t> +  </a:t>
                </a:r>
                <a14:m>
                  <m:oMath xmlns:m="http://schemas.openxmlformats.org/officeDocument/2006/math">
                    <m:f>
                      <m:fPr>
                        <m:ctrlPr>
                          <a:rPr lang="en-US" sz="2400" b="1" i="1">
                            <a:latin typeface="Cambria Math"/>
                          </a:rPr>
                        </m:ctrlPr>
                      </m:fPr>
                      <m:num>
                        <m:r>
                          <a:rPr lang="en-US" sz="2400" b="1" i="1">
                            <a:latin typeface="Cambria Math"/>
                          </a:rPr>
                          <m:t>𝟐𝟎𝟎</m:t>
                        </m:r>
                      </m:num>
                      <m:den>
                        <m:r>
                          <a:rPr lang="en-US" sz="2400" b="1" i="1">
                            <a:latin typeface="Cambria Math"/>
                          </a:rPr>
                          <m:t>𝟔𝟎𝟎</m:t>
                        </m:r>
                      </m:den>
                    </m:f>
                  </m:oMath>
                </a14:m>
                <a:r>
                  <a:rPr lang="en-US" sz="2400" b="1" dirty="0"/>
                  <a:t> -  </a:t>
                </a:r>
                <a14:m>
                  <m:oMath xmlns:m="http://schemas.openxmlformats.org/officeDocument/2006/math">
                    <m:f>
                      <m:fPr>
                        <m:ctrlPr>
                          <a:rPr lang="en-US" sz="2400" b="1" i="1">
                            <a:latin typeface="Cambria Math"/>
                          </a:rPr>
                        </m:ctrlPr>
                      </m:fPr>
                      <m:num>
                        <m:r>
                          <a:rPr lang="en-US" sz="2400" b="1" i="1">
                            <a:latin typeface="Cambria Math"/>
                          </a:rPr>
                          <m:t>𝟏𝟐𝟎</m:t>
                        </m:r>
                      </m:num>
                      <m:den>
                        <m:r>
                          <a:rPr lang="en-US" sz="2400" b="1" i="1">
                            <a:latin typeface="Cambria Math"/>
                          </a:rPr>
                          <m:t>𝟔𝟎𝟎</m:t>
                        </m:r>
                      </m:den>
                    </m:f>
                  </m:oMath>
                </a14:m>
                <a:r>
                  <a:rPr lang="en-US" sz="2400" b="1" dirty="0"/>
                  <a:t> =  </a:t>
                </a:r>
                <a14:m>
                  <m:oMath xmlns:m="http://schemas.openxmlformats.org/officeDocument/2006/math">
                    <m:f>
                      <m:fPr>
                        <m:ctrlPr>
                          <a:rPr lang="en-US" sz="2400" b="1" i="1">
                            <a:latin typeface="Cambria Math"/>
                          </a:rPr>
                        </m:ctrlPr>
                      </m:fPr>
                      <m:num>
                        <m:r>
                          <a:rPr lang="en-US" sz="2400" b="1" i="1">
                            <a:latin typeface="Cambria Math"/>
                          </a:rPr>
                          <m:t>𝟑𝟔𝟎</m:t>
                        </m:r>
                      </m:num>
                      <m:den>
                        <m:r>
                          <a:rPr lang="en-US" sz="2400" b="1" i="1">
                            <a:latin typeface="Cambria Math"/>
                          </a:rPr>
                          <m:t>𝟔𝟎𝟎</m:t>
                        </m:r>
                      </m:den>
                    </m:f>
                  </m:oMath>
                </a14:m>
                <a:r>
                  <a:rPr lang="en-US" sz="2400" b="1" dirty="0"/>
                  <a:t> = 0.6</a:t>
                </a:r>
              </a:p>
              <a:p>
                <a:endParaRPr lang="en-US" sz="24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95300" y="1412776"/>
                <a:ext cx="8915400" cy="4637112"/>
              </a:xfrm>
              <a:blipFill rotWithShape="1">
                <a:blip r:embed="rId2"/>
                <a:stretch>
                  <a:fillRect l="-1025" t="-1316" r="-1367" b="-789"/>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400030929"/>
              </p:ext>
            </p:extLst>
          </p:nvPr>
        </p:nvGraphicFramePr>
        <p:xfrm>
          <a:off x="920552" y="2420888"/>
          <a:ext cx="8208912" cy="1577340"/>
        </p:xfrm>
        <a:graphic>
          <a:graphicData uri="http://schemas.openxmlformats.org/drawingml/2006/table">
            <a:tbl>
              <a:tblPr rtl="1" firstRow="1" firstCol="1" bandRow="1">
                <a:tableStyleId>{5C22544A-7EE6-4342-B048-85BDC9FD1C3A}</a:tableStyleId>
              </a:tblPr>
              <a:tblGrid>
                <a:gridCol w="2051746"/>
                <a:gridCol w="2051746"/>
                <a:gridCol w="2052710"/>
                <a:gridCol w="2052710"/>
              </a:tblGrid>
              <a:tr h="270414">
                <a:tc>
                  <a:txBody>
                    <a:bodyPr/>
                    <a:lstStyle/>
                    <a:p>
                      <a:pPr algn="ctr" rtl="1">
                        <a:lnSpc>
                          <a:spcPct val="115000"/>
                        </a:lnSpc>
                        <a:spcAft>
                          <a:spcPts val="0"/>
                        </a:spcAft>
                      </a:pPr>
                      <a:r>
                        <a:rPr lang="ar-SA" sz="1800" b="1" dirty="0">
                          <a:solidFill>
                            <a:schemeClr val="tx1"/>
                          </a:solidFill>
                          <a:effectLst/>
                        </a:rPr>
                        <a:t>النوع </a:t>
                      </a:r>
                      <a:r>
                        <a:rPr lang="en-US" sz="1800" b="1" dirty="0">
                          <a:solidFill>
                            <a:schemeClr val="tx1"/>
                          </a:solidFill>
                          <a:effectLst/>
                        </a:rPr>
                        <a:t>/</a:t>
                      </a:r>
                      <a:r>
                        <a:rPr lang="ar-SA" sz="1800" b="1" dirty="0">
                          <a:solidFill>
                            <a:schemeClr val="tx1"/>
                          </a:solidFill>
                          <a:effectLst/>
                        </a:rPr>
                        <a:t> المستوى التعليمي </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ماجستير </a:t>
                      </a:r>
                      <a:r>
                        <a:rPr lang="en-US" sz="1800" b="1" dirty="0">
                          <a:solidFill>
                            <a:schemeClr val="tx1"/>
                          </a:solidFill>
                          <a:effectLst/>
                        </a:rPr>
                        <a:t>A</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دكتوراه</a:t>
                      </a:r>
                      <a:r>
                        <a:rPr lang="en-US" sz="1800" b="1">
                          <a:solidFill>
                            <a:schemeClr val="tx1"/>
                          </a:solidFill>
                          <a:effectLst/>
                        </a:rPr>
                        <a:t> B</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المجموع</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ذكر</a:t>
                      </a:r>
                      <a:r>
                        <a:rPr lang="en-US" sz="1800" b="1">
                          <a:solidFill>
                            <a:schemeClr val="tx1"/>
                          </a:solidFill>
                          <a:effectLst/>
                        </a:rPr>
                        <a:t> C</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120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160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280</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أنثى </a:t>
                      </a:r>
                      <a:r>
                        <a:rPr lang="en-US" sz="1800" b="1">
                          <a:solidFill>
                            <a:schemeClr val="tx1"/>
                          </a:solidFill>
                          <a:effectLst/>
                        </a:rPr>
                        <a:t>D</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80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240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220</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المجموع</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200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400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600</a:t>
                      </a:r>
                      <a:endParaRPr lang="en-US" sz="18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95300" y="1412776"/>
                <a:ext cx="8915400" cy="4637112"/>
              </a:xfrm>
            </p:spPr>
            <p:txBody>
              <a:bodyPr/>
              <a:lstStyle/>
              <a:p>
                <a:r>
                  <a:rPr lang="ar-SA" sz="2400" b="1" dirty="0">
                    <a:solidFill>
                      <a:srgbClr val="C00000"/>
                    </a:solidFill>
                    <a:effectLst>
                      <a:outerShdw blurRad="38100" dist="38100" dir="2700000" algn="tl">
                        <a:srgbClr val="000000">
                          <a:alpha val="43137"/>
                        </a:srgbClr>
                      </a:outerShdw>
                    </a:effectLst>
                  </a:rPr>
                  <a:t>مثال :-</a:t>
                </a:r>
                <a:endParaRPr lang="en-US" sz="2400" b="1" dirty="0">
                  <a:solidFill>
                    <a:srgbClr val="C00000"/>
                  </a:solidFill>
                  <a:effectLst>
                    <a:outerShdw blurRad="38100" dist="38100" dir="2700000" algn="tl">
                      <a:srgbClr val="000000">
                        <a:alpha val="43137"/>
                      </a:srgbClr>
                    </a:outerShdw>
                  </a:effectLst>
                </a:endParaRPr>
              </a:p>
              <a:p>
                <a:r>
                  <a:rPr lang="ar-SA" sz="2400" b="1" dirty="0"/>
                  <a:t>الجدول التالي </a:t>
                </a:r>
                <a:r>
                  <a:rPr lang="ar-SA" sz="2400" b="1" dirty="0" smtClean="0"/>
                  <a:t>يوضح توزيع </a:t>
                </a:r>
                <a:r>
                  <a:rPr lang="ar-SA" sz="2400" b="1" dirty="0"/>
                  <a:t>مجموعة من الاشخاص تبعاً للنوع و المستوى التعليمي </a:t>
                </a:r>
                <a:r>
                  <a:rPr lang="ar-SA" sz="2400" b="1" dirty="0" smtClean="0"/>
                  <a:t>:-</a:t>
                </a:r>
              </a:p>
              <a:p>
                <a:endParaRPr lang="ar-SA" sz="2400" b="1" dirty="0" smtClean="0"/>
              </a:p>
              <a:p>
                <a:endParaRPr lang="ar-SA" sz="2400" b="1" dirty="0"/>
              </a:p>
              <a:p>
                <a:endParaRPr lang="ar-SA" sz="2400" b="1" dirty="0" smtClean="0"/>
              </a:p>
              <a:p>
                <a:endParaRPr lang="ar-SA" sz="2400" b="1" dirty="0" smtClean="0"/>
              </a:p>
              <a:p>
                <a:r>
                  <a:rPr lang="ar-SA" sz="2400" b="1" dirty="0" smtClean="0"/>
                  <a:t>من </a:t>
                </a:r>
                <a:r>
                  <a:rPr lang="ar-SA" sz="2400" b="1" dirty="0"/>
                  <a:t>خلال الجدول السابق المطلوب :-</a:t>
                </a:r>
                <a:endParaRPr lang="en-US" sz="2400" b="1" dirty="0"/>
              </a:p>
              <a:p>
                <a:pPr lvl="0"/>
                <a:r>
                  <a:rPr lang="ar-SA" sz="2400" b="1" u="sng" dirty="0">
                    <a:ln cmpd="dbl">
                      <a:solidFill>
                        <a:schemeClr val="tx1"/>
                      </a:solidFill>
                    </a:ln>
                    <a:effectLst>
                      <a:outerShdw blurRad="38100" dist="38100" dir="2700000" algn="tl">
                        <a:srgbClr val="000000">
                          <a:alpha val="43137"/>
                        </a:srgbClr>
                      </a:outerShdw>
                    </a:effectLst>
                  </a:rPr>
                  <a:t>حساب إحتمال أن يكون الشخص أنثى  و حاصلة على ماجستير  :-</a:t>
                </a:r>
                <a:endParaRPr lang="en-US" sz="2400" b="1" u="sng" dirty="0">
                  <a:ln cmpd="dbl">
                    <a:solidFill>
                      <a:schemeClr val="tx1"/>
                    </a:solidFill>
                  </a:ln>
                  <a:effectLst>
                    <a:outerShdw blurRad="38100" dist="38100" dir="2700000" algn="tl">
                      <a:srgbClr val="000000">
                        <a:alpha val="43137"/>
                      </a:srgbClr>
                    </a:outerShdw>
                  </a:effectLst>
                </a:endParaRPr>
              </a:p>
              <a:p>
                <a:pPr algn="l" rtl="0"/>
                <a:r>
                  <a:rPr lang="en-US" sz="2400" b="1" dirty="0"/>
                  <a:t>P(D</a:t>
                </a:r>
                <a14:m>
                  <m:oMath xmlns:m="http://schemas.openxmlformats.org/officeDocument/2006/math">
                    <m:r>
                      <a:rPr lang="en-US" sz="2400" b="1" i="1">
                        <a:latin typeface="Cambria Math"/>
                      </a:rPr>
                      <m:t>∩</m:t>
                    </m:r>
                  </m:oMath>
                </a14:m>
                <a:r>
                  <a:rPr lang="en-US" sz="2400" b="1" dirty="0"/>
                  <a:t>A) =  </a:t>
                </a:r>
                <a14:m>
                  <m:oMath xmlns:m="http://schemas.openxmlformats.org/officeDocument/2006/math">
                    <m:f>
                      <m:fPr>
                        <m:ctrlPr>
                          <a:rPr lang="en-US" sz="2400" b="1" i="1">
                            <a:latin typeface="Cambria Math"/>
                          </a:rPr>
                        </m:ctrlPr>
                      </m:fPr>
                      <m:num>
                        <m:r>
                          <a:rPr lang="en-US" sz="2400" b="1" i="1">
                            <a:latin typeface="Cambria Math"/>
                          </a:rPr>
                          <m:t>𝟖𝟎</m:t>
                        </m:r>
                      </m:num>
                      <m:den>
                        <m:r>
                          <a:rPr lang="en-US" sz="2400" b="1" i="1">
                            <a:latin typeface="Cambria Math"/>
                          </a:rPr>
                          <m:t>𝟔𝟎𝟎</m:t>
                        </m:r>
                      </m:den>
                    </m:f>
                  </m:oMath>
                </a14:m>
                <a:r>
                  <a:rPr lang="en-US" sz="2400" b="1" dirty="0"/>
                  <a:t> =  0.1333</a:t>
                </a:r>
              </a:p>
              <a:p>
                <a:endParaRPr lang="en-US" sz="24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95300" y="1412776"/>
                <a:ext cx="8915400" cy="4637112"/>
              </a:xfrm>
              <a:blipFill rotWithShape="1">
                <a:blip r:embed="rId2"/>
                <a:stretch>
                  <a:fillRect l="-1025" t="-1316" r="-1367"/>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014104990"/>
              </p:ext>
            </p:extLst>
          </p:nvPr>
        </p:nvGraphicFramePr>
        <p:xfrm>
          <a:off x="920552" y="2420888"/>
          <a:ext cx="8208912" cy="1577340"/>
        </p:xfrm>
        <a:graphic>
          <a:graphicData uri="http://schemas.openxmlformats.org/drawingml/2006/table">
            <a:tbl>
              <a:tblPr rtl="1" firstRow="1" firstCol="1" bandRow="1">
                <a:tableStyleId>{5C22544A-7EE6-4342-B048-85BDC9FD1C3A}</a:tableStyleId>
              </a:tblPr>
              <a:tblGrid>
                <a:gridCol w="2051746"/>
                <a:gridCol w="2051746"/>
                <a:gridCol w="2052710"/>
                <a:gridCol w="2052710"/>
              </a:tblGrid>
              <a:tr h="270414">
                <a:tc>
                  <a:txBody>
                    <a:bodyPr/>
                    <a:lstStyle/>
                    <a:p>
                      <a:pPr algn="ctr" rtl="1">
                        <a:lnSpc>
                          <a:spcPct val="115000"/>
                        </a:lnSpc>
                        <a:spcAft>
                          <a:spcPts val="0"/>
                        </a:spcAft>
                      </a:pPr>
                      <a:r>
                        <a:rPr lang="ar-SA" sz="1800" b="1" dirty="0">
                          <a:solidFill>
                            <a:schemeClr val="tx1"/>
                          </a:solidFill>
                          <a:effectLst/>
                        </a:rPr>
                        <a:t>النوع </a:t>
                      </a:r>
                      <a:r>
                        <a:rPr lang="en-US" sz="1800" b="1" dirty="0">
                          <a:solidFill>
                            <a:schemeClr val="tx1"/>
                          </a:solidFill>
                          <a:effectLst/>
                        </a:rPr>
                        <a:t>/</a:t>
                      </a:r>
                      <a:r>
                        <a:rPr lang="ar-SA" sz="1800" b="1" dirty="0">
                          <a:solidFill>
                            <a:schemeClr val="tx1"/>
                          </a:solidFill>
                          <a:effectLst/>
                        </a:rPr>
                        <a:t> المستوى التعليمي </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ماجستير </a:t>
                      </a:r>
                      <a:r>
                        <a:rPr lang="en-US" sz="1800" b="1" dirty="0">
                          <a:solidFill>
                            <a:schemeClr val="tx1"/>
                          </a:solidFill>
                          <a:effectLst/>
                        </a:rPr>
                        <a:t>A</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دكتوراه</a:t>
                      </a:r>
                      <a:r>
                        <a:rPr lang="en-US" sz="1800" b="1">
                          <a:solidFill>
                            <a:schemeClr val="tx1"/>
                          </a:solidFill>
                          <a:effectLst/>
                        </a:rPr>
                        <a:t> B</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المجموع</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ذكر</a:t>
                      </a:r>
                      <a:r>
                        <a:rPr lang="en-US" sz="1800" b="1">
                          <a:solidFill>
                            <a:schemeClr val="tx1"/>
                          </a:solidFill>
                          <a:effectLst/>
                        </a:rPr>
                        <a:t> C</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120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160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280</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أنثى </a:t>
                      </a:r>
                      <a:r>
                        <a:rPr lang="en-US" sz="1800" b="1">
                          <a:solidFill>
                            <a:schemeClr val="tx1"/>
                          </a:solidFill>
                          <a:effectLst/>
                        </a:rPr>
                        <a:t>D</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80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240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220</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المجموع</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200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400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600</a:t>
                      </a:r>
                      <a:endParaRPr lang="en-US" sz="18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24679454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95300" y="1412776"/>
                <a:ext cx="8915400" cy="4637112"/>
              </a:xfrm>
            </p:spPr>
            <p:txBody>
              <a:bodyPr/>
              <a:lstStyle/>
              <a:p>
                <a:r>
                  <a:rPr lang="ar-SA" sz="2400" b="1" dirty="0">
                    <a:solidFill>
                      <a:srgbClr val="C00000"/>
                    </a:solidFill>
                    <a:effectLst>
                      <a:outerShdw blurRad="38100" dist="38100" dir="2700000" algn="tl">
                        <a:srgbClr val="000000">
                          <a:alpha val="43137"/>
                        </a:srgbClr>
                      </a:outerShdw>
                    </a:effectLst>
                  </a:rPr>
                  <a:t>مثال :-</a:t>
                </a:r>
                <a:endParaRPr lang="en-US" sz="2400" b="1" dirty="0">
                  <a:solidFill>
                    <a:srgbClr val="C00000"/>
                  </a:solidFill>
                  <a:effectLst>
                    <a:outerShdw blurRad="38100" dist="38100" dir="2700000" algn="tl">
                      <a:srgbClr val="000000">
                        <a:alpha val="43137"/>
                      </a:srgbClr>
                    </a:outerShdw>
                  </a:effectLst>
                </a:endParaRPr>
              </a:p>
              <a:p>
                <a:r>
                  <a:rPr lang="ar-SA" sz="2400" b="1" dirty="0"/>
                  <a:t>الجدول التالي </a:t>
                </a:r>
                <a:r>
                  <a:rPr lang="ar-SA" sz="2400" b="1" dirty="0" smtClean="0"/>
                  <a:t>يوضح توزيع </a:t>
                </a:r>
                <a:r>
                  <a:rPr lang="ar-SA" sz="2400" b="1" dirty="0"/>
                  <a:t>مجموعة من الاشخاص تبعاً للنوع و المستوى التعليمي </a:t>
                </a:r>
                <a:r>
                  <a:rPr lang="ar-SA" sz="2400" b="1" dirty="0" smtClean="0"/>
                  <a:t>:-</a:t>
                </a:r>
              </a:p>
              <a:p>
                <a:endParaRPr lang="ar-SA" sz="2400" b="1" dirty="0" smtClean="0"/>
              </a:p>
              <a:p>
                <a:endParaRPr lang="ar-SA" sz="2400" b="1" dirty="0"/>
              </a:p>
              <a:p>
                <a:endParaRPr lang="ar-SA" sz="2400" b="1" dirty="0" smtClean="0"/>
              </a:p>
              <a:p>
                <a:endParaRPr lang="ar-SA" sz="2400" b="1" dirty="0" smtClean="0"/>
              </a:p>
              <a:p>
                <a:r>
                  <a:rPr lang="ar-SA" sz="2400" b="1" dirty="0" smtClean="0"/>
                  <a:t>من </a:t>
                </a:r>
                <a:r>
                  <a:rPr lang="ar-SA" sz="2400" b="1" dirty="0"/>
                  <a:t>خلال الجدول السابق المطلوب :-</a:t>
                </a:r>
                <a:endParaRPr lang="en-US" sz="2400" b="1" dirty="0"/>
              </a:p>
              <a:p>
                <a:pPr lvl="0"/>
                <a:r>
                  <a:rPr lang="ar-SA" sz="2400" b="1" u="sng" dirty="0">
                    <a:ln cmpd="dbl">
                      <a:solidFill>
                        <a:schemeClr val="tx1"/>
                      </a:solidFill>
                    </a:ln>
                  </a:rPr>
                  <a:t>إذا علمت أن الشخص المختار حاصل على ماجستير أحسب احتمال أن يكون ذكر  :-</a:t>
                </a:r>
                <a:endParaRPr lang="en-US" sz="2400" b="1" u="sng" dirty="0">
                  <a:ln cmpd="dbl">
                    <a:solidFill>
                      <a:schemeClr val="tx1"/>
                    </a:solidFill>
                  </a:ln>
                </a:endParaRPr>
              </a:p>
              <a:p>
                <a:pPr algn="l"/>
                <a:r>
                  <a:rPr lang="en-US" sz="2400" b="1" dirty="0"/>
                  <a:t>P(C│A) = </a:t>
                </a:r>
                <a14:m>
                  <m:oMath xmlns:m="http://schemas.openxmlformats.org/officeDocument/2006/math">
                    <m:f>
                      <m:fPr>
                        <m:ctrlPr>
                          <a:rPr lang="en-US" sz="2400" b="1" i="1">
                            <a:latin typeface="Cambria Math"/>
                          </a:rPr>
                        </m:ctrlPr>
                      </m:fPr>
                      <m:num>
                        <m:r>
                          <a:rPr lang="en-US" sz="2400" b="1" i="1">
                            <a:latin typeface="Cambria Math"/>
                          </a:rPr>
                          <m:t>𝑷</m:t>
                        </m:r>
                        <m:r>
                          <a:rPr lang="en-US" sz="2400" b="1" i="1">
                            <a:latin typeface="Cambria Math"/>
                          </a:rPr>
                          <m:t>(</m:t>
                        </m:r>
                        <m:r>
                          <a:rPr lang="en-US" sz="2400" b="1" i="1">
                            <a:latin typeface="Cambria Math"/>
                          </a:rPr>
                          <m:t>𝑪</m:t>
                        </m:r>
                        <m:r>
                          <a:rPr lang="en-US" sz="2400" b="1" i="1">
                            <a:latin typeface="Cambria Math"/>
                          </a:rPr>
                          <m:t>∩</m:t>
                        </m:r>
                        <m:r>
                          <a:rPr lang="en-US" sz="2400" b="1" i="1">
                            <a:latin typeface="Cambria Math"/>
                          </a:rPr>
                          <m:t>𝑨</m:t>
                        </m:r>
                        <m:r>
                          <a:rPr lang="en-US" sz="2400" b="1" i="1">
                            <a:latin typeface="Cambria Math"/>
                          </a:rPr>
                          <m:t>)</m:t>
                        </m:r>
                      </m:num>
                      <m:den>
                        <m:r>
                          <a:rPr lang="en-US" sz="2400" b="1" i="1">
                            <a:latin typeface="Cambria Math"/>
                          </a:rPr>
                          <m:t>𝑷</m:t>
                        </m:r>
                        <m:r>
                          <a:rPr lang="en-US" sz="2400" b="1" i="1">
                            <a:latin typeface="Cambria Math"/>
                          </a:rPr>
                          <m:t>(</m:t>
                        </m:r>
                        <m:r>
                          <a:rPr lang="en-US" sz="2400" b="1" i="1">
                            <a:latin typeface="Cambria Math"/>
                          </a:rPr>
                          <m:t>𝑨</m:t>
                        </m:r>
                        <m:r>
                          <a:rPr lang="en-US" sz="2400" b="1" i="1">
                            <a:latin typeface="Cambria Math"/>
                          </a:rPr>
                          <m:t>)</m:t>
                        </m:r>
                      </m:den>
                    </m:f>
                  </m:oMath>
                </a14:m>
                <a:r>
                  <a:rPr lang="en-US" sz="2400" b="1" dirty="0"/>
                  <a:t>   =   </a:t>
                </a:r>
                <a14:m>
                  <m:oMath xmlns:m="http://schemas.openxmlformats.org/officeDocument/2006/math">
                    <m:f>
                      <m:fPr>
                        <m:ctrlPr>
                          <a:rPr lang="en-US" sz="2400" b="1" i="1">
                            <a:latin typeface="Cambria Math"/>
                          </a:rPr>
                        </m:ctrlPr>
                      </m:fPr>
                      <m:num>
                        <m:f>
                          <m:fPr>
                            <m:ctrlPr>
                              <a:rPr lang="en-US" sz="2400" b="1" i="1">
                                <a:latin typeface="Cambria Math"/>
                              </a:rPr>
                            </m:ctrlPr>
                          </m:fPr>
                          <m:num>
                            <m:r>
                              <a:rPr lang="en-US" sz="2400" b="1" i="1">
                                <a:latin typeface="Cambria Math"/>
                              </a:rPr>
                              <m:t>𝟏𝟐𝟎</m:t>
                            </m:r>
                          </m:num>
                          <m:den>
                            <m:r>
                              <a:rPr lang="en-US" sz="2400" b="1" i="1">
                                <a:latin typeface="Cambria Math"/>
                              </a:rPr>
                              <m:t>𝟔𝟎𝟎</m:t>
                            </m:r>
                          </m:den>
                        </m:f>
                      </m:num>
                      <m:den>
                        <m:f>
                          <m:fPr>
                            <m:ctrlPr>
                              <a:rPr lang="en-US" sz="2400" b="1" i="1">
                                <a:latin typeface="Cambria Math"/>
                              </a:rPr>
                            </m:ctrlPr>
                          </m:fPr>
                          <m:num>
                            <m:r>
                              <a:rPr lang="en-US" sz="2400" b="1" i="1">
                                <a:latin typeface="Cambria Math"/>
                              </a:rPr>
                              <m:t>𝟐𝟎𝟎</m:t>
                            </m:r>
                          </m:num>
                          <m:den>
                            <m:r>
                              <a:rPr lang="en-US" sz="2400" b="1" i="1">
                                <a:latin typeface="Cambria Math"/>
                              </a:rPr>
                              <m:t>𝟔𝟎𝟎</m:t>
                            </m:r>
                          </m:den>
                        </m:f>
                      </m:den>
                    </m:f>
                  </m:oMath>
                </a14:m>
                <a:r>
                  <a:rPr lang="en-US" sz="2400" b="1" dirty="0"/>
                  <a:t> =  </a:t>
                </a:r>
                <a14:m>
                  <m:oMath xmlns:m="http://schemas.openxmlformats.org/officeDocument/2006/math">
                    <m:f>
                      <m:fPr>
                        <m:ctrlPr>
                          <a:rPr lang="en-US" sz="2400" b="1" i="1">
                            <a:latin typeface="Cambria Math"/>
                          </a:rPr>
                        </m:ctrlPr>
                      </m:fPr>
                      <m:num>
                        <m:r>
                          <a:rPr lang="en-US" sz="2400" b="1" i="1">
                            <a:latin typeface="Cambria Math"/>
                          </a:rPr>
                          <m:t>𝟏𝟐𝟎</m:t>
                        </m:r>
                      </m:num>
                      <m:den>
                        <m:r>
                          <a:rPr lang="en-US" sz="2400" b="1" i="1">
                            <a:latin typeface="Cambria Math"/>
                          </a:rPr>
                          <m:t>𝟐𝟎𝟎</m:t>
                        </m:r>
                      </m:den>
                    </m:f>
                  </m:oMath>
                </a14:m>
                <a:r>
                  <a:rPr lang="en-US" sz="2400" b="1" dirty="0"/>
                  <a:t> = 0.6</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95300" y="1412776"/>
                <a:ext cx="8915400" cy="4637112"/>
              </a:xfrm>
              <a:blipFill rotWithShape="1">
                <a:blip r:embed="rId2"/>
                <a:stretch>
                  <a:fillRect l="-957" t="-1316" r="-1367"/>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014104990"/>
              </p:ext>
            </p:extLst>
          </p:nvPr>
        </p:nvGraphicFramePr>
        <p:xfrm>
          <a:off x="920552" y="2420888"/>
          <a:ext cx="8208912" cy="1577340"/>
        </p:xfrm>
        <a:graphic>
          <a:graphicData uri="http://schemas.openxmlformats.org/drawingml/2006/table">
            <a:tbl>
              <a:tblPr rtl="1" firstRow="1" firstCol="1" bandRow="1">
                <a:tableStyleId>{5C22544A-7EE6-4342-B048-85BDC9FD1C3A}</a:tableStyleId>
              </a:tblPr>
              <a:tblGrid>
                <a:gridCol w="2051746"/>
                <a:gridCol w="2051746"/>
                <a:gridCol w="2052710"/>
                <a:gridCol w="2052710"/>
              </a:tblGrid>
              <a:tr h="270414">
                <a:tc>
                  <a:txBody>
                    <a:bodyPr/>
                    <a:lstStyle/>
                    <a:p>
                      <a:pPr algn="ctr" rtl="1">
                        <a:lnSpc>
                          <a:spcPct val="115000"/>
                        </a:lnSpc>
                        <a:spcAft>
                          <a:spcPts val="0"/>
                        </a:spcAft>
                      </a:pPr>
                      <a:r>
                        <a:rPr lang="ar-SA" sz="1800" b="1" dirty="0">
                          <a:solidFill>
                            <a:schemeClr val="tx1"/>
                          </a:solidFill>
                          <a:effectLst/>
                        </a:rPr>
                        <a:t>النوع </a:t>
                      </a:r>
                      <a:r>
                        <a:rPr lang="en-US" sz="1800" b="1" dirty="0">
                          <a:solidFill>
                            <a:schemeClr val="tx1"/>
                          </a:solidFill>
                          <a:effectLst/>
                        </a:rPr>
                        <a:t>/</a:t>
                      </a:r>
                      <a:r>
                        <a:rPr lang="ar-SA" sz="1800" b="1" dirty="0">
                          <a:solidFill>
                            <a:schemeClr val="tx1"/>
                          </a:solidFill>
                          <a:effectLst/>
                        </a:rPr>
                        <a:t> المستوى التعليمي </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ماجستير </a:t>
                      </a:r>
                      <a:r>
                        <a:rPr lang="en-US" sz="1800" b="1" dirty="0">
                          <a:solidFill>
                            <a:schemeClr val="tx1"/>
                          </a:solidFill>
                          <a:effectLst/>
                        </a:rPr>
                        <a:t>A</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دكتوراه</a:t>
                      </a:r>
                      <a:r>
                        <a:rPr lang="en-US" sz="1800" b="1">
                          <a:solidFill>
                            <a:schemeClr val="tx1"/>
                          </a:solidFill>
                          <a:effectLst/>
                        </a:rPr>
                        <a:t> B</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المجموع</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ذكر</a:t>
                      </a:r>
                      <a:r>
                        <a:rPr lang="en-US" sz="1800" b="1">
                          <a:solidFill>
                            <a:schemeClr val="tx1"/>
                          </a:solidFill>
                          <a:effectLst/>
                        </a:rPr>
                        <a:t> C</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120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160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280</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أنثى </a:t>
                      </a:r>
                      <a:r>
                        <a:rPr lang="en-US" sz="1800" b="1">
                          <a:solidFill>
                            <a:schemeClr val="tx1"/>
                          </a:solidFill>
                          <a:effectLst/>
                        </a:rPr>
                        <a:t>D</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80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240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220</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المجموع</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200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400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600</a:t>
                      </a:r>
                      <a:endParaRPr lang="en-US" sz="18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24679454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800" b="1" u="sng" dirty="0">
                    <a:solidFill>
                      <a:srgbClr val="C00000"/>
                    </a:solidFill>
                    <a:effectLst>
                      <a:outerShdw blurRad="38100" dist="38100" dir="2700000" algn="tl">
                        <a:srgbClr val="000000">
                          <a:alpha val="43137"/>
                        </a:srgbClr>
                      </a:outerShdw>
                    </a:effectLst>
                  </a:rPr>
                  <a:t>مثال :-</a:t>
                </a:r>
                <a:endParaRPr lang="en-US" sz="2800" b="1" u="sng" dirty="0">
                  <a:solidFill>
                    <a:srgbClr val="C00000"/>
                  </a:solidFill>
                  <a:effectLst>
                    <a:outerShdw blurRad="38100" dist="38100" dir="2700000" algn="tl">
                      <a:srgbClr val="000000">
                        <a:alpha val="43137"/>
                      </a:srgbClr>
                    </a:outerShdw>
                  </a:effectLst>
                </a:endParaRPr>
              </a:p>
              <a:p>
                <a:r>
                  <a:rPr lang="ar-SA" sz="2400" b="1" dirty="0"/>
                  <a:t>إذا كان احتمال نجاح الطالب في مقرر الرياضيات هو </a:t>
                </a:r>
                <a:r>
                  <a:rPr lang="en-US" sz="2400" b="1" dirty="0"/>
                  <a:t>0.6</a:t>
                </a:r>
                <a:r>
                  <a:rPr lang="ar-SA" sz="2400" b="1" dirty="0"/>
                  <a:t> واحتمال نجاحه في مقرر الاقتصاد هو </a:t>
                </a:r>
                <a:r>
                  <a:rPr lang="en-US" sz="2400" b="1" dirty="0"/>
                  <a:t>0.7</a:t>
                </a:r>
                <a:r>
                  <a:rPr lang="ar-SA" sz="2400" b="1" dirty="0"/>
                  <a:t> أحسب الاحتمالات التالية إذا علمت أن هذه الاحداث مستقلة :-</a:t>
                </a:r>
                <a:endParaRPr lang="en-US" sz="2400" b="1" dirty="0"/>
              </a:p>
              <a:p>
                <a:pPr lvl="0"/>
                <a:r>
                  <a:rPr lang="ar-SA" sz="2400" b="1" dirty="0" smtClean="0"/>
                  <a:t>1- إحتمال  النجاح </a:t>
                </a:r>
                <a:r>
                  <a:rPr lang="ar-SA" sz="2400" b="1" dirty="0"/>
                  <a:t>في المقررين معاً  ؟</a:t>
                </a:r>
                <a:endParaRPr lang="en-US" sz="2400" b="1" dirty="0"/>
              </a:p>
              <a:p>
                <a:pPr algn="ctr"/>
                <a:r>
                  <a:rPr lang="ar-SA" sz="2400" b="1" u="sng" dirty="0"/>
                  <a:t>الحل </a:t>
                </a:r>
                <a:endParaRPr lang="en-US" sz="2400" b="1" u="sng" dirty="0"/>
              </a:p>
              <a:p>
                <a:pPr algn="l" rtl="0"/>
                <a:r>
                  <a:rPr lang="en-US" sz="2400" b="1" dirty="0"/>
                  <a:t>P(A) = 0.6</a:t>
                </a:r>
                <a:r>
                  <a:rPr lang="ar-SA" sz="2400" b="1" dirty="0"/>
                  <a:t>(احتمال النجاح في مقرر الرياضيات )                     </a:t>
                </a:r>
                <a:endParaRPr lang="en-US" sz="2400" b="1" dirty="0"/>
              </a:p>
              <a:p>
                <a:pPr algn="l" rtl="0"/>
                <a:r>
                  <a:rPr lang="en-US" sz="2400" b="1" dirty="0"/>
                  <a:t>P(B) = 0.7 </a:t>
                </a:r>
                <a:r>
                  <a:rPr lang="ar-SA" sz="2400" b="1" dirty="0"/>
                  <a:t>(احتمال النجاح في مقرر الاقتصاد )                    </a:t>
                </a:r>
                <a:endParaRPr lang="en-US" sz="2400" b="1" dirty="0"/>
              </a:p>
              <a:p>
                <a:r>
                  <a:rPr lang="ar-SA" sz="2400" b="1" dirty="0"/>
                  <a:t>احتمال النجاح في المقررين معاً يساوي :- </a:t>
                </a:r>
                <a:endParaRPr lang="en-US" sz="2400" b="1" dirty="0"/>
              </a:p>
              <a:p>
                <a:pPr algn="l" rtl="0"/>
                <a:r>
                  <a:rPr lang="en-US" sz="2400" b="1" dirty="0"/>
                  <a:t>P(A</a:t>
                </a:r>
                <a14:m>
                  <m:oMath xmlns:m="http://schemas.openxmlformats.org/officeDocument/2006/math">
                    <m:r>
                      <a:rPr lang="en-US" sz="2400" b="1" i="1">
                        <a:latin typeface="Cambria Math"/>
                      </a:rPr>
                      <m:t>∩</m:t>
                    </m:r>
                  </m:oMath>
                </a14:m>
                <a:r>
                  <a:rPr lang="en-US" sz="2400" b="1" dirty="0"/>
                  <a:t>B)= P(A) × P(B) =  0.6 × 0.7 = 0.42</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1752" r="-1709"/>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800" b="1" u="sng" dirty="0">
                    <a:solidFill>
                      <a:srgbClr val="C00000"/>
                    </a:solidFill>
                    <a:effectLst>
                      <a:outerShdw blurRad="38100" dist="38100" dir="2700000" algn="tl">
                        <a:srgbClr val="000000">
                          <a:alpha val="43137"/>
                        </a:srgbClr>
                      </a:outerShdw>
                    </a:effectLst>
                  </a:rPr>
                  <a:t>مثال :-</a:t>
                </a:r>
                <a:endParaRPr lang="en-US" sz="2800" b="1" u="sng" dirty="0">
                  <a:solidFill>
                    <a:srgbClr val="C00000"/>
                  </a:solidFill>
                  <a:effectLst>
                    <a:outerShdw blurRad="38100" dist="38100" dir="2700000" algn="tl">
                      <a:srgbClr val="000000">
                        <a:alpha val="43137"/>
                      </a:srgbClr>
                    </a:outerShdw>
                  </a:effectLst>
                </a:endParaRPr>
              </a:p>
              <a:p>
                <a:r>
                  <a:rPr lang="ar-SA" sz="2400" b="1" dirty="0"/>
                  <a:t>إذا كان احتمال نجاح الطالب في مقرر الرياضيات هو </a:t>
                </a:r>
                <a:r>
                  <a:rPr lang="en-US" sz="2400" b="1" dirty="0"/>
                  <a:t>0.6</a:t>
                </a:r>
                <a:r>
                  <a:rPr lang="ar-SA" sz="2400" b="1" dirty="0"/>
                  <a:t> واحتمال نجاحه في مقرر الاقتصاد هو </a:t>
                </a:r>
                <a:r>
                  <a:rPr lang="en-US" sz="2400" b="1" dirty="0"/>
                  <a:t>0.7</a:t>
                </a:r>
                <a:r>
                  <a:rPr lang="ar-SA" sz="2400" b="1" dirty="0"/>
                  <a:t> أحسب الاحتمالات التالية إذا علمت أن هذه الاحداث مستقلة :-</a:t>
                </a:r>
                <a:endParaRPr lang="en-US" sz="2400" b="1" dirty="0"/>
              </a:p>
              <a:p>
                <a:r>
                  <a:rPr lang="ar-SA" sz="2400" b="1" dirty="0" smtClean="0"/>
                  <a:t>2- إحتمال  </a:t>
                </a:r>
                <a:r>
                  <a:rPr lang="ar-SA" sz="2400" b="1" dirty="0"/>
                  <a:t>الرسوب في المقررين معاً ؟</a:t>
                </a:r>
                <a:endParaRPr lang="en-US" sz="2400" b="1" dirty="0"/>
              </a:p>
              <a:p>
                <a:pPr algn="ctr"/>
                <a:r>
                  <a:rPr lang="ar-SA" sz="2400" b="1" u="sng" dirty="0"/>
                  <a:t>الحل </a:t>
                </a:r>
                <a:endParaRPr lang="en-US" sz="2400" b="1" u="sng" dirty="0"/>
              </a:p>
              <a:p>
                <a:pPr algn="l" rtl="0"/>
                <a:r>
                  <a:rPr lang="en-US" sz="2400" b="1" dirty="0"/>
                  <a:t>P(A) = 0.6</a:t>
                </a:r>
                <a:r>
                  <a:rPr lang="ar-SA" sz="2400" b="1" dirty="0"/>
                  <a:t>(احتمال النجاح في مقرر الرياضيات )                     </a:t>
                </a:r>
                <a:endParaRPr lang="en-US" sz="2400" b="1" dirty="0"/>
              </a:p>
              <a:p>
                <a:pPr algn="l" rtl="0"/>
                <a:r>
                  <a:rPr lang="en-US" sz="2400" b="1" dirty="0"/>
                  <a:t>P(</a:t>
                </a:r>
                <a14:m>
                  <m:oMath xmlns:m="http://schemas.openxmlformats.org/officeDocument/2006/math">
                    <m:acc>
                      <m:accPr>
                        <m:chr m:val="̅"/>
                        <m:ctrlPr>
                          <a:rPr lang="en-US" sz="2400" b="1" i="1">
                            <a:latin typeface="Cambria Math"/>
                          </a:rPr>
                        </m:ctrlPr>
                      </m:accPr>
                      <m:e>
                        <m:r>
                          <a:rPr lang="en-US" sz="2400" b="1" i="1">
                            <a:latin typeface="Cambria Math"/>
                          </a:rPr>
                          <m:t>𝑨</m:t>
                        </m:r>
                      </m:e>
                    </m:acc>
                  </m:oMath>
                </a14:m>
                <a:r>
                  <a:rPr lang="en-US" sz="2400" b="1" dirty="0"/>
                  <a:t>) = 1- P(A) =  1  -  0.6  = 0.4</a:t>
                </a:r>
                <a:r>
                  <a:rPr lang="ar-SA" sz="2400" b="1" dirty="0"/>
                  <a:t>(احتمال الرسوب في الرياضيات )       </a:t>
                </a:r>
                <a:endParaRPr lang="en-US" sz="2400" b="1" dirty="0"/>
              </a:p>
              <a:p>
                <a:pPr algn="l" rtl="0"/>
                <a:r>
                  <a:rPr lang="en-US" sz="2400" b="1" dirty="0"/>
                  <a:t>P(B) = 0.7 </a:t>
                </a:r>
                <a:r>
                  <a:rPr lang="ar-SA" sz="2400" b="1" dirty="0"/>
                  <a:t>(احتمال النجاح في مقرر الاقتصاد )                    </a:t>
                </a:r>
                <a:endParaRPr lang="en-US" sz="2400" b="1" dirty="0"/>
              </a:p>
              <a:p>
                <a:pPr algn="l" rtl="0"/>
                <a:r>
                  <a:rPr lang="en-US" sz="2400" b="1" dirty="0"/>
                  <a:t>P(</a:t>
                </a:r>
                <a14:m>
                  <m:oMath xmlns:m="http://schemas.openxmlformats.org/officeDocument/2006/math">
                    <m:acc>
                      <m:accPr>
                        <m:chr m:val="̅"/>
                        <m:ctrlPr>
                          <a:rPr lang="en-US" sz="2400" b="1" i="1">
                            <a:latin typeface="Cambria Math"/>
                          </a:rPr>
                        </m:ctrlPr>
                      </m:accPr>
                      <m:e>
                        <m:r>
                          <a:rPr lang="en-US" sz="2400" b="1" i="1">
                            <a:latin typeface="Cambria Math"/>
                          </a:rPr>
                          <m:t>𝑩</m:t>
                        </m:r>
                      </m:e>
                    </m:acc>
                  </m:oMath>
                </a14:m>
                <a:r>
                  <a:rPr lang="en-US" sz="2400" b="1" dirty="0"/>
                  <a:t>) = 1- P(B) =  1  -  0.7  = 0.3</a:t>
                </a:r>
                <a:r>
                  <a:rPr lang="ar-SA" sz="2400" b="1" dirty="0"/>
                  <a:t>(احتمال الرسوب في الاقتصاد)       </a:t>
                </a:r>
                <a:endParaRPr lang="en-US" sz="2400" b="1" dirty="0"/>
              </a:p>
              <a:p>
                <a:pPr algn="l" rtl="0"/>
                <a:r>
                  <a:rPr lang="en-US" sz="2400" b="1" dirty="0"/>
                  <a:t>P(</a:t>
                </a:r>
                <a14:m>
                  <m:oMath xmlns:m="http://schemas.openxmlformats.org/officeDocument/2006/math">
                    <m:acc>
                      <m:accPr>
                        <m:chr m:val="̅"/>
                        <m:ctrlPr>
                          <a:rPr lang="en-US" sz="2400" b="1" i="1">
                            <a:latin typeface="Cambria Math"/>
                          </a:rPr>
                        </m:ctrlPr>
                      </m:accPr>
                      <m:e>
                        <m:r>
                          <a:rPr lang="en-US" sz="2400" b="1" i="1">
                            <a:latin typeface="Cambria Math"/>
                          </a:rPr>
                          <m:t>𝑨</m:t>
                        </m:r>
                      </m:e>
                    </m:acc>
                  </m:oMath>
                </a14:m>
                <a:r>
                  <a:rPr lang="en-US" sz="2400" b="1" dirty="0"/>
                  <a:t>) × P(</a:t>
                </a:r>
                <a14:m>
                  <m:oMath xmlns:m="http://schemas.openxmlformats.org/officeDocument/2006/math">
                    <m:acc>
                      <m:accPr>
                        <m:chr m:val="̅"/>
                        <m:ctrlPr>
                          <a:rPr lang="en-US" sz="2400" b="1" i="1">
                            <a:latin typeface="Cambria Math"/>
                          </a:rPr>
                        </m:ctrlPr>
                      </m:accPr>
                      <m:e>
                        <m:r>
                          <a:rPr lang="en-US" sz="2400" b="1" i="1">
                            <a:latin typeface="Cambria Math"/>
                          </a:rPr>
                          <m:t>𝑩</m:t>
                        </m:r>
                      </m:e>
                    </m:acc>
                  </m:oMath>
                </a14:m>
                <a:r>
                  <a:rPr lang="en-US" sz="2400" b="1" dirty="0"/>
                  <a:t>) = 0.4 × 0.3 = 0.12</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1752" r="-1709" b="-135"/>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21034155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800" b="1" u="sng" dirty="0">
                    <a:solidFill>
                      <a:srgbClr val="C00000"/>
                    </a:solidFill>
                    <a:effectLst>
                      <a:outerShdw blurRad="38100" dist="38100" dir="2700000" algn="tl">
                        <a:srgbClr val="000000">
                          <a:alpha val="43137"/>
                        </a:srgbClr>
                      </a:outerShdw>
                    </a:effectLst>
                  </a:rPr>
                  <a:t>مثال :-</a:t>
                </a:r>
                <a:endParaRPr lang="en-US" sz="2800" b="1" u="sng" dirty="0">
                  <a:solidFill>
                    <a:srgbClr val="C00000"/>
                  </a:solidFill>
                  <a:effectLst>
                    <a:outerShdw blurRad="38100" dist="38100" dir="2700000" algn="tl">
                      <a:srgbClr val="000000">
                        <a:alpha val="43137"/>
                      </a:srgbClr>
                    </a:outerShdw>
                  </a:effectLst>
                </a:endParaRPr>
              </a:p>
              <a:p>
                <a:r>
                  <a:rPr lang="ar-SA" sz="2400" b="1" dirty="0"/>
                  <a:t>إذا كان احتمال نجاح الطالب في مقرر الرياضيات هو </a:t>
                </a:r>
                <a:r>
                  <a:rPr lang="en-US" sz="2400" b="1" dirty="0"/>
                  <a:t>0.6</a:t>
                </a:r>
                <a:r>
                  <a:rPr lang="ar-SA" sz="2400" b="1" dirty="0"/>
                  <a:t> واحتمال نجاحه في مقرر الاقتصاد هو </a:t>
                </a:r>
                <a:r>
                  <a:rPr lang="en-US" sz="2400" b="1" dirty="0"/>
                  <a:t>0.7</a:t>
                </a:r>
                <a:r>
                  <a:rPr lang="ar-SA" sz="2400" b="1" dirty="0"/>
                  <a:t> أحسب الاحتمالات التالية إذا علمت أن هذه الاحداث مستقلة :-</a:t>
                </a:r>
                <a:endParaRPr lang="en-US" sz="2400" b="1" dirty="0"/>
              </a:p>
              <a:p>
                <a:pPr lvl="0"/>
                <a:r>
                  <a:rPr lang="ar-SA" sz="2400" b="1" dirty="0" smtClean="0"/>
                  <a:t>3- احتمال </a:t>
                </a:r>
                <a:r>
                  <a:rPr lang="ar-SA" sz="2400" b="1" dirty="0"/>
                  <a:t>نجاح الطالب في مقرر واحد فقط  ؟</a:t>
                </a:r>
                <a:endParaRPr lang="en-US" sz="2400" b="1" dirty="0"/>
              </a:p>
              <a:p>
                <a:pPr algn="ctr"/>
                <a:r>
                  <a:rPr lang="ar-SA" sz="2400" b="1" u="sng" dirty="0"/>
                  <a:t>الحل </a:t>
                </a:r>
                <a:endParaRPr lang="en-US" sz="2400" b="1" u="sng" dirty="0"/>
              </a:p>
              <a:p>
                <a:pPr algn="l" rtl="0"/>
                <a:r>
                  <a:rPr lang="en-US" sz="2400" b="1" dirty="0"/>
                  <a:t>P(A) = 0.6</a:t>
                </a:r>
                <a:r>
                  <a:rPr lang="ar-SA" sz="2400" b="1" dirty="0"/>
                  <a:t>(احتمال النجاح في مقرر الرياضيات )                     </a:t>
                </a:r>
                <a:endParaRPr lang="en-US" sz="2400" b="1" dirty="0"/>
              </a:p>
              <a:p>
                <a:pPr algn="l" rtl="0"/>
                <a:r>
                  <a:rPr lang="en-US" sz="2400" b="1" dirty="0"/>
                  <a:t>P(</a:t>
                </a:r>
                <a14:m>
                  <m:oMath xmlns:m="http://schemas.openxmlformats.org/officeDocument/2006/math">
                    <m:acc>
                      <m:accPr>
                        <m:chr m:val="̅"/>
                        <m:ctrlPr>
                          <a:rPr lang="en-US" sz="2400" b="1" i="1">
                            <a:latin typeface="Cambria Math"/>
                          </a:rPr>
                        </m:ctrlPr>
                      </m:accPr>
                      <m:e>
                        <m:r>
                          <a:rPr lang="en-US" sz="2400" b="1" i="1">
                            <a:latin typeface="Cambria Math"/>
                          </a:rPr>
                          <m:t>𝑨</m:t>
                        </m:r>
                      </m:e>
                    </m:acc>
                  </m:oMath>
                </a14:m>
                <a:r>
                  <a:rPr lang="en-US" sz="2400" b="1" dirty="0"/>
                  <a:t>) = 1- P(A) =  1  -  0.6  = 0.4</a:t>
                </a:r>
                <a:r>
                  <a:rPr lang="ar-SA" sz="2400" b="1" dirty="0"/>
                  <a:t>(احتمال الرسوب في الرياضيات )       </a:t>
                </a:r>
                <a:endParaRPr lang="en-US" sz="2400" b="1" dirty="0"/>
              </a:p>
              <a:p>
                <a:pPr algn="l" rtl="0"/>
                <a:r>
                  <a:rPr lang="en-US" sz="2400" b="1" dirty="0"/>
                  <a:t>P(B) = 0.7 </a:t>
                </a:r>
                <a:r>
                  <a:rPr lang="ar-SA" sz="2400" b="1" dirty="0"/>
                  <a:t>(احتمال النجاح في مقرر الاقتصاد )                    </a:t>
                </a:r>
                <a:endParaRPr lang="en-US" sz="2400" b="1" dirty="0"/>
              </a:p>
              <a:p>
                <a:pPr algn="l" rtl="0"/>
                <a:r>
                  <a:rPr lang="en-US" sz="2400" b="1" dirty="0"/>
                  <a:t>P(</a:t>
                </a:r>
                <a14:m>
                  <m:oMath xmlns:m="http://schemas.openxmlformats.org/officeDocument/2006/math">
                    <m:acc>
                      <m:accPr>
                        <m:chr m:val="̅"/>
                        <m:ctrlPr>
                          <a:rPr lang="en-US" sz="2400" b="1" i="1">
                            <a:latin typeface="Cambria Math"/>
                          </a:rPr>
                        </m:ctrlPr>
                      </m:accPr>
                      <m:e>
                        <m:r>
                          <a:rPr lang="en-US" sz="2400" b="1" i="1">
                            <a:latin typeface="Cambria Math"/>
                          </a:rPr>
                          <m:t>𝑩</m:t>
                        </m:r>
                      </m:e>
                    </m:acc>
                  </m:oMath>
                </a14:m>
                <a:r>
                  <a:rPr lang="en-US" sz="2400" b="1" dirty="0"/>
                  <a:t>) = 1- P(B) =  1  -  0.7  = 0.3</a:t>
                </a:r>
                <a:r>
                  <a:rPr lang="ar-SA" sz="2400" b="1" dirty="0"/>
                  <a:t>(احتمال الرسوب في الاقتصاد)       </a:t>
                </a:r>
                <a:endParaRPr lang="en-US" sz="2400" b="1" dirty="0"/>
              </a:p>
              <a:p>
                <a:pPr algn="l" rtl="0"/>
                <a:r>
                  <a:rPr lang="en-US" sz="2400" b="1" dirty="0"/>
                  <a:t>P = 0.6 × 0.3  + 0.7 × 0.4 = 0.18 + 0.28 =  0.46</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1752" r="-1709" b="-135"/>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880788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ar-SA" sz="2800" b="1" u="sng" dirty="0">
                    <a:solidFill>
                      <a:srgbClr val="C00000"/>
                    </a:solidFill>
                    <a:effectLst>
                      <a:outerShdw blurRad="38100" dist="38100" dir="2700000" algn="tl">
                        <a:srgbClr val="000000">
                          <a:alpha val="43137"/>
                        </a:srgbClr>
                      </a:outerShdw>
                    </a:effectLst>
                  </a:rPr>
                  <a:t>مثال :-</a:t>
                </a:r>
                <a:endParaRPr lang="en-US" sz="2800" b="1" u="sng" dirty="0">
                  <a:solidFill>
                    <a:srgbClr val="C00000"/>
                  </a:solidFill>
                  <a:effectLst>
                    <a:outerShdw blurRad="38100" dist="38100" dir="2700000" algn="tl">
                      <a:srgbClr val="000000">
                        <a:alpha val="43137"/>
                      </a:srgbClr>
                    </a:outerShdw>
                  </a:effectLst>
                </a:endParaRPr>
              </a:p>
              <a:p>
                <a:r>
                  <a:rPr lang="ar-SA" sz="2400" b="1" dirty="0"/>
                  <a:t>إذا كان احتمال نجاح الطالب في مقرر الرياضيات هو </a:t>
                </a:r>
                <a:r>
                  <a:rPr lang="en-US" sz="2400" b="1" dirty="0"/>
                  <a:t>0.6</a:t>
                </a:r>
                <a:r>
                  <a:rPr lang="ar-SA" sz="2400" b="1" dirty="0"/>
                  <a:t> واحتمال نجاحه في مقرر الاقتصاد هو </a:t>
                </a:r>
                <a:r>
                  <a:rPr lang="en-US" sz="2400" b="1" dirty="0"/>
                  <a:t>0.7</a:t>
                </a:r>
                <a:r>
                  <a:rPr lang="ar-SA" sz="2400" b="1" dirty="0"/>
                  <a:t> أحسب الاحتمالات التالية إذا علمت أن هذه الاحداث مستقلة :-</a:t>
                </a:r>
                <a:endParaRPr lang="en-US" sz="2400" b="1" dirty="0"/>
              </a:p>
              <a:p>
                <a:pPr lvl="0"/>
                <a:r>
                  <a:rPr lang="ar-SA" sz="2400" b="1" dirty="0" smtClean="0"/>
                  <a:t>4- احتمال </a:t>
                </a:r>
                <a:r>
                  <a:rPr lang="ar-SA" sz="2400" b="1" dirty="0"/>
                  <a:t>النجاح في مقرر واحد على الاقل </a:t>
                </a:r>
                <a:r>
                  <a:rPr lang="ar-SA" sz="2400" b="1" dirty="0" smtClean="0"/>
                  <a:t> </a:t>
                </a:r>
                <a:r>
                  <a:rPr lang="ar-SA" sz="2400" b="1" dirty="0"/>
                  <a:t>؟</a:t>
                </a:r>
                <a:endParaRPr lang="en-US" sz="2400" b="1" dirty="0"/>
              </a:p>
              <a:p>
                <a:pPr algn="ctr"/>
                <a:r>
                  <a:rPr lang="ar-SA" sz="2400" b="1" u="sng" dirty="0"/>
                  <a:t>الحل </a:t>
                </a:r>
                <a:endParaRPr lang="en-US" sz="2400" b="1" u="sng" dirty="0"/>
              </a:p>
              <a:p>
                <a:pPr algn="l" rtl="0"/>
                <a:r>
                  <a:rPr lang="en-US" sz="2400" b="1" dirty="0"/>
                  <a:t>P(A) = 0.6</a:t>
                </a:r>
                <a:r>
                  <a:rPr lang="ar-SA" sz="2400" b="1" dirty="0"/>
                  <a:t>(احتمال النجاح في مقرر الرياضيات )                     </a:t>
                </a:r>
                <a:endParaRPr lang="en-US" sz="2400" b="1" dirty="0"/>
              </a:p>
              <a:p>
                <a:pPr algn="l" rtl="0"/>
                <a:r>
                  <a:rPr lang="en-US" sz="2400" b="1" dirty="0"/>
                  <a:t>P(B) = 0.7 </a:t>
                </a:r>
                <a:r>
                  <a:rPr lang="ar-SA" sz="2400" b="1" dirty="0"/>
                  <a:t>(احتمال النجاح في مقرر الاقتصاد )                    </a:t>
                </a:r>
                <a:endParaRPr lang="en-US" sz="2400" b="1" dirty="0"/>
              </a:p>
              <a:p>
                <a:pPr algn="l" rtl="0"/>
                <a:r>
                  <a:rPr lang="en-US" sz="2400" b="1" dirty="0"/>
                  <a:t>P(A</a:t>
                </a:r>
                <a14:m>
                  <m:oMath xmlns:m="http://schemas.openxmlformats.org/officeDocument/2006/math">
                    <m:r>
                      <a:rPr lang="en-US" sz="2400" b="1" i="1">
                        <a:latin typeface="Cambria Math"/>
                      </a:rPr>
                      <m:t>∩</m:t>
                    </m:r>
                  </m:oMath>
                </a14:m>
                <a:r>
                  <a:rPr lang="en-US" sz="2400" b="1" dirty="0"/>
                  <a:t>B)= 0.42</a:t>
                </a:r>
              </a:p>
              <a:p>
                <a:r>
                  <a:rPr lang="ar-SA" sz="2400" b="1" dirty="0"/>
                  <a:t>احتمال النجاح في مقرر واحد على الاقل يقصد بذلك الاتحاد  :-</a:t>
                </a:r>
                <a:endParaRPr lang="en-US" sz="2400" b="1" dirty="0"/>
              </a:p>
              <a:p>
                <a:pPr algn="l" rtl="0"/>
                <a:r>
                  <a:rPr lang="en-US" sz="2400" b="1" dirty="0"/>
                  <a:t>P(A</a:t>
                </a:r>
                <a14:m>
                  <m:oMath xmlns:m="http://schemas.openxmlformats.org/officeDocument/2006/math">
                    <m:r>
                      <a:rPr lang="en-US" sz="2400" b="1" i="1" smtClean="0">
                        <a:latin typeface="Cambria Math"/>
                        <a:ea typeface="Cambria Math"/>
                      </a:rPr>
                      <m:t>∪</m:t>
                    </m:r>
                  </m:oMath>
                </a14:m>
                <a:r>
                  <a:rPr lang="en-US" sz="2400" b="1" dirty="0"/>
                  <a:t>B)= P(A) +  P(B)  - P(A</a:t>
                </a:r>
                <a14:m>
                  <m:oMath xmlns:m="http://schemas.openxmlformats.org/officeDocument/2006/math">
                    <m:r>
                      <a:rPr lang="en-US" sz="2400" b="1" i="1">
                        <a:latin typeface="Cambria Math"/>
                      </a:rPr>
                      <m:t>∩</m:t>
                    </m:r>
                  </m:oMath>
                </a14:m>
                <a:r>
                  <a:rPr lang="en-US" sz="2400" b="1" dirty="0"/>
                  <a:t>B) = 0.6 +  0.7 – 0.42 = 0.88</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1752" r="-1709" b="-135"/>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40181703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المتغيرات العشوائية  :-</a:t>
            </a:r>
            <a:endParaRPr lang="en-US" dirty="0"/>
          </a:p>
        </p:txBody>
      </p:sp>
      <p:sp>
        <p:nvSpPr>
          <p:cNvPr id="3" name="Content Placeholder 2"/>
          <p:cNvSpPr>
            <a:spLocks noGrp="1"/>
          </p:cNvSpPr>
          <p:nvPr>
            <p:ph idx="1"/>
          </p:nvPr>
        </p:nvSpPr>
        <p:spPr/>
        <p:txBody>
          <a:bodyPr/>
          <a:lstStyle/>
          <a:p>
            <a:pPr algn="just"/>
            <a:r>
              <a:rPr lang="ar-SA" b="1" u="sng" dirty="0">
                <a:effectLst>
                  <a:outerShdw blurRad="38100" dist="38100" dir="2700000" algn="tl">
                    <a:srgbClr val="000000">
                      <a:alpha val="43137"/>
                    </a:srgbClr>
                  </a:outerShdw>
                </a:effectLst>
              </a:rPr>
              <a:t>	المتغير العشوائي</a:t>
            </a:r>
            <a:r>
              <a:rPr lang="ar-SA" b="1" dirty="0"/>
              <a:t> هو الذي يأخذ قيما حقيقية مختلفة تعبر عن نتائج فراغ العينة، ومن ثم مجال هذا المتغير، يشمل كل القيم الممكنة له، ويكون لكل قيمة من القيم التي يأخذها المتغير احتمال معين، وينقسم المتغير العشوائي إلى قسمين هما:</a:t>
            </a:r>
            <a:r>
              <a:rPr lang="en-US" dirty="0"/>
              <a:t> </a:t>
            </a:r>
          </a:p>
          <a:p>
            <a:pPr marL="0" indent="0"/>
            <a:r>
              <a:rPr lang="ar-SA" b="1" dirty="0" smtClean="0"/>
              <a:t>1- المتغيرات </a:t>
            </a:r>
            <a:r>
              <a:rPr lang="ar-SA" b="1" dirty="0"/>
              <a:t>العشوائية </a:t>
            </a:r>
            <a:r>
              <a:rPr lang="ar-SA" b="1" dirty="0" smtClean="0"/>
              <a:t>المنفصلة</a:t>
            </a:r>
          </a:p>
          <a:p>
            <a:pPr marL="0" indent="0" algn="l"/>
            <a:r>
              <a:rPr lang="ar-SA" b="1" dirty="0" smtClean="0"/>
              <a:t> </a:t>
            </a:r>
            <a:r>
              <a:rPr lang="en-US" b="1" dirty="0"/>
              <a:t>Discrete Random Variables </a:t>
            </a:r>
            <a:endParaRPr lang="en-US" dirty="0"/>
          </a:p>
          <a:p>
            <a:r>
              <a:rPr lang="ar-SA" b="1" dirty="0" smtClean="0"/>
              <a:t>2- </a:t>
            </a:r>
            <a:r>
              <a:rPr lang="en-US" b="1" dirty="0" smtClean="0"/>
              <a:t> </a:t>
            </a:r>
            <a:r>
              <a:rPr lang="ar-SA" b="1" dirty="0"/>
              <a:t>المتغيرات العشوائية المتصلة(المستمرة</a:t>
            </a:r>
            <a:r>
              <a:rPr lang="ar-SA" b="1" dirty="0" smtClean="0"/>
              <a:t>)</a:t>
            </a:r>
          </a:p>
          <a:p>
            <a:pPr algn="l"/>
            <a:r>
              <a:rPr lang="ar-SA" b="1" dirty="0" smtClean="0"/>
              <a:t> </a:t>
            </a:r>
            <a:r>
              <a:rPr lang="en-US" b="1" dirty="0"/>
              <a:t>Continuous Random Variables</a:t>
            </a:r>
            <a:endParaRPr lang="en-US" dirty="0"/>
          </a:p>
          <a:p>
            <a:pPr algn="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p:txBody>
          <a:bodyPr/>
          <a:lstStyle/>
          <a:p>
            <a:pPr algn="just"/>
            <a:r>
              <a:rPr lang="ar-EG" sz="2800" b="1" u="sng" dirty="0">
                <a:solidFill>
                  <a:srgbClr val="C00000"/>
                </a:solidFill>
              </a:rPr>
              <a:t>1- المتغير العشوائي المنفصل :-</a:t>
            </a:r>
            <a:endParaRPr lang="en-US" sz="2800" b="1" dirty="0">
              <a:solidFill>
                <a:srgbClr val="C00000"/>
              </a:solidFill>
            </a:endParaRPr>
          </a:p>
          <a:p>
            <a:pPr algn="just"/>
            <a:r>
              <a:rPr lang="ar-EG" sz="2800" dirty="0"/>
              <a:t>هو المتغير العشوائي الذي يأخذ قيماً حقيقية مختلفة (وبمعنى أخر فهو يشمل جميع القيم الصحيحة دون القيم الكسرية مثل عدد الطلاب في فصل دراسي 1،2،3،4،5،....لا يمكن أن يأخذ صورة كسرية ).</a:t>
            </a:r>
            <a:endParaRPr lang="en-US" sz="2800" dirty="0"/>
          </a:p>
          <a:p>
            <a:pPr algn="just"/>
            <a:r>
              <a:rPr lang="ar-EG" sz="2800" b="1" u="sng" dirty="0">
                <a:solidFill>
                  <a:srgbClr val="C00000"/>
                </a:solidFill>
              </a:rPr>
              <a:t>2- المتغير العشوائي المتصل :-</a:t>
            </a:r>
            <a:endParaRPr lang="en-US" sz="2800" b="1" dirty="0">
              <a:solidFill>
                <a:srgbClr val="C00000"/>
              </a:solidFill>
            </a:endParaRPr>
          </a:p>
          <a:p>
            <a:pPr algn="just"/>
            <a:r>
              <a:rPr lang="ar-EG" sz="2800" dirty="0"/>
              <a:t>ويطلق علية المتغير العشوائي المستمر فذلك المتغير يأخذ عدد لا نهائي من القيم المتصلة (ومن ثم فإنه يأخذ القيم الصحيحة و جميع القيم الكسرية التي تقع بين هذه القيم و كمثال على هذه المتغيرات درجات الحرارة 35.7أو أطوال الطلاب أو المعدلات التراكمية للطلاب ) </a:t>
            </a:r>
            <a:endParaRPr lang="en-US" sz="2800" dirty="0"/>
          </a:p>
          <a:p>
            <a:pPr algn="just"/>
            <a:endParaRPr lang="en-US"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p:txBody>
          <a:bodyPr/>
          <a:lstStyle/>
          <a:p>
            <a:r>
              <a:rPr lang="ar-SA" dirty="0"/>
              <a:t>مثال :-</a:t>
            </a:r>
            <a:endParaRPr lang="en-US" dirty="0"/>
          </a:p>
          <a:p>
            <a:r>
              <a:rPr lang="ar-EG" dirty="0"/>
              <a:t>في تجربة إلقاء قطعة نقود مرتين متتاليتين إذا كان المتغير العشوائي </a:t>
            </a:r>
            <a:r>
              <a:rPr lang="en-US" dirty="0"/>
              <a:t>X</a:t>
            </a:r>
            <a:r>
              <a:rPr lang="ar-EG" dirty="0"/>
              <a:t> هو عدد مرات ظهور الصورة , فأوجد القيم التي يأخذها ذلك المتغير واحتمالاته ؟</a:t>
            </a:r>
            <a:endParaRPr lang="en-US" dirty="0"/>
          </a:p>
          <a:p>
            <a:pPr algn="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5" name="Oval 4"/>
          <p:cNvSpPr/>
          <p:nvPr/>
        </p:nvSpPr>
        <p:spPr>
          <a:xfrm>
            <a:off x="1856656" y="3789040"/>
            <a:ext cx="1584176" cy="17281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H</a:t>
            </a:r>
            <a:endParaRPr lang="ar-SA" sz="7200" b="1" dirty="0">
              <a:solidFill>
                <a:schemeClr val="tx1"/>
              </a:solidFill>
              <a:effectLst>
                <a:outerShdw blurRad="38100" dist="38100" dir="2700000" algn="tl">
                  <a:srgbClr val="000000">
                    <a:alpha val="43137"/>
                  </a:srgbClr>
                </a:outerShdw>
              </a:effectLst>
            </a:endParaRPr>
          </a:p>
        </p:txBody>
      </p:sp>
      <p:sp>
        <p:nvSpPr>
          <p:cNvPr id="6" name="Oval 5"/>
          <p:cNvSpPr/>
          <p:nvPr/>
        </p:nvSpPr>
        <p:spPr>
          <a:xfrm>
            <a:off x="4304928" y="3789040"/>
            <a:ext cx="1584176" cy="17281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T</a:t>
            </a:r>
            <a:endParaRPr lang="ar-SA" sz="72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p:txBody>
          <a:bodyPr/>
          <a:lstStyle/>
          <a:p>
            <a:pPr algn="ctr"/>
            <a:r>
              <a:rPr lang="ar-EG" b="1" u="sng" dirty="0"/>
              <a:t>الحل </a:t>
            </a:r>
            <a:endParaRPr lang="en-US" b="1" u="sng" dirty="0"/>
          </a:p>
          <a:p>
            <a:r>
              <a:rPr lang="ar-EG" u="sng" dirty="0"/>
              <a:t>1- فراغ العينة </a:t>
            </a:r>
            <a:r>
              <a:rPr lang="en-US" u="sng" dirty="0"/>
              <a:t>(S)</a:t>
            </a:r>
            <a:r>
              <a:rPr lang="ar-EG" u="sng" dirty="0"/>
              <a:t>:-</a:t>
            </a:r>
            <a:endParaRPr lang="en-US" u="sng" dirty="0"/>
          </a:p>
          <a:p>
            <a:pPr algn="l"/>
            <a:r>
              <a:rPr lang="en-US" dirty="0"/>
              <a:t>S = { HH ,HT,TH,TT}</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5" name="Oval 4"/>
          <p:cNvSpPr/>
          <p:nvPr/>
        </p:nvSpPr>
        <p:spPr>
          <a:xfrm>
            <a:off x="877333" y="3501008"/>
            <a:ext cx="979323"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H</a:t>
            </a:r>
            <a:endParaRPr lang="ar-SA" sz="7200" b="1" dirty="0">
              <a:solidFill>
                <a:schemeClr val="tx1"/>
              </a:solidFill>
              <a:effectLst>
                <a:outerShdw blurRad="38100" dist="38100" dir="2700000" algn="tl">
                  <a:srgbClr val="000000">
                    <a:alpha val="43137"/>
                  </a:srgbClr>
                </a:outerShdw>
              </a:effectLst>
            </a:endParaRPr>
          </a:p>
        </p:txBody>
      </p:sp>
      <p:sp>
        <p:nvSpPr>
          <p:cNvPr id="6" name="Oval 5"/>
          <p:cNvSpPr/>
          <p:nvPr/>
        </p:nvSpPr>
        <p:spPr>
          <a:xfrm>
            <a:off x="848544" y="4747098"/>
            <a:ext cx="1008112"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H</a:t>
            </a:r>
            <a:endParaRPr lang="ar-SA" sz="7200" b="1" dirty="0">
              <a:solidFill>
                <a:schemeClr val="tx1"/>
              </a:solidFill>
              <a:effectLst>
                <a:outerShdw blurRad="38100" dist="38100" dir="2700000" algn="tl">
                  <a:srgbClr val="000000">
                    <a:alpha val="43137"/>
                  </a:srgbClr>
                </a:outerShdw>
              </a:effectLst>
            </a:endParaRPr>
          </a:p>
        </p:txBody>
      </p:sp>
      <p:sp>
        <p:nvSpPr>
          <p:cNvPr id="13" name="Oval 12"/>
          <p:cNvSpPr/>
          <p:nvPr/>
        </p:nvSpPr>
        <p:spPr>
          <a:xfrm>
            <a:off x="3181589" y="3501008"/>
            <a:ext cx="979323"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H</a:t>
            </a:r>
            <a:endParaRPr lang="ar-SA" sz="7200" b="1" dirty="0">
              <a:solidFill>
                <a:schemeClr val="tx1"/>
              </a:solidFill>
              <a:effectLst>
                <a:outerShdw blurRad="38100" dist="38100" dir="2700000" algn="tl">
                  <a:srgbClr val="000000">
                    <a:alpha val="43137"/>
                  </a:srgbClr>
                </a:outerShdw>
              </a:effectLst>
            </a:endParaRPr>
          </a:p>
        </p:txBody>
      </p:sp>
      <p:sp>
        <p:nvSpPr>
          <p:cNvPr id="14" name="Oval 13"/>
          <p:cNvSpPr/>
          <p:nvPr/>
        </p:nvSpPr>
        <p:spPr>
          <a:xfrm>
            <a:off x="3152800" y="4747098"/>
            <a:ext cx="1008112"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T</a:t>
            </a:r>
            <a:endParaRPr lang="ar-SA" sz="7200" b="1" dirty="0">
              <a:solidFill>
                <a:schemeClr val="tx1"/>
              </a:solidFill>
              <a:effectLst>
                <a:outerShdw blurRad="38100" dist="38100" dir="2700000" algn="tl">
                  <a:srgbClr val="000000">
                    <a:alpha val="43137"/>
                  </a:srgbClr>
                </a:outerShdw>
              </a:effectLst>
            </a:endParaRPr>
          </a:p>
        </p:txBody>
      </p:sp>
      <p:sp>
        <p:nvSpPr>
          <p:cNvPr id="15" name="Oval 14"/>
          <p:cNvSpPr/>
          <p:nvPr/>
        </p:nvSpPr>
        <p:spPr>
          <a:xfrm>
            <a:off x="5269821" y="3501008"/>
            <a:ext cx="979323"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T</a:t>
            </a:r>
            <a:endParaRPr lang="ar-SA" sz="7200" b="1" dirty="0">
              <a:solidFill>
                <a:schemeClr val="tx1"/>
              </a:solidFill>
              <a:effectLst>
                <a:outerShdw blurRad="38100" dist="38100" dir="2700000" algn="tl">
                  <a:srgbClr val="000000">
                    <a:alpha val="43137"/>
                  </a:srgbClr>
                </a:outerShdw>
              </a:effectLst>
            </a:endParaRPr>
          </a:p>
        </p:txBody>
      </p:sp>
      <p:sp>
        <p:nvSpPr>
          <p:cNvPr id="16" name="Oval 15"/>
          <p:cNvSpPr/>
          <p:nvPr/>
        </p:nvSpPr>
        <p:spPr>
          <a:xfrm>
            <a:off x="5241032" y="4747098"/>
            <a:ext cx="1008112"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H</a:t>
            </a:r>
            <a:endParaRPr lang="ar-SA" sz="7200" b="1" dirty="0">
              <a:solidFill>
                <a:schemeClr val="tx1"/>
              </a:solidFill>
              <a:effectLst>
                <a:outerShdw blurRad="38100" dist="38100" dir="2700000" algn="tl">
                  <a:srgbClr val="000000">
                    <a:alpha val="43137"/>
                  </a:srgbClr>
                </a:outerShdw>
              </a:effectLst>
            </a:endParaRPr>
          </a:p>
        </p:txBody>
      </p:sp>
      <p:sp>
        <p:nvSpPr>
          <p:cNvPr id="17" name="Oval 16"/>
          <p:cNvSpPr/>
          <p:nvPr/>
        </p:nvSpPr>
        <p:spPr>
          <a:xfrm>
            <a:off x="7358053" y="3501008"/>
            <a:ext cx="979323"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T</a:t>
            </a:r>
            <a:endParaRPr lang="ar-SA" sz="7200" b="1" dirty="0">
              <a:solidFill>
                <a:schemeClr val="tx1"/>
              </a:solidFill>
              <a:effectLst>
                <a:outerShdw blurRad="38100" dist="38100" dir="2700000" algn="tl">
                  <a:srgbClr val="000000">
                    <a:alpha val="43137"/>
                  </a:srgbClr>
                </a:outerShdw>
              </a:effectLst>
            </a:endParaRPr>
          </a:p>
        </p:txBody>
      </p:sp>
      <p:sp>
        <p:nvSpPr>
          <p:cNvPr id="18" name="Oval 17"/>
          <p:cNvSpPr/>
          <p:nvPr/>
        </p:nvSpPr>
        <p:spPr>
          <a:xfrm>
            <a:off x="7329264" y="4747098"/>
            <a:ext cx="1008112"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T</a:t>
            </a:r>
            <a:endParaRPr lang="ar-SA" sz="7200" b="1" dirty="0">
              <a:solidFill>
                <a:schemeClr val="tx1"/>
              </a:solidFill>
              <a:effectLst>
                <a:outerShdw blurRad="38100" dist="38100" dir="2700000" algn="tl">
                  <a:srgbClr val="000000">
                    <a:alpha val="43137"/>
                  </a:srgbClr>
                </a:outerShdw>
              </a:effectLst>
            </a:endParaRPr>
          </a:p>
        </p:txBody>
      </p:sp>
      <p:sp>
        <p:nvSpPr>
          <p:cNvPr id="19" name="Rounded Rectangle 18"/>
          <p:cNvSpPr/>
          <p:nvPr/>
        </p:nvSpPr>
        <p:spPr>
          <a:xfrm>
            <a:off x="6969224" y="3356992"/>
            <a:ext cx="1728192" cy="26642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0" name="Rounded Rectangle 19"/>
          <p:cNvSpPr/>
          <p:nvPr/>
        </p:nvSpPr>
        <p:spPr>
          <a:xfrm>
            <a:off x="4953000" y="3356992"/>
            <a:ext cx="1728192" cy="26642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Rounded Rectangle 20"/>
          <p:cNvSpPr/>
          <p:nvPr/>
        </p:nvSpPr>
        <p:spPr>
          <a:xfrm>
            <a:off x="2720752" y="3356992"/>
            <a:ext cx="1728192" cy="26642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2" name="Rounded Rectangle 21"/>
          <p:cNvSpPr/>
          <p:nvPr/>
        </p:nvSpPr>
        <p:spPr>
          <a:xfrm>
            <a:off x="488504" y="3356992"/>
            <a:ext cx="1728192" cy="26642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p:txBody>
          <a:bodyPr/>
          <a:lstStyle/>
          <a:p>
            <a:pPr algn="ctr"/>
            <a:r>
              <a:rPr lang="ar-SA" b="1" u="sng" dirty="0" smtClean="0"/>
              <a:t>تابع حل المثال </a:t>
            </a:r>
            <a:endParaRPr lang="en-US" b="1" u="sng" dirty="0" smtClean="0"/>
          </a:p>
          <a:p>
            <a:r>
              <a:rPr lang="ar-EG" b="1" u="sng" dirty="0" smtClean="0"/>
              <a:t>2- </a:t>
            </a:r>
            <a:r>
              <a:rPr lang="ar-EG" b="1" u="sng" dirty="0"/>
              <a:t>الحدث </a:t>
            </a:r>
            <a:r>
              <a:rPr lang="en-US" b="1" u="sng" dirty="0"/>
              <a:t>(A)</a:t>
            </a:r>
            <a:r>
              <a:rPr lang="ar-EG" b="1" u="sng" dirty="0"/>
              <a:t>:-</a:t>
            </a:r>
            <a:endParaRPr lang="en-US" b="1" u="sng" dirty="0"/>
          </a:p>
          <a:p>
            <a:r>
              <a:rPr lang="ar-EG" dirty="0"/>
              <a:t>(تمثل وصف لنتائج التي يمكن أن يأخذها المتغير )</a:t>
            </a:r>
            <a:endParaRPr lang="en-US" dirty="0"/>
          </a:p>
          <a:p>
            <a:pPr algn="l"/>
            <a:r>
              <a:rPr lang="ar-SA" dirty="0"/>
              <a:t> </a:t>
            </a:r>
            <a:r>
              <a:rPr lang="en-US" dirty="0"/>
              <a:t>A ={HH ,HT,TH} </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5" name="Oval 4"/>
          <p:cNvSpPr/>
          <p:nvPr/>
        </p:nvSpPr>
        <p:spPr>
          <a:xfrm>
            <a:off x="3469621" y="3501008"/>
            <a:ext cx="979323"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H</a:t>
            </a:r>
            <a:endParaRPr lang="ar-SA" sz="7200" b="1" dirty="0">
              <a:solidFill>
                <a:schemeClr val="tx1"/>
              </a:solidFill>
              <a:effectLst>
                <a:outerShdw blurRad="38100" dist="38100" dir="2700000" algn="tl">
                  <a:srgbClr val="000000">
                    <a:alpha val="43137"/>
                  </a:srgbClr>
                </a:outerShdw>
              </a:effectLst>
            </a:endParaRPr>
          </a:p>
        </p:txBody>
      </p:sp>
      <p:sp>
        <p:nvSpPr>
          <p:cNvPr id="6" name="Oval 5"/>
          <p:cNvSpPr/>
          <p:nvPr/>
        </p:nvSpPr>
        <p:spPr>
          <a:xfrm>
            <a:off x="3440832" y="4747098"/>
            <a:ext cx="1008112"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H</a:t>
            </a:r>
            <a:endParaRPr lang="ar-SA" sz="7200" b="1" dirty="0">
              <a:solidFill>
                <a:schemeClr val="tx1"/>
              </a:solidFill>
              <a:effectLst>
                <a:outerShdw blurRad="38100" dist="38100" dir="2700000" algn="tl">
                  <a:srgbClr val="000000">
                    <a:alpha val="43137"/>
                  </a:srgbClr>
                </a:outerShdw>
              </a:effectLst>
            </a:endParaRPr>
          </a:p>
        </p:txBody>
      </p:sp>
      <p:sp>
        <p:nvSpPr>
          <p:cNvPr id="7" name="Oval 6"/>
          <p:cNvSpPr/>
          <p:nvPr/>
        </p:nvSpPr>
        <p:spPr>
          <a:xfrm>
            <a:off x="5773877" y="3501008"/>
            <a:ext cx="979323"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H</a:t>
            </a:r>
            <a:endParaRPr lang="ar-SA" sz="7200" b="1" dirty="0">
              <a:solidFill>
                <a:schemeClr val="tx1"/>
              </a:solidFill>
              <a:effectLst>
                <a:outerShdw blurRad="38100" dist="38100" dir="2700000" algn="tl">
                  <a:srgbClr val="000000">
                    <a:alpha val="43137"/>
                  </a:srgbClr>
                </a:outerShdw>
              </a:effectLst>
            </a:endParaRPr>
          </a:p>
        </p:txBody>
      </p:sp>
      <p:sp>
        <p:nvSpPr>
          <p:cNvPr id="8" name="Oval 7"/>
          <p:cNvSpPr/>
          <p:nvPr/>
        </p:nvSpPr>
        <p:spPr>
          <a:xfrm>
            <a:off x="5745088" y="4747098"/>
            <a:ext cx="1008112"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T</a:t>
            </a:r>
            <a:endParaRPr lang="ar-SA" sz="7200" b="1" dirty="0">
              <a:solidFill>
                <a:schemeClr val="tx1"/>
              </a:solidFill>
              <a:effectLst>
                <a:outerShdw blurRad="38100" dist="38100" dir="2700000" algn="tl">
                  <a:srgbClr val="000000">
                    <a:alpha val="43137"/>
                  </a:srgbClr>
                </a:outerShdw>
              </a:effectLst>
            </a:endParaRPr>
          </a:p>
        </p:txBody>
      </p:sp>
      <p:sp>
        <p:nvSpPr>
          <p:cNvPr id="9" name="Oval 8"/>
          <p:cNvSpPr/>
          <p:nvPr/>
        </p:nvSpPr>
        <p:spPr>
          <a:xfrm>
            <a:off x="7862109" y="3501008"/>
            <a:ext cx="979323"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T</a:t>
            </a:r>
            <a:endParaRPr lang="ar-SA" sz="7200" b="1" dirty="0">
              <a:solidFill>
                <a:schemeClr val="tx1"/>
              </a:solidFill>
              <a:effectLst>
                <a:outerShdw blurRad="38100" dist="38100" dir="2700000" algn="tl">
                  <a:srgbClr val="000000">
                    <a:alpha val="43137"/>
                  </a:srgbClr>
                </a:outerShdw>
              </a:effectLst>
            </a:endParaRPr>
          </a:p>
        </p:txBody>
      </p:sp>
      <p:sp>
        <p:nvSpPr>
          <p:cNvPr id="10" name="Oval 9"/>
          <p:cNvSpPr/>
          <p:nvPr/>
        </p:nvSpPr>
        <p:spPr>
          <a:xfrm>
            <a:off x="7833320" y="4747098"/>
            <a:ext cx="1008112"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H</a:t>
            </a:r>
            <a:endParaRPr lang="ar-SA" sz="7200" b="1" dirty="0">
              <a:solidFill>
                <a:schemeClr val="tx1"/>
              </a:solidFill>
              <a:effectLst>
                <a:outerShdw blurRad="38100" dist="38100" dir="2700000" algn="tl">
                  <a:srgbClr val="000000">
                    <a:alpha val="43137"/>
                  </a:srgbClr>
                </a:outerShdw>
              </a:effectLst>
            </a:endParaRPr>
          </a:p>
        </p:txBody>
      </p:sp>
      <p:sp>
        <p:nvSpPr>
          <p:cNvPr id="11" name="Rounded Rectangle 10"/>
          <p:cNvSpPr/>
          <p:nvPr/>
        </p:nvSpPr>
        <p:spPr>
          <a:xfrm>
            <a:off x="7545288" y="3356992"/>
            <a:ext cx="1728192" cy="26642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Rounded Rectangle 11"/>
          <p:cNvSpPr/>
          <p:nvPr/>
        </p:nvSpPr>
        <p:spPr>
          <a:xfrm>
            <a:off x="5313040" y="3356992"/>
            <a:ext cx="1728192" cy="26642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Rounded Rectangle 12"/>
          <p:cNvSpPr/>
          <p:nvPr/>
        </p:nvSpPr>
        <p:spPr>
          <a:xfrm>
            <a:off x="3080792" y="3356992"/>
            <a:ext cx="1728192" cy="26642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p:txBody>
          <a:bodyPr/>
          <a:lstStyle/>
          <a:p>
            <a:pPr algn="ctr"/>
            <a:r>
              <a:rPr lang="ar-SA" b="1" u="sng" dirty="0" smtClean="0"/>
              <a:t>تابع حل المثال</a:t>
            </a:r>
          </a:p>
          <a:p>
            <a:r>
              <a:rPr lang="ar-EG" dirty="0" smtClean="0"/>
              <a:t>3- </a:t>
            </a:r>
            <a:r>
              <a:rPr lang="ar-EG" dirty="0"/>
              <a:t>المتغير العشوائي </a:t>
            </a:r>
            <a:r>
              <a:rPr lang="en-US" dirty="0"/>
              <a:t>(X)</a:t>
            </a:r>
            <a:r>
              <a:rPr lang="ar-EG" dirty="0"/>
              <a:t>:- </a:t>
            </a:r>
            <a:endParaRPr lang="en-US" dirty="0"/>
          </a:p>
          <a:p>
            <a:r>
              <a:rPr lang="ar-EG" dirty="0"/>
              <a:t> (وصف رقمي لعدد مرات ظهور الصورة )</a:t>
            </a:r>
            <a:endParaRPr lang="en-US" dirty="0"/>
          </a:p>
          <a:p>
            <a:pPr algn="l"/>
            <a:r>
              <a:rPr lang="en-US" dirty="0"/>
              <a:t>X = {2 , 1 , 0 } </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a:xfrm>
            <a:off x="495300" y="1456184"/>
            <a:ext cx="8915400" cy="4637112"/>
          </a:xfrm>
        </p:spPr>
        <p:txBody>
          <a:bodyPr/>
          <a:lstStyle/>
          <a:p>
            <a:pPr algn="ctr"/>
            <a:r>
              <a:rPr lang="ar-SA" b="1" u="sng" dirty="0" smtClean="0"/>
              <a:t>تابع حل المثال </a:t>
            </a:r>
          </a:p>
          <a:p>
            <a:r>
              <a:rPr lang="ar-EG" dirty="0"/>
              <a:t>4- احتمال تحقق القيم المختلفة للمتغير </a:t>
            </a:r>
            <a:r>
              <a:rPr lang="en-US" dirty="0"/>
              <a:t>p(x) </a:t>
            </a:r>
            <a:r>
              <a:rPr lang="ar-EG" dirty="0"/>
              <a:t>:-</a:t>
            </a:r>
            <a:endParaRPr lang="en-US" dirty="0"/>
          </a:p>
          <a:p>
            <a:pPr algn="l"/>
            <a:r>
              <a:rPr lang="en-US" dirty="0"/>
              <a:t>P(x=0) = ¼     where  (TT)</a:t>
            </a:r>
          </a:p>
          <a:p>
            <a:pPr algn="l"/>
            <a:r>
              <a:rPr lang="en-US" dirty="0"/>
              <a:t>P(x=1) = 2/4  = ½   where ( HT , TH )</a:t>
            </a:r>
          </a:p>
          <a:p>
            <a:pPr algn="l"/>
            <a:r>
              <a:rPr lang="en-US" dirty="0"/>
              <a:t>P(x=2) = ¼     where (HH</a:t>
            </a:r>
          </a:p>
          <a:p>
            <a:r>
              <a:rPr lang="ar-EG" dirty="0"/>
              <a:t>لاحظ أن مجموع الاحتمالات دائماً تساوي واحد :-</a:t>
            </a:r>
            <a:endParaRPr lang="en-US" dirty="0"/>
          </a:p>
          <a:p>
            <a:pPr algn="l"/>
            <a:r>
              <a:rPr lang="en-US" dirty="0"/>
              <a:t>P(x=0) + P(x=1) +P(x=2)  =</a:t>
            </a:r>
          </a:p>
          <a:p>
            <a:pPr algn="l"/>
            <a:r>
              <a:rPr lang="en-US" dirty="0"/>
              <a:t>       =  ¼ + ½ + ¼  = 1</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p:txBody>
          <a:bodyPr/>
          <a:lstStyle/>
          <a:p>
            <a:pPr algn="r"/>
            <a:r>
              <a:rPr lang="ar-SA" dirty="0" smtClean="0"/>
              <a:t>مثال :-</a:t>
            </a:r>
          </a:p>
          <a:p>
            <a:r>
              <a:rPr lang="ar-EG" dirty="0"/>
              <a:t>في تجربة إلقاء حجر نرد مرتين متتاليتين إذا كان المتغير العشوائي </a:t>
            </a:r>
            <a:r>
              <a:rPr lang="en-US" dirty="0"/>
              <a:t>X</a:t>
            </a:r>
            <a:r>
              <a:rPr lang="ar-EG" dirty="0"/>
              <a:t> هو مجموع العددين الظاهرين فأوجدي القيم التي يأخذها المتغير </a:t>
            </a:r>
            <a:r>
              <a:rPr lang="en-US" dirty="0"/>
              <a:t>X</a:t>
            </a:r>
            <a:r>
              <a:rPr lang="ar-EG" dirty="0"/>
              <a:t> وأوجدي احتمال الحصول على كل من هذه القيم ؟</a:t>
            </a:r>
          </a:p>
          <a:p>
            <a:pPr algn="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p:txBody>
          <a:bodyPr/>
          <a:lstStyle/>
          <a:p>
            <a:pPr algn="ctr"/>
            <a:r>
              <a:rPr lang="ar-SA" b="1" u="sng" dirty="0" smtClean="0">
                <a:effectLst>
                  <a:outerShdw blurRad="38100" dist="38100" dir="2700000" algn="tl">
                    <a:srgbClr val="000000">
                      <a:alpha val="43137"/>
                    </a:srgbClr>
                  </a:outerShdw>
                </a:effectLst>
              </a:rPr>
              <a:t>الحل</a:t>
            </a:r>
          </a:p>
          <a:p>
            <a:pPr marL="82296" indent="0" algn="just"/>
            <a:r>
              <a:rPr lang="ar-EG" dirty="0"/>
              <a:t>1- فراغ العينة </a:t>
            </a:r>
            <a:r>
              <a:rPr lang="en-US" dirty="0"/>
              <a:t>(S)</a:t>
            </a:r>
            <a:r>
              <a:rPr lang="ar-EG" dirty="0"/>
              <a:t>:-</a:t>
            </a:r>
          </a:p>
          <a:p>
            <a:pPr marL="82296" indent="0" algn="l" rtl="0"/>
            <a:r>
              <a:rPr lang="en-US" sz="2400" b="1" dirty="0"/>
              <a:t>S = {</a:t>
            </a:r>
            <a:r>
              <a:rPr lang="ar-EG" sz="2400" b="1" dirty="0"/>
              <a:t> </a:t>
            </a:r>
            <a:r>
              <a:rPr lang="en-US" sz="2400" b="1" dirty="0"/>
              <a:t>(1,1),   (1,2) ,  (1,3) , (1,4) ,   (1,5) ,(1,6) ,</a:t>
            </a:r>
          </a:p>
          <a:p>
            <a:pPr marL="82296" indent="0" algn="l" rtl="0"/>
            <a:r>
              <a:rPr lang="en-US" sz="2400" b="1" dirty="0"/>
              <a:t>       (2,1) ,  (2,2) ,  (2,3) ,  (2,4) ,  (2,5) , (2,6) ,</a:t>
            </a:r>
          </a:p>
          <a:p>
            <a:pPr marL="82296" indent="0" algn="l" rtl="0"/>
            <a:r>
              <a:rPr lang="en-US" sz="2400" b="1" dirty="0"/>
              <a:t>       (3,1 ) , (3, 2) , (3, 3) , (3, 4) , (3, 5) , (3, 6) ,</a:t>
            </a:r>
          </a:p>
          <a:p>
            <a:pPr marL="82296" indent="0" algn="l" rtl="0"/>
            <a:r>
              <a:rPr lang="en-US" sz="2400" b="1" dirty="0"/>
              <a:t>       (4, 1) , (4, 2) , (4, 3) , (4, 4) , (4, 5) , (4, 6) , </a:t>
            </a:r>
          </a:p>
          <a:p>
            <a:pPr marL="82296" indent="0" algn="l" rtl="0"/>
            <a:r>
              <a:rPr lang="en-US" sz="2400" b="1" dirty="0"/>
              <a:t>       (5, 1) , (5, 2) , (5, 3) , (5, 4) , (5, 5) , (5, 6) , </a:t>
            </a:r>
          </a:p>
          <a:p>
            <a:pPr marL="82296" indent="0" algn="l" rtl="0"/>
            <a:r>
              <a:rPr lang="en-US" sz="2400" b="1" dirty="0"/>
              <a:t>      (6, 1) , (6, 2) , (6, 3) , (6, 4) , (6, 5) , (6, 6) }</a:t>
            </a:r>
          </a:p>
          <a:p>
            <a:pPr algn="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p:txBody>
          <a:bodyPr/>
          <a:lstStyle/>
          <a:p>
            <a:pPr algn="ctr"/>
            <a:r>
              <a:rPr lang="ar-SA" b="1" u="sng" dirty="0" smtClean="0"/>
              <a:t>تابع حل المثال </a:t>
            </a:r>
          </a:p>
          <a:p>
            <a:pPr marL="82296" indent="0" algn="just"/>
            <a:endParaRPr lang="ar-SA" b="1" u="sng" dirty="0" smtClean="0"/>
          </a:p>
          <a:p>
            <a:pPr marL="82296" indent="0" algn="just"/>
            <a:r>
              <a:rPr lang="ar-SA" b="1" u="sng" dirty="0" smtClean="0"/>
              <a:t>2-</a:t>
            </a:r>
            <a:r>
              <a:rPr lang="ar-EG" b="1" u="sng" dirty="0" smtClean="0"/>
              <a:t> </a:t>
            </a:r>
            <a:r>
              <a:rPr lang="ar-EG" b="1" u="sng" dirty="0"/>
              <a:t>المتغير العشوائي </a:t>
            </a:r>
            <a:r>
              <a:rPr lang="en-US" b="1" u="sng" dirty="0"/>
              <a:t>(X)</a:t>
            </a:r>
            <a:r>
              <a:rPr lang="ar-EG" b="1" u="sng" dirty="0"/>
              <a:t>:- </a:t>
            </a:r>
          </a:p>
          <a:p>
            <a:pPr marL="82296" indent="0" algn="just"/>
            <a:r>
              <a:rPr lang="ar-EG" dirty="0"/>
              <a:t> (وصف رقمي لمجموع العددين الظاهرين )</a:t>
            </a:r>
          </a:p>
          <a:p>
            <a:pPr marL="82296" indent="0" algn="just" rtl="0"/>
            <a:endParaRPr lang="en-US" dirty="0" smtClean="0"/>
          </a:p>
          <a:p>
            <a:pPr marL="82296" indent="0" algn="just" rtl="0"/>
            <a:r>
              <a:rPr lang="en-US" dirty="0" smtClean="0"/>
              <a:t>X </a:t>
            </a:r>
            <a:r>
              <a:rPr lang="en-US" dirty="0"/>
              <a:t>= {2 , 3 , 4 , 5 , 6 , 7 , 8 , 9 , 10 , 11 , 12 }</a:t>
            </a:r>
            <a:endParaRPr lang="ar-EG" dirty="0"/>
          </a:p>
          <a:p>
            <a:pPr algn="ctr"/>
            <a:endParaRPr lang="ar-SA" b="1" u="sng" dirty="0" smtClean="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p:txBody>
          <a:bodyPr/>
          <a:lstStyle/>
          <a:p>
            <a:pPr algn="ctr"/>
            <a:r>
              <a:rPr lang="ar-SA" b="1" u="sng" dirty="0" smtClean="0"/>
              <a:t>تابع حل المثال</a:t>
            </a:r>
          </a:p>
          <a:p>
            <a:pPr marL="82296" indent="0" algn="just"/>
            <a:r>
              <a:rPr lang="ar-SA" sz="2800" b="1" u="sng" dirty="0" smtClean="0">
                <a:effectLst>
                  <a:outerShdw blurRad="38100" dist="38100" dir="2700000" algn="tl">
                    <a:srgbClr val="000000">
                      <a:alpha val="43137"/>
                    </a:srgbClr>
                  </a:outerShdw>
                </a:effectLst>
              </a:rPr>
              <a:t>3-</a:t>
            </a:r>
            <a:r>
              <a:rPr lang="ar-EG" sz="2800" b="1" u="sng" dirty="0" smtClean="0">
                <a:effectLst>
                  <a:outerShdw blurRad="38100" dist="38100" dir="2700000" algn="tl">
                    <a:srgbClr val="000000">
                      <a:alpha val="43137"/>
                    </a:srgbClr>
                  </a:outerShdw>
                </a:effectLst>
              </a:rPr>
              <a:t> </a:t>
            </a:r>
            <a:r>
              <a:rPr lang="ar-EG" sz="2800" b="1" u="sng" dirty="0">
                <a:effectLst>
                  <a:outerShdw blurRad="38100" dist="38100" dir="2700000" algn="tl">
                    <a:srgbClr val="000000">
                      <a:alpha val="43137"/>
                    </a:srgbClr>
                  </a:outerShdw>
                </a:effectLst>
              </a:rPr>
              <a:t>احتمال تحقق القيم المختلفة للمتغير </a:t>
            </a:r>
            <a:r>
              <a:rPr lang="en-US" sz="2800" b="1" u="sng" dirty="0">
                <a:effectLst>
                  <a:outerShdw blurRad="38100" dist="38100" dir="2700000" algn="tl">
                    <a:srgbClr val="000000">
                      <a:alpha val="43137"/>
                    </a:srgbClr>
                  </a:outerShdw>
                </a:effectLst>
              </a:rPr>
              <a:t>p(x) </a:t>
            </a:r>
            <a:r>
              <a:rPr lang="ar-EG" sz="2800" b="1" u="sng" dirty="0">
                <a:effectLst>
                  <a:outerShdw blurRad="38100" dist="38100" dir="2700000" algn="tl">
                    <a:srgbClr val="000000">
                      <a:alpha val="43137"/>
                    </a:srgbClr>
                  </a:outerShdw>
                </a:effectLst>
              </a:rPr>
              <a:t>:-</a:t>
            </a:r>
            <a:endParaRPr lang="en-US" sz="2800" b="1" u="sng" dirty="0">
              <a:effectLst>
                <a:outerShdw blurRad="38100" dist="38100" dir="2700000" algn="tl">
                  <a:srgbClr val="000000">
                    <a:alpha val="43137"/>
                  </a:srgbClr>
                </a:outerShdw>
              </a:effectLst>
            </a:endParaRPr>
          </a:p>
          <a:p>
            <a:pPr marL="82296" indent="0" algn="just"/>
            <a:endParaRPr lang="ar-EG" sz="2000" dirty="0"/>
          </a:p>
          <a:p>
            <a:pPr marL="82296" indent="0" algn="just" rtl="0"/>
            <a:r>
              <a:rPr lang="en-US" sz="2000" b="1" dirty="0"/>
              <a:t>P(x=2) = 1/36                       P(x=3) = 2/36 </a:t>
            </a:r>
          </a:p>
          <a:p>
            <a:pPr marL="82296" indent="0" algn="just" rtl="0"/>
            <a:r>
              <a:rPr lang="en-US" sz="2000" b="1" dirty="0"/>
              <a:t>P(x=4) = 3/36                       P(x=5) = 4/36</a:t>
            </a:r>
          </a:p>
          <a:p>
            <a:pPr marL="82296" indent="0" algn="just" rtl="0"/>
            <a:r>
              <a:rPr lang="en-US" sz="2000" b="1" dirty="0"/>
              <a:t>P(x=6) = 5/36                       P(x=7) = 6/36</a:t>
            </a:r>
          </a:p>
          <a:p>
            <a:pPr marL="82296" indent="0" algn="just" rtl="0"/>
            <a:r>
              <a:rPr lang="en-US" sz="2000" b="1" dirty="0"/>
              <a:t>P(x=8) = 5/36                       P(x=9) = 4/36</a:t>
            </a:r>
          </a:p>
          <a:p>
            <a:pPr marL="82296" indent="0" algn="just" rtl="0"/>
            <a:r>
              <a:rPr lang="en-US" sz="2000" b="1" dirty="0"/>
              <a:t>P(x=10) = 3/36                     P(x=11) = 2/36</a:t>
            </a:r>
          </a:p>
          <a:p>
            <a:pPr marL="82296" indent="0" algn="just" rtl="0"/>
            <a:r>
              <a:rPr lang="en-US" sz="2000" b="1" dirty="0"/>
              <a:t>P(x=12) = 1/36</a:t>
            </a:r>
          </a:p>
          <a:p>
            <a:pPr marL="82296" indent="0" algn="just"/>
            <a:r>
              <a:rPr lang="ar-EG" sz="2000" b="1" dirty="0"/>
              <a:t>لاحظ أن مجموع الاحتمالات دائماً تساوي واحد :-</a:t>
            </a:r>
          </a:p>
          <a:p>
            <a:pPr marL="82296" indent="0" algn="just" rtl="0"/>
            <a:r>
              <a:rPr lang="en-US" sz="2000" b="1" dirty="0"/>
              <a:t>P(x=0) + P(x=1) +P(x=2)  …… +P(x = 12)     = 1 </a:t>
            </a:r>
          </a:p>
          <a:p>
            <a:pPr algn="l" rtl="0"/>
            <a:endParaRPr lang="en-US" b="1" u="sn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تمارين واجب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000" b="1" u="sng" dirty="0" smtClean="0">
                    <a:solidFill>
                      <a:srgbClr val="C00000"/>
                    </a:solidFill>
                    <a:effectLst>
                      <a:outerShdw blurRad="38100" dist="38100" dir="2700000" algn="tl">
                        <a:srgbClr val="000000">
                          <a:alpha val="43137"/>
                        </a:srgbClr>
                      </a:outerShdw>
                    </a:effectLst>
                  </a:rPr>
                  <a:t>مثال :-</a:t>
                </a:r>
                <a:endParaRPr lang="en-US" sz="2000" b="1" u="sng" dirty="0">
                  <a:solidFill>
                    <a:srgbClr val="C00000"/>
                  </a:solidFill>
                  <a:effectLst>
                    <a:outerShdw blurRad="38100" dist="38100" dir="2700000" algn="tl">
                      <a:srgbClr val="000000">
                        <a:alpha val="43137"/>
                      </a:srgbClr>
                    </a:outerShdw>
                  </a:effectLst>
                </a:endParaRPr>
              </a:p>
              <a:p>
                <a:r>
                  <a:rPr lang="ar-SA" sz="2000" b="1" dirty="0" smtClean="0"/>
                  <a:t>إذا أعطيت الجدول التالي :-</a:t>
                </a:r>
              </a:p>
              <a:p>
                <a:endParaRPr lang="ar-SA" sz="2000" b="1" dirty="0" smtClean="0"/>
              </a:p>
              <a:p>
                <a:endParaRPr lang="ar-SA" sz="2000" b="1" dirty="0"/>
              </a:p>
              <a:p>
                <a:endParaRPr lang="ar-SA" sz="2000" b="1" dirty="0" smtClean="0"/>
              </a:p>
              <a:p>
                <a:endParaRPr lang="ar-SA" sz="2000" b="1" dirty="0" smtClean="0"/>
              </a:p>
              <a:p>
                <a:endParaRPr lang="ar-SA" sz="2000" b="1" dirty="0" smtClean="0"/>
              </a:p>
              <a:p>
                <a:r>
                  <a:rPr lang="ar-SA" sz="2000" b="1" dirty="0" smtClean="0"/>
                  <a:t>المطلوب حساب الاحتمالات التالية :-</a:t>
                </a:r>
              </a:p>
              <a:p>
                <a:pPr algn="l" rtl="0"/>
                <a:r>
                  <a:rPr lang="en-US" sz="2400" b="1" dirty="0" smtClean="0"/>
                  <a:t>1- P(A)                                                              2-  P(</a:t>
                </a:r>
                <a14:m>
                  <m:oMath xmlns:m="http://schemas.openxmlformats.org/officeDocument/2006/math">
                    <m:acc>
                      <m:accPr>
                        <m:chr m:val="̅"/>
                        <m:ctrlPr>
                          <a:rPr lang="en-US" sz="2400" b="1" i="1" smtClean="0">
                            <a:latin typeface="Cambria Math"/>
                          </a:rPr>
                        </m:ctrlPr>
                      </m:accPr>
                      <m:e>
                        <m:r>
                          <a:rPr lang="en-US" sz="2400" b="1" i="1" smtClean="0">
                            <a:latin typeface="Cambria Math"/>
                          </a:rPr>
                          <m:t>𝑨</m:t>
                        </m:r>
                      </m:e>
                    </m:acc>
                    <m:r>
                      <a:rPr lang="en-US" sz="2400" b="1" i="1" smtClean="0">
                        <a:latin typeface="Cambria Math"/>
                      </a:rPr>
                      <m:t>)</m:t>
                    </m:r>
                  </m:oMath>
                </a14:m>
                <a:endParaRPr lang="en-US" sz="2400" b="1" dirty="0" smtClean="0"/>
              </a:p>
              <a:p>
                <a:pPr algn="l" rtl="0"/>
                <a:r>
                  <a:rPr lang="en-US" sz="2400" b="1" dirty="0" smtClean="0"/>
                  <a:t>3- P(X)                                                              4-  </a:t>
                </a:r>
                <a:r>
                  <a:rPr lang="en-US" sz="2400" b="1" dirty="0"/>
                  <a:t>P(</a:t>
                </a:r>
                <a14:m>
                  <m:oMath xmlns:m="http://schemas.openxmlformats.org/officeDocument/2006/math">
                    <m:acc>
                      <m:accPr>
                        <m:chr m:val="̅"/>
                        <m:ctrlPr>
                          <a:rPr lang="en-US" sz="2400" b="1" i="1">
                            <a:latin typeface="Cambria Math"/>
                          </a:rPr>
                        </m:ctrlPr>
                      </m:accPr>
                      <m:e>
                        <m:r>
                          <a:rPr lang="en-US" sz="2400" b="1" i="1" smtClean="0">
                            <a:latin typeface="Cambria Math"/>
                          </a:rPr>
                          <m:t>𝑿</m:t>
                        </m:r>
                      </m:e>
                    </m:acc>
                    <m:r>
                      <a:rPr lang="en-US" sz="2400" b="1" i="1">
                        <a:latin typeface="Cambria Math"/>
                      </a:rPr>
                      <m:t>)</m:t>
                    </m:r>
                  </m:oMath>
                </a14:m>
                <a:endParaRPr lang="en-US" sz="24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943" r="-957"/>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183962990"/>
              </p:ext>
            </p:extLst>
          </p:nvPr>
        </p:nvGraphicFramePr>
        <p:xfrm>
          <a:off x="704528" y="2492896"/>
          <a:ext cx="8496942" cy="1402080"/>
        </p:xfrm>
        <a:graphic>
          <a:graphicData uri="http://schemas.openxmlformats.org/drawingml/2006/table">
            <a:tbl>
              <a:tblPr rtl="1" firstRow="1" firstCol="1" bandRow="1">
                <a:tableStyleId>{5C22544A-7EE6-4342-B048-85BDC9FD1C3A}</a:tableStyleId>
              </a:tblPr>
              <a:tblGrid>
                <a:gridCol w="2123737"/>
                <a:gridCol w="2123737"/>
                <a:gridCol w="2124734"/>
                <a:gridCol w="2124734"/>
              </a:tblGrid>
              <a:tr h="255970">
                <a:tc>
                  <a:txBody>
                    <a:bodyPr/>
                    <a:lstStyle/>
                    <a:p>
                      <a:pPr algn="ctr" rtl="1">
                        <a:lnSpc>
                          <a:spcPct val="115000"/>
                        </a:lnSpc>
                        <a:spcAft>
                          <a:spcPts val="0"/>
                        </a:spcAft>
                      </a:pP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A</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B</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المجموع</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X</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45</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55</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Y</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30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15</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45</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a:solidFill>
                            <a:schemeClr val="tx1"/>
                          </a:solidFill>
                          <a:effectLst/>
                        </a:rPr>
                        <a:t>المجموع</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60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100</a:t>
                      </a:r>
                      <a:endParaRPr lang="en-US" sz="20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8675508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تمارين واجب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000" b="1" u="sng" dirty="0" smtClean="0">
                    <a:solidFill>
                      <a:srgbClr val="C00000"/>
                    </a:solidFill>
                    <a:effectLst>
                      <a:outerShdw blurRad="38100" dist="38100" dir="2700000" algn="tl">
                        <a:srgbClr val="000000">
                          <a:alpha val="43137"/>
                        </a:srgbClr>
                      </a:outerShdw>
                    </a:effectLst>
                  </a:rPr>
                  <a:t>مثال :-</a:t>
                </a:r>
                <a:endParaRPr lang="en-US" sz="2000" b="1" u="sng" dirty="0">
                  <a:solidFill>
                    <a:srgbClr val="C00000"/>
                  </a:solidFill>
                  <a:effectLst>
                    <a:outerShdw blurRad="38100" dist="38100" dir="2700000" algn="tl">
                      <a:srgbClr val="000000">
                        <a:alpha val="43137"/>
                      </a:srgbClr>
                    </a:outerShdw>
                  </a:effectLst>
                </a:endParaRPr>
              </a:p>
              <a:p>
                <a:r>
                  <a:rPr lang="ar-SA" sz="2000" b="1" dirty="0" smtClean="0"/>
                  <a:t>إذا أعطيت الجدول التالي :-</a:t>
                </a:r>
              </a:p>
              <a:p>
                <a:endParaRPr lang="ar-SA" sz="2000" b="1" dirty="0" smtClean="0"/>
              </a:p>
              <a:p>
                <a:endParaRPr lang="ar-SA" sz="2000" b="1" dirty="0"/>
              </a:p>
              <a:p>
                <a:endParaRPr lang="ar-SA" sz="2000" b="1" dirty="0" smtClean="0"/>
              </a:p>
              <a:p>
                <a:endParaRPr lang="ar-SA" sz="2000" b="1" dirty="0" smtClean="0"/>
              </a:p>
              <a:p>
                <a:endParaRPr lang="ar-SA" sz="2000" b="1" dirty="0" smtClean="0"/>
              </a:p>
              <a:p>
                <a:r>
                  <a:rPr lang="ar-SA" sz="2000" b="1" dirty="0" smtClean="0"/>
                  <a:t>المطلوب حساب الاحتمالات التالية :-</a:t>
                </a:r>
              </a:p>
              <a:p>
                <a:pPr algn="l" rtl="0"/>
                <a:r>
                  <a:rPr lang="en-US" sz="2400" b="1" dirty="0" smtClean="0"/>
                  <a:t>5- P(A</a:t>
                </a:r>
                <a14:m>
                  <m:oMath xmlns:m="http://schemas.openxmlformats.org/officeDocument/2006/math">
                    <m:r>
                      <a:rPr lang="en-US" sz="2400" b="1" i="1">
                        <a:latin typeface="Cambria Math"/>
                      </a:rPr>
                      <m:t>∩</m:t>
                    </m:r>
                  </m:oMath>
                </a14:m>
                <a:r>
                  <a:rPr lang="en-US" sz="2400" b="1" dirty="0" smtClean="0"/>
                  <a:t>X)</a:t>
                </a:r>
              </a:p>
              <a:p>
                <a:pPr algn="l" rtl="0"/>
                <a:endParaRPr lang="en-US" sz="2400" b="1" dirty="0" smtClean="0"/>
              </a:p>
              <a:p>
                <a:pPr algn="l" rtl="0"/>
                <a:r>
                  <a:rPr lang="en-US" sz="2400" b="1" dirty="0" smtClean="0"/>
                  <a:t>6- </a:t>
                </a:r>
                <a:r>
                  <a:rPr lang="en-US" sz="2400" b="1" dirty="0"/>
                  <a:t>P(</a:t>
                </a:r>
                <a:r>
                  <a:rPr lang="en-US" sz="2400" b="1" dirty="0" smtClean="0"/>
                  <a:t>B</a:t>
                </a:r>
                <a14:m>
                  <m:oMath xmlns:m="http://schemas.openxmlformats.org/officeDocument/2006/math">
                    <m:r>
                      <a:rPr lang="en-US" sz="2400" b="1" i="1">
                        <a:latin typeface="Cambria Math"/>
                      </a:rPr>
                      <m:t>∩</m:t>
                    </m:r>
                  </m:oMath>
                </a14:m>
                <a:r>
                  <a:rPr lang="en-US" sz="2400" b="1" dirty="0"/>
                  <a:t>X</a:t>
                </a:r>
                <a:r>
                  <a:rPr lang="en-US" sz="2400" b="1" dirty="0" smtClean="0"/>
                  <a:t>)</a:t>
                </a:r>
                <a:endParaRPr lang="en-US" sz="20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943" r="-957"/>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819501833"/>
              </p:ext>
            </p:extLst>
          </p:nvPr>
        </p:nvGraphicFramePr>
        <p:xfrm>
          <a:off x="704528" y="2492896"/>
          <a:ext cx="8496942" cy="1402080"/>
        </p:xfrm>
        <a:graphic>
          <a:graphicData uri="http://schemas.openxmlformats.org/drawingml/2006/table">
            <a:tbl>
              <a:tblPr rtl="1" firstRow="1" firstCol="1" bandRow="1">
                <a:tableStyleId>{5C22544A-7EE6-4342-B048-85BDC9FD1C3A}</a:tableStyleId>
              </a:tblPr>
              <a:tblGrid>
                <a:gridCol w="2123737"/>
                <a:gridCol w="2123737"/>
                <a:gridCol w="2124734"/>
                <a:gridCol w="2124734"/>
              </a:tblGrid>
              <a:tr h="255970">
                <a:tc>
                  <a:txBody>
                    <a:bodyPr/>
                    <a:lstStyle/>
                    <a:p>
                      <a:pPr algn="ctr" rtl="1">
                        <a:lnSpc>
                          <a:spcPct val="115000"/>
                        </a:lnSpc>
                        <a:spcAft>
                          <a:spcPts val="0"/>
                        </a:spcAft>
                      </a:pP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A</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B</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المجموع</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X</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45</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55</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Y</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30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15</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45</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a:solidFill>
                            <a:schemeClr val="tx1"/>
                          </a:solidFill>
                          <a:effectLst/>
                        </a:rPr>
                        <a:t>المجموع</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60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100</a:t>
                      </a:r>
                      <a:endParaRPr lang="en-US" sz="20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34324063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تمارين واجب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000" b="1" u="sng" dirty="0" smtClean="0">
                    <a:solidFill>
                      <a:srgbClr val="C00000"/>
                    </a:solidFill>
                    <a:effectLst>
                      <a:outerShdw blurRad="38100" dist="38100" dir="2700000" algn="tl">
                        <a:srgbClr val="000000">
                          <a:alpha val="43137"/>
                        </a:srgbClr>
                      </a:outerShdw>
                    </a:effectLst>
                  </a:rPr>
                  <a:t>مثال :-</a:t>
                </a:r>
                <a:endParaRPr lang="en-US" sz="2000" b="1" u="sng" dirty="0">
                  <a:solidFill>
                    <a:srgbClr val="C00000"/>
                  </a:solidFill>
                  <a:effectLst>
                    <a:outerShdw blurRad="38100" dist="38100" dir="2700000" algn="tl">
                      <a:srgbClr val="000000">
                        <a:alpha val="43137"/>
                      </a:srgbClr>
                    </a:outerShdw>
                  </a:effectLst>
                </a:endParaRPr>
              </a:p>
              <a:p>
                <a:r>
                  <a:rPr lang="ar-SA" sz="2000" b="1" dirty="0" smtClean="0"/>
                  <a:t>إذا أعطيت الجدول التالي :-</a:t>
                </a:r>
              </a:p>
              <a:p>
                <a:endParaRPr lang="ar-SA" sz="2000" b="1" dirty="0" smtClean="0"/>
              </a:p>
              <a:p>
                <a:endParaRPr lang="ar-SA" sz="2000" b="1" dirty="0"/>
              </a:p>
              <a:p>
                <a:endParaRPr lang="ar-SA" sz="2000" b="1" dirty="0" smtClean="0"/>
              </a:p>
              <a:p>
                <a:endParaRPr lang="ar-SA" sz="2000" b="1" dirty="0" smtClean="0"/>
              </a:p>
              <a:p>
                <a:endParaRPr lang="ar-SA" sz="2000" b="1" dirty="0" smtClean="0"/>
              </a:p>
              <a:p>
                <a:r>
                  <a:rPr lang="ar-SA" sz="2000" b="1" dirty="0" smtClean="0"/>
                  <a:t>المطلوب حساب الاحتمالات التالية :-</a:t>
                </a:r>
              </a:p>
              <a:p>
                <a:pPr algn="l" rtl="0"/>
                <a:r>
                  <a:rPr lang="en-US" sz="2400" b="1" dirty="0" smtClean="0"/>
                  <a:t>7- P(A</a:t>
                </a:r>
                <a14:m>
                  <m:oMath xmlns:m="http://schemas.openxmlformats.org/officeDocument/2006/math">
                    <m:r>
                      <a:rPr lang="en-US" sz="2400" b="1" i="1">
                        <a:latin typeface="Cambria Math"/>
                      </a:rPr>
                      <m:t>∪</m:t>
                    </m:r>
                  </m:oMath>
                </a14:m>
                <a:r>
                  <a:rPr lang="en-US" sz="2400" b="1" dirty="0" smtClean="0"/>
                  <a:t>Y)</a:t>
                </a:r>
              </a:p>
              <a:p>
                <a:pPr algn="l" rtl="0"/>
                <a:endParaRPr lang="en-US" sz="2400" b="1" dirty="0" smtClean="0"/>
              </a:p>
              <a:p>
                <a:pPr algn="l" rtl="0"/>
                <a:r>
                  <a:rPr lang="en-US" sz="2400" b="1" dirty="0" smtClean="0"/>
                  <a:t>8- </a:t>
                </a:r>
                <a:r>
                  <a:rPr lang="en-US" sz="2400" b="1" dirty="0"/>
                  <a:t>P(</a:t>
                </a:r>
                <a:r>
                  <a:rPr lang="en-US" sz="2400" b="1" dirty="0" smtClean="0"/>
                  <a:t>B</a:t>
                </a:r>
                <a14:m>
                  <m:oMath xmlns:m="http://schemas.openxmlformats.org/officeDocument/2006/math">
                    <m:r>
                      <a:rPr lang="en-US" sz="2400" b="1" i="1">
                        <a:latin typeface="Cambria Math"/>
                      </a:rPr>
                      <m:t>∪</m:t>
                    </m:r>
                  </m:oMath>
                </a14:m>
                <a:r>
                  <a:rPr lang="en-US" sz="2400" b="1" dirty="0"/>
                  <a:t>Y)</a:t>
                </a:r>
              </a:p>
              <a:p>
                <a:pPr algn="l" rtl="0"/>
                <a:endParaRPr lang="en-US" sz="2400" b="1" dirty="0"/>
              </a:p>
              <a:p>
                <a:pPr algn="l" rtl="0"/>
                <a:endParaRPr lang="en-US" sz="20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943" r="-957"/>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941241821"/>
              </p:ext>
            </p:extLst>
          </p:nvPr>
        </p:nvGraphicFramePr>
        <p:xfrm>
          <a:off x="704528" y="2492896"/>
          <a:ext cx="8496942" cy="1402080"/>
        </p:xfrm>
        <a:graphic>
          <a:graphicData uri="http://schemas.openxmlformats.org/drawingml/2006/table">
            <a:tbl>
              <a:tblPr rtl="1" firstRow="1" firstCol="1" bandRow="1">
                <a:tableStyleId>{5C22544A-7EE6-4342-B048-85BDC9FD1C3A}</a:tableStyleId>
              </a:tblPr>
              <a:tblGrid>
                <a:gridCol w="2123737"/>
                <a:gridCol w="2123737"/>
                <a:gridCol w="2124734"/>
                <a:gridCol w="2124734"/>
              </a:tblGrid>
              <a:tr h="255970">
                <a:tc>
                  <a:txBody>
                    <a:bodyPr/>
                    <a:lstStyle/>
                    <a:p>
                      <a:pPr algn="ctr" rtl="1">
                        <a:lnSpc>
                          <a:spcPct val="115000"/>
                        </a:lnSpc>
                        <a:spcAft>
                          <a:spcPts val="0"/>
                        </a:spcAft>
                      </a:pP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A</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B</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المجموع</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X</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45</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55</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Y</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30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15</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45</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a:solidFill>
                            <a:schemeClr val="tx1"/>
                          </a:solidFill>
                          <a:effectLst/>
                        </a:rPr>
                        <a:t>المجموع</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60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100</a:t>
                      </a:r>
                      <a:endParaRPr lang="en-US" sz="20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5155161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تمارين واجب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000" b="1" u="sng" dirty="0" smtClean="0">
                    <a:solidFill>
                      <a:srgbClr val="C00000"/>
                    </a:solidFill>
                    <a:effectLst>
                      <a:outerShdw blurRad="38100" dist="38100" dir="2700000" algn="tl">
                        <a:srgbClr val="000000">
                          <a:alpha val="43137"/>
                        </a:srgbClr>
                      </a:outerShdw>
                    </a:effectLst>
                  </a:rPr>
                  <a:t>مثال :-</a:t>
                </a:r>
                <a:endParaRPr lang="en-US" sz="2000" b="1" u="sng" dirty="0">
                  <a:solidFill>
                    <a:srgbClr val="C00000"/>
                  </a:solidFill>
                  <a:effectLst>
                    <a:outerShdw blurRad="38100" dist="38100" dir="2700000" algn="tl">
                      <a:srgbClr val="000000">
                        <a:alpha val="43137"/>
                      </a:srgbClr>
                    </a:outerShdw>
                  </a:effectLst>
                </a:endParaRPr>
              </a:p>
              <a:p>
                <a:r>
                  <a:rPr lang="ar-SA" sz="2000" b="1" dirty="0" smtClean="0"/>
                  <a:t>إذا أعطيت الجدول التالي :-</a:t>
                </a:r>
              </a:p>
              <a:p>
                <a:endParaRPr lang="ar-SA" sz="2000" b="1" dirty="0" smtClean="0"/>
              </a:p>
              <a:p>
                <a:endParaRPr lang="ar-SA" sz="2000" b="1" dirty="0"/>
              </a:p>
              <a:p>
                <a:endParaRPr lang="ar-SA" sz="2000" b="1" dirty="0" smtClean="0"/>
              </a:p>
              <a:p>
                <a:endParaRPr lang="ar-SA" sz="2000" b="1" dirty="0" smtClean="0"/>
              </a:p>
              <a:p>
                <a:endParaRPr lang="ar-SA" sz="2000" b="1" dirty="0" smtClean="0"/>
              </a:p>
              <a:p>
                <a:r>
                  <a:rPr lang="ar-SA" sz="2000" b="1" dirty="0" smtClean="0"/>
                  <a:t>المطلوب حساب الاحتمالات التالية :-</a:t>
                </a:r>
              </a:p>
              <a:p>
                <a:pPr algn="l" rtl="0"/>
                <a:r>
                  <a:rPr lang="en-US" sz="2400" b="1" dirty="0" smtClean="0"/>
                  <a:t>9- P(A</a:t>
                </a:r>
                <a14:m>
                  <m:oMath xmlns:m="http://schemas.openxmlformats.org/officeDocument/2006/math">
                    <m:r>
                      <a:rPr lang="en-US" sz="2400" b="1" i="1" smtClean="0">
                        <a:latin typeface="Cambria Math"/>
                      </a:rPr>
                      <m:t>|</m:t>
                    </m:r>
                  </m:oMath>
                </a14:m>
                <a:r>
                  <a:rPr lang="en-US" sz="2400" b="1" dirty="0" smtClean="0"/>
                  <a:t>Y)</a:t>
                </a:r>
              </a:p>
              <a:p>
                <a:pPr algn="l" rtl="0"/>
                <a:endParaRPr lang="en-US" sz="2400" b="1" dirty="0" smtClean="0"/>
              </a:p>
              <a:p>
                <a:pPr algn="l" rtl="0"/>
                <a:r>
                  <a:rPr lang="en-US" sz="2400" b="1" dirty="0" smtClean="0"/>
                  <a:t>10- </a:t>
                </a:r>
                <a:r>
                  <a:rPr lang="en-US" sz="2400" b="1" dirty="0"/>
                  <a:t>P(</a:t>
                </a:r>
                <a:r>
                  <a:rPr lang="en-US" sz="2400" b="1" dirty="0" smtClean="0"/>
                  <a:t>B</a:t>
                </a:r>
                <a14:m>
                  <m:oMath xmlns:m="http://schemas.openxmlformats.org/officeDocument/2006/math">
                    <m:r>
                      <a:rPr lang="en-US" sz="2400" b="1" i="1">
                        <a:latin typeface="Cambria Math"/>
                      </a:rPr>
                      <m:t>|</m:t>
                    </m:r>
                  </m:oMath>
                </a14:m>
                <a:r>
                  <a:rPr lang="en-US" sz="2400" b="1" dirty="0"/>
                  <a:t>Y)</a:t>
                </a:r>
              </a:p>
              <a:p>
                <a:pPr algn="l" rtl="0"/>
                <a:endParaRPr lang="en-US" sz="2400" b="1" dirty="0"/>
              </a:p>
              <a:p>
                <a:pPr algn="l" rtl="0"/>
                <a:endParaRPr lang="en-US" sz="20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943" r="-957"/>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866089700"/>
              </p:ext>
            </p:extLst>
          </p:nvPr>
        </p:nvGraphicFramePr>
        <p:xfrm>
          <a:off x="704528" y="2492896"/>
          <a:ext cx="8496942" cy="1402080"/>
        </p:xfrm>
        <a:graphic>
          <a:graphicData uri="http://schemas.openxmlformats.org/drawingml/2006/table">
            <a:tbl>
              <a:tblPr rtl="1" firstRow="1" firstCol="1" bandRow="1">
                <a:tableStyleId>{5C22544A-7EE6-4342-B048-85BDC9FD1C3A}</a:tableStyleId>
              </a:tblPr>
              <a:tblGrid>
                <a:gridCol w="2123737"/>
                <a:gridCol w="2123737"/>
                <a:gridCol w="2124734"/>
                <a:gridCol w="2124734"/>
              </a:tblGrid>
              <a:tr h="255970">
                <a:tc>
                  <a:txBody>
                    <a:bodyPr/>
                    <a:lstStyle/>
                    <a:p>
                      <a:pPr algn="ctr" rtl="1">
                        <a:lnSpc>
                          <a:spcPct val="115000"/>
                        </a:lnSpc>
                        <a:spcAft>
                          <a:spcPts val="0"/>
                        </a:spcAft>
                      </a:pP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A</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B</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المجموع</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X</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45</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55</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Y</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30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15</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45</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a:solidFill>
                            <a:schemeClr val="tx1"/>
                          </a:solidFill>
                          <a:effectLst/>
                        </a:rPr>
                        <a:t>المجموع</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60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100</a:t>
                      </a:r>
                      <a:endParaRPr lang="en-US" sz="20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30970269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تمرين واجب :-</a:t>
            </a:r>
            <a:endParaRPr lang="en-US" dirty="0"/>
          </a:p>
        </p:txBody>
      </p:sp>
      <p:sp>
        <p:nvSpPr>
          <p:cNvPr id="3" name="Content Placeholder 2"/>
          <p:cNvSpPr>
            <a:spLocks noGrp="1"/>
          </p:cNvSpPr>
          <p:nvPr>
            <p:ph idx="1"/>
          </p:nvPr>
        </p:nvSpPr>
        <p:spPr>
          <a:xfrm>
            <a:off x="495300" y="1412776"/>
            <a:ext cx="8915400" cy="4637112"/>
          </a:xfrm>
        </p:spPr>
        <p:txBody>
          <a:bodyPr/>
          <a:lstStyle/>
          <a:p>
            <a:r>
              <a:rPr lang="ar-SA" sz="2400" b="1" dirty="0">
                <a:solidFill>
                  <a:srgbClr val="C00000"/>
                </a:solidFill>
                <a:effectLst>
                  <a:outerShdw blurRad="38100" dist="38100" dir="2700000" algn="tl">
                    <a:srgbClr val="000000">
                      <a:alpha val="43137"/>
                    </a:srgbClr>
                  </a:outerShdw>
                </a:effectLst>
              </a:rPr>
              <a:t>مثال :-</a:t>
            </a:r>
            <a:endParaRPr lang="en-US" sz="2400" b="1" dirty="0">
              <a:solidFill>
                <a:srgbClr val="C00000"/>
              </a:solidFill>
              <a:effectLst>
                <a:outerShdw blurRad="38100" dist="38100" dir="2700000" algn="tl">
                  <a:srgbClr val="000000">
                    <a:alpha val="43137"/>
                  </a:srgbClr>
                </a:outerShdw>
              </a:effectLst>
            </a:endParaRPr>
          </a:p>
          <a:p>
            <a:r>
              <a:rPr lang="ar-SA" sz="2400" b="1" dirty="0"/>
              <a:t>الجدول التالي </a:t>
            </a:r>
            <a:r>
              <a:rPr lang="ar-SA" sz="2400" b="1" dirty="0" smtClean="0"/>
              <a:t>يوضح توزيع </a:t>
            </a:r>
            <a:r>
              <a:rPr lang="ar-SA" sz="2400" b="1" dirty="0"/>
              <a:t>مجموعة من الاشخاص تبعاً للنوع و </a:t>
            </a:r>
            <a:r>
              <a:rPr lang="ar-SA" sz="2400" b="1" dirty="0" smtClean="0"/>
              <a:t>تقديرات التخرج :-</a:t>
            </a:r>
          </a:p>
          <a:p>
            <a:endParaRPr lang="ar-SA" sz="2400" b="1" dirty="0" smtClean="0"/>
          </a:p>
          <a:p>
            <a:endParaRPr lang="ar-SA" sz="2400" b="1" dirty="0"/>
          </a:p>
          <a:p>
            <a:endParaRPr lang="ar-SA" sz="2400" b="1" dirty="0" smtClean="0"/>
          </a:p>
          <a:p>
            <a:endParaRPr lang="ar-SA" sz="2400" b="1" dirty="0" smtClean="0"/>
          </a:p>
          <a:p>
            <a:r>
              <a:rPr lang="ar-SA" sz="2400" b="1" dirty="0" smtClean="0"/>
              <a:t>من </a:t>
            </a:r>
            <a:r>
              <a:rPr lang="ar-SA" sz="2400" b="1" dirty="0"/>
              <a:t>خلال الجدول السابق المطلوب </a:t>
            </a:r>
            <a:r>
              <a:rPr lang="ar-SA" sz="2400" b="1" dirty="0" smtClean="0"/>
              <a:t>:-</a:t>
            </a:r>
          </a:p>
          <a:p>
            <a:r>
              <a:rPr lang="ar-SA" sz="2400" b="1" dirty="0" smtClean="0"/>
              <a:t>1- أحسب إحتمال أن يكون ذكر أو حاصل على تقدير جيد ؟</a:t>
            </a:r>
          </a:p>
          <a:p>
            <a:r>
              <a:rPr lang="ar-SA" sz="2400" b="1" dirty="0" smtClean="0"/>
              <a:t>2- أحسب أحتمال أن تكون أنثى و حاصلة على تقدير ممتاز ؟</a:t>
            </a:r>
          </a:p>
          <a:p>
            <a:r>
              <a:rPr lang="ar-SA" sz="2400" b="1" dirty="0" smtClean="0"/>
              <a:t>3- إذا علمت أنها أنثى فما هو أحتمال أن تكون حاصلة على تقدير جيد ؟</a:t>
            </a:r>
            <a:endParaRPr lang="en-US" sz="2400"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272986176"/>
              </p:ext>
            </p:extLst>
          </p:nvPr>
        </p:nvGraphicFramePr>
        <p:xfrm>
          <a:off x="920552" y="2420888"/>
          <a:ext cx="8208912" cy="1577340"/>
        </p:xfrm>
        <a:graphic>
          <a:graphicData uri="http://schemas.openxmlformats.org/drawingml/2006/table">
            <a:tbl>
              <a:tblPr rtl="1" firstRow="1" firstCol="1" bandRow="1">
                <a:tableStyleId>{5C22544A-7EE6-4342-B048-85BDC9FD1C3A}</a:tableStyleId>
              </a:tblPr>
              <a:tblGrid>
                <a:gridCol w="2051746"/>
                <a:gridCol w="2051746"/>
                <a:gridCol w="2052710"/>
                <a:gridCol w="2052710"/>
              </a:tblGrid>
              <a:tr h="270414">
                <a:tc>
                  <a:txBody>
                    <a:bodyPr/>
                    <a:lstStyle/>
                    <a:p>
                      <a:pPr algn="ctr" rtl="1">
                        <a:lnSpc>
                          <a:spcPct val="115000"/>
                        </a:lnSpc>
                        <a:spcAft>
                          <a:spcPts val="0"/>
                        </a:spcAft>
                      </a:pPr>
                      <a:r>
                        <a:rPr lang="ar-SA" sz="1800" b="1" dirty="0">
                          <a:solidFill>
                            <a:schemeClr val="tx1"/>
                          </a:solidFill>
                          <a:effectLst/>
                        </a:rPr>
                        <a:t>النوع </a:t>
                      </a:r>
                      <a:r>
                        <a:rPr lang="en-US" sz="1800" b="1" dirty="0">
                          <a:solidFill>
                            <a:schemeClr val="tx1"/>
                          </a:solidFill>
                          <a:effectLst/>
                        </a:rPr>
                        <a:t>/</a:t>
                      </a:r>
                      <a:r>
                        <a:rPr lang="ar-SA" sz="1800" b="1" dirty="0">
                          <a:solidFill>
                            <a:schemeClr val="tx1"/>
                          </a:solidFill>
                          <a:effectLst/>
                        </a:rPr>
                        <a:t> المستوى التعليمي </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smtClean="0">
                          <a:solidFill>
                            <a:schemeClr val="tx1"/>
                          </a:solidFill>
                          <a:effectLst/>
                        </a:rPr>
                        <a:t>جيد </a:t>
                      </a:r>
                      <a:r>
                        <a:rPr lang="en-US" sz="1800" b="1" dirty="0">
                          <a:solidFill>
                            <a:schemeClr val="tx1"/>
                          </a:solidFill>
                          <a:effectLst/>
                        </a:rPr>
                        <a:t>A</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smtClean="0">
                          <a:solidFill>
                            <a:schemeClr val="tx1"/>
                          </a:solidFill>
                          <a:effectLst/>
                        </a:rPr>
                        <a:t>ممتاز </a:t>
                      </a:r>
                      <a:r>
                        <a:rPr lang="en-US" sz="1800" b="1" dirty="0" smtClean="0">
                          <a:solidFill>
                            <a:schemeClr val="tx1"/>
                          </a:solidFill>
                          <a:effectLst/>
                        </a:rPr>
                        <a:t> </a:t>
                      </a:r>
                      <a:r>
                        <a:rPr lang="en-US" sz="1800" b="1" dirty="0">
                          <a:solidFill>
                            <a:schemeClr val="tx1"/>
                          </a:solidFill>
                          <a:effectLst/>
                        </a:rPr>
                        <a:t>B</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المجموع</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dirty="0">
                          <a:solidFill>
                            <a:schemeClr val="tx1"/>
                          </a:solidFill>
                          <a:effectLst/>
                        </a:rPr>
                        <a:t>ذكر</a:t>
                      </a:r>
                      <a:r>
                        <a:rPr lang="en-US" sz="1800" b="1" dirty="0">
                          <a:solidFill>
                            <a:schemeClr val="tx1"/>
                          </a:solidFill>
                          <a:effectLst/>
                        </a:rPr>
                        <a:t> </a:t>
                      </a:r>
                      <a:r>
                        <a:rPr lang="en-US" sz="1800" b="1" dirty="0" smtClean="0">
                          <a:solidFill>
                            <a:schemeClr val="tx1"/>
                          </a:solidFill>
                          <a:effectLst/>
                        </a:rPr>
                        <a:t>X</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1800" b="1" dirty="0" smtClean="0">
                          <a:solidFill>
                            <a:schemeClr val="tx1"/>
                          </a:solidFill>
                          <a:effectLst/>
                          <a:latin typeface="Calibri"/>
                          <a:ea typeface="Calibri"/>
                          <a:cs typeface="Arial"/>
                        </a:rPr>
                        <a:t>200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1800" b="1" dirty="0" smtClean="0">
                          <a:solidFill>
                            <a:schemeClr val="tx1"/>
                          </a:solidFill>
                          <a:effectLst/>
                          <a:latin typeface="Calibri"/>
                          <a:ea typeface="Calibri"/>
                          <a:cs typeface="Arial"/>
                        </a:rPr>
                        <a:t>300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1800" b="1" dirty="0" smtClean="0">
                          <a:solidFill>
                            <a:schemeClr val="tx1"/>
                          </a:solidFill>
                          <a:effectLst/>
                          <a:latin typeface="Calibri"/>
                          <a:ea typeface="Calibri"/>
                          <a:cs typeface="Arial"/>
                        </a:rPr>
                        <a:t>500</a:t>
                      </a:r>
                      <a:endParaRPr lang="en-US" sz="1800" b="1" dirty="0">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dirty="0">
                          <a:solidFill>
                            <a:schemeClr val="tx1"/>
                          </a:solidFill>
                          <a:effectLst/>
                        </a:rPr>
                        <a:t>أنثى </a:t>
                      </a:r>
                      <a:r>
                        <a:rPr lang="en-US" sz="1800" b="1" dirty="0" smtClean="0">
                          <a:solidFill>
                            <a:schemeClr val="tx1"/>
                          </a:solidFill>
                          <a:effectLst/>
                        </a:rPr>
                        <a:t>Y</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1800" b="1" dirty="0" smtClean="0">
                          <a:solidFill>
                            <a:schemeClr val="tx1"/>
                          </a:solidFill>
                          <a:effectLst/>
                          <a:latin typeface="Calibri"/>
                          <a:ea typeface="Calibri"/>
                          <a:cs typeface="Arial"/>
                        </a:rPr>
                        <a:t>400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1800" b="1" dirty="0" smtClean="0">
                          <a:solidFill>
                            <a:schemeClr val="tx1"/>
                          </a:solidFill>
                          <a:effectLst/>
                          <a:latin typeface="Calibri"/>
                          <a:ea typeface="Calibri"/>
                          <a:cs typeface="Arial"/>
                        </a:rPr>
                        <a:t>100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1800" b="1" dirty="0" smtClean="0">
                          <a:solidFill>
                            <a:schemeClr val="tx1"/>
                          </a:solidFill>
                          <a:effectLst/>
                          <a:latin typeface="Calibri"/>
                          <a:ea typeface="Calibri"/>
                          <a:cs typeface="Arial"/>
                        </a:rPr>
                        <a:t>500</a:t>
                      </a:r>
                      <a:endParaRPr lang="en-US" sz="1800" b="1" dirty="0">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المجموع</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1800" b="1" dirty="0" smtClean="0">
                          <a:solidFill>
                            <a:schemeClr val="tx1"/>
                          </a:solidFill>
                          <a:effectLst/>
                          <a:latin typeface="Calibri"/>
                          <a:ea typeface="Calibri"/>
                          <a:cs typeface="Arial"/>
                        </a:rPr>
                        <a:t>600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1800" b="1" dirty="0" smtClean="0">
                          <a:solidFill>
                            <a:schemeClr val="tx1"/>
                          </a:solidFill>
                          <a:effectLst/>
                          <a:latin typeface="Calibri"/>
                          <a:ea typeface="Calibri"/>
                          <a:cs typeface="Arial"/>
                        </a:rPr>
                        <a:t>400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1800" b="1" dirty="0" smtClean="0">
                          <a:solidFill>
                            <a:schemeClr val="tx1"/>
                          </a:solidFill>
                          <a:effectLst/>
                          <a:latin typeface="Calibri"/>
                          <a:ea typeface="Calibri"/>
                          <a:cs typeface="Arial"/>
                        </a:rPr>
                        <a:t>1000</a:t>
                      </a:r>
                      <a:endParaRPr lang="en-US" sz="18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22005133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598</TotalTime>
  <Words>1908</Words>
  <Application>Microsoft Office PowerPoint</Application>
  <PresentationFormat>A4 Paper (210x297 mm)</PresentationFormat>
  <Paragraphs>459</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فورم لكلية ادارة الاعمال</vt:lpstr>
      <vt:lpstr>PowerPoint Presentation</vt:lpstr>
      <vt:lpstr>المحاضرة (8)</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المتغيرات العشوائية  :-</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تمارين واجب :-</vt:lpstr>
      <vt:lpstr>تمارين واجب :-</vt:lpstr>
      <vt:lpstr>تمارين واجب :-</vt:lpstr>
      <vt:lpstr>تمارين واجب :-</vt:lpstr>
      <vt:lpstr>تمرين واجب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DR-AHMED</dc:creator>
  <cp:lastModifiedBy>ssa</cp:lastModifiedBy>
  <cp:revision>80</cp:revision>
  <dcterms:created xsi:type="dcterms:W3CDTF">2014-02-17T18:40:00Z</dcterms:created>
  <dcterms:modified xsi:type="dcterms:W3CDTF">2014-03-09T22:45:03Z</dcterms:modified>
</cp:coreProperties>
</file>