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10" r:id="rId3"/>
    <p:sldId id="412" r:id="rId4"/>
    <p:sldId id="427" r:id="rId5"/>
    <p:sldId id="428" r:id="rId6"/>
    <p:sldId id="429" r:id="rId7"/>
    <p:sldId id="430" r:id="rId8"/>
    <p:sldId id="414" r:id="rId9"/>
    <p:sldId id="415" r:id="rId10"/>
    <p:sldId id="416" r:id="rId11"/>
    <p:sldId id="432" r:id="rId12"/>
    <p:sldId id="417" r:id="rId13"/>
    <p:sldId id="433" r:id="rId14"/>
    <p:sldId id="421" r:id="rId15"/>
    <p:sldId id="422" r:id="rId16"/>
    <p:sldId id="418" r:id="rId17"/>
    <p:sldId id="419" r:id="rId18"/>
    <p:sldId id="420" r:id="rId19"/>
    <p:sldId id="423" r:id="rId20"/>
    <p:sldId id="446" r:id="rId21"/>
    <p:sldId id="434" r:id="rId22"/>
    <p:sldId id="435" r:id="rId23"/>
    <p:sldId id="424" r:id="rId24"/>
    <p:sldId id="425" r:id="rId25"/>
    <p:sldId id="438" r:id="rId26"/>
    <p:sldId id="447" r:id="rId27"/>
    <p:sldId id="437" r:id="rId28"/>
    <p:sldId id="436" r:id="rId29"/>
    <p:sldId id="426" r:id="rId30"/>
    <p:sldId id="439" r:id="rId31"/>
    <p:sldId id="440" r:id="rId32"/>
    <p:sldId id="443" r:id="rId33"/>
    <p:sldId id="448" r:id="rId34"/>
    <p:sldId id="266" r:id="rId3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09900"/>
    <a:srgbClr val="AB1A25"/>
    <a:srgbClr val="013E36"/>
    <a:srgbClr val="D9791B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20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(9)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نظرية </a:t>
            </a: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احتمالات</a:t>
            </a:r>
            <a:endParaRPr lang="ar-EG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637112"/>
              </a:xfrm>
            </p:spPr>
            <p:txBody>
              <a:bodyPr/>
              <a:lstStyle/>
              <a:p>
                <a:r>
                  <a:rPr lang="ar-SA" sz="24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  <a:endParaRPr 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400" b="1" dirty="0"/>
                  <a:t>الجدول التالي </a:t>
                </a:r>
                <a:r>
                  <a:rPr lang="ar-SA" sz="2400" b="1" dirty="0" smtClean="0"/>
                  <a:t>يوضح توزيع </a:t>
                </a:r>
                <a:r>
                  <a:rPr lang="ar-SA" sz="2400" b="1" dirty="0"/>
                  <a:t>مجموعة من الاشخاص </a:t>
                </a:r>
                <a:r>
                  <a:rPr lang="ar-SA" sz="2400" b="1" dirty="0" smtClean="0"/>
                  <a:t>:-</a:t>
                </a:r>
              </a:p>
              <a:p>
                <a:endParaRPr lang="ar-SA" sz="2400" b="1" dirty="0" smtClean="0"/>
              </a:p>
              <a:p>
                <a:endParaRPr lang="ar-SA" sz="2400" b="1" dirty="0"/>
              </a:p>
              <a:p>
                <a:endParaRPr lang="ar-SA" sz="2400" b="1" dirty="0" smtClean="0"/>
              </a:p>
              <a:p>
                <a:endParaRPr lang="ar-SA" sz="2400" b="1" dirty="0" smtClean="0"/>
              </a:p>
              <a:p>
                <a:r>
                  <a:rPr lang="ar-SA" sz="2400" b="1" dirty="0" smtClean="0"/>
                  <a:t>من </a:t>
                </a:r>
                <a:r>
                  <a:rPr lang="ar-SA" sz="2400" b="1" dirty="0"/>
                  <a:t>خلال الجدول السابق المطلوب </a:t>
                </a:r>
                <a:r>
                  <a:rPr lang="ar-SA" sz="2400" b="1" dirty="0" smtClean="0"/>
                  <a:t>حساب الاحتمالات التالية :-</a:t>
                </a:r>
              </a:p>
              <a:p>
                <a:pPr algn="l" rtl="0"/>
                <a:r>
                  <a:rPr lang="en-US" sz="2400" b="1" dirty="0" smtClean="0"/>
                  <a:t>P(B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400" b="1" dirty="0" smtClean="0"/>
                  <a:t>y)                                                         P(y)</a:t>
                </a:r>
              </a:p>
              <a:p>
                <a:pPr algn="l" rtl="0"/>
                <a:r>
                  <a:rPr lang="en-US" sz="2400" b="1" dirty="0" smtClean="0"/>
                  <a:t>P(x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sz="2400" b="1" dirty="0" smtClean="0"/>
                  <a:t>A)                                                         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en-US" sz="2400" b="1" dirty="0" smtClean="0"/>
                  <a:t>)</a:t>
                </a:r>
              </a:p>
              <a:p>
                <a:pPr algn="l" rtl="0"/>
                <a:r>
                  <a:rPr lang="en-US" sz="2400" b="1" dirty="0" smtClean="0"/>
                  <a:t>P(A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│</m:t>
                    </m:r>
                  </m:oMath>
                </a14:m>
                <a:r>
                  <a:rPr lang="en-US" sz="2400" b="1" dirty="0" smtClean="0"/>
                  <a:t>y)                                                         P(B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│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sz="2400" b="1" dirty="0"/>
                  <a:t>)</a:t>
                </a:r>
                <a:endParaRPr lang="ar-SA" sz="2400" b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637112"/>
              </a:xfrm>
              <a:blipFill rotWithShape="0">
                <a:blip r:embed="rId2" cstate="print"/>
                <a:stretch>
                  <a:fillRect l="-1025" t="-1316" r="-136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015367"/>
              </p:ext>
            </p:extLst>
          </p:nvPr>
        </p:nvGraphicFramePr>
        <p:xfrm>
          <a:off x="920552" y="2420888"/>
          <a:ext cx="8208912" cy="15773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051746"/>
                <a:gridCol w="2051746"/>
                <a:gridCol w="2052710"/>
                <a:gridCol w="2052710"/>
              </a:tblGrid>
              <a:tr h="27041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tx1"/>
                          </a:solidFill>
                          <a:effectLst/>
                        </a:rPr>
                        <a:t>النوع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ar-SA" sz="1800" b="1" dirty="0">
                          <a:solidFill>
                            <a:schemeClr val="tx1"/>
                          </a:solidFill>
                          <a:effectLst/>
                        </a:rPr>
                        <a:t> المستوى التعليمي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x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y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>
                          <a:solidFill>
                            <a:schemeClr val="tx1"/>
                          </a:solidFill>
                          <a:effectLst/>
                        </a:rPr>
                        <a:t>المجموع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7041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15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7041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B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12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15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7041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chemeClr val="tx1"/>
                          </a:solidFill>
                          <a:effectLst/>
                        </a:rPr>
                        <a:t>المجموع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17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13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51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تابع الاحتمالات :-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just"/>
            <a:r>
              <a:rPr lang="ar-SA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:-</a:t>
            </a:r>
            <a:endParaRPr lang="en-US" sz="4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2296" indent="0" algn="just"/>
            <a:r>
              <a:rPr lang="ar-SA" sz="2800" b="1" dirty="0"/>
              <a:t>مصنع يستخدم ثلاث </a:t>
            </a:r>
            <a:r>
              <a:rPr lang="ar-SA" sz="2800" b="1" dirty="0" smtClean="0"/>
              <a:t>آلات </a:t>
            </a:r>
            <a:r>
              <a:rPr lang="ar-SA" sz="2800" b="1" dirty="0"/>
              <a:t>في الانتاج فإذا كانت الالة الاولى تنتج 30% من </a:t>
            </a:r>
            <a:r>
              <a:rPr lang="ar-SA" sz="2800" b="1" dirty="0" smtClean="0"/>
              <a:t>إنتاج </a:t>
            </a:r>
            <a:r>
              <a:rPr lang="ar-SA" sz="2800" b="1" dirty="0"/>
              <a:t>المصنع و الالة الثانية تنتج 50% من الانتاج و الباقي للألة الثالثة فإذا كانت نسبة الانتاج المعيب للألأت الثلاثة على التوالي هي 5% و 1% و 2% ،وإذا تم سحب وحدة عشوائياً من إنتاج المصنع </a:t>
            </a:r>
            <a:r>
              <a:rPr lang="ar-SA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</a:t>
            </a:r>
            <a:r>
              <a:rPr lang="ar-SA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حسب </a:t>
            </a:r>
            <a:r>
              <a:rPr lang="ar-SA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sz="28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sz="2800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88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تابع الاحتمالات :-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82296" lvl="0" indent="0" algn="just"/>
                <a:r>
                  <a:rPr lang="ar-EG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1- </a:t>
                </a:r>
                <a:r>
                  <a:rPr lang="ar-SA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احتمال أن تكون معيبة :-</a:t>
                </a:r>
                <a:endParaRPr lang="en-US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82296" indent="0" algn="l" rtl="0"/>
                <a:r>
                  <a:rPr lang="en-US" b="1" dirty="0"/>
                  <a:t>P = 0.30*0.5 + 0.50*0.01 + 0.20*0.02 = 0.024 </a:t>
                </a:r>
                <a:endParaRPr lang="en-US" dirty="0"/>
              </a:p>
              <a:p>
                <a:pPr marL="82296" lvl="0" indent="0" algn="just"/>
                <a:r>
                  <a:rPr lang="ar-EG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2- ا</a:t>
                </a:r>
                <a:r>
                  <a:rPr lang="ar-SA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ذا علمت ان هذه الوحدة معيبة فما هو احتمال أن تكون من إنتاج الالة الثالثة :-</a:t>
                </a:r>
                <a:endParaRPr lang="en-US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82296" indent="0" algn="l" rtl="0"/>
                <a:r>
                  <a:rPr lang="en-US" b="1" dirty="0"/>
                  <a:t>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  <m:r>
                          <a:rPr lang="en-US" b="1" i="1">
                            <a:latin typeface="Cambria Math"/>
                          </a:rPr>
                          <m:t>.</m:t>
                        </m:r>
                        <m:r>
                          <a:rPr lang="en-US" b="1" i="1">
                            <a:latin typeface="Cambria Math"/>
                          </a:rPr>
                          <m:t>𝟎𝟎𝟒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𝟎</m:t>
                        </m:r>
                        <m:r>
                          <a:rPr lang="en-US" b="1" i="1">
                            <a:latin typeface="Cambria Math"/>
                          </a:rPr>
                          <m:t>.</m:t>
                        </m:r>
                        <m:r>
                          <a:rPr lang="en-US" b="1" i="1">
                            <a:latin typeface="Cambria Math"/>
                          </a:rPr>
                          <m:t>𝟎𝟐𝟒</m:t>
                        </m:r>
                      </m:den>
                    </m:f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𝟐𝟒</m:t>
                        </m:r>
                      </m:den>
                    </m:f>
                  </m:oMath>
                </a14:m>
                <a:r>
                  <a:rPr lang="en-US" b="1" dirty="0"/>
                  <a:t> </a:t>
                </a:r>
                <a:endParaRPr lang="en-US" dirty="0"/>
              </a:p>
              <a:p>
                <a:pPr marL="82296" indent="0"/>
                <a:endParaRPr lang="en-US" dirty="0"/>
              </a:p>
              <a:p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3008" t="-2291" r="-1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80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تابع الاحتمالات :-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 smtClean="0">
                <a:solidFill>
                  <a:srgbClr val="FF0000"/>
                </a:solidFill>
              </a:rPr>
              <a:t>تمرين :-</a:t>
            </a:r>
          </a:p>
          <a:p>
            <a:pPr algn="just"/>
            <a:r>
              <a:rPr lang="ar-SA" sz="2400" b="1" dirty="0" smtClean="0">
                <a:solidFill>
                  <a:schemeClr val="tx1"/>
                </a:solidFill>
              </a:rPr>
              <a:t>تطبع </a:t>
            </a:r>
            <a:r>
              <a:rPr lang="ar-SA" sz="2400" b="1" dirty="0">
                <a:solidFill>
                  <a:schemeClr val="tx1"/>
                </a:solidFill>
              </a:rPr>
              <a:t>ثلاث سكرتيرات جميع مراسلات مكتب ما, فإذا كانت السكرتيرة 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ar-SA" sz="2400" b="1" dirty="0">
                <a:solidFill>
                  <a:schemeClr val="tx1"/>
                </a:solidFill>
              </a:rPr>
              <a:t> تطبع </a:t>
            </a:r>
            <a:r>
              <a:rPr lang="en-US" sz="2400" b="1" dirty="0">
                <a:solidFill>
                  <a:schemeClr val="tx1"/>
                </a:solidFill>
              </a:rPr>
              <a:t>40%</a:t>
            </a:r>
            <a:r>
              <a:rPr lang="ar-SA" sz="2400" b="1" dirty="0">
                <a:solidFill>
                  <a:schemeClr val="tx1"/>
                </a:solidFill>
              </a:rPr>
              <a:t> من المراسلات, و تطبع </a:t>
            </a:r>
            <a:r>
              <a:rPr lang="en-US" sz="2400" b="1" dirty="0">
                <a:solidFill>
                  <a:schemeClr val="tx1"/>
                </a:solidFill>
              </a:rPr>
              <a:t>B</a:t>
            </a:r>
            <a:r>
              <a:rPr lang="ar-SA" sz="2400" b="1" dirty="0">
                <a:solidFill>
                  <a:schemeClr val="tx1"/>
                </a:solidFill>
              </a:rPr>
              <a:t>  </a:t>
            </a:r>
            <a:r>
              <a:rPr lang="en-US" sz="2400" b="1" dirty="0">
                <a:solidFill>
                  <a:schemeClr val="tx1"/>
                </a:solidFill>
              </a:rPr>
              <a:t>30%</a:t>
            </a:r>
            <a:r>
              <a:rPr lang="ar-SA" sz="2400" b="1" dirty="0">
                <a:solidFill>
                  <a:schemeClr val="tx1"/>
                </a:solidFill>
              </a:rPr>
              <a:t>  و تطبع </a:t>
            </a:r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ar-SA" sz="2400" b="1" dirty="0">
                <a:solidFill>
                  <a:schemeClr val="tx1"/>
                </a:solidFill>
              </a:rPr>
              <a:t>  </a:t>
            </a:r>
            <a:r>
              <a:rPr lang="en-US" sz="2400" b="1" dirty="0">
                <a:solidFill>
                  <a:schemeClr val="tx1"/>
                </a:solidFill>
              </a:rPr>
              <a:t>30%</a:t>
            </a:r>
            <a:r>
              <a:rPr lang="ar-SA" sz="2400" b="1" dirty="0">
                <a:solidFill>
                  <a:schemeClr val="tx1"/>
                </a:solidFill>
              </a:rPr>
              <a:t>  الباقية , إذا كان احتمال أن 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ar-SA" sz="2400" b="1" dirty="0">
                <a:solidFill>
                  <a:schemeClr val="tx1"/>
                </a:solidFill>
              </a:rPr>
              <a:t> تخطئ في الطباعة هو </a:t>
            </a:r>
            <a:r>
              <a:rPr lang="en-US" sz="2400" b="1" dirty="0">
                <a:solidFill>
                  <a:schemeClr val="tx1"/>
                </a:solidFill>
              </a:rPr>
              <a:t>0.02</a:t>
            </a:r>
            <a:r>
              <a:rPr lang="ar-SA" sz="2400" b="1" dirty="0">
                <a:solidFill>
                  <a:schemeClr val="tx1"/>
                </a:solidFill>
              </a:rPr>
              <a:t> و احتمال الخطأ في عند </a:t>
            </a:r>
            <a:r>
              <a:rPr lang="en-US" sz="2400" b="1" dirty="0">
                <a:solidFill>
                  <a:schemeClr val="tx1"/>
                </a:solidFill>
              </a:rPr>
              <a:t>B</a:t>
            </a:r>
            <a:r>
              <a:rPr lang="ar-SA" sz="2400" b="1" dirty="0">
                <a:solidFill>
                  <a:schemeClr val="tx1"/>
                </a:solidFill>
              </a:rPr>
              <a:t> هو </a:t>
            </a:r>
            <a:r>
              <a:rPr lang="en-US" sz="2400" b="1" dirty="0">
                <a:solidFill>
                  <a:schemeClr val="tx1"/>
                </a:solidFill>
              </a:rPr>
              <a:t>0.03</a:t>
            </a:r>
            <a:r>
              <a:rPr lang="ar-SA" sz="2400" b="1" dirty="0">
                <a:solidFill>
                  <a:schemeClr val="tx1"/>
                </a:solidFill>
              </a:rPr>
              <a:t>  و احتماله عند </a:t>
            </a:r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ar-SA" sz="2400" b="1" dirty="0">
                <a:solidFill>
                  <a:schemeClr val="tx1"/>
                </a:solidFill>
              </a:rPr>
              <a:t> هو </a:t>
            </a:r>
            <a:r>
              <a:rPr lang="en-US" sz="2400" b="1" dirty="0">
                <a:solidFill>
                  <a:schemeClr val="tx1"/>
                </a:solidFill>
              </a:rPr>
              <a:t>0.04</a:t>
            </a:r>
            <a:r>
              <a:rPr lang="ar-SA" sz="24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ar-SA" sz="2400" b="1" dirty="0">
                <a:solidFill>
                  <a:schemeClr val="tx1"/>
                </a:solidFill>
              </a:rPr>
              <a:t>سحبت ورقة من المراسلات فوجد فيها خطأ , </a:t>
            </a:r>
            <a:r>
              <a:rPr lang="ar-SA" sz="2400" b="1" dirty="0" smtClean="0">
                <a:solidFill>
                  <a:schemeClr val="tx1"/>
                </a:solidFill>
              </a:rPr>
              <a:t>أوجد </a:t>
            </a:r>
            <a:r>
              <a:rPr lang="ar-SA" sz="2400" b="1" dirty="0">
                <a:solidFill>
                  <a:schemeClr val="tx1"/>
                </a:solidFill>
              </a:rPr>
              <a:t>احتمال أن تكون السكرتيرة </a:t>
            </a:r>
            <a:r>
              <a:rPr lang="en-US" sz="2400" b="1" dirty="0">
                <a:solidFill>
                  <a:schemeClr val="tx1"/>
                </a:solidFill>
              </a:rPr>
              <a:t>B</a:t>
            </a:r>
            <a:r>
              <a:rPr lang="ar-SA" sz="2400" b="1" dirty="0">
                <a:solidFill>
                  <a:schemeClr val="tx1"/>
                </a:solidFill>
              </a:rPr>
              <a:t> هي التي طبعتها؟</a:t>
            </a:r>
          </a:p>
          <a:p>
            <a:pPr algn="just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68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تابع الاحتمالات :-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endParaRPr lang="ar-SA" sz="2400" b="1" dirty="0">
                  <a:solidFill>
                    <a:schemeClr val="tx1"/>
                  </a:solidFill>
                </a:endParaRPr>
              </a:p>
              <a:p>
                <a:pPr algn="ctr"/>
                <a:endParaRPr lang="ar-SA" sz="2400" b="1" dirty="0">
                  <a:solidFill>
                    <a:schemeClr val="tx1"/>
                  </a:solidFill>
                </a:endParaRP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𝑷</m:t>
                      </m:r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𝟑𝟎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𝟎𝟑</m:t>
                          </m:r>
                        </m:num>
                        <m:den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𝟒𝟎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𝟎𝟐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𝟑𝟎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𝟎𝟑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𝟑𝟎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𝟎𝟒</m:t>
                          </m:r>
                        </m:den>
                      </m:f>
                    </m:oMath>
                  </m:oMathPara>
                </a14:m>
                <a:endParaRPr lang="en-US" sz="2400" b="1" i="1" dirty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pPr algn="ctr"/>
                <a:endParaRPr lang="en-US" sz="2400" b="1" i="1" dirty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𝟗</m:t>
                          </m:r>
                        </m:num>
                        <m:den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𝟐𝟗</m:t>
                          </m:r>
                        </m:den>
                      </m:f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𝟎</m:t>
                      </m:r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𝟑𝟏</m:t>
                      </m:r>
                    </m:oMath>
                  </m:oMathPara>
                </a14:m>
                <a:endParaRPr lang="ar-SA" sz="2400" b="1" dirty="0">
                  <a:solidFill>
                    <a:schemeClr val="tx1"/>
                  </a:solidFill>
                </a:endParaRPr>
              </a:p>
              <a:p>
                <a:pPr algn="ctr"/>
                <a:endParaRPr lang="ar-SA" sz="2400" dirty="0">
                  <a:solidFill>
                    <a:schemeClr val="tx1"/>
                  </a:solidFill>
                </a:endParaRPr>
              </a:p>
              <a:p>
                <a:endParaRPr lang="ar-SA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54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112568"/>
          </a:xfrm>
        </p:spPr>
        <p:txBody>
          <a:bodyPr/>
          <a:lstStyle/>
          <a:p>
            <a:pPr algn="just"/>
            <a:r>
              <a:rPr lang="ar-SA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التوزيع الاحتمالي :-</a:t>
            </a:r>
            <a:endParaRPr lang="en-US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dirty="0"/>
              <a:t>التوزيع الاحتمالي، هو الذي يبين احتمالات حدوث القيم التي يمكن </a:t>
            </a:r>
            <a:r>
              <a:rPr lang="ar-EG" dirty="0"/>
              <a:t>أن </a:t>
            </a:r>
            <a:r>
              <a:rPr lang="ar-SA" dirty="0"/>
              <a:t>يأخذها المتغير، والتي ترتبط باحتمالات النتائج الممكنة في فراغ العينة، وبمعنى آخر هو التكراري النسبي للقيم التي يمكن أن يأخذها المتغير</a:t>
            </a:r>
            <a:r>
              <a:rPr lang="ar-EG" dirty="0"/>
              <a:t>،</a:t>
            </a:r>
            <a:r>
              <a:rPr lang="ar-SA" dirty="0"/>
              <a:t>وهو جدول مكون </a:t>
            </a:r>
            <a:r>
              <a:rPr lang="ar-SA" dirty="0" smtClean="0"/>
              <a:t>من صفين ، </a:t>
            </a:r>
            <a:r>
              <a:rPr lang="ar-SA" dirty="0"/>
              <a:t>الأول به القيم الممكنة للمتغير ، والثاني به القيم الاحتمالية لهذا المتغير</a:t>
            </a:r>
            <a:r>
              <a:rPr lang="ar-EG" dirty="0"/>
              <a:t>.</a:t>
            </a:r>
            <a:r>
              <a:rPr lang="ar-SA" dirty="0"/>
              <a:t> </a:t>
            </a:r>
            <a:endParaRPr lang="en-US" dirty="0"/>
          </a:p>
          <a:p>
            <a:pPr algn="just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9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112568"/>
          </a:xfrm>
        </p:spPr>
        <p:txBody>
          <a:bodyPr/>
          <a:lstStyle/>
          <a:p>
            <a:r>
              <a:rPr lang="ar-SA" sz="2800" b="1" u="sng" dirty="0" smtClean="0"/>
              <a:t>مثال </a:t>
            </a:r>
            <a:r>
              <a:rPr lang="ar-EG" sz="2800" b="1" u="sng" dirty="0" smtClean="0"/>
              <a:t>:-</a:t>
            </a:r>
            <a:endParaRPr lang="en-US" sz="2800" dirty="0"/>
          </a:p>
          <a:p>
            <a:r>
              <a:rPr lang="ar-EG" sz="2800" dirty="0"/>
              <a:t>كون جدول التوزيع الاحتمال للمتغير العشوائي </a:t>
            </a:r>
            <a:r>
              <a:rPr lang="en-US" sz="2800" dirty="0"/>
              <a:t>x</a:t>
            </a:r>
            <a:r>
              <a:rPr lang="ar-EG" sz="2800" dirty="0"/>
              <a:t> المعبر عن عدد مرات ظهور الصورة عند إلقاء عملة معدنية مرتين متتاليتين </a:t>
            </a:r>
            <a:r>
              <a:rPr lang="ar-EG" sz="2800" dirty="0" smtClean="0"/>
              <a:t>؟</a:t>
            </a:r>
            <a:endParaRPr lang="en-US" sz="2800" dirty="0" smtClean="0"/>
          </a:p>
          <a:p>
            <a:pPr algn="l" rtl="0"/>
            <a:r>
              <a:rPr lang="en-US" sz="2800" dirty="0"/>
              <a:t>P(x=0) = ¼     where  (TT)</a:t>
            </a:r>
          </a:p>
          <a:p>
            <a:pPr algn="l" rtl="0"/>
            <a:r>
              <a:rPr lang="en-US" sz="2800" dirty="0"/>
              <a:t>P(x=1) = 2/4  = ½   where ( HT , TH )</a:t>
            </a:r>
          </a:p>
          <a:p>
            <a:pPr algn="l" rtl="0"/>
            <a:r>
              <a:rPr lang="en-US" sz="2800" dirty="0" smtClean="0"/>
              <a:t>P(x=2</a:t>
            </a:r>
            <a:r>
              <a:rPr lang="en-US" sz="2800" dirty="0"/>
              <a:t>) = ¼     where (</a:t>
            </a:r>
            <a:r>
              <a:rPr lang="en-US" sz="2800" dirty="0" smtClean="0"/>
              <a:t>HH)</a:t>
            </a:r>
            <a:endParaRPr lang="en-US" sz="2800" dirty="0"/>
          </a:p>
          <a:p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093122"/>
              </p:ext>
            </p:extLst>
          </p:nvPr>
        </p:nvGraphicFramePr>
        <p:xfrm>
          <a:off x="1064568" y="4509118"/>
          <a:ext cx="7560839" cy="1440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1813"/>
                <a:gridCol w="1511813"/>
                <a:gridCol w="1511813"/>
                <a:gridCol w="1512700"/>
                <a:gridCol w="1512700"/>
              </a:tblGrid>
              <a:tr h="72008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X</a:t>
                      </a:r>
                      <a:endParaRPr lang="en-US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1</a:t>
                      </a:r>
                      <a:endParaRPr lang="en-US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2</a:t>
                      </a:r>
                      <a:endParaRPr lang="en-US" sz="24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effectLst/>
                        </a:rPr>
                        <a:t>المجموع</a:t>
                      </a:r>
                      <a:endParaRPr lang="en-US" sz="24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2008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P(x)</a:t>
                      </a:r>
                      <a:endParaRPr lang="en-US" sz="24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1/4 </a:t>
                      </a:r>
                      <a:endParaRPr lang="en-US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1/2</a:t>
                      </a:r>
                      <a:endParaRPr lang="en-US" sz="24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1/4</a:t>
                      </a:r>
                      <a:endParaRPr lang="en-US" sz="24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1</a:t>
                      </a:r>
                      <a:endParaRPr lang="en-US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91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5112568"/>
              </a:xfrm>
            </p:spPr>
            <p:txBody>
              <a:bodyPr/>
              <a:lstStyle/>
              <a:p>
                <a:r>
                  <a:rPr lang="ar-SA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التوقع الرياضي :-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ar-SA" sz="2400" b="1" dirty="0"/>
                  <a:t>هو الوسط الحسابي أو القيمة المتوقعة للمتغير العشوائي ويرمز له بالرمز µ أو </a:t>
                </a:r>
                <a:r>
                  <a:rPr lang="en-US" sz="2400" b="1" dirty="0"/>
                  <a:t>E(x)</a:t>
                </a:r>
                <a:r>
                  <a:rPr lang="ar-SA" sz="2400" b="1" dirty="0"/>
                  <a:t> ويتم حسابه باستخدام القانون التالي:-</a:t>
                </a:r>
                <a:endParaRPr lang="en-US" sz="2400" b="1" dirty="0"/>
              </a:p>
              <a:p>
                <a:pPr algn="l" rtl="0"/>
                <a:r>
                  <a:rPr lang="en-US" sz="2400" b="1" dirty="0"/>
                  <a:t>µ = E(x) =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lang="en-US" sz="24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𝑷</m:t>
                        </m:r>
                        <m:d>
                          <m:d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400" b="1" dirty="0"/>
              </a:p>
              <a:p>
                <a:pPr algn="just"/>
                <a:r>
                  <a:rPr lang="ar-SA" sz="2400" b="1" dirty="0"/>
                  <a:t>بمعنى أن التوقع يساوي حاصل جمع كل قيمة من قيم المتغير العشوائي مضروبة في احتمالها و الجدول التالي يوضح كيفية الوصول إلى قيمة التوقع الرياضي :-</a:t>
                </a:r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5112568"/>
              </a:xfrm>
              <a:blipFill rotWithShape="1">
                <a:blip r:embed="rId2"/>
                <a:stretch>
                  <a:fillRect l="-1982" t="-1909" r="-211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674088"/>
              </p:ext>
            </p:extLst>
          </p:nvPr>
        </p:nvGraphicFramePr>
        <p:xfrm>
          <a:off x="1136576" y="4365104"/>
          <a:ext cx="7272808" cy="1080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3700"/>
                <a:gridCol w="2424554"/>
                <a:gridCol w="2424554"/>
              </a:tblGrid>
              <a:tr h="3600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x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>
                          <a:solidFill>
                            <a:srgbClr val="FF0000"/>
                          </a:solidFill>
                          <a:effectLst/>
                        </a:rPr>
                        <a:t>الصف 1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P(x)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الصف 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E(x)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 × 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القيمة المتوقعة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91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تابع الاحتمالات :-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ستطيل مستدير الزوايا 4"/>
              <p:cNvSpPr/>
              <p:nvPr/>
            </p:nvSpPr>
            <p:spPr>
              <a:xfrm>
                <a:off x="971600" y="2780928"/>
                <a:ext cx="7344816" cy="3311773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8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إذا كان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𝑿</m:t>
                    </m:r>
                  </m:oMath>
                </a14:m>
                <a:r>
                  <a:rPr lang="ar-SA" sz="28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متغير عشوائي منفصل .</a:t>
                </a:r>
              </a:p>
              <a:p>
                <a:pPr algn="ctr"/>
                <a:r>
                  <a:rPr lang="ar-SA" sz="28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و كان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𝒑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𝒙</m:t>
                    </m:r>
                    <m:r>
                      <a:rPr lang="en-US" sz="2800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r>
                  <a:rPr lang="ar-SA" sz="28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هو توزيعه الاحتمالي .</a:t>
                </a:r>
              </a:p>
              <a:p>
                <a:pPr algn="ctr"/>
                <a:r>
                  <a:rPr lang="ar-SA" sz="28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فإن وسطه الحسابي أو توقعه الرياضي يعطى بالعلاقة: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𝝁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𝑬</m:t>
                      </m:r>
                      <m:d>
                        <m:d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𝑿</m:t>
                          </m:r>
                        </m:e>
                      </m:d>
                      <m:r>
                        <a:rPr lang="en-US" sz="2800" b="1" i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𝒙</m:t>
                          </m:r>
                          <m:r>
                            <m:rPr>
                              <m:brk m:alnAt="7"/>
                            </m:rPr>
                            <a:rPr lang="ar-SA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ق</m:t>
                          </m:r>
                          <m:r>
                            <a:rPr lang="ar-SA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يم</m:t>
                          </m:r>
                          <m:r>
                            <m:rPr>
                              <m:brk m:alnAt="7"/>
                            </m:rPr>
                            <a:rPr lang="ar-SA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m:rPr>
                              <m:brk m:alnAt="7"/>
                            </m:rPr>
                            <a:rPr lang="ar-SA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ل</m:t>
                          </m:r>
                          <m:r>
                            <a:rPr lang="ar-SA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جميع</m:t>
                          </m:r>
                        </m:sub>
                        <m:sup/>
                        <m:e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𝒙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𝒑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𝒙</m:t>
                          </m:r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ar-SA" sz="28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" name="مستطيل مستدير الزوايا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780928"/>
                <a:ext cx="7344816" cy="3311773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وسيلة شرح مع سهم إلى الأسفل 5"/>
          <p:cNvSpPr/>
          <p:nvPr/>
        </p:nvSpPr>
        <p:spPr>
          <a:xfrm>
            <a:off x="2195736" y="1988840"/>
            <a:ext cx="4824536" cy="720080"/>
          </a:xfrm>
          <a:prstGeom prst="downArrowCallou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التوقع الرياضي</a:t>
            </a:r>
            <a:endParaRPr lang="ar-S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464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112568"/>
          </a:xfrm>
        </p:spPr>
        <p:txBody>
          <a:bodyPr/>
          <a:lstStyle/>
          <a:p>
            <a:r>
              <a:rPr lang="ar-SA" b="1" u="sng" dirty="0"/>
              <a:t> </a:t>
            </a:r>
            <a:r>
              <a:rPr lang="ar-SA" b="1" u="sng" dirty="0" smtClean="0"/>
              <a:t>مثال </a:t>
            </a:r>
            <a:r>
              <a:rPr lang="ar-SA" b="1" u="sng" dirty="0"/>
              <a:t>:- </a:t>
            </a:r>
            <a:endParaRPr lang="en-US" b="1" u="sng" dirty="0"/>
          </a:p>
          <a:p>
            <a:r>
              <a:rPr lang="ar-EG" sz="2400" b="1" dirty="0"/>
              <a:t>أوجد القيمة المتوقعة للمتغير العشوائي </a:t>
            </a:r>
            <a:r>
              <a:rPr lang="en-US" sz="2400" b="1" dirty="0"/>
              <a:t>x</a:t>
            </a:r>
            <a:r>
              <a:rPr lang="ar-EG" sz="2400" b="1" dirty="0"/>
              <a:t> المعبر عن عدد مرات ظهور الصورة عند إلقاء عملة معدنية مرتين متتاليتين </a:t>
            </a:r>
            <a:r>
              <a:rPr lang="ar-EG" sz="2400" b="1" dirty="0" smtClean="0"/>
              <a:t>؟</a:t>
            </a:r>
            <a:endParaRPr lang="ar-SA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835263"/>
              </p:ext>
            </p:extLst>
          </p:nvPr>
        </p:nvGraphicFramePr>
        <p:xfrm>
          <a:off x="1136576" y="2924944"/>
          <a:ext cx="6934770" cy="16561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8382"/>
                <a:gridCol w="1767686"/>
                <a:gridCol w="777005"/>
                <a:gridCol w="777005"/>
                <a:gridCol w="1107233"/>
                <a:gridCol w="1437459"/>
              </a:tblGrid>
              <a:tr h="55206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X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dirty="0" smtClean="0">
                          <a:effectLst/>
                        </a:rPr>
                        <a:t>الصف </a:t>
                      </a:r>
                      <a:r>
                        <a:rPr lang="en-US" sz="1800" dirty="0" smtClean="0">
                          <a:effectLst/>
                        </a:rPr>
                        <a:t>(1)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Σ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</a:tr>
              <a:tr h="55206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P(X =x 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800" dirty="0" smtClean="0">
                          <a:effectLst/>
                        </a:rPr>
                        <a:t>الصف </a:t>
                      </a:r>
                      <a:r>
                        <a:rPr lang="en-US" sz="1800" dirty="0" smtClean="0">
                          <a:effectLst/>
                        </a:rPr>
                        <a:t>(2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¼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½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¼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</a:tr>
              <a:tr h="55206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µ  = E(x)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marL="342900" lvl="0" indent="-34290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(1) × (2)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½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½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91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تابع الاحتمالات :-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مثال :</a:t>
                </a:r>
              </a:p>
              <a:p>
                <a:r>
                  <a:rPr lang="ar-SA" b="1" dirty="0" smtClean="0"/>
                  <a:t>إذا كان التوزيع الاحتمالي لعدد الأعطال اليومية لجهاز الحاسب كما يلي , فأوجد </a:t>
                </a:r>
                <a:r>
                  <a:rPr lang="ar-SA" b="1" dirty="0"/>
                  <a:t>معدل العطل اليومي للجهاز</a:t>
                </a:r>
                <a:r>
                  <a:rPr lang="ar-SA" b="1" dirty="0" smtClean="0"/>
                  <a:t>؟</a:t>
                </a:r>
              </a:p>
              <a:p>
                <a:endParaRPr lang="ar-SA" b="1" dirty="0"/>
              </a:p>
              <a:p>
                <a:endParaRPr lang="ar-SA" b="1" dirty="0" smtClean="0"/>
              </a:p>
              <a:p>
                <a:endParaRPr lang="ar-SA" b="1" dirty="0"/>
              </a:p>
              <a:p>
                <a:endParaRPr lang="ar-SA" sz="1800" b="1" dirty="0"/>
              </a:p>
              <a:p>
                <a:pPr algn="l" rtl="0"/>
                <a14:m>
                  <m:oMath xmlns:m="http://schemas.openxmlformats.org/officeDocument/2006/math">
                    <m:r>
                      <a:rPr lang="ar-SA" sz="1800" b="1">
                        <a:latin typeface="Cambria Math"/>
                      </a:rPr>
                      <m:t>𝝁</m:t>
                    </m:r>
                    <m:r>
                      <a:rPr lang="en-US" sz="1800" b="1">
                        <a:latin typeface="Cambria Math"/>
                      </a:rPr>
                      <m:t>=</m:t>
                    </m:r>
                    <m:r>
                      <a:rPr lang="en-US" sz="1800" b="1">
                        <a:latin typeface="Cambria Math"/>
                      </a:rPr>
                      <m:t>𝑬</m:t>
                    </m:r>
                    <m:d>
                      <m:dPr>
                        <m:ctrlPr>
                          <a:rPr lang="en-US" sz="18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>
                            <a:latin typeface="Cambria Math"/>
                          </a:rPr>
                          <m:t>𝑿</m:t>
                        </m:r>
                      </m:e>
                    </m:d>
                    <m:r>
                      <a:rPr lang="en-US" sz="1800" b="1">
                        <a:latin typeface="Cambria Math"/>
                      </a:rPr>
                      <m:t>= 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b="1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800" b="1">
                            <a:latin typeface="Cambria Math"/>
                          </a:rPr>
                          <m:t>𝒙</m:t>
                        </m:r>
                        <m:r>
                          <a:rPr lang="en-US" sz="1800" b="1">
                            <a:latin typeface="Cambria Math"/>
                          </a:rPr>
                          <m:t> .</m:t>
                        </m:r>
                        <m:r>
                          <a:rPr lang="en-US" sz="1800" b="1">
                            <a:latin typeface="Cambria Math"/>
                          </a:rPr>
                          <m:t>𝒑</m:t>
                        </m:r>
                        <m:r>
                          <a:rPr lang="en-US" sz="1800" b="1">
                            <a:latin typeface="Cambria Math"/>
                          </a:rPr>
                          <m:t>(</m:t>
                        </m:r>
                        <m:r>
                          <a:rPr lang="en-US" sz="1800" b="1">
                            <a:latin typeface="Cambria Math"/>
                          </a:rPr>
                          <m:t>𝒙</m:t>
                        </m:r>
                        <m:r>
                          <a:rPr lang="en-US" sz="1800" b="1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1800" b="1" dirty="0" smtClean="0"/>
                  <a:t>  =  </a:t>
                </a:r>
                <a:r>
                  <a:rPr lang="en-US" sz="1800" b="1" dirty="0"/>
                  <a:t>1.65</a:t>
                </a:r>
                <a:endParaRPr lang="ar-SA" sz="1800" b="1" dirty="0"/>
              </a:p>
              <a:p>
                <a:pPr algn="ctr"/>
                <a:endParaRPr lang="ar-SA" sz="1800" b="1" dirty="0"/>
              </a:p>
              <a:p>
                <a:pPr algn="l" rtl="0"/>
                <a:endParaRPr lang="ar-SA" sz="1800" b="1" dirty="0"/>
              </a:p>
              <a:p>
                <a:endParaRPr lang="ar-SA" sz="1800" b="1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99" t="-1752" r="-1709" b="-498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492608"/>
              </p:ext>
            </p:extLst>
          </p:nvPr>
        </p:nvGraphicFramePr>
        <p:xfrm>
          <a:off x="1650997" y="3356992"/>
          <a:ext cx="6604003" cy="151216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43429"/>
                <a:gridCol w="943429"/>
                <a:gridCol w="943429"/>
                <a:gridCol w="943429"/>
                <a:gridCol w="943429"/>
                <a:gridCol w="943429"/>
                <a:gridCol w="943429"/>
              </a:tblGrid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Σ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x</a:t>
                      </a:r>
                      <a:endParaRPr lang="ar-SA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0.25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P(X =x 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</a:tr>
              <a:tr h="50405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1.65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0.45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0.30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µ  = E(x)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02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5112568"/>
              </a:xfrm>
            </p:spPr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 </a:t>
                </a:r>
                <a:r>
                  <a:rPr lang="ar-SA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التباين </a:t>
                </a:r>
                <a:r>
                  <a:rPr lang="ar-SA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والانحراف المعياري </a:t>
                </a:r>
                <a:r>
                  <a:rPr lang="ar-SA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endParaRPr lang="en-US" b="1" u="sng" dirty="0"/>
              </a:p>
              <a:p>
                <a:r>
                  <a:rPr lang="ar-SA" dirty="0"/>
                  <a:t>التباين للمتغير العشوائي </a:t>
                </a:r>
                <a:r>
                  <a:rPr lang="en-US" dirty="0"/>
                  <a:t>x </a:t>
                </a:r>
                <a:r>
                  <a:rPr lang="ar-SA" dirty="0"/>
                  <a:t>الذي له قيمة متوقعة تساوي </a:t>
                </a:r>
                <a:r>
                  <a:rPr lang="en-US" dirty="0"/>
                  <a:t>E(x)</a:t>
                </a:r>
                <a:r>
                  <a:rPr lang="ar-SA" dirty="0"/>
                  <a:t> هو :-</a:t>
                </a:r>
                <a:endParaRPr lang="en-US" dirty="0"/>
              </a:p>
              <a:p>
                <a:pPr algn="l" rtl="0"/>
                <a:r>
                  <a:rPr lang="en-US" dirty="0" err="1"/>
                  <a:t>Var</a:t>
                </a:r>
                <a:r>
                  <a:rPr lang="en-US" dirty="0"/>
                  <a:t> (x)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=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 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r>
                  <a:rPr lang="ar-SA" dirty="0"/>
                  <a:t>و الانحراف المعياري يمثل الجذر التربيعي للتباين :-</a:t>
                </a:r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5112568"/>
              </a:xfrm>
              <a:blipFill rotWithShape="1">
                <a:blip r:embed="rId2"/>
                <a:stretch>
                  <a:fillRect l="-1709" t="-1671" r="-211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27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112568"/>
          </a:xfrm>
        </p:spPr>
        <p:txBody>
          <a:bodyPr/>
          <a:lstStyle/>
          <a:p>
            <a:r>
              <a:rPr lang="ar-SA" sz="2400" b="1" dirty="0"/>
              <a:t>و للوصول إلى قيمة التباين و الانحراف المعياري يتم إتباع الخطوات التالية </a:t>
            </a:r>
            <a:r>
              <a:rPr lang="ar-SA" sz="2400" b="1" dirty="0" smtClean="0"/>
              <a:t>:-</a:t>
            </a:r>
          </a:p>
          <a:p>
            <a:endParaRPr lang="ar-SA" sz="2400" b="1" dirty="0"/>
          </a:p>
          <a:p>
            <a:endParaRPr lang="ar-SA" sz="2400" b="1" dirty="0" smtClean="0"/>
          </a:p>
          <a:p>
            <a:endParaRPr lang="ar-SA" sz="2400" b="1" dirty="0"/>
          </a:p>
          <a:p>
            <a:endParaRPr lang="ar-SA" sz="2400" b="1" dirty="0" smtClean="0"/>
          </a:p>
          <a:p>
            <a:endParaRPr lang="ar-SA" sz="2400" b="1" dirty="0"/>
          </a:p>
          <a:p>
            <a:endParaRPr lang="ar-SA" sz="2400" b="1" dirty="0" smtClean="0"/>
          </a:p>
          <a:p>
            <a:endParaRPr lang="ar-SA" sz="2400" b="1" dirty="0"/>
          </a:p>
          <a:p>
            <a:endParaRPr lang="ar-SA" sz="2400" b="1" dirty="0" smtClean="0"/>
          </a:p>
          <a:p>
            <a:r>
              <a:rPr lang="ar-SA" sz="2400" dirty="0"/>
              <a:t> </a:t>
            </a:r>
            <a:endParaRPr lang="en-US" sz="2400" dirty="0"/>
          </a:p>
          <a:p>
            <a:pPr algn="ctr"/>
            <a:r>
              <a:rPr lang="ar-SA" sz="2400" b="1" dirty="0"/>
              <a:t>التباين  = ناتج صف 4 – (ناتج صف 3)</a:t>
            </a:r>
            <a:r>
              <a:rPr lang="ar-SA" sz="2400" b="1" baseline="30000" dirty="0"/>
              <a:t>2</a:t>
            </a:r>
            <a:endParaRPr lang="en-US" sz="2400" b="1" dirty="0"/>
          </a:p>
          <a:p>
            <a:endParaRPr lang="ar-SA" sz="2400" b="1" dirty="0"/>
          </a:p>
          <a:p>
            <a:endParaRPr lang="ar-SA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760786"/>
              </p:ext>
            </p:extLst>
          </p:nvPr>
        </p:nvGraphicFramePr>
        <p:xfrm>
          <a:off x="992560" y="2420888"/>
          <a:ext cx="8136905" cy="28260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446"/>
                <a:gridCol w="3793855"/>
                <a:gridCol w="2547604"/>
              </a:tblGrid>
              <a:tr h="25781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X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(1)</a:t>
                      </a:r>
                      <a:r>
                        <a:rPr lang="ar-EG" sz="2400" dirty="0">
                          <a:effectLst/>
                        </a:rPr>
                        <a:t>صف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Σ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</a:tr>
              <a:tr h="25781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P(X =x )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(2)</a:t>
                      </a:r>
                      <a:r>
                        <a:rPr lang="ar-EG" sz="2400">
                          <a:effectLst/>
                        </a:rPr>
                        <a:t>صف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400" dirty="0" smtClean="0">
                          <a:effectLst/>
                          <a:latin typeface="Calibri"/>
                          <a:cs typeface="Arial"/>
                        </a:rPr>
                        <a:t>1</a:t>
                      </a:r>
                      <a:endParaRPr lang="en-US" sz="2400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</a:tr>
              <a:tr h="66992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µ  = E(x)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400">
                          <a:effectLst/>
                        </a:rPr>
                        <a:t>صف3 =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400">
                          <a:effectLst/>
                        </a:rPr>
                        <a:t>صف 1*صف 2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400">
                          <a:effectLst/>
                        </a:rPr>
                        <a:t>القيمة المتوقعة 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</a:tr>
              <a:tr h="73596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E(x</a:t>
                      </a:r>
                      <a:r>
                        <a:rPr lang="en-US" sz="2400" baseline="30000">
                          <a:effectLst/>
                        </a:rPr>
                        <a:t>2</a:t>
                      </a:r>
                      <a:r>
                        <a:rPr lang="en-US" sz="2400">
                          <a:effectLst/>
                        </a:rPr>
                        <a:t>) 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400" dirty="0">
                          <a:effectLst/>
                        </a:rPr>
                        <a:t>صف4  =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400" dirty="0">
                          <a:effectLst/>
                        </a:rPr>
                        <a:t>صف 1* صف 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US" sz="2400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1206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27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112568"/>
          </a:xfrm>
        </p:spPr>
        <p:txBody>
          <a:bodyPr/>
          <a:lstStyle/>
          <a:p>
            <a:r>
              <a:rPr lang="ar-EG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</a:t>
            </a:r>
            <a:r>
              <a:rPr lang="ar-EG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EG" sz="2400" b="1" dirty="0"/>
              <a:t>أوجد القيمة المتوقعة والانحراف المعياري والتباين للتوزيع الاحتمالي التالي</a:t>
            </a:r>
            <a:r>
              <a:rPr lang="ar-EG" sz="2400" b="1" dirty="0" smtClean="0"/>
              <a:t>:-</a:t>
            </a:r>
            <a:endParaRPr lang="ar-SA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494766"/>
              </p:ext>
            </p:extLst>
          </p:nvPr>
        </p:nvGraphicFramePr>
        <p:xfrm>
          <a:off x="1136577" y="2924944"/>
          <a:ext cx="7992885" cy="1728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8577"/>
                <a:gridCol w="1598577"/>
                <a:gridCol w="1598577"/>
                <a:gridCol w="1598577"/>
                <a:gridCol w="1598577"/>
              </a:tblGrid>
              <a:tr h="8640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dirty="0">
                          <a:effectLst/>
                        </a:rPr>
                        <a:t>x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dirty="0">
                          <a:effectLst/>
                        </a:rPr>
                        <a:t>0 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1 </a:t>
                      </a:r>
                      <a:endParaRPr lang="en-U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2 </a:t>
                      </a:r>
                      <a:endParaRPr lang="en-U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3 </a:t>
                      </a:r>
                      <a:endParaRPr lang="en-U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P(x) </a:t>
                      </a:r>
                      <a:endParaRPr lang="en-U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0.3 </a:t>
                      </a:r>
                      <a:endParaRPr lang="en-U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0.2 </a:t>
                      </a:r>
                      <a:endParaRPr lang="en-U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0.4 </a:t>
                      </a:r>
                      <a:endParaRPr lang="en-U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dirty="0">
                          <a:effectLst/>
                        </a:rPr>
                        <a:t>0.1 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91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112568"/>
          </a:xfrm>
        </p:spPr>
        <p:txBody>
          <a:bodyPr/>
          <a:lstStyle/>
          <a:p>
            <a:r>
              <a:rPr lang="ar-EG" sz="2400" b="1" dirty="0"/>
              <a:t>الحل </a:t>
            </a:r>
            <a:r>
              <a:rPr lang="ar-SA" sz="2400" b="1" dirty="0" smtClean="0"/>
              <a:t>:-</a:t>
            </a:r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037299"/>
              </p:ext>
            </p:extLst>
          </p:nvPr>
        </p:nvGraphicFramePr>
        <p:xfrm>
          <a:off x="594880" y="1984396"/>
          <a:ext cx="8534584" cy="3604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9087"/>
                <a:gridCol w="977529"/>
                <a:gridCol w="996328"/>
                <a:gridCol w="1466293"/>
                <a:gridCol w="1165517"/>
                <a:gridCol w="958731"/>
                <a:gridCol w="1391099"/>
              </a:tblGrid>
              <a:tr h="44196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3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Σ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000" dirty="0">
                          <a:solidFill>
                            <a:srgbClr val="AB1A25"/>
                          </a:solidFill>
                          <a:effectLst/>
                        </a:rPr>
                        <a:t>قيم المتغير </a:t>
                      </a:r>
                      <a:endParaRPr lang="en-US" sz="2000" dirty="0">
                        <a:solidFill>
                          <a:srgbClr val="AB1A25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  <a:tr h="61304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P(x)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0.3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0.2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0.4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0.1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</a:rPr>
                        <a:t>1 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2000" dirty="0">
                          <a:solidFill>
                            <a:srgbClr val="AB1A25"/>
                          </a:solidFill>
                          <a:effectLst/>
                        </a:rPr>
                        <a:t>الاحتمال </a:t>
                      </a:r>
                      <a:endParaRPr lang="en-US" sz="2000" dirty="0">
                        <a:solidFill>
                          <a:srgbClr val="AB1A25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  <a:tr h="57892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E(x)=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x .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P(x)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0.2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0.8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0.3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</a:rPr>
                        <a:t>1.3 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2000" dirty="0">
                          <a:solidFill>
                            <a:srgbClr val="AB1A25"/>
                          </a:solidFill>
                          <a:effectLst/>
                        </a:rPr>
                        <a:t>التوقع </a:t>
                      </a:r>
                      <a:endParaRPr lang="en-US" sz="2000" dirty="0">
                        <a:solidFill>
                          <a:srgbClr val="AB1A25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  <a:tr h="57892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E(X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)=x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. E(x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0.2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1.6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0.9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</a:rPr>
                        <a:t>2.7 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000" dirty="0">
                        <a:solidFill>
                          <a:srgbClr val="AB1A25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  <a:tr h="51302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σ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</a:rPr>
                        <a:t>=E(x</a:t>
                      </a:r>
                      <a:r>
                        <a:rPr lang="en-US" sz="2000" b="1" baseline="30000" dirty="0">
                          <a:effectLst/>
                        </a:rPr>
                        <a:t>2</a:t>
                      </a:r>
                      <a:r>
                        <a:rPr lang="en-US" sz="2000" b="1" dirty="0">
                          <a:effectLst/>
                        </a:rPr>
                        <a:t>)-E(x)</a:t>
                      </a:r>
                      <a:r>
                        <a:rPr lang="en-US" sz="2000" b="1" baseline="30000" dirty="0">
                          <a:effectLst/>
                        </a:rPr>
                        <a:t>2</a:t>
                      </a:r>
                      <a:r>
                        <a:rPr lang="en-US" sz="2000" b="1" dirty="0">
                          <a:effectLst/>
                        </a:rPr>
                        <a:t> 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US" sz="2000" b="1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67945" marR="67945" marT="1206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</a:rPr>
                        <a:t>1.01 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000" dirty="0">
                          <a:solidFill>
                            <a:srgbClr val="AB1A25"/>
                          </a:solidFill>
                          <a:effectLst/>
                        </a:rPr>
                        <a:t>التباين </a:t>
                      </a:r>
                      <a:endParaRPr lang="en-US" sz="2000" dirty="0">
                        <a:solidFill>
                          <a:srgbClr val="AB1A25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  <a:tr h="8789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σ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 gridSpan="2">
                  <a:txBody>
                    <a:bodyPr/>
                    <a:lstStyle/>
                    <a:p>
                      <a:endParaRPr lang="ar-SA"/>
                    </a:p>
                  </a:txBody>
                  <a:tcPr marL="67945" marR="67945" marT="12065" marB="0">
                    <a:blipFill rotWithShape="0">
                      <a:blip r:embed="rId2"/>
                      <a:stretch>
                        <a:fillRect l="-80247" t="-313793" r="-253704" b="-1379"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ar-SA"/>
                    </a:p>
                  </a:txBody>
                  <a:tcPr marL="67945" marR="67945" marT="12065" marB="0">
                    <a:blipFill rotWithShape="0">
                      <a:blip r:embed="rId2"/>
                      <a:stretch>
                        <a:fillRect l="-135185" t="-313793" r="-90278" b="-1379"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</a:rPr>
                        <a:t>1.005 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000" dirty="0">
                          <a:solidFill>
                            <a:srgbClr val="AB1A25"/>
                          </a:solidFill>
                          <a:effectLst/>
                        </a:rPr>
                        <a:t>الانحراف المعياري </a:t>
                      </a:r>
                      <a:endParaRPr lang="en-US" sz="2000" dirty="0">
                        <a:solidFill>
                          <a:srgbClr val="AB1A25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91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445224"/>
          </a:xfrm>
        </p:spPr>
        <p:txBody>
          <a:bodyPr/>
          <a:lstStyle/>
          <a:p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:-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400" b="1" dirty="0"/>
              <a:t>إذا أعطيت الجدول الاحتمالي التالي </a:t>
            </a:r>
            <a:r>
              <a:rPr lang="ar-SA" sz="2400" b="1" dirty="0" smtClean="0"/>
              <a:t>:-</a:t>
            </a:r>
          </a:p>
          <a:p>
            <a:endParaRPr lang="ar-SA" sz="2400" b="1" dirty="0"/>
          </a:p>
          <a:p>
            <a:endParaRPr lang="ar-SA" sz="2400" b="1" dirty="0" smtClean="0"/>
          </a:p>
          <a:p>
            <a:endParaRPr lang="ar-SA" sz="2400" b="1" dirty="0"/>
          </a:p>
          <a:p>
            <a:r>
              <a:rPr lang="ar-SA" sz="2400" b="1" dirty="0" smtClean="0"/>
              <a:t>المطلوب </a:t>
            </a:r>
            <a:r>
              <a:rPr lang="ar-SA" sz="2400" b="1" dirty="0"/>
              <a:t>:-</a:t>
            </a:r>
            <a:endParaRPr lang="en-US" sz="2400" b="1" dirty="0"/>
          </a:p>
          <a:p>
            <a:pPr marL="457200" lvl="0" indent="-457200" algn="ctr">
              <a:buFont typeface="+mj-lt"/>
              <a:buAutoNum type="arabicParenR"/>
            </a:pPr>
            <a:r>
              <a:rPr lang="ar-SA" sz="2400" b="1" dirty="0"/>
              <a:t>الوسط الحسابي .</a:t>
            </a:r>
            <a:endParaRPr lang="en-US" sz="2400" b="1" dirty="0"/>
          </a:p>
          <a:p>
            <a:pPr marL="457200" lvl="0" indent="-457200" algn="ctr">
              <a:buFont typeface="+mj-lt"/>
              <a:buAutoNum type="arabicParenR"/>
            </a:pPr>
            <a:r>
              <a:rPr lang="ar-SA" sz="2400" b="1" dirty="0"/>
              <a:t>التباين .</a:t>
            </a:r>
            <a:endParaRPr lang="en-US" sz="2400" b="1" dirty="0"/>
          </a:p>
          <a:p>
            <a:pPr marL="457200" lvl="0" indent="-457200" algn="ctr">
              <a:buFont typeface="+mj-lt"/>
              <a:buAutoNum type="arabicParenR"/>
            </a:pPr>
            <a:r>
              <a:rPr lang="ar-SA" sz="2400" b="1" dirty="0"/>
              <a:t>الانحراف المعياري .</a:t>
            </a:r>
            <a:endParaRPr lang="en-US" sz="2400" b="1" dirty="0"/>
          </a:p>
          <a:p>
            <a:pPr marL="457200" lvl="0" indent="-457200" algn="ctr">
              <a:buFont typeface="+mj-lt"/>
              <a:buAutoNum type="arabicParenR"/>
            </a:pPr>
            <a:r>
              <a:rPr lang="en-US" sz="2400" b="1" dirty="0"/>
              <a:t>P(x≥4)</a:t>
            </a:r>
            <a:r>
              <a:rPr lang="ar-SA" sz="2400" b="1" dirty="0"/>
              <a:t> .</a:t>
            </a:r>
            <a:endParaRPr lang="en-US" sz="2400" b="1" dirty="0"/>
          </a:p>
          <a:p>
            <a:pPr marL="457200" indent="-457200" algn="ctr">
              <a:buFont typeface="+mj-lt"/>
              <a:buAutoNum type="arabicParenR"/>
            </a:pPr>
            <a:r>
              <a:rPr lang="en-US" sz="2400" b="1" dirty="0"/>
              <a:t>P(2≤x≤5)</a:t>
            </a:r>
          </a:p>
          <a:p>
            <a:endParaRPr lang="ar-SA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711778"/>
              </p:ext>
            </p:extLst>
          </p:nvPr>
        </p:nvGraphicFramePr>
        <p:xfrm>
          <a:off x="1424610" y="2420888"/>
          <a:ext cx="6984775" cy="1304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6955"/>
                <a:gridCol w="1396955"/>
                <a:gridCol w="1396955"/>
                <a:gridCol w="1396955"/>
                <a:gridCol w="1396955"/>
              </a:tblGrid>
              <a:tr h="61207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effectLst/>
                        </a:rPr>
                        <a:t>x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>
                          <a:effectLst/>
                        </a:rPr>
                        <a:t>2</a:t>
                      </a:r>
                      <a:endParaRPr lang="en-US" sz="3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effectLst/>
                        </a:rPr>
                        <a:t>4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>
                          <a:effectLst/>
                        </a:rPr>
                        <a:t>5</a:t>
                      </a:r>
                      <a:endParaRPr lang="en-US" sz="3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>
                          <a:effectLst/>
                        </a:rPr>
                        <a:t>6</a:t>
                      </a:r>
                      <a:endParaRPr lang="en-US" sz="3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  <a:tr h="61207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>
                          <a:effectLst/>
                        </a:rPr>
                        <a:t>P(x) </a:t>
                      </a:r>
                      <a:endParaRPr lang="en-US" sz="3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>
                          <a:effectLst/>
                        </a:rPr>
                        <a:t>0.15</a:t>
                      </a:r>
                      <a:endParaRPr lang="en-US" sz="3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effectLst/>
                        </a:rPr>
                        <a:t>0.35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effectLst/>
                        </a:rPr>
                        <a:t>0.25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effectLst/>
                        </a:rPr>
                        <a:t>0.25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91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66180665"/>
                  </p:ext>
                </p:extLst>
              </p:nvPr>
            </p:nvGraphicFramePr>
            <p:xfrm>
              <a:off x="992560" y="1700808"/>
              <a:ext cx="8064896" cy="36525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492184"/>
                    <a:gridCol w="923732"/>
                    <a:gridCol w="941497"/>
                    <a:gridCol w="1385599"/>
                    <a:gridCol w="1101374"/>
                    <a:gridCol w="905968"/>
                    <a:gridCol w="1314542"/>
                  </a:tblGrid>
                  <a:tr h="474345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2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4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5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Σ 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EG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قيم المتغير </a:t>
                          </a: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  <a:tr h="66167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P(x)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0.15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0.35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0.25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0.25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 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SA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الاحتمال </a:t>
                          </a: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  <a:tr h="62484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E(x)=x.P(x)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0.3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1.4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1.25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1.5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4.45 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SA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التوقع </a:t>
                          </a: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  <a:tr h="62484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E(X</a:t>
                          </a:r>
                          <a:r>
                            <a:rPr lang="en-US" sz="2000" baseline="30000">
                              <a:effectLst/>
                            </a:rPr>
                            <a:t>2</a:t>
                          </a:r>
                          <a:r>
                            <a:rPr lang="en-US" sz="2000">
                              <a:effectLst/>
                            </a:rPr>
                            <a:t>)=x.E(x)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0.6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5.6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6.25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21.45 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  <a:tr h="55372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 v(x) =σ</a:t>
                          </a:r>
                          <a:r>
                            <a:rPr lang="en-US" sz="2000" baseline="30000">
                              <a:effectLst/>
                            </a:rPr>
                            <a:t>2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gridSpan="2"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=E(x</a:t>
                          </a:r>
                          <a:r>
                            <a:rPr lang="en-US" sz="2000" baseline="30000">
                              <a:effectLst/>
                            </a:rPr>
                            <a:t>2</a:t>
                          </a:r>
                          <a:r>
                            <a:rPr lang="en-US" sz="2000">
                              <a:effectLst/>
                            </a:rPr>
                            <a:t>)-E(x)</a:t>
                          </a:r>
                          <a:r>
                            <a:rPr lang="en-US" sz="2000" baseline="30000">
                              <a:effectLst/>
                            </a:rPr>
                            <a:t>2</a:t>
                          </a:r>
                          <a:r>
                            <a:rPr lang="en-US" sz="2000">
                              <a:effectLst/>
                            </a:rPr>
                            <a:t>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</a:pPr>
                          <a:r>
                            <a:rPr lang="en-US" sz="2000" dirty="0" smtClean="0">
                              <a:effectLst/>
                              <a:latin typeface="Calibri"/>
                              <a:cs typeface="Arial"/>
                            </a:rPr>
                            <a:t>=21.45-(4.45</a:t>
                          </a:r>
                          <a:r>
                            <a:rPr lang="en-US" sz="2000" baseline="30000" dirty="0" smtClean="0">
                              <a:effectLst/>
                              <a:latin typeface="Calibri"/>
                              <a:cs typeface="Arial"/>
                            </a:rPr>
                            <a:t>2</a:t>
                          </a:r>
                          <a:r>
                            <a:rPr lang="en-US" sz="2000" baseline="0" dirty="0" smtClean="0">
                              <a:effectLst/>
                              <a:latin typeface="Calibri"/>
                              <a:cs typeface="Arial"/>
                            </a:rPr>
                            <a:t>)=</a:t>
                          </a:r>
                          <a:endParaRPr lang="en-US" sz="2000" baseline="0" dirty="0">
                            <a:effectLst/>
                            <a:latin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 smtClean="0">
                              <a:effectLst/>
                            </a:rPr>
                            <a:t>1.647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EG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التباين </a:t>
                          </a: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  <a:tr h="44450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σ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gridSpan="2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</a:pPr>
                          <a:r>
                            <a:rPr lang="en-US" sz="2000" dirty="0" smtClean="0">
                              <a:effectLst/>
                              <a:latin typeface="Calibri"/>
                              <a:cs typeface="Arial"/>
                            </a:rPr>
                            <a:t>=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effectLst/>
                                          <a:latin typeface="Cambria Math"/>
                                          <a:ea typeface="Cambria Math"/>
                                          <a:cs typeface="Arial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 smtClean="0">
                                          <a:effectLst/>
                                          <a:latin typeface="Cambria Math"/>
                                          <a:ea typeface="Cambria Math"/>
                                          <a:cs typeface="Arial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effectLst/>
                                          <a:latin typeface="Cambria Math"/>
                                          <a:ea typeface="Cambria Math"/>
                                          <a:cs typeface="Arial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oMath>
                          </a14:m>
                          <a:r>
                            <a:rPr lang="en-US" sz="2000" dirty="0" smtClean="0">
                              <a:effectLst/>
                              <a:latin typeface="Calibri"/>
                              <a:cs typeface="Arial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b="0" i="1" smtClean="0">
                                      <a:effectLst/>
                                      <a:latin typeface="Cambria Math"/>
                                      <a:cs typeface="Arial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effectLst/>
                                      <a:latin typeface="Cambria Math"/>
                                      <a:cs typeface="Arial"/>
                                    </a:rPr>
                                    <m:t>.</m:t>
                                  </m:r>
                                  <m:r>
                                    <a:rPr lang="en-US" sz="2000" b="0" i="1" smtClean="0">
                                      <a:effectLst/>
                                      <a:latin typeface="Cambria Math"/>
                                      <a:cs typeface="Arial"/>
                                    </a:rPr>
                                    <m:t>647</m:t>
                                  </m:r>
                                </m:e>
                              </m:rad>
                            </m:oMath>
                          </a14:m>
                          <a:endParaRPr lang="en-US" sz="2000" dirty="0">
                            <a:effectLst/>
                            <a:latin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</a:pPr>
                          <a:endParaRPr lang="en-US" sz="2000" dirty="0">
                            <a:effectLst/>
                            <a:latin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1.28355 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EG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الانحراف المعياري </a:t>
                          </a: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66180665"/>
                  </p:ext>
                </p:extLst>
              </p:nvPr>
            </p:nvGraphicFramePr>
            <p:xfrm>
              <a:off x="992560" y="1700808"/>
              <a:ext cx="8064896" cy="36525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492184"/>
                    <a:gridCol w="923732"/>
                    <a:gridCol w="941497"/>
                    <a:gridCol w="1385599"/>
                    <a:gridCol w="1101374"/>
                    <a:gridCol w="905968"/>
                    <a:gridCol w="1314542"/>
                  </a:tblGrid>
                  <a:tr h="474345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2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4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5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Σ 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EG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قيم المتغير </a:t>
                          </a: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  <a:tr h="66167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P(x)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0.15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0.35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0.25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0.25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 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SA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الاحتمال </a:t>
                          </a: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  <a:tr h="62484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E(x)=x.P(x)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0.3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1.4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1.25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1.5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4.45 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SA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التوقع </a:t>
                          </a: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  <a:tr h="62484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E(X</a:t>
                          </a:r>
                          <a:r>
                            <a:rPr lang="en-US" sz="2000" baseline="30000">
                              <a:effectLst/>
                            </a:rPr>
                            <a:t>2</a:t>
                          </a:r>
                          <a:r>
                            <a:rPr lang="en-US" sz="2000">
                              <a:effectLst/>
                            </a:rPr>
                            <a:t>)=x.E(x)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0.6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5.6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6.25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21.45 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  <a:tr h="55372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 v(x) =σ</a:t>
                          </a:r>
                          <a:r>
                            <a:rPr lang="en-US" sz="2000" baseline="30000">
                              <a:effectLst/>
                            </a:rPr>
                            <a:t>2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gridSpan="2"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=E(x</a:t>
                          </a:r>
                          <a:r>
                            <a:rPr lang="en-US" sz="2000" baseline="30000">
                              <a:effectLst/>
                            </a:rPr>
                            <a:t>2</a:t>
                          </a:r>
                          <a:r>
                            <a:rPr lang="en-US" sz="2000">
                              <a:effectLst/>
                            </a:rPr>
                            <a:t>)-E(x)</a:t>
                          </a:r>
                          <a:r>
                            <a:rPr lang="en-US" sz="2000" baseline="30000">
                              <a:effectLst/>
                            </a:rPr>
                            <a:t>2</a:t>
                          </a:r>
                          <a:r>
                            <a:rPr lang="en-US" sz="2000">
                              <a:effectLst/>
                            </a:rPr>
                            <a:t> 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</a:pPr>
                          <a:r>
                            <a:rPr lang="en-US" sz="2000" dirty="0" smtClean="0">
                              <a:effectLst/>
                              <a:latin typeface="Calibri"/>
                              <a:cs typeface="Arial"/>
                            </a:rPr>
                            <a:t>=21.45-(4.45</a:t>
                          </a:r>
                          <a:r>
                            <a:rPr lang="en-US" sz="2000" baseline="30000" dirty="0" smtClean="0">
                              <a:effectLst/>
                              <a:latin typeface="Calibri"/>
                              <a:cs typeface="Arial"/>
                            </a:rPr>
                            <a:t>2</a:t>
                          </a:r>
                          <a:r>
                            <a:rPr lang="en-US" sz="2000" baseline="0" dirty="0" smtClean="0">
                              <a:effectLst/>
                              <a:latin typeface="Calibri"/>
                              <a:cs typeface="Arial"/>
                            </a:rPr>
                            <a:t>)=</a:t>
                          </a:r>
                          <a:endParaRPr lang="en-US" sz="2000" baseline="0" dirty="0">
                            <a:effectLst/>
                            <a:latin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 smtClean="0">
                              <a:effectLst/>
                            </a:rPr>
                            <a:t>1.647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EG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التباين </a:t>
                          </a: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  <a:tr h="713105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σ 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gridSpan="2"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7945" marR="67945" marT="12065" marB="0">
                        <a:blipFill rotWithShape="1">
                          <a:blip r:embed="rId2"/>
                          <a:stretch>
                            <a:fillRect l="-80392" t="-418803" r="-252288" b="-1965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</a:pPr>
                          <a:endParaRPr lang="en-US" sz="2000" dirty="0">
                            <a:effectLst/>
                            <a:latin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1.28355 </a:t>
                          </a:r>
                          <a:endParaRPr lang="en-US" sz="20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EG" sz="2000" dirty="0">
                              <a:solidFill>
                                <a:srgbClr val="C00000"/>
                              </a:solidFill>
                              <a:effectLst/>
                            </a:rPr>
                            <a:t>الانحراف المعياري </a:t>
                          </a:r>
                          <a:endParaRPr lang="en-US" sz="2000" dirty="0">
                            <a:solidFill>
                              <a:srgbClr val="C00000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7945" marR="67945" marT="12065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48544" y="5446965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/>
              <a:t> </a:t>
            </a:r>
            <a:endParaRPr lang="en-US" dirty="0"/>
          </a:p>
          <a:p>
            <a:pPr lvl="0" algn="l" rtl="0"/>
            <a:r>
              <a:rPr lang="en-US" dirty="0"/>
              <a:t>P(x≥4)</a:t>
            </a:r>
            <a:r>
              <a:rPr lang="ar-SA" dirty="0"/>
              <a:t> =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4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 الاحتمالات :-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just">
              <a:buFont typeface="+mj-lt"/>
              <a:buAutoNum type="arabicParenR"/>
            </a:pPr>
            <a:r>
              <a:rPr lang="ar-SA" sz="2400" b="1" dirty="0"/>
              <a:t>الوسط الحسابي </a:t>
            </a:r>
            <a:r>
              <a:rPr lang="ar-SA" sz="2400" b="1" dirty="0" smtClean="0"/>
              <a:t>= التوقع الرياضي = </a:t>
            </a:r>
            <a:r>
              <a:rPr lang="en-US" sz="2400" b="1" dirty="0" smtClean="0"/>
              <a:t>4.45</a:t>
            </a:r>
            <a:endParaRPr lang="en-US" sz="2400" b="1" dirty="0"/>
          </a:p>
          <a:p>
            <a:pPr marL="457200" lvl="0" indent="-457200" algn="just">
              <a:buFont typeface="+mj-lt"/>
              <a:buAutoNum type="arabicParenR"/>
            </a:pPr>
            <a:r>
              <a:rPr lang="ar-SA" sz="2400" b="1" dirty="0"/>
              <a:t>التباين </a:t>
            </a:r>
            <a:r>
              <a:rPr lang="ar-SA" sz="2400" b="1" dirty="0" smtClean="0"/>
              <a:t>= </a:t>
            </a:r>
            <a:r>
              <a:rPr lang="en-US" sz="2400" b="1" dirty="0" smtClean="0"/>
              <a:t>1.647</a:t>
            </a:r>
          </a:p>
          <a:p>
            <a:pPr marL="457200" lvl="0" indent="-457200" algn="just">
              <a:buFont typeface="+mj-lt"/>
              <a:buAutoNum type="arabicParenR"/>
            </a:pPr>
            <a:r>
              <a:rPr lang="ar-SA" sz="2400" b="1" dirty="0" smtClean="0"/>
              <a:t>الانحراف المعياري = </a:t>
            </a:r>
            <a:r>
              <a:rPr lang="en-US" sz="2400" b="1" dirty="0" smtClean="0"/>
              <a:t>1.2835</a:t>
            </a:r>
          </a:p>
          <a:p>
            <a:pPr marL="457200" lvl="0" indent="-457200" algn="just" rtl="0">
              <a:buFont typeface="+mj-lt"/>
              <a:buAutoNum type="arabicParenR"/>
            </a:pPr>
            <a:r>
              <a:rPr lang="en-US" sz="2400" b="1" dirty="0" smtClean="0"/>
              <a:t>P(x</a:t>
            </a:r>
            <a:r>
              <a:rPr lang="en-US" sz="2400" b="1" dirty="0"/>
              <a:t>≥4)</a:t>
            </a:r>
            <a:r>
              <a:rPr lang="ar-SA" sz="2400" b="1" dirty="0"/>
              <a:t> </a:t>
            </a:r>
            <a:r>
              <a:rPr lang="en-US" sz="2400" b="1" dirty="0" smtClean="0"/>
              <a:t> = P(4) + P(5) + P(6)= 0.35 + 0.25+ 0.25 =0.85</a:t>
            </a:r>
          </a:p>
          <a:p>
            <a:pPr marL="0" lvl="0" indent="0" algn="just" rtl="0"/>
            <a:r>
              <a:rPr lang="en-US" sz="2400" b="1" dirty="0"/>
              <a:t> </a:t>
            </a:r>
            <a:r>
              <a:rPr lang="en-US" sz="2400" b="1" dirty="0" smtClean="0"/>
              <a:t>                    = 1 -  P(2) = 1 – 0.15 = 0.85</a:t>
            </a:r>
          </a:p>
          <a:p>
            <a:pPr marL="0" lvl="0" indent="0" algn="just" rtl="0"/>
            <a:r>
              <a:rPr lang="en-US" sz="2400" b="1" dirty="0" smtClean="0"/>
              <a:t>5) P(2</a:t>
            </a:r>
            <a:r>
              <a:rPr lang="en-US" sz="2400" b="1" dirty="0"/>
              <a:t>≤</a:t>
            </a:r>
            <a:r>
              <a:rPr lang="en-US" sz="2400" b="1" dirty="0" smtClean="0"/>
              <a:t>x&lt;5)  = P(2) + P(4) = 0.15 + 0.35 = 0.5</a:t>
            </a:r>
            <a:endParaRPr lang="en-US" sz="2400" b="1" dirty="0"/>
          </a:p>
          <a:p>
            <a:pPr algn="just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47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445224"/>
          </a:xfrm>
        </p:spPr>
        <p:txBody>
          <a:bodyPr/>
          <a:lstStyle/>
          <a:p>
            <a:r>
              <a:rPr lang="ar-SA" sz="2400" b="1" dirty="0"/>
              <a:t>تمرين :-</a:t>
            </a:r>
            <a:endParaRPr lang="en-US" sz="2400" b="1" dirty="0"/>
          </a:p>
          <a:p>
            <a:r>
              <a:rPr lang="ar-SA" sz="2400" b="1" dirty="0"/>
              <a:t>إذا أعطيت الجدول الاحتمالي التالي </a:t>
            </a:r>
            <a:r>
              <a:rPr lang="ar-SA" sz="2400" b="1" dirty="0" smtClean="0"/>
              <a:t>:-</a:t>
            </a:r>
          </a:p>
          <a:p>
            <a:endParaRPr lang="ar-SA" sz="2400" b="1" dirty="0"/>
          </a:p>
          <a:p>
            <a:endParaRPr lang="ar-SA" sz="2400" b="1" dirty="0" smtClean="0"/>
          </a:p>
          <a:p>
            <a:endParaRPr lang="ar-SA" sz="2400" b="1" dirty="0"/>
          </a:p>
          <a:p>
            <a:r>
              <a:rPr lang="ar-SA" sz="2400" b="1" dirty="0" smtClean="0"/>
              <a:t>المطلوب </a:t>
            </a:r>
            <a:r>
              <a:rPr lang="ar-SA" sz="2400" b="1" dirty="0"/>
              <a:t>:-</a:t>
            </a:r>
            <a:endParaRPr lang="en-US" sz="2400" b="1" dirty="0"/>
          </a:p>
          <a:p>
            <a:pPr marL="457200" lvl="0" indent="-457200" algn="ctr" rtl="0">
              <a:buFont typeface="+mj-lt"/>
              <a:buAutoNum type="arabicParenR"/>
            </a:pPr>
            <a:r>
              <a:rPr lang="ar-SA" sz="2400" b="1" dirty="0" smtClean="0"/>
              <a:t> </a:t>
            </a:r>
            <a:r>
              <a:rPr lang="en-US" sz="2400" b="1" dirty="0" smtClean="0"/>
              <a:t>p(6)</a:t>
            </a:r>
            <a:endParaRPr lang="ar-SA" sz="2400" b="1" dirty="0" smtClean="0"/>
          </a:p>
          <a:p>
            <a:pPr marL="457200" lvl="0" indent="-457200" algn="ctr">
              <a:buFont typeface="+mj-lt"/>
              <a:buAutoNum type="arabicParenR"/>
            </a:pPr>
            <a:r>
              <a:rPr lang="ar-SA" sz="2400" b="1" dirty="0" smtClean="0"/>
              <a:t>الوسط </a:t>
            </a:r>
            <a:r>
              <a:rPr lang="ar-SA" sz="2400" b="1" dirty="0"/>
              <a:t>الحسابي .</a:t>
            </a:r>
            <a:endParaRPr lang="en-US" sz="2400" b="1" dirty="0"/>
          </a:p>
          <a:p>
            <a:pPr marL="457200" lvl="0" indent="-457200" algn="ctr">
              <a:buFont typeface="+mj-lt"/>
              <a:buAutoNum type="arabicParenR"/>
            </a:pPr>
            <a:r>
              <a:rPr lang="ar-SA" sz="2400" b="1" dirty="0"/>
              <a:t>التباين .</a:t>
            </a:r>
            <a:endParaRPr lang="en-US" sz="2400" b="1" dirty="0"/>
          </a:p>
          <a:p>
            <a:pPr marL="457200" lvl="0" indent="-457200" algn="ctr">
              <a:buFont typeface="+mj-lt"/>
              <a:buAutoNum type="arabicParenR"/>
            </a:pPr>
            <a:r>
              <a:rPr lang="ar-SA" sz="2400" b="1" dirty="0"/>
              <a:t>الانحراف المعياري .</a:t>
            </a:r>
            <a:endParaRPr lang="en-US" sz="2400" b="1" dirty="0"/>
          </a:p>
          <a:p>
            <a:pPr marL="457200" lvl="0" indent="-457200" algn="ctr">
              <a:buFont typeface="+mj-lt"/>
              <a:buAutoNum type="arabicParenR"/>
            </a:pPr>
            <a:r>
              <a:rPr lang="en-US" sz="2400" b="1" dirty="0"/>
              <a:t>P(x≥4)</a:t>
            </a:r>
            <a:r>
              <a:rPr lang="ar-SA" sz="2400" b="1" dirty="0"/>
              <a:t> .</a:t>
            </a:r>
            <a:endParaRPr lang="en-US" sz="2400" b="1" dirty="0"/>
          </a:p>
          <a:p>
            <a:pPr marL="457200" indent="-457200" algn="ctr">
              <a:buFont typeface="+mj-lt"/>
              <a:buAutoNum type="arabicParenR"/>
            </a:pPr>
            <a:r>
              <a:rPr lang="en-US" sz="2400" b="1" dirty="0"/>
              <a:t>P(2≤x≤5)</a:t>
            </a:r>
          </a:p>
          <a:p>
            <a:endParaRPr lang="ar-SA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209900"/>
              </p:ext>
            </p:extLst>
          </p:nvPr>
        </p:nvGraphicFramePr>
        <p:xfrm>
          <a:off x="1424610" y="2420888"/>
          <a:ext cx="6984775" cy="1304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6955"/>
                <a:gridCol w="1396955"/>
                <a:gridCol w="1396955"/>
                <a:gridCol w="1396955"/>
                <a:gridCol w="1396955"/>
              </a:tblGrid>
              <a:tr h="61207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effectLst/>
                        </a:rPr>
                        <a:t>x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  <a:tr h="61207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>
                          <a:effectLst/>
                        </a:rPr>
                        <a:t>P(x) </a:t>
                      </a:r>
                      <a:endParaRPr lang="en-US" sz="3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0.1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0.2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0.4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?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0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81307"/>
              </p:ext>
            </p:extLst>
          </p:nvPr>
        </p:nvGraphicFramePr>
        <p:xfrm>
          <a:off x="992560" y="1484784"/>
          <a:ext cx="8064896" cy="3652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2184"/>
                <a:gridCol w="923732"/>
                <a:gridCol w="941497"/>
                <a:gridCol w="1385599"/>
                <a:gridCol w="1101374"/>
                <a:gridCol w="905968"/>
                <a:gridCol w="1314542"/>
              </a:tblGrid>
              <a:tr h="47434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x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</a:rPr>
                        <a:t>Σ 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000" dirty="0">
                          <a:effectLst/>
                        </a:rPr>
                        <a:t>قيم المتغير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  <a:tr h="66167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P(x)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0.1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0.2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0.4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0.3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</a:rPr>
                        <a:t>1 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2000">
                          <a:effectLst/>
                        </a:rPr>
                        <a:t>الاحتمال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  <a:tr h="624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E(x)=x.P(x)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0.4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1.6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1.8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3.8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2000">
                          <a:effectLst/>
                        </a:rPr>
                        <a:t>التوقع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  <a:tr h="6248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E(X</a:t>
                      </a:r>
                      <a:r>
                        <a:rPr lang="en-US" sz="2000" baseline="30000">
                          <a:effectLst/>
                        </a:rPr>
                        <a:t>2</a:t>
                      </a:r>
                      <a:r>
                        <a:rPr lang="en-US" sz="2000">
                          <a:effectLst/>
                        </a:rPr>
                        <a:t>)=x.E(x)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6.4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10.8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18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2000" dirty="0">
                          <a:effectLst/>
                        </a:rPr>
                        <a:t>مربع التوقع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  <a:tr h="5537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 v(x) =σ</a:t>
                      </a:r>
                      <a:r>
                        <a:rPr lang="en-US" sz="2000" baseline="30000" dirty="0">
                          <a:effectLst/>
                        </a:rPr>
                        <a:t>2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=E(x</a:t>
                      </a:r>
                      <a:r>
                        <a:rPr lang="en-US" sz="2000" baseline="30000" dirty="0">
                          <a:effectLst/>
                        </a:rPr>
                        <a:t>2</a:t>
                      </a:r>
                      <a:r>
                        <a:rPr lang="en-US" sz="2000" dirty="0">
                          <a:effectLst/>
                        </a:rPr>
                        <a:t>)-E(x)</a:t>
                      </a:r>
                      <a:r>
                        <a:rPr lang="en-US" sz="2000" baseline="30000" dirty="0">
                          <a:effectLst/>
                        </a:rPr>
                        <a:t>2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en-US" sz="2000" dirty="0" smtClean="0">
                          <a:effectLst/>
                          <a:latin typeface="Calibri"/>
                          <a:cs typeface="Arial"/>
                        </a:rPr>
                        <a:t>=18-3.8</a:t>
                      </a:r>
                      <a:r>
                        <a:rPr lang="en-US" sz="2000" baseline="30000" dirty="0" smtClean="0">
                          <a:effectLst/>
                          <a:latin typeface="Calibri"/>
                          <a:cs typeface="Arial"/>
                        </a:rPr>
                        <a:t>2</a:t>
                      </a:r>
                      <a:r>
                        <a:rPr lang="en-US" sz="2000" dirty="0" smtClean="0">
                          <a:effectLst/>
                          <a:latin typeface="Calibri"/>
                          <a:cs typeface="Arial"/>
                        </a:rPr>
                        <a:t>=3.56</a:t>
                      </a:r>
                      <a:endParaRPr lang="en-US" sz="2000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3.56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000" dirty="0">
                          <a:effectLst/>
                        </a:rPr>
                        <a:t>التباين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  <a:tr h="4445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σ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1.89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EG" sz="2000" dirty="0">
                          <a:effectLst/>
                        </a:rPr>
                        <a:t>الانحراف المعياري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64568" y="5301208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 smtClean="0"/>
              <a:t>P(6) = 0.3                        ,   P(x ≥ 4) = P(4) + P(6) = 0.4 + 0.3 = 0.7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01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112568"/>
          </a:xfrm>
        </p:spPr>
        <p:txBody>
          <a:bodyPr/>
          <a:lstStyle/>
          <a:p>
            <a:r>
              <a:rPr lang="ar-SA" sz="2400" b="1" dirty="0" smtClean="0"/>
              <a:t> 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ستطيل 4"/>
              <p:cNvSpPr/>
              <p:nvPr/>
            </p:nvSpPr>
            <p:spPr>
              <a:xfrm>
                <a:off x="4180284" y="1948526"/>
                <a:ext cx="4169544" cy="47236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SA" sz="1400" b="1" dirty="0" smtClean="0"/>
                  <a:t>إذا كان احتمال أن يكون الفرد مدخن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1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sz="1400" b="1" i="1" smtClean="0">
                            <a:latin typeface="Cambria Math"/>
                          </a:rPr>
                          <m:t>𝟑</m:t>
                        </m:r>
                      </m:den>
                    </m:f>
                    <m:r>
                      <a:rPr lang="ar-SA" sz="14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ar-SA" sz="1400" b="1" dirty="0" smtClean="0"/>
                  <a:t> عند سؤال 10 أفردا فكل منهم قد يكون....</a:t>
                </a:r>
                <a:endParaRPr lang="ar-SA" sz="1400" b="1" dirty="0"/>
              </a:p>
            </p:txBody>
          </p:sp>
        </mc:Choice>
        <mc:Fallback xmlns="">
          <p:sp>
            <p:nvSpPr>
              <p:cNvPr id="5" name="مستطيل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284" y="1948526"/>
                <a:ext cx="4169544" cy="472362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سهم إلى اليمين 5"/>
          <p:cNvSpPr/>
          <p:nvPr/>
        </p:nvSpPr>
        <p:spPr>
          <a:xfrm>
            <a:off x="1169368" y="1837314"/>
            <a:ext cx="2250230" cy="871606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مدخن</a:t>
            </a:r>
          </a:p>
          <a:p>
            <a:pPr algn="ctr"/>
            <a:r>
              <a:rPr lang="ar-SA" sz="1600" b="1" dirty="0" smtClean="0">
                <a:solidFill>
                  <a:srgbClr val="C00000"/>
                </a:solidFill>
              </a:rPr>
              <a:t>غير مدخن</a:t>
            </a:r>
            <a:endParaRPr lang="ar-SA" sz="1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مستطيل 6"/>
              <p:cNvSpPr/>
              <p:nvPr/>
            </p:nvSpPr>
            <p:spPr>
              <a:xfrm>
                <a:off x="4167832" y="2811199"/>
                <a:ext cx="4169544" cy="112185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SA" sz="1400" b="1" dirty="0" smtClean="0"/>
                  <a:t>إذا كان احتمال وجود مصباح تالف في صندوق</a:t>
                </a:r>
              </a:p>
              <a:p>
                <a:pPr algn="ctr"/>
                <a:r>
                  <a:rPr lang="ar-SA" sz="14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1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b="1" i="1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ar-SA" sz="1400" b="1" i="1"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ar-SA" sz="1400" b="1" dirty="0" smtClean="0"/>
                  <a:t>, عند سحب مصباح من كل صندوق من 50 صندوق في كل مرة قد يكون....</a:t>
                </a:r>
                <a:endParaRPr lang="ar-SA" sz="1400" b="1" dirty="0"/>
              </a:p>
            </p:txBody>
          </p:sp>
        </mc:Choice>
        <mc:Fallback xmlns=""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832" y="2811199"/>
                <a:ext cx="4169544" cy="1121857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سهم إلى اليمين 7"/>
          <p:cNvSpPr/>
          <p:nvPr/>
        </p:nvSpPr>
        <p:spPr>
          <a:xfrm>
            <a:off x="1136576" y="2960525"/>
            <a:ext cx="2250230" cy="900523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سليم</a:t>
            </a:r>
          </a:p>
          <a:p>
            <a:pPr algn="ctr"/>
            <a:r>
              <a:rPr lang="ar-SA" sz="1600" b="1" dirty="0" smtClean="0">
                <a:solidFill>
                  <a:srgbClr val="C00000"/>
                </a:solidFill>
              </a:rPr>
              <a:t>تالف</a:t>
            </a:r>
            <a:endParaRPr lang="ar-SA" sz="1600" b="1" dirty="0">
              <a:solidFill>
                <a:srgbClr val="C0000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167832" y="4149080"/>
            <a:ext cx="4169544" cy="557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600" b="1" dirty="0" smtClean="0"/>
              <a:t>رمي قطعة النقد 10 مرات</a:t>
            </a:r>
            <a:endParaRPr lang="ar-SA" sz="1600" b="1" dirty="0"/>
          </a:p>
        </p:txBody>
      </p:sp>
      <p:sp>
        <p:nvSpPr>
          <p:cNvPr id="10" name="سهم إلى اليمين 9"/>
          <p:cNvSpPr/>
          <p:nvPr/>
        </p:nvSpPr>
        <p:spPr>
          <a:xfrm>
            <a:off x="1168624" y="3962379"/>
            <a:ext cx="2250230" cy="97878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صورة</a:t>
            </a:r>
          </a:p>
          <a:p>
            <a:pPr algn="ctr"/>
            <a:r>
              <a:rPr lang="ar-SA" sz="1600" b="1" dirty="0" smtClean="0">
                <a:solidFill>
                  <a:srgbClr val="C00000"/>
                </a:solidFill>
              </a:rPr>
              <a:t>كتابة</a:t>
            </a:r>
            <a:endParaRPr lang="ar-SA" sz="1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ستطيل 10"/>
              <p:cNvSpPr/>
              <p:nvPr/>
            </p:nvSpPr>
            <p:spPr>
              <a:xfrm>
                <a:off x="4311848" y="5157192"/>
                <a:ext cx="4169544" cy="839118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SA" sz="1600" b="1" dirty="0" smtClean="0"/>
                  <a:t>إذا كان احتمال حضور الطالبة للمحاضرة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16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ar-SA" sz="1600" b="1" i="1" smtClean="0"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ar-SA" sz="1600" b="1" i="1">
                        <a:latin typeface="Cambria Math"/>
                      </a:rPr>
                      <m:t> </m:t>
                    </m:r>
                  </m:oMath>
                </a14:m>
                <a:r>
                  <a:rPr lang="ar-SA" sz="1600" b="1" dirty="0" smtClean="0"/>
                  <a:t> , بمتابعة حضور الطالبة في 5 محاضرات</a:t>
                </a:r>
                <a:endParaRPr lang="ar-SA" sz="1600" b="1" dirty="0"/>
              </a:p>
            </p:txBody>
          </p:sp>
        </mc:Choice>
        <mc:Fallback xmlns="">
          <p:sp>
            <p:nvSpPr>
              <p:cNvPr id="11" name="مستطيل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848" y="5157192"/>
                <a:ext cx="4169544" cy="839118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سهم إلى اليمين 11"/>
          <p:cNvSpPr/>
          <p:nvPr/>
        </p:nvSpPr>
        <p:spPr>
          <a:xfrm>
            <a:off x="1199704" y="5013176"/>
            <a:ext cx="2250230" cy="106142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حاضرة</a:t>
            </a:r>
          </a:p>
          <a:p>
            <a:pPr algn="ctr"/>
            <a:r>
              <a:rPr lang="ar-SA" sz="1600" b="1" dirty="0" smtClean="0">
                <a:solidFill>
                  <a:srgbClr val="C00000"/>
                </a:solidFill>
              </a:rPr>
              <a:t>غائبة</a:t>
            </a:r>
            <a:endParaRPr lang="ar-S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4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112568"/>
          </a:xfrm>
        </p:spPr>
        <p:txBody>
          <a:bodyPr/>
          <a:lstStyle/>
          <a:p>
            <a:r>
              <a:rPr lang="ar-SA" sz="2400" b="1" dirty="0" smtClean="0"/>
              <a:t>  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12" name="وسيلة شرح مع سهم إلى الأعلى 11"/>
          <p:cNvSpPr/>
          <p:nvPr/>
        </p:nvSpPr>
        <p:spPr>
          <a:xfrm>
            <a:off x="1547664" y="1434214"/>
            <a:ext cx="6336704" cy="1058682"/>
          </a:xfrm>
          <a:prstGeom prst="upArrowCallou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جميع التجارب السابقة تحقق الشروط التالية:</a:t>
            </a:r>
            <a:endParaRPr lang="ar-SA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ستطيل 12"/>
              <p:cNvSpPr/>
              <p:nvPr/>
            </p:nvSpPr>
            <p:spPr>
              <a:xfrm>
                <a:off x="1151620" y="2708920"/>
                <a:ext cx="7128792" cy="2952328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ar-SA" sz="2400" b="1" dirty="0" smtClean="0"/>
                  <a:t>نتيجة كل محاولة  للتجربة إما نجاح أو فشل.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ar-SA" sz="2400" b="1" dirty="0" smtClean="0"/>
                  <a:t>نتيجة كل محاولة مستقلة عن الأخرى 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ar-SA" sz="2400" b="1" dirty="0" smtClean="0"/>
                  <a:t>احتمال النجاح في كل محاولة يكون ثابت  و ليكن 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𝒑</m:t>
                    </m:r>
                  </m:oMath>
                </a14:m>
                <a:r>
                  <a:rPr lang="ar-SA" sz="2400" b="1" dirty="0" smtClean="0"/>
                  <a:t> و احتمال الخطأ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𝒒</m:t>
                    </m:r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−</m:t>
                    </m:r>
                    <m:r>
                      <a:rPr lang="en-US" sz="2400" b="1" i="1" smtClean="0">
                        <a:latin typeface="Cambria Math"/>
                      </a:rPr>
                      <m:t>𝒑</m:t>
                    </m:r>
                  </m:oMath>
                </a14:m>
                <a:endParaRPr lang="ar-SA" sz="2400" b="1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ar-SA" sz="2400" b="1" dirty="0" smtClean="0"/>
                  <a:t>إجراء التجربة عدة مرات فتكون هناك </a:t>
                </a:r>
                <a:r>
                  <a:rPr lang="en-US" sz="2400" b="1" dirty="0" smtClean="0"/>
                  <a:t>n</a:t>
                </a:r>
                <a:r>
                  <a:rPr lang="ar-SA" sz="2400" b="1" dirty="0" smtClean="0"/>
                  <a:t> محاولة.</a:t>
                </a:r>
              </a:p>
              <a:p>
                <a:endParaRPr lang="en-US" sz="2400" b="1" dirty="0" smtClean="0"/>
              </a:p>
            </p:txBody>
          </p:sp>
        </mc:Choice>
        <mc:Fallback xmlns="">
          <p:sp>
            <p:nvSpPr>
              <p:cNvPr id="13" name="مستطيل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620" y="2708920"/>
                <a:ext cx="7128792" cy="2952328"/>
              </a:xfrm>
              <a:prstGeom prst="rect">
                <a:avLst/>
              </a:prstGeom>
              <a:blipFill rotWithShape="1">
                <a:blip r:embed="rId2"/>
                <a:stretch>
                  <a:fillRect r="-127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دمعة 13"/>
          <p:cNvSpPr/>
          <p:nvPr/>
        </p:nvSpPr>
        <p:spPr>
          <a:xfrm>
            <a:off x="683568" y="5013176"/>
            <a:ext cx="3672408" cy="864096"/>
          </a:xfrm>
          <a:prstGeom prst="teardrop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تجربة ذات الحدين</a:t>
            </a:r>
            <a:endParaRPr lang="ar-S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4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866924" y="3174752"/>
            <a:ext cx="8190532" cy="2808312"/>
          </a:xfrm>
          <a:prstGeom prst="roundRect">
            <a:avLst/>
          </a:prstGeom>
          <a:solidFill>
            <a:srgbClr val="C00000"/>
          </a:solidFill>
          <a:ln w="762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just"/>
            <a:r>
              <a:rPr lang="ar-SA" sz="2400" b="1" dirty="0" smtClean="0">
                <a:solidFill>
                  <a:schemeClr val="bg1"/>
                </a:solidFill>
              </a:rPr>
              <a:t>عند رمي قطعة نقد 7 مرات إذا اعتبرنا ظهور </a:t>
            </a:r>
            <a:r>
              <a:rPr lang="en-US" sz="2400" b="1" dirty="0" smtClean="0">
                <a:solidFill>
                  <a:schemeClr val="bg1"/>
                </a:solidFill>
              </a:rPr>
              <a:t>H </a:t>
            </a:r>
            <a:r>
              <a:rPr lang="ar-SA" sz="2400" b="1" dirty="0" smtClean="0">
                <a:solidFill>
                  <a:schemeClr val="bg1"/>
                </a:solidFill>
              </a:rPr>
              <a:t> هو النجاح فإن</a:t>
            </a:r>
          </a:p>
          <a:p>
            <a:pPr lvl="0"/>
            <a:r>
              <a:rPr lang="en-US" sz="2400" b="1" dirty="0" smtClean="0">
                <a:solidFill>
                  <a:schemeClr val="bg1"/>
                </a:solidFill>
              </a:rPr>
              <a:t>P(X=4)</a:t>
            </a:r>
            <a:r>
              <a:rPr lang="ar-SA" sz="2400" b="1" dirty="0" smtClean="0">
                <a:solidFill>
                  <a:schemeClr val="bg1"/>
                </a:solidFill>
              </a:rPr>
              <a:t> تعني.....</a:t>
            </a:r>
          </a:p>
          <a:p>
            <a:pPr lvl="0"/>
            <a:endParaRPr lang="ar-SA" sz="2400" b="1" dirty="0" smtClean="0">
              <a:solidFill>
                <a:schemeClr val="bg1"/>
              </a:solidFill>
            </a:endParaRPr>
          </a:p>
          <a:p>
            <a:pPr lvl="0" algn="ctr"/>
            <a:r>
              <a:rPr lang="ar-SA" sz="2400" b="1" dirty="0" smtClean="0">
                <a:solidFill>
                  <a:srgbClr val="000066"/>
                </a:solidFill>
              </a:rPr>
              <a:t> ما احتمال أن يظهر الوجه </a:t>
            </a:r>
            <a:r>
              <a:rPr lang="en-US" sz="2400" b="1" dirty="0" smtClean="0">
                <a:solidFill>
                  <a:srgbClr val="000066"/>
                </a:solidFill>
              </a:rPr>
              <a:t>H</a:t>
            </a:r>
            <a:r>
              <a:rPr lang="ar-SA" sz="2400" b="1" dirty="0" smtClean="0">
                <a:solidFill>
                  <a:srgbClr val="000066"/>
                </a:solidFill>
              </a:rPr>
              <a:t> أربع مرات عند رمي قطعة النقد 7 مرات.</a:t>
            </a:r>
            <a:endParaRPr lang="ar-SA" sz="2400" b="1" dirty="0">
              <a:solidFill>
                <a:srgbClr val="000066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766788" y="1811462"/>
            <a:ext cx="4834284" cy="1185490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يسمى متغير ذات الحدين 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 توزيعه الاحتمالي هو توزيع ذات الحدين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حيث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x=0,1,2,3,…..n  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وسيلة شرح مع سهم إلى اليسار 6"/>
          <p:cNvSpPr/>
          <p:nvPr/>
        </p:nvSpPr>
        <p:spPr>
          <a:xfrm>
            <a:off x="5601072" y="1916832"/>
            <a:ext cx="2829916" cy="920681"/>
          </a:xfrm>
          <a:prstGeom prst="leftArrowCallou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إذا كان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عدد النجاحات في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ar-S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محاولة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635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 الاحتمالات :-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مراجعة على التوافيق :-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5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الاحتمالات :-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:-</a:t>
            </a:r>
          </a:p>
          <a:p>
            <a:r>
              <a:rPr lang="en-US" sz="2400" dirty="0" smtClean="0"/>
              <a:t>  </a:t>
            </a:r>
            <a:r>
              <a:rPr lang="ar-S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عند اجراء تجربة ذات الحدين 5 مرات , نفترض أن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ar-S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متغير </a:t>
            </a:r>
            <a:r>
              <a:rPr lang="ar-S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ذات </a:t>
            </a:r>
            <a:r>
              <a:rPr lang="ar-S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الحدين .</a:t>
            </a:r>
            <a:r>
              <a:rPr lang="ar-S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احتمال النجاح =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ar-S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احتمال الفشل =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q=1-p</a:t>
            </a:r>
            <a:r>
              <a:rPr lang="ar-S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فإن احتمالةتحقق هذه الظاهرة ثلاث مرات</a:t>
            </a:r>
            <a:r>
              <a:rPr lang="ar-S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sz="24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ستطيل مستدير الزوايا 4"/>
              <p:cNvSpPr/>
              <p:nvPr/>
            </p:nvSpPr>
            <p:spPr>
              <a:xfrm>
                <a:off x="978966" y="4053778"/>
                <a:ext cx="7359054" cy="2001293"/>
              </a:xfrm>
              <a:prstGeom prst="roundRect">
                <a:avLst/>
              </a:prstGeom>
              <a:pattFill prst="pct30">
                <a:fgClr>
                  <a:schemeClr val="accent1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 w="76200">
                <a:solidFill>
                  <a:schemeClr val="tx1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lvl="0" algn="ctr"/>
                <a:r>
                  <a:rPr lang="ar-SA" sz="2400" b="1" dirty="0" smtClean="0">
                    <a:solidFill>
                      <a:schemeClr val="tx1"/>
                    </a:solidFill>
                  </a:rPr>
                  <a:t>التوزيع الاحتمالي لمتغير ذات الحدين 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X</a:t>
                </a:r>
                <a:r>
                  <a:rPr lang="ar-SA" sz="2400" b="1" dirty="0" smtClean="0">
                    <a:solidFill>
                      <a:schemeClr val="tx1"/>
                    </a:solidFill>
                  </a:rPr>
                  <a:t> عند اجراء التجربة 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n</a:t>
                </a:r>
                <a:r>
                  <a:rPr lang="ar-SA" sz="2400" b="1" dirty="0" smtClean="0">
                    <a:solidFill>
                      <a:schemeClr val="tx1"/>
                    </a:solidFill>
                  </a:rPr>
                  <a:t> مرة :</a:t>
                </a: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𝒑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𝑿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)=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;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𝒏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𝒙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𝒒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𝒏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ar-SA" sz="2400" b="1" dirty="0" smtClean="0">
                  <a:solidFill>
                    <a:schemeClr val="tx1"/>
                  </a:solidFill>
                </a:endParaRPr>
              </a:p>
              <a:p>
                <a:pPr lvl="0" algn="ctr"/>
                <a:r>
                  <a:rPr lang="ar-SA" sz="2400" b="1" dirty="0" smtClean="0">
                    <a:solidFill>
                      <a:schemeClr val="tx1"/>
                    </a:solidFill>
                  </a:rPr>
                  <a:t>حيث أن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</m:oMath>
                </a14:m>
                <a:r>
                  <a:rPr lang="ar-SA" sz="2400" b="1" dirty="0" smtClean="0">
                    <a:solidFill>
                      <a:schemeClr val="tx1"/>
                    </a:solidFill>
                  </a:rPr>
                  <a:t> احتمال النجاح و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𝒒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</m:oMath>
                </a14:m>
                <a:endParaRPr lang="en-US" sz="2400" b="1" dirty="0" smtClean="0">
                  <a:solidFill>
                    <a:schemeClr val="tx1"/>
                  </a:solidFill>
                </a:endParaRPr>
              </a:p>
              <a:p>
                <a:pPr lvl="0"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x= 0,1,2,3……..n</a:t>
                </a:r>
                <a:endParaRPr lang="ar-SA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مستطيل مستدير الزوايا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966" y="4053778"/>
                <a:ext cx="7359054" cy="2001293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762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ستطيل 5"/>
              <p:cNvSpPr/>
              <p:nvPr/>
            </p:nvSpPr>
            <p:spPr>
              <a:xfrm>
                <a:off x="1918916" y="3020246"/>
                <a:ext cx="4834284" cy="912810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𝒑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𝑿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=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 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1" i="1" smtClean="0"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1" i="1" smtClean="0"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1" i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𝒑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</m:t>
                          </m:r>
                        </m:sup>
                      </m:sSup>
                      <m:sSup>
                        <m:sSup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𝒒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𝟓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ar-SA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" name="مستطيل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916" y="3020246"/>
                <a:ext cx="4834284" cy="9128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1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:-</a:t>
            </a:r>
          </a:p>
          <a:p>
            <a:r>
              <a:rPr lang="en-US" sz="2400" dirty="0" smtClean="0"/>
              <a:t> </a:t>
            </a:r>
            <a:r>
              <a:rPr lang="ar-SA" sz="2400" b="1" dirty="0">
                <a:solidFill>
                  <a:schemeClr val="tx1"/>
                </a:solidFill>
              </a:rPr>
              <a:t>رميت قطعة نقود متزنة 4 مرات , </a:t>
            </a:r>
            <a:r>
              <a:rPr lang="ar-SA" sz="2400" b="1" dirty="0" smtClean="0">
                <a:solidFill>
                  <a:schemeClr val="tx1"/>
                </a:solidFill>
              </a:rPr>
              <a:t>أوجد ال</a:t>
            </a:r>
            <a:r>
              <a:rPr lang="ar-EG" sz="2400" b="1" dirty="0" smtClean="0">
                <a:solidFill>
                  <a:schemeClr val="tx1"/>
                </a:solidFill>
              </a:rPr>
              <a:t>توزيع</a:t>
            </a:r>
            <a:r>
              <a:rPr lang="ar-SA" sz="2400" b="1" dirty="0" smtClean="0">
                <a:solidFill>
                  <a:schemeClr val="tx1"/>
                </a:solidFill>
              </a:rPr>
              <a:t> </a:t>
            </a:r>
            <a:r>
              <a:rPr lang="ar-SA" sz="2400" b="1" dirty="0">
                <a:solidFill>
                  <a:schemeClr val="tx1"/>
                </a:solidFill>
              </a:rPr>
              <a:t>الاحتمالي لعدد </a:t>
            </a:r>
            <a:r>
              <a:rPr lang="en-US" sz="2400" b="1" dirty="0">
                <a:solidFill>
                  <a:schemeClr val="tx1"/>
                </a:solidFill>
              </a:rPr>
              <a:t>H</a:t>
            </a:r>
            <a:r>
              <a:rPr lang="ar-SA" sz="2400" b="1" dirty="0">
                <a:solidFill>
                  <a:schemeClr val="tx1"/>
                </a:solidFill>
              </a:rPr>
              <a:t> الظاهر فيها.</a:t>
            </a:r>
            <a:endParaRPr lang="en-US" sz="2400" b="1" dirty="0">
              <a:solidFill>
                <a:schemeClr val="tx1"/>
              </a:solidFill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مستطيل مستدير الزوايا 6"/>
              <p:cNvSpPr/>
              <p:nvPr/>
            </p:nvSpPr>
            <p:spPr>
              <a:xfrm>
                <a:off x="1136576" y="2720618"/>
                <a:ext cx="7308812" cy="3156654"/>
              </a:xfrm>
              <a:prstGeom prst="roundRect">
                <a:avLst/>
              </a:prstGeom>
              <a:pattFill prst="pct30">
                <a:fgClr>
                  <a:srgbClr val="C00000"/>
                </a:fgClr>
                <a:bgClr>
                  <a:schemeClr val="bg1"/>
                </a:bgClr>
              </a:pattFill>
              <a:ln w="571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lvl="0"/>
                <a:r>
                  <a:rPr lang="ar-SA" sz="2000" b="1" dirty="0" smtClean="0">
                    <a:solidFill>
                      <a:srgbClr val="000066"/>
                    </a:solidFill>
                  </a:rPr>
                  <a:t>التجربة تحقق شروط ذات الحدين , نفرض أن النجاح هو ظهور </a:t>
                </a:r>
                <a:r>
                  <a:rPr lang="en-US" sz="2000" b="1" dirty="0" smtClean="0">
                    <a:solidFill>
                      <a:srgbClr val="000066"/>
                    </a:solidFill>
                  </a:rPr>
                  <a:t>H</a:t>
                </a:r>
                <a:r>
                  <a:rPr lang="ar-SA" sz="2000" b="1" dirty="0" smtClean="0">
                    <a:solidFill>
                      <a:srgbClr val="000066"/>
                    </a:solidFill>
                  </a:rPr>
                  <a:t> .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𝒏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𝟒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 , 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𝒑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 , 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𝒒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ar-SA" sz="2000" b="1" dirty="0" smtClean="0">
                  <a:solidFill>
                    <a:srgbClr val="000066"/>
                  </a:solidFill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solidFill>
                            <a:srgbClr val="000066"/>
                          </a:solidFill>
                          <a:latin typeface="Cambria Math"/>
                        </a:rPr>
                        <m:t>𝒃</m:t>
                      </m:r>
                      <m:d>
                        <m:d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  <m:r>
                        <a:rPr lang="en-US" sz="2000" b="1" i="1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1" i="1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  <m:t>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𝒙</m:t>
                          </m:r>
                        </m:sup>
                      </m:sSup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  ,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𝟎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𝟐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𝟑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US" sz="2000" b="1" i="1" dirty="0" smtClean="0">
                  <a:solidFill>
                    <a:srgbClr val="000066"/>
                  </a:solidFill>
                  <a:latin typeface="Cambria Math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= </m:t>
                      </m:r>
                      <m:d>
                        <m:d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1" i="1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  <m:t>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en-US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ar-SA" sz="2000" b="1" dirty="0" smtClean="0">
                  <a:solidFill>
                    <a:srgbClr val="000066"/>
                  </a:solidFill>
                </a:endParaRPr>
              </a:p>
              <a:p>
                <a:pPr lvl="0"/>
                <a:endParaRPr lang="en-US" sz="2000" b="1" dirty="0" smtClean="0">
                  <a:solidFill>
                    <a:srgbClr val="000066"/>
                  </a:solidFill>
                </a:endParaRPr>
              </a:p>
            </p:txBody>
          </p:sp>
        </mc:Choice>
        <mc:Fallback xmlns="">
          <p:sp>
            <p:nvSpPr>
              <p:cNvPr id="7" name="مستطيل مستدير الزوايا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576" y="2720618"/>
                <a:ext cx="7308812" cy="3156654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571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238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112568"/>
          </a:xfrm>
        </p:spPr>
        <p:txBody>
          <a:bodyPr/>
          <a:lstStyle/>
          <a:p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تمرين :-</a:t>
            </a:r>
          </a:p>
          <a:p>
            <a:r>
              <a:rPr lang="ar-SA" sz="2000" b="1" dirty="0" smtClean="0">
                <a:solidFill>
                  <a:schemeClr val="tx1"/>
                </a:solidFill>
              </a:rPr>
              <a:t>عند </a:t>
            </a:r>
            <a:r>
              <a:rPr lang="ar-SA" sz="2000" b="1" dirty="0">
                <a:solidFill>
                  <a:schemeClr val="tx1"/>
                </a:solidFill>
              </a:rPr>
              <a:t>رمي حجر النرد 4 مرات, ما احتمال عدم ظهور الوجه6</a:t>
            </a:r>
            <a:r>
              <a:rPr lang="ar-SA" sz="2000" b="1" dirty="0" smtClean="0">
                <a:solidFill>
                  <a:schemeClr val="tx1"/>
                </a:solidFill>
              </a:rPr>
              <a:t>؟  </a:t>
            </a:r>
            <a:r>
              <a:rPr lang="ar-SA" sz="2000" b="1" dirty="0">
                <a:solidFill>
                  <a:schemeClr val="tx1"/>
                </a:solidFill>
              </a:rPr>
              <a:t>ما احتمال ظهور 6 مرتين ؟</a:t>
            </a:r>
            <a:endParaRPr lang="en-US" sz="2000" b="1" dirty="0">
              <a:solidFill>
                <a:schemeClr val="tx1"/>
              </a:solidFill>
            </a:endParaRPr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مستطيل مستدير الزوايا 6"/>
              <p:cNvSpPr/>
              <p:nvPr/>
            </p:nvSpPr>
            <p:spPr>
              <a:xfrm>
                <a:off x="683568" y="2424900"/>
                <a:ext cx="8373888" cy="374040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lvl="0"/>
                <a:r>
                  <a:rPr lang="ar-SA" b="1" dirty="0" smtClean="0">
                    <a:solidFill>
                      <a:srgbClr val="000066"/>
                    </a:solidFill>
                  </a:rPr>
                  <a:t>فراغ العينة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SA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𝟑</m:t>
                        </m:r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𝟒</m:t>
                        </m:r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𝟓</m:t>
                        </m:r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𝟔</m:t>
                        </m:r>
                      </m:e>
                    </m:d>
                  </m:oMath>
                </a14:m>
                <a:endParaRPr lang="ar-SA" b="1" dirty="0" smtClean="0">
                  <a:solidFill>
                    <a:srgbClr val="000066"/>
                  </a:solidFill>
                </a:endParaRPr>
              </a:p>
              <a:p>
                <a:pPr lvl="0"/>
                <a:r>
                  <a:rPr lang="ar-SA" b="1" dirty="0" smtClean="0">
                    <a:solidFill>
                      <a:srgbClr val="000066"/>
                    </a:solidFill>
                  </a:rPr>
                  <a:t>إذا فرضنا أن النجاح هو ظهور العدد 6 .</a:t>
                </a:r>
              </a:p>
              <a:p>
                <a:pPr lvl="0"/>
                <a:r>
                  <a:rPr lang="ar-SA" b="1" dirty="0" smtClean="0">
                    <a:solidFill>
                      <a:srgbClr val="000066"/>
                    </a:solidFill>
                  </a:rPr>
                  <a:t>احتمال النجاح </a:t>
                </a:r>
                <a:r>
                  <a:rPr lang="en-US" b="1" dirty="0" smtClean="0">
                    <a:solidFill>
                      <a:srgbClr val="000066"/>
                    </a:solidFill>
                  </a:rPr>
                  <a:t>p</a:t>
                </a:r>
                <a:r>
                  <a:rPr lang="ar-SA" b="1" dirty="0" smtClean="0">
                    <a:solidFill>
                      <a:srgbClr val="000066"/>
                    </a:solidFill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rgbClr val="000066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r>
                  <a:rPr lang="ar-SA" b="1" dirty="0" smtClean="0">
                    <a:solidFill>
                      <a:srgbClr val="000066"/>
                    </a:solidFill>
                  </a:rPr>
                  <a:t>   ,  احتمال الفشل </a:t>
                </a:r>
                <a:r>
                  <a:rPr lang="en-US" b="1" dirty="0" smtClean="0">
                    <a:solidFill>
                      <a:srgbClr val="000066"/>
                    </a:solidFill>
                  </a:rPr>
                  <a:t>q</a:t>
                </a:r>
                <a:r>
                  <a:rPr lang="ar-SA" b="1" dirty="0" smtClean="0">
                    <a:solidFill>
                      <a:srgbClr val="000066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US" b="1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r>
                  <a:rPr lang="ar-SA" b="1" dirty="0" smtClean="0">
                    <a:solidFill>
                      <a:srgbClr val="000066"/>
                    </a:solidFill>
                  </a:rPr>
                  <a:t>  ,  </a:t>
                </a:r>
                <a:r>
                  <a:rPr lang="en-US" b="1" dirty="0" smtClean="0">
                    <a:solidFill>
                      <a:srgbClr val="000066"/>
                    </a:solidFill>
                  </a:rPr>
                  <a:t>n=4</a:t>
                </a:r>
                <a:endParaRPr lang="ar-SA" b="1" dirty="0" smtClean="0">
                  <a:solidFill>
                    <a:srgbClr val="000066"/>
                  </a:solidFill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solidFill>
                            <a:srgbClr val="000066"/>
                          </a:solidFill>
                          <a:latin typeface="Cambria Math"/>
                        </a:rPr>
                        <m:t>𝒃</m:t>
                      </m:r>
                      <m:d>
                        <m:dPr>
                          <m:ctrlP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  <m:t>𝟔</m:t>
                              </m:r>
                            </m:den>
                          </m:f>
                        </m:e>
                      </m:d>
                      <m:r>
                        <a:rPr lang="en-US" b="1" i="1">
                          <a:solidFill>
                            <a:srgbClr val="000066"/>
                          </a:solidFill>
                          <a:latin typeface="Cambria Math"/>
                        </a:rPr>
                        <m:t>= </m:t>
                      </m:r>
                      <m:d>
                        <m:dPr>
                          <m:ctrlP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1" i="1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  <m:t>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1" i="1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𝒙</m:t>
                          </m:r>
                        </m:sup>
                      </m:sSup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,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,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𝟐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,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𝟑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,</m:t>
                      </m:r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ar-SA" b="1" dirty="0" smtClean="0">
                  <a:solidFill>
                    <a:srgbClr val="000066"/>
                  </a:solidFill>
                </a:endParaRPr>
              </a:p>
              <a:p>
                <a:pPr lvl="0"/>
                <a:endParaRPr lang="ar-SA" b="1" dirty="0" smtClean="0">
                  <a:solidFill>
                    <a:srgbClr val="000066"/>
                  </a:solidFill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𝒑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𝟔</m:t>
                          </m:r>
                          <m:r>
                            <a:rPr lang="ar-SA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ظهور</m:t>
                          </m:r>
                          <m:r>
                            <a:rPr lang="ar-SA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ar-SA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عدم</m:t>
                          </m:r>
                        </m:e>
                      </m:d>
                      <m:r>
                        <a:rPr lang="ar-SA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>
                          <a:solidFill>
                            <a:srgbClr val="000066"/>
                          </a:solidFill>
                          <a:latin typeface="Cambria Math"/>
                        </a:rPr>
                        <m:t>𝒃</m:t>
                      </m:r>
                      <m:d>
                        <m:dPr>
                          <m:ctrlP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𝟎</m:t>
                          </m:r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 smtClean="0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  <m:t>𝟔</m:t>
                              </m:r>
                            </m:den>
                          </m:f>
                        </m:e>
                      </m:d>
                      <m:r>
                        <a:rPr lang="en-US" b="1" i="1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1" i="1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  <m:t>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1" i="1" smtClean="0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𝟎</m:t>
                          </m:r>
                        </m:sup>
                      </m:sSup>
                      <m:sSup>
                        <m:sSupPr>
                          <m:ctrlP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ar-SA" b="1" dirty="0" smtClean="0">
                  <a:solidFill>
                    <a:srgbClr val="000066"/>
                  </a:solidFill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en-US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US" b="1" dirty="0" smtClean="0">
                  <a:solidFill>
                    <a:srgbClr val="000066"/>
                  </a:solidFill>
                </a:endParaRPr>
              </a:p>
            </p:txBody>
          </p:sp>
        </mc:Choice>
        <mc:Fallback xmlns="">
          <p:sp>
            <p:nvSpPr>
              <p:cNvPr id="7" name="مستطيل مستدير الزوايا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424900"/>
                <a:ext cx="8373888" cy="3740404"/>
              </a:xfrm>
              <a:prstGeom prst="round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  <a:ln w="571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94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ستطيل مستدير الزوايا 4"/>
              <p:cNvSpPr/>
              <p:nvPr/>
            </p:nvSpPr>
            <p:spPr>
              <a:xfrm>
                <a:off x="683568" y="1628800"/>
                <a:ext cx="8445896" cy="417646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571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𝒑</m:t>
                      </m:r>
                      <m:d>
                        <m:dPr>
                          <m:ctrlPr>
                            <a:rPr lang="en-US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ar-SA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مرتين</m:t>
                          </m:r>
                          <m:r>
                            <a:rPr lang="ar-SA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ar-SA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𝟔</m:t>
                          </m:r>
                          <m:r>
                            <a:rPr lang="ar-SA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ar-SA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ظهور</m:t>
                          </m:r>
                        </m:e>
                      </m:d>
                      <m:r>
                        <a:rPr lang="ar-SA" sz="2000" b="1" i="1" smtClean="0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1" i="1">
                          <a:solidFill>
                            <a:srgbClr val="000066"/>
                          </a:solidFill>
                          <a:latin typeface="Cambria Math"/>
                        </a:rPr>
                        <m:t>𝒃</m:t>
                      </m:r>
                      <m:d>
                        <m:d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  <m:t>𝟔</m:t>
                              </m:r>
                            </m:den>
                          </m:f>
                        </m:e>
                      </m:d>
                      <m:r>
                        <a:rPr lang="en-US" sz="2000" b="1" i="1">
                          <a:solidFill>
                            <a:srgbClr val="000066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1" i="1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  <m:t>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1" i="1" smtClean="0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en-US" sz="2000" b="1" i="1">
                                      <a:solidFill>
                                        <a:srgbClr val="000066"/>
                                      </a:solidFill>
                                      <a:latin typeface="Cambria Math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US" sz="2000" b="1" i="1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000" b="1" i="1" smtClean="0">
                              <a:solidFill>
                                <a:srgbClr val="000066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dirty="0"/>
              </a:p>
              <a:p>
                <a:pPr lvl="0"/>
                <a:endParaRPr lang="ar-SA" sz="2000" b="1" dirty="0" smtClean="0">
                  <a:solidFill>
                    <a:srgbClr val="000066"/>
                  </a:solidFill>
                </a:endParaRPr>
              </a:p>
              <a:p>
                <a:pPr lvl="0"/>
                <a:endParaRPr lang="en-US" sz="2000" b="1" dirty="0" smtClean="0">
                  <a:solidFill>
                    <a:srgbClr val="000066"/>
                  </a:solidFill>
                </a:endParaRPr>
              </a:p>
            </p:txBody>
          </p:sp>
        </mc:Choice>
        <mc:Fallback xmlns="">
          <p:sp>
            <p:nvSpPr>
              <p:cNvPr id="5" name="مستطيل مستدير الزوايا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628800"/>
                <a:ext cx="8445896" cy="4176464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571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875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الاحتمالات :-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ستطيل 4"/>
              <p:cNvSpPr/>
              <p:nvPr/>
            </p:nvSpPr>
            <p:spPr>
              <a:xfrm>
                <a:off x="729212" y="2975831"/>
                <a:ext cx="4834284" cy="131726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mbria Math"/>
                        </a:rPr>
                        <m:t>𝑬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/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𝑿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mbria Math"/>
                        </a:rPr>
                        <m:t>= </m:t>
                      </m:r>
                      <m:r>
                        <a:rPr lang="en-US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mbria Math"/>
                          <a:ea typeface="Cambria Math"/>
                        </a:rPr>
                        <m:t>𝝁</m:t>
                      </m:r>
                      <m:r>
                        <a:rPr lang="en-US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mbria Math"/>
                          <a:ea typeface="Cambria Math"/>
                        </a:rPr>
                        <m:t>𝒏𝒑</m:t>
                      </m:r>
                    </m:oMath>
                  </m:oMathPara>
                </a14:m>
                <a:endParaRPr lang="ar-SA" sz="2400" b="1" dirty="0">
                  <a:solidFill>
                    <a:schemeClr val="accent5">
                      <a:lumMod val="50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" name="مستطيل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212" y="2975831"/>
                <a:ext cx="4834284" cy="1317265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وسيلة شرح مع سهم إلى اليسار 5"/>
          <p:cNvSpPr/>
          <p:nvPr/>
        </p:nvSpPr>
        <p:spPr>
          <a:xfrm>
            <a:off x="6189637" y="3058399"/>
            <a:ext cx="2181844" cy="1378713"/>
          </a:xfrm>
          <a:prstGeom prst="leftArrow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التوقع الرياضي</a:t>
            </a:r>
            <a:endParaRPr lang="ar-SA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مستطيل 6"/>
              <p:cNvSpPr/>
              <p:nvPr/>
            </p:nvSpPr>
            <p:spPr>
              <a:xfrm>
                <a:off x="729212" y="4560007"/>
                <a:ext cx="4834284" cy="1317265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SA" sz="2400" b="1" i="1" smtClean="0">
                              <a:solidFill>
                                <a:schemeClr val="accent5">
                                  <a:lumMod val="20000"/>
                                  <a:lumOff val="8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ar-SA" sz="2400" b="1" i="1" smtClean="0">
                              <a:solidFill>
                                <a:schemeClr val="accent5">
                                  <a:lumMod val="20000"/>
                                  <a:lumOff val="8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𝝈</m:t>
                          </m:r>
                        </m:e>
                        <m:sup>
                          <m:r>
                            <a:rPr lang="ar-SA" sz="2400" b="1" i="1" smtClean="0">
                              <a:solidFill>
                                <a:schemeClr val="accent5">
                                  <a:lumMod val="20000"/>
                                  <a:lumOff val="8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ar-SA" sz="2400" b="1" i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𝒏𝒑𝒒</m:t>
                      </m:r>
                      <m:r>
                        <a:rPr lang="ar-SA" sz="2400" b="1" i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ar-SA" sz="2400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212" y="4560007"/>
                <a:ext cx="4834284" cy="1317265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وسيلة شرح مع سهم إلى اليسار 7"/>
          <p:cNvSpPr/>
          <p:nvPr/>
        </p:nvSpPr>
        <p:spPr>
          <a:xfrm>
            <a:off x="6221384" y="4642575"/>
            <a:ext cx="2181844" cy="1378713"/>
          </a:xfrm>
          <a:prstGeom prst="leftArrowCallou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5">
                    <a:lumMod val="50000"/>
                  </a:schemeClr>
                </a:solidFill>
              </a:rPr>
              <a:t>التباين</a:t>
            </a:r>
            <a:endParaRPr lang="ar-SA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ستطيل مستدير الزوايا 8"/>
              <p:cNvSpPr/>
              <p:nvPr/>
            </p:nvSpPr>
            <p:spPr>
              <a:xfrm>
                <a:off x="1187624" y="1772816"/>
                <a:ext cx="6984776" cy="792088"/>
              </a:xfrm>
              <a:prstGeom prst="roundRect">
                <a:avLst/>
              </a:prstGeom>
              <a:solidFill>
                <a:srgbClr val="C00000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2000" b="1" dirty="0" smtClean="0">
                    <a:solidFill>
                      <a:schemeClr val="tx1"/>
                    </a:solidFill>
                  </a:rPr>
                  <a:t>إذا كان 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X</a:t>
                </a:r>
                <a:r>
                  <a:rPr lang="ar-SA" sz="2000" b="1" dirty="0" smtClean="0">
                    <a:solidFill>
                      <a:schemeClr val="tx1"/>
                    </a:solidFill>
                  </a:rPr>
                  <a:t> متغير ذات الحدين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𝒏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ar-SA" sz="2000" b="1" dirty="0" smtClean="0">
                    <a:solidFill>
                      <a:schemeClr val="tx1"/>
                    </a:solidFill>
                  </a:rPr>
                  <a:t>  فإن  :</a:t>
                </a:r>
                <a:endParaRPr lang="ar-SA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مستطيل مستدير الزوايا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1772816"/>
                <a:ext cx="6984776" cy="792088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475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 الاحتمالات :-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416496" y="1484784"/>
                <a:ext cx="8915400" cy="4752528"/>
              </a:xfrm>
            </p:spPr>
            <p:txBody>
              <a:bodyPr/>
              <a:lstStyle/>
              <a:p>
                <a:r>
                  <a:rPr lang="ar-SA" b="1" u="sng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 :- </a:t>
                </a:r>
              </a:p>
              <a:p>
                <a:r>
                  <a:rPr lang="ar-SA" dirty="0" smtClean="0"/>
                  <a:t>في تجربة إلقاء قطعة نقود خمس مرات أوجد أحتمال ظهور الوجه </a:t>
                </a:r>
                <a:r>
                  <a:rPr lang="en-US" dirty="0" smtClean="0"/>
                  <a:t>H</a:t>
                </a:r>
                <a:r>
                  <a:rPr lang="ar-SA" dirty="0" smtClean="0"/>
                  <a:t> ثلاث مرات و أحسب التوقع و التباين ؟</a:t>
                </a:r>
              </a:p>
              <a:p>
                <a:r>
                  <a:rPr lang="ar-SA" dirty="0" smtClean="0"/>
                  <a:t>الحل </a:t>
                </a:r>
              </a:p>
              <a:p>
                <a:pPr algn="l" rtl="0"/>
                <a:r>
                  <a:rPr lang="en-US" sz="28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1-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𝒑</m:t>
                    </m:r>
                    <m:d>
                      <m:dPr>
                        <m:ctrlP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𝑿</m:t>
                        </m:r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</m:e>
                    </m:d>
                    <m:r>
                      <a:rPr lang="en-US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 </m:t>
                    </m:r>
                    <m:d>
                      <m:dPr>
                        <m:ctrlP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b="1" i="1">
                                <a:solidFill>
                                  <a:schemeClr val="tx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1" i="1">
                                  <a:solidFill>
                                    <a:schemeClr val="tx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𝟓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1" i="1">
                                  <a:solidFill>
                                    <a:schemeClr val="tx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𝟑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𝒑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𝒒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𝟓</m:t>
                        </m:r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2800" b="1" i="1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b="1" i="1">
                                <a:solidFill>
                                  <a:schemeClr val="tx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1" i="1">
                                  <a:solidFill>
                                    <a:schemeClr val="tx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𝟓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1" i="1">
                                  <a:solidFill>
                                    <a:schemeClr val="tx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𝟑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8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</a:t>
                </a:r>
                <a:r>
                  <a:rPr lang="en-US" sz="2800" b="1" baseline="300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r>
                  <a:rPr lang="en-US" sz="28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</a:t>
                </a:r>
                <a:r>
                  <a:rPr lang="en-US" sz="2800" b="1" baseline="300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en-US" sz="28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</a:p>
              <a:p>
                <a:pPr algn="l" rtl="0"/>
                <a:r>
                  <a:rPr lang="en-US" sz="2800" b="1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</a:rPr>
                  <a:t>2-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𝑬</m:t>
                    </m:r>
                    <m:d>
                      <m:dPr>
                        <m:ctrlP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𝑿</m:t>
                        </m:r>
                      </m:e>
                    </m:d>
                    <m:r>
                      <a:rPr lang="en-US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 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𝝁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𝒏𝒑</m:t>
                    </m:r>
                  </m:oMath>
                </a14:m>
                <a:r>
                  <a:rPr lang="en-US" sz="2800" b="1" i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</a:rPr>
                  <a:t> = 5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800" b="1" i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en-US" sz="2800" b="1" i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/>
                </a:endParaRPr>
              </a:p>
              <a:p>
                <a:pPr algn="l" rtl="0"/>
                <a:r>
                  <a:rPr lang="en-US" sz="2800" b="1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</a:rPr>
                  <a:t>3-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ar-SA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𝝈</m:t>
                        </m:r>
                      </m:e>
                      <m:sup>
                        <m:r>
                          <a:rPr lang="ar-SA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ar-SA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𝒏𝒑𝒒</m:t>
                    </m:r>
                    <m:r>
                      <a:rPr lang="ar-SA" sz="28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en-US" sz="2800" b="1" i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</a:rPr>
                  <a:t>= </a:t>
                </a:r>
                <a:r>
                  <a:rPr lang="en-US" sz="2800" b="1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</a:rPr>
                  <a:t>5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800" b="1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</a:rPr>
                  <a:t>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800" b="1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</a:rPr>
                  <a:t>=</a:t>
                </a:r>
                <a:r>
                  <a:rPr lang="en-US" sz="2800" b="1" i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dirty="0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US" sz="2800" b="1" i="1" dirty="0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ar-SA" sz="2800" b="1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/>
                </a:endParaRPr>
              </a:p>
              <a:p>
                <a:pPr algn="l" rtl="0"/>
                <a:endParaRPr lang="ar-SA" sz="2800" b="1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/>
                </a:endParaRPr>
              </a:p>
              <a:p>
                <a:pPr algn="l" rtl="0"/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6496" y="1484784"/>
                <a:ext cx="8915400" cy="4752528"/>
              </a:xfrm>
              <a:blipFill rotWithShape="1">
                <a:blip r:embed="rId2"/>
                <a:stretch>
                  <a:fillRect l="-2939" t="-1926" r="-211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4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تمرين واجب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2776"/>
            <a:ext cx="8915400" cy="5445224"/>
          </a:xfrm>
        </p:spPr>
        <p:txBody>
          <a:bodyPr/>
          <a:lstStyle/>
          <a:p>
            <a:r>
              <a:rPr lang="ar-SA" sz="2400" b="1" dirty="0"/>
              <a:t>تمرين :-</a:t>
            </a:r>
            <a:endParaRPr lang="en-US" sz="2400" b="1" dirty="0"/>
          </a:p>
          <a:p>
            <a:r>
              <a:rPr lang="ar-SA" sz="2400" b="1" dirty="0"/>
              <a:t>إذا أعطيت الجدول الاحتمالي التالي </a:t>
            </a:r>
            <a:r>
              <a:rPr lang="ar-SA" sz="2400" b="1" dirty="0" smtClean="0"/>
              <a:t>:-</a:t>
            </a:r>
          </a:p>
          <a:p>
            <a:endParaRPr lang="ar-SA" sz="2400" b="1" dirty="0"/>
          </a:p>
          <a:p>
            <a:endParaRPr lang="ar-SA" sz="2400" b="1" dirty="0" smtClean="0"/>
          </a:p>
          <a:p>
            <a:endParaRPr lang="ar-SA" sz="2400" b="1" dirty="0"/>
          </a:p>
          <a:p>
            <a:r>
              <a:rPr lang="ar-SA" sz="2400" b="1" dirty="0" smtClean="0"/>
              <a:t>المطلوب </a:t>
            </a:r>
            <a:r>
              <a:rPr lang="ar-SA" sz="2400" b="1" dirty="0"/>
              <a:t>:-</a:t>
            </a:r>
            <a:endParaRPr lang="en-US" sz="2400" b="1" dirty="0"/>
          </a:p>
          <a:p>
            <a:pPr marL="457200" lvl="0" indent="-457200" algn="ctr" rtl="0">
              <a:buFont typeface="+mj-lt"/>
              <a:buAutoNum type="arabicParenR"/>
            </a:pPr>
            <a:r>
              <a:rPr lang="ar-SA" sz="2400" b="1" dirty="0" smtClean="0"/>
              <a:t> </a:t>
            </a:r>
            <a:r>
              <a:rPr lang="en-US" sz="2400" b="1" dirty="0" smtClean="0"/>
              <a:t>p(3)</a:t>
            </a:r>
            <a:endParaRPr lang="ar-SA" sz="2400" b="1" dirty="0" smtClean="0"/>
          </a:p>
          <a:p>
            <a:pPr marL="457200" lvl="0" indent="-457200" algn="ctr">
              <a:buFont typeface="+mj-lt"/>
              <a:buAutoNum type="arabicParenR"/>
            </a:pPr>
            <a:r>
              <a:rPr lang="ar-SA" sz="2400" b="1" dirty="0" smtClean="0"/>
              <a:t>الوسط </a:t>
            </a:r>
            <a:r>
              <a:rPr lang="ar-SA" sz="2400" b="1" dirty="0"/>
              <a:t>الحسابي .</a:t>
            </a:r>
            <a:endParaRPr lang="en-US" sz="2400" b="1" dirty="0"/>
          </a:p>
          <a:p>
            <a:pPr marL="457200" lvl="0" indent="-457200" algn="ctr">
              <a:buFont typeface="+mj-lt"/>
              <a:buAutoNum type="arabicParenR"/>
            </a:pPr>
            <a:r>
              <a:rPr lang="ar-SA" sz="2400" b="1" dirty="0"/>
              <a:t>التباين .</a:t>
            </a:r>
            <a:endParaRPr lang="en-US" sz="2400" b="1" dirty="0"/>
          </a:p>
          <a:p>
            <a:pPr marL="457200" lvl="0" indent="-457200" algn="ctr">
              <a:buFont typeface="+mj-lt"/>
              <a:buAutoNum type="arabicParenR"/>
            </a:pPr>
            <a:r>
              <a:rPr lang="ar-SA" sz="2400" b="1" dirty="0"/>
              <a:t>الانحراف المعياري .</a:t>
            </a:r>
            <a:endParaRPr lang="en-US" sz="2400" b="1" dirty="0"/>
          </a:p>
          <a:p>
            <a:pPr marL="457200" lvl="0" indent="-457200" algn="ctr">
              <a:buFont typeface="+mj-lt"/>
              <a:buAutoNum type="arabicParenR"/>
            </a:pPr>
            <a:r>
              <a:rPr lang="en-US" sz="2400" b="1" dirty="0"/>
              <a:t>P(x</a:t>
            </a:r>
            <a:r>
              <a:rPr lang="en-US" sz="2400" b="1" dirty="0" smtClean="0"/>
              <a:t>≥2)</a:t>
            </a:r>
            <a:r>
              <a:rPr lang="ar-SA" sz="2400" b="1" dirty="0" smtClean="0"/>
              <a:t> </a:t>
            </a:r>
            <a:r>
              <a:rPr lang="ar-SA" sz="2400" b="1" dirty="0"/>
              <a:t>.</a:t>
            </a:r>
            <a:endParaRPr lang="en-US" sz="2400" b="1" dirty="0"/>
          </a:p>
          <a:p>
            <a:pPr marL="457200" indent="-457200" algn="ctr">
              <a:buFont typeface="+mj-lt"/>
              <a:buAutoNum type="arabicParenR"/>
            </a:pPr>
            <a:r>
              <a:rPr lang="en-US" sz="2400" b="1" dirty="0"/>
              <a:t>P(2≤x≤5)</a:t>
            </a:r>
          </a:p>
          <a:p>
            <a:endParaRPr lang="ar-SA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395211"/>
              </p:ext>
            </p:extLst>
          </p:nvPr>
        </p:nvGraphicFramePr>
        <p:xfrm>
          <a:off x="1136576" y="2420888"/>
          <a:ext cx="6984775" cy="1304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6955"/>
                <a:gridCol w="1396955"/>
                <a:gridCol w="1396955"/>
                <a:gridCol w="1396955"/>
                <a:gridCol w="1396955"/>
              </a:tblGrid>
              <a:tr h="61207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effectLst/>
                        </a:rPr>
                        <a:t>x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  <a:tr h="61207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>
                          <a:effectLst/>
                        </a:rPr>
                        <a:t>P(x) </a:t>
                      </a:r>
                      <a:endParaRPr lang="en-US" sz="3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945" marR="67945" marT="12065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0.2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0.1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0.3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?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55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819</TotalTime>
  <Words>1966</Words>
  <Application>Microsoft Office PowerPoint</Application>
  <PresentationFormat>A4 Paper (210x297 mm)</PresentationFormat>
  <Paragraphs>492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فورم لكلية ادارة الاعمال</vt:lpstr>
      <vt:lpstr>PowerPoint Presentation</vt:lpstr>
      <vt:lpstr>المحاضرة (9)</vt:lpstr>
      <vt:lpstr>تابع الاحتمالات :-</vt:lpstr>
      <vt:lpstr>تابع الاحتمالات :-</vt:lpstr>
      <vt:lpstr>تابع الاحتمالات :-</vt:lpstr>
      <vt:lpstr>تابع الاحتمالات :-</vt:lpstr>
      <vt:lpstr>تابع الاحتمالات :-</vt:lpstr>
      <vt:lpstr> الاحتمالات :-</vt:lpstr>
      <vt:lpstr> الاحتمالات :-</vt:lpstr>
      <vt:lpstr> الاحتمالات :-</vt:lpstr>
      <vt:lpstr>تابع الاحتمالات :-</vt:lpstr>
      <vt:lpstr> الاحتمالات :-</vt:lpstr>
      <vt:lpstr>تابع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 الاحتمالات :-</vt:lpstr>
      <vt:lpstr>تمرين واجب :-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ssa</cp:lastModifiedBy>
  <cp:revision>154</cp:revision>
  <dcterms:created xsi:type="dcterms:W3CDTF">2014-02-17T18:40:00Z</dcterms:created>
  <dcterms:modified xsi:type="dcterms:W3CDTF">2014-03-12T22:22:05Z</dcterms:modified>
</cp:coreProperties>
</file>