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10" r:id="rId3"/>
    <p:sldId id="497" r:id="rId4"/>
    <p:sldId id="443" r:id="rId5"/>
    <p:sldId id="444" r:id="rId6"/>
    <p:sldId id="446" r:id="rId7"/>
    <p:sldId id="447" r:id="rId8"/>
    <p:sldId id="460" r:id="rId9"/>
    <p:sldId id="453" r:id="rId10"/>
    <p:sldId id="471" r:id="rId11"/>
    <p:sldId id="472" r:id="rId12"/>
    <p:sldId id="464" r:id="rId13"/>
    <p:sldId id="496" r:id="rId14"/>
    <p:sldId id="465" r:id="rId15"/>
    <p:sldId id="466" r:id="rId16"/>
    <p:sldId id="473" r:id="rId17"/>
    <p:sldId id="474" r:id="rId18"/>
    <p:sldId id="467" r:id="rId19"/>
    <p:sldId id="498" r:id="rId20"/>
    <p:sldId id="468" r:id="rId21"/>
    <p:sldId id="475" r:id="rId22"/>
    <p:sldId id="476" r:id="rId23"/>
    <p:sldId id="454" r:id="rId24"/>
    <p:sldId id="448" r:id="rId25"/>
    <p:sldId id="477" r:id="rId26"/>
    <p:sldId id="445" r:id="rId27"/>
    <p:sldId id="478" r:id="rId28"/>
    <p:sldId id="479" r:id="rId29"/>
    <p:sldId id="480" r:id="rId30"/>
    <p:sldId id="499" r:id="rId31"/>
    <p:sldId id="490" r:id="rId32"/>
    <p:sldId id="491" r:id="rId33"/>
    <p:sldId id="492" r:id="rId34"/>
    <p:sldId id="493" r:id="rId35"/>
    <p:sldId id="266" r:id="rId3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263A"/>
    <a:srgbClr val="AB1A25"/>
    <a:srgbClr val="013E36"/>
    <a:srgbClr val="D9791B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71" autoAdjust="0"/>
  </p:normalViewPr>
  <p:slideViewPr>
    <p:cSldViewPr>
      <p:cViewPr varScale="1">
        <p:scale>
          <a:sx n="70" d="100"/>
          <a:sy n="70" d="100"/>
        </p:scale>
        <p:origin x="-336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54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v>تقديرات الطلاب</c:v>
          </c:tx>
          <c:cat>
            <c:strRef>
              <c:f>Sheet1!$B$1:$B$6</c:f>
              <c:strCache>
                <c:ptCount val="6"/>
                <c:pt idx="0">
                  <c:v>ممتاز</c:v>
                </c:pt>
                <c:pt idx="1">
                  <c:v>جيد جدا</c:v>
                </c:pt>
                <c:pt idx="2">
                  <c:v>جيد</c:v>
                </c:pt>
                <c:pt idx="3">
                  <c:v>مقبول</c:v>
                </c:pt>
                <c:pt idx="4">
                  <c:v>ضعيف </c:v>
                </c:pt>
                <c:pt idx="5">
                  <c:v>ضعيف جداً</c:v>
                </c:pt>
              </c:strCache>
            </c:strRef>
          </c:cat>
          <c:val>
            <c:numRef>
              <c:f>Sheet1!$A$1:$A$6</c:f>
              <c:numCache>
                <c:formatCode>General</c:formatCode>
                <c:ptCount val="6"/>
                <c:pt idx="0">
                  <c:v>50</c:v>
                </c:pt>
                <c:pt idx="1">
                  <c:v>60</c:v>
                </c:pt>
                <c:pt idx="2">
                  <c:v>80</c:v>
                </c:pt>
                <c:pt idx="3">
                  <c:v>140</c:v>
                </c:pt>
                <c:pt idx="4">
                  <c:v>50</c:v>
                </c:pt>
                <c:pt idx="5">
                  <c:v>20</c:v>
                </c:pt>
              </c:numCache>
            </c:numRef>
          </c:val>
        </c:ser>
        <c:axId val="72876032"/>
        <c:axId val="72877568"/>
      </c:barChart>
      <c:catAx>
        <c:axId val="7287603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72877568"/>
        <c:crosses val="autoZero"/>
        <c:auto val="1"/>
        <c:lblAlgn val="ctr"/>
        <c:lblOffset val="100"/>
      </c:catAx>
      <c:valAx>
        <c:axId val="72877568"/>
        <c:scaling>
          <c:orientation val="minMax"/>
        </c:scaling>
        <c:axPos val="l"/>
        <c:majorGridlines/>
        <c:numFmt formatCode="General" sourceLinked="1"/>
        <c:tickLblPos val="nextTo"/>
        <c:crossAx val="72876032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Sheet1!$B$2:$B$7</c:f>
              <c:strCache>
                <c:ptCount val="1"/>
                <c:pt idx="0">
                  <c:v>ممتاز جيد جدا جيد مقبول ضعيف  ضعيف جداً</c:v>
                </c:pt>
              </c:strCache>
            </c:strRef>
          </c:tx>
          <c:marker>
            <c:symbol val="none"/>
          </c:marker>
          <c:cat>
            <c:strRef>
              <c:f>Sheet1!$B$2:$B$7</c:f>
              <c:strCache>
                <c:ptCount val="6"/>
                <c:pt idx="0">
                  <c:v>ممتاز</c:v>
                </c:pt>
                <c:pt idx="1">
                  <c:v>جيد جدا</c:v>
                </c:pt>
                <c:pt idx="2">
                  <c:v>جيد</c:v>
                </c:pt>
                <c:pt idx="3">
                  <c:v>مقبول</c:v>
                </c:pt>
                <c:pt idx="4">
                  <c:v>ضعيف </c:v>
                </c:pt>
                <c:pt idx="5">
                  <c:v>ضعيف جداً</c:v>
                </c:pt>
              </c:strCache>
            </c:strRef>
          </c:cat>
          <c:val>
            <c:numRef>
              <c:f>Sheet1!$A$2:$A$7</c:f>
              <c:numCache>
                <c:formatCode>General</c:formatCode>
                <c:ptCount val="6"/>
                <c:pt idx="0">
                  <c:v>50</c:v>
                </c:pt>
                <c:pt idx="1">
                  <c:v>60</c:v>
                </c:pt>
                <c:pt idx="2">
                  <c:v>80</c:v>
                </c:pt>
                <c:pt idx="3">
                  <c:v>140</c:v>
                </c:pt>
                <c:pt idx="4">
                  <c:v>50</c:v>
                </c:pt>
                <c:pt idx="5">
                  <c:v>20</c:v>
                </c:pt>
              </c:numCache>
            </c:numRef>
          </c:val>
        </c:ser>
        <c:marker val="1"/>
        <c:axId val="72923008"/>
        <c:axId val="72924544"/>
      </c:lineChart>
      <c:catAx>
        <c:axId val="7292300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72924544"/>
        <c:crosses val="autoZero"/>
        <c:auto val="1"/>
        <c:lblAlgn val="ctr"/>
        <c:lblOffset val="100"/>
      </c:catAx>
      <c:valAx>
        <c:axId val="72924544"/>
        <c:scaling>
          <c:orientation val="minMax"/>
        </c:scaling>
        <c:axPos val="l"/>
        <c:majorGridlines/>
        <c:numFmt formatCode="General" sourceLinked="1"/>
        <c:tickLblPos val="nextTo"/>
        <c:crossAx val="72923008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Sheet1!$B$2:$B$7</c:f>
              <c:strCache>
                <c:ptCount val="1"/>
                <c:pt idx="0">
                  <c:v>جيد جدا جيد مقبول ضعيف  ضعيف جداً</c:v>
                </c:pt>
              </c:strCache>
            </c:strRef>
          </c:tx>
          <c:marker>
            <c:symbol val="none"/>
          </c:marker>
          <c:xVal>
            <c:strRef>
              <c:f>Sheet1!$B$2:$B$7</c:f>
              <c:strCache>
                <c:ptCount val="5"/>
                <c:pt idx="0">
                  <c:v>جيد جدا</c:v>
                </c:pt>
                <c:pt idx="1">
                  <c:v>جيد</c:v>
                </c:pt>
                <c:pt idx="2">
                  <c:v>مقبول</c:v>
                </c:pt>
                <c:pt idx="3">
                  <c:v>ضعيف </c:v>
                </c:pt>
                <c:pt idx="4">
                  <c:v>ضعيف جداً</c:v>
                </c:pt>
              </c:strCache>
            </c:strRef>
          </c:xVal>
          <c:yVal>
            <c:numRef>
              <c:f>Sheet1!$A$2:$A$7</c:f>
              <c:numCache>
                <c:formatCode>General</c:formatCode>
                <c:ptCount val="6"/>
                <c:pt idx="0">
                  <c:v>60</c:v>
                </c:pt>
                <c:pt idx="1">
                  <c:v>80</c:v>
                </c:pt>
                <c:pt idx="2">
                  <c:v>140</c:v>
                </c:pt>
                <c:pt idx="3">
                  <c:v>50</c:v>
                </c:pt>
                <c:pt idx="4">
                  <c:v>20</c:v>
                </c:pt>
              </c:numCache>
            </c:numRef>
          </c:yVal>
          <c:smooth val="1"/>
        </c:ser>
        <c:axId val="74012544"/>
        <c:axId val="74014080"/>
      </c:scatterChart>
      <c:valAx>
        <c:axId val="74012544"/>
        <c:scaling>
          <c:orientation val="minMax"/>
        </c:scaling>
        <c:axPos val="b"/>
        <c:tickLblPos val="nextTo"/>
        <c:crossAx val="74014080"/>
        <c:crosses val="autoZero"/>
        <c:crossBetween val="midCat"/>
      </c:valAx>
      <c:valAx>
        <c:axId val="74014080"/>
        <c:scaling>
          <c:orientation val="minMax"/>
        </c:scaling>
        <c:axPos val="l"/>
        <c:majorGridlines/>
        <c:numFmt formatCode="General" sourceLinked="1"/>
        <c:tickLblPos val="nextTo"/>
        <c:crossAx val="74012544"/>
        <c:crosses val="autoZero"/>
        <c:crossBetween val="midCat"/>
      </c:valAx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ar-EG" smtClean="0"/>
              <a:t>2- </a:t>
            </a:r>
            <a:r>
              <a:rPr lang="ar-SA" smtClean="0"/>
              <a:t>المنحنى </a:t>
            </a:r>
            <a:r>
              <a:rPr lang="ar-SA"/>
              <a:t>التكراري المتجمع الصاعد</a:t>
            </a:r>
          </a:p>
        </c:rich>
      </c:tx>
      <c:layout/>
    </c:title>
    <c:plotArea>
      <c:layout/>
      <c:scatterChart>
        <c:scatterStyle val="smoothMarker"/>
        <c:ser>
          <c:idx val="0"/>
          <c:order val="0"/>
          <c:tx>
            <c:v>المنحنى التكراري المتجمع الصاعد</c:v>
          </c:tx>
          <c:marker>
            <c:symbol val="none"/>
          </c:marker>
          <c:xVal>
            <c:numRef>
              <c:f>Sheet2!$A$1:$A$6</c:f>
              <c:numCache>
                <c:formatCode>General</c:formatCode>
                <c:ptCount val="6"/>
                <c:pt idx="0">
                  <c:v>5</c:v>
                </c:pt>
                <c:pt idx="1">
                  <c:v>15</c:v>
                </c:pt>
                <c:pt idx="2">
                  <c:v>25</c:v>
                </c:pt>
                <c:pt idx="3">
                  <c:v>35</c:v>
                </c:pt>
                <c:pt idx="4">
                  <c:v>45</c:v>
                </c:pt>
                <c:pt idx="5">
                  <c:v>55</c:v>
                </c:pt>
              </c:numCache>
            </c:numRef>
          </c:xVal>
          <c:yVal>
            <c:numRef>
              <c:f>Sheet2!$B$1:$B$6</c:f>
              <c:numCache>
                <c:formatCode>General</c:formatCode>
                <c:ptCount val="6"/>
                <c:pt idx="0">
                  <c:v>0</c:v>
                </c:pt>
                <c:pt idx="1">
                  <c:v>30</c:v>
                </c:pt>
                <c:pt idx="2">
                  <c:v>50</c:v>
                </c:pt>
                <c:pt idx="3">
                  <c:v>110</c:v>
                </c:pt>
                <c:pt idx="4">
                  <c:v>160</c:v>
                </c:pt>
                <c:pt idx="5">
                  <c:v>200</c:v>
                </c:pt>
              </c:numCache>
            </c:numRef>
          </c:yVal>
          <c:smooth val="1"/>
        </c:ser>
        <c:axId val="74030080"/>
        <c:axId val="74048256"/>
      </c:scatterChart>
      <c:valAx>
        <c:axId val="74030080"/>
        <c:scaling>
          <c:orientation val="minMax"/>
        </c:scaling>
        <c:axPos val="b"/>
        <c:numFmt formatCode="General" sourceLinked="1"/>
        <c:tickLblPos val="nextTo"/>
        <c:crossAx val="74048256"/>
        <c:crosses val="autoZero"/>
        <c:crossBetween val="midCat"/>
      </c:valAx>
      <c:valAx>
        <c:axId val="74048256"/>
        <c:scaling>
          <c:orientation val="minMax"/>
          <c:max val="200"/>
        </c:scaling>
        <c:axPos val="l"/>
        <c:majorGridlines/>
        <c:numFmt formatCode="General" sourceLinked="1"/>
        <c:tickLblPos val="nextTo"/>
        <c:crossAx val="74030080"/>
        <c:crosses val="autoZero"/>
        <c:crossBetween val="midCat"/>
      </c:valAx>
    </c:plotArea>
    <c:plotVisOnly val="1"/>
    <c:dispBlanksAs val="gap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9C7C02-6915-47E4-8F5C-1C1C0AD3A7E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C2EBF53-91B8-4A8E-83E7-AD8B1811662D}">
      <dgm:prSet phldrT="[Text]"/>
      <dgm:spPr/>
      <dgm:t>
        <a:bodyPr/>
        <a:lstStyle/>
        <a:p>
          <a:r>
            <a:rPr lang="ar-EG" dirty="0" smtClean="0"/>
            <a:t>ظاهرة أو مشكلة يتم دراستها </a:t>
          </a:r>
        </a:p>
        <a:p>
          <a:pPr rtl="1"/>
          <a:r>
            <a:rPr lang="ar-EG" dirty="0" smtClean="0"/>
            <a:t>(مثال : مخاطر السيول )</a:t>
          </a:r>
          <a:endParaRPr lang="en-US" dirty="0"/>
        </a:p>
      </dgm:t>
    </dgm:pt>
    <dgm:pt modelId="{8BAFE729-BD82-40C8-95D3-A6D775E8AECC}" type="parTrans" cxnId="{82336E79-0528-44E0-857A-EA57D7AB16FF}">
      <dgm:prSet/>
      <dgm:spPr/>
      <dgm:t>
        <a:bodyPr/>
        <a:lstStyle/>
        <a:p>
          <a:endParaRPr lang="en-US"/>
        </a:p>
      </dgm:t>
    </dgm:pt>
    <dgm:pt modelId="{E1081635-A7BD-4525-8627-60B867391DF8}" type="sibTrans" cxnId="{82336E79-0528-44E0-857A-EA57D7AB16FF}">
      <dgm:prSet/>
      <dgm:spPr/>
      <dgm:t>
        <a:bodyPr/>
        <a:lstStyle/>
        <a:p>
          <a:endParaRPr lang="en-US"/>
        </a:p>
      </dgm:t>
    </dgm:pt>
    <dgm:pt modelId="{6C570CDE-3028-43C9-8EC1-AE7BE96B049B}">
      <dgm:prSet phldrT="[Text]"/>
      <dgm:spPr/>
      <dgm:t>
        <a:bodyPr/>
        <a:lstStyle/>
        <a:p>
          <a:pPr rtl="1"/>
          <a:r>
            <a:rPr lang="ar-EG" dirty="0" smtClean="0"/>
            <a:t>تنظيم وعرض البيانات</a:t>
          </a:r>
          <a:endParaRPr lang="en-US" dirty="0"/>
        </a:p>
      </dgm:t>
    </dgm:pt>
    <dgm:pt modelId="{0653AD90-AADD-4234-8A02-E174FC0E062D}" type="parTrans" cxnId="{2876FB3E-A76B-48A2-A336-9903AC7EE6C5}">
      <dgm:prSet/>
      <dgm:spPr/>
      <dgm:t>
        <a:bodyPr/>
        <a:lstStyle/>
        <a:p>
          <a:endParaRPr lang="en-US"/>
        </a:p>
      </dgm:t>
    </dgm:pt>
    <dgm:pt modelId="{8A37EF8A-22B8-4890-82E4-412BE49DEA88}" type="sibTrans" cxnId="{2876FB3E-A76B-48A2-A336-9903AC7EE6C5}">
      <dgm:prSet/>
      <dgm:spPr/>
      <dgm:t>
        <a:bodyPr/>
        <a:lstStyle/>
        <a:p>
          <a:endParaRPr lang="en-US"/>
        </a:p>
      </dgm:t>
    </dgm:pt>
    <dgm:pt modelId="{9AB3E619-2FD0-4D96-8AF1-2B0BF30034CC}">
      <dgm:prSet phldrT="[Text]"/>
      <dgm:spPr/>
      <dgm:t>
        <a:bodyPr/>
        <a:lstStyle/>
        <a:p>
          <a:pPr rtl="1"/>
          <a:r>
            <a:rPr lang="ar-EG" dirty="0" smtClean="0"/>
            <a:t>وصف وتلخيص البيانات</a:t>
          </a:r>
          <a:endParaRPr lang="en-US" dirty="0"/>
        </a:p>
      </dgm:t>
    </dgm:pt>
    <dgm:pt modelId="{5C6D4B5C-D2B3-4200-BE82-2FF90B74C80E}" type="parTrans" cxnId="{6D31267E-546E-4F3C-9C0F-7DA52DD2C0D9}">
      <dgm:prSet/>
      <dgm:spPr/>
      <dgm:t>
        <a:bodyPr/>
        <a:lstStyle/>
        <a:p>
          <a:endParaRPr lang="en-US"/>
        </a:p>
      </dgm:t>
    </dgm:pt>
    <dgm:pt modelId="{06D2191B-019C-4778-8EC0-C3C162498774}" type="sibTrans" cxnId="{6D31267E-546E-4F3C-9C0F-7DA52DD2C0D9}">
      <dgm:prSet/>
      <dgm:spPr/>
      <dgm:t>
        <a:bodyPr/>
        <a:lstStyle/>
        <a:p>
          <a:endParaRPr lang="en-US"/>
        </a:p>
      </dgm:t>
    </dgm:pt>
    <dgm:pt modelId="{54F35AB3-B18D-4D4B-BADC-AA6CEFF67CA3}">
      <dgm:prSet phldrT="[Text]"/>
      <dgm:spPr/>
      <dgm:t>
        <a:bodyPr/>
        <a:lstStyle/>
        <a:p>
          <a:pPr rtl="1"/>
          <a:r>
            <a:rPr lang="ar-EG" dirty="0" smtClean="0"/>
            <a:t>تحليل البيانات و اتخاذ القرارات</a:t>
          </a:r>
          <a:endParaRPr lang="en-US" dirty="0"/>
        </a:p>
      </dgm:t>
    </dgm:pt>
    <dgm:pt modelId="{4CD8A56F-5541-4EA6-8CE6-3FD0D5C6B01E}" type="parTrans" cxnId="{33187B6D-53CA-46B4-98D4-46F7A6402679}">
      <dgm:prSet/>
      <dgm:spPr/>
      <dgm:t>
        <a:bodyPr/>
        <a:lstStyle/>
        <a:p>
          <a:endParaRPr lang="en-US"/>
        </a:p>
      </dgm:t>
    </dgm:pt>
    <dgm:pt modelId="{636CE473-6A31-4378-894E-94F6A119CB9B}" type="sibTrans" cxnId="{33187B6D-53CA-46B4-98D4-46F7A6402679}">
      <dgm:prSet/>
      <dgm:spPr/>
      <dgm:t>
        <a:bodyPr/>
        <a:lstStyle/>
        <a:p>
          <a:endParaRPr lang="en-US"/>
        </a:p>
      </dgm:t>
    </dgm:pt>
    <dgm:pt modelId="{CA0E8182-A1D3-4088-A531-434134559BDA}">
      <dgm:prSet phldrT="[Text]"/>
      <dgm:spPr/>
      <dgm:t>
        <a:bodyPr/>
        <a:lstStyle/>
        <a:p>
          <a:pPr rtl="1"/>
          <a:r>
            <a:rPr lang="ar-EG" dirty="0" smtClean="0"/>
            <a:t>جمع البيانات</a:t>
          </a:r>
          <a:endParaRPr lang="en-US" dirty="0"/>
        </a:p>
      </dgm:t>
    </dgm:pt>
    <dgm:pt modelId="{7618933B-F3CF-4F3D-92FC-3D7CFEFDFF23}" type="parTrans" cxnId="{23ADBBDD-C313-4E14-B5FB-9AA85CEC1C7B}">
      <dgm:prSet/>
      <dgm:spPr/>
      <dgm:t>
        <a:bodyPr/>
        <a:lstStyle/>
        <a:p>
          <a:endParaRPr lang="en-US"/>
        </a:p>
      </dgm:t>
    </dgm:pt>
    <dgm:pt modelId="{21D9F27A-7D65-4EA2-970D-7CBBD647DE7E}" type="sibTrans" cxnId="{23ADBBDD-C313-4E14-B5FB-9AA85CEC1C7B}">
      <dgm:prSet/>
      <dgm:spPr/>
      <dgm:t>
        <a:bodyPr/>
        <a:lstStyle/>
        <a:p>
          <a:endParaRPr lang="en-US"/>
        </a:p>
      </dgm:t>
    </dgm:pt>
    <dgm:pt modelId="{76AE775D-626D-40C3-9BC4-B2BAE7815965}" type="pres">
      <dgm:prSet presAssocID="{B39C7C02-6915-47E4-8F5C-1C1C0AD3A7E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EG"/>
        </a:p>
      </dgm:t>
    </dgm:pt>
    <dgm:pt modelId="{19C3DB99-C559-4F68-9B60-CFD2D27FCB4A}" type="pres">
      <dgm:prSet presAssocID="{FC2EBF53-91B8-4A8E-83E7-AD8B1811662D}" presName="node" presStyleLbl="node1" presStyleIdx="0" presStyleCnt="5" custScaleY="1278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C36C29-A723-4926-9819-EEFAFF904624}" type="pres">
      <dgm:prSet presAssocID="{E1081635-A7BD-4525-8627-60B867391DF8}" presName="sibTrans" presStyleLbl="sibTrans2D1" presStyleIdx="0" presStyleCnt="4" custScaleY="258703"/>
      <dgm:spPr/>
      <dgm:t>
        <a:bodyPr/>
        <a:lstStyle/>
        <a:p>
          <a:pPr rtl="1"/>
          <a:endParaRPr lang="ar-EG"/>
        </a:p>
      </dgm:t>
    </dgm:pt>
    <dgm:pt modelId="{E91297D1-97EB-41FF-91C0-9ED34DFE2E16}" type="pres">
      <dgm:prSet presAssocID="{E1081635-A7BD-4525-8627-60B867391DF8}" presName="connectorText" presStyleLbl="sibTrans2D1" presStyleIdx="0" presStyleCnt="4"/>
      <dgm:spPr/>
      <dgm:t>
        <a:bodyPr/>
        <a:lstStyle/>
        <a:p>
          <a:pPr rtl="1"/>
          <a:endParaRPr lang="ar-EG"/>
        </a:p>
      </dgm:t>
    </dgm:pt>
    <dgm:pt modelId="{309A0093-FF5D-4344-8D6C-A20669E24D3D}" type="pres">
      <dgm:prSet presAssocID="{CA0E8182-A1D3-4088-A531-434134559BDA}" presName="node" presStyleLbl="node1" presStyleIdx="1" presStyleCnt="5" custScaleY="7595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F3260846-BE61-43C7-824A-F1ED1A4A6B41}" type="pres">
      <dgm:prSet presAssocID="{21D9F27A-7D65-4EA2-970D-7CBBD647DE7E}" presName="sibTrans" presStyleLbl="sibTrans2D1" presStyleIdx="1" presStyleCnt="4" custScaleY="258703"/>
      <dgm:spPr/>
      <dgm:t>
        <a:bodyPr/>
        <a:lstStyle/>
        <a:p>
          <a:pPr rtl="1"/>
          <a:endParaRPr lang="ar-EG"/>
        </a:p>
      </dgm:t>
    </dgm:pt>
    <dgm:pt modelId="{776CA9B4-3BCD-4A7E-B955-FEF91FD8DEE8}" type="pres">
      <dgm:prSet presAssocID="{21D9F27A-7D65-4EA2-970D-7CBBD647DE7E}" presName="connectorText" presStyleLbl="sibTrans2D1" presStyleIdx="1" presStyleCnt="4"/>
      <dgm:spPr/>
      <dgm:t>
        <a:bodyPr/>
        <a:lstStyle/>
        <a:p>
          <a:pPr rtl="1"/>
          <a:endParaRPr lang="ar-EG"/>
        </a:p>
      </dgm:t>
    </dgm:pt>
    <dgm:pt modelId="{76864C27-CA86-48D7-9AFC-C53C09EEBDBC}" type="pres">
      <dgm:prSet presAssocID="{6C570CDE-3028-43C9-8EC1-AE7BE96B049B}" presName="node" presStyleLbl="node1" presStyleIdx="2" presStyleCnt="5" custScaleY="101890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917D73E7-96F0-4AE7-8C9D-2A8B9FEE8BF4}" type="pres">
      <dgm:prSet presAssocID="{8A37EF8A-22B8-4890-82E4-412BE49DEA88}" presName="sibTrans" presStyleLbl="sibTrans2D1" presStyleIdx="2" presStyleCnt="4" custScaleY="258703"/>
      <dgm:spPr/>
      <dgm:t>
        <a:bodyPr/>
        <a:lstStyle/>
        <a:p>
          <a:pPr rtl="1"/>
          <a:endParaRPr lang="ar-EG"/>
        </a:p>
      </dgm:t>
    </dgm:pt>
    <dgm:pt modelId="{18C3F3BC-5299-41B6-842D-FDBAD62D4E04}" type="pres">
      <dgm:prSet presAssocID="{8A37EF8A-22B8-4890-82E4-412BE49DEA88}" presName="connectorText" presStyleLbl="sibTrans2D1" presStyleIdx="2" presStyleCnt="4"/>
      <dgm:spPr/>
      <dgm:t>
        <a:bodyPr/>
        <a:lstStyle/>
        <a:p>
          <a:pPr rtl="1"/>
          <a:endParaRPr lang="ar-EG"/>
        </a:p>
      </dgm:t>
    </dgm:pt>
    <dgm:pt modelId="{F06504EC-FF14-4913-9246-1CA029A3A1D6}" type="pres">
      <dgm:prSet presAssocID="{9AB3E619-2FD0-4D96-8AF1-2B0BF30034CC}" presName="node" presStyleLbl="node1" presStyleIdx="3" presStyleCnt="5" custScaleY="101890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55EC150F-4303-4147-9DEE-2F20ED7D919C}" type="pres">
      <dgm:prSet presAssocID="{06D2191B-019C-4778-8EC0-C3C162498774}" presName="sibTrans" presStyleLbl="sibTrans2D1" presStyleIdx="3" presStyleCnt="4" custScaleY="258703"/>
      <dgm:spPr/>
      <dgm:t>
        <a:bodyPr/>
        <a:lstStyle/>
        <a:p>
          <a:pPr rtl="1"/>
          <a:endParaRPr lang="ar-EG"/>
        </a:p>
      </dgm:t>
    </dgm:pt>
    <dgm:pt modelId="{69E2AF04-B705-4EE4-9E52-532F67B0C3E7}" type="pres">
      <dgm:prSet presAssocID="{06D2191B-019C-4778-8EC0-C3C162498774}" presName="connectorText" presStyleLbl="sibTrans2D1" presStyleIdx="3" presStyleCnt="4"/>
      <dgm:spPr/>
      <dgm:t>
        <a:bodyPr/>
        <a:lstStyle/>
        <a:p>
          <a:pPr rtl="1"/>
          <a:endParaRPr lang="ar-EG"/>
        </a:p>
      </dgm:t>
    </dgm:pt>
    <dgm:pt modelId="{28EA763A-1464-4424-9633-18ADE61E527B}" type="pres">
      <dgm:prSet presAssocID="{54F35AB3-B18D-4D4B-BADC-AA6CEFF67CA3}" presName="node" presStyleLbl="node1" presStyleIdx="4" presStyleCnt="5" custScaleY="101890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</dgm:ptLst>
  <dgm:cxnLst>
    <dgm:cxn modelId="{B9742DCA-5430-4F6B-B96E-889D5C6549B4}" type="presOf" srcId="{54F35AB3-B18D-4D4B-BADC-AA6CEFF67CA3}" destId="{28EA763A-1464-4424-9633-18ADE61E527B}" srcOrd="0" destOrd="0" presId="urn:microsoft.com/office/officeart/2005/8/layout/process1"/>
    <dgm:cxn modelId="{33187B6D-53CA-46B4-98D4-46F7A6402679}" srcId="{B39C7C02-6915-47E4-8F5C-1C1C0AD3A7EC}" destId="{54F35AB3-B18D-4D4B-BADC-AA6CEFF67CA3}" srcOrd="4" destOrd="0" parTransId="{4CD8A56F-5541-4EA6-8CE6-3FD0D5C6B01E}" sibTransId="{636CE473-6A31-4378-894E-94F6A119CB9B}"/>
    <dgm:cxn modelId="{53F5DAA4-8087-4B81-AF41-CA142043EE62}" type="presOf" srcId="{B39C7C02-6915-47E4-8F5C-1C1C0AD3A7EC}" destId="{76AE775D-626D-40C3-9BC4-B2BAE7815965}" srcOrd="0" destOrd="0" presId="urn:microsoft.com/office/officeart/2005/8/layout/process1"/>
    <dgm:cxn modelId="{2876FB3E-A76B-48A2-A336-9903AC7EE6C5}" srcId="{B39C7C02-6915-47E4-8F5C-1C1C0AD3A7EC}" destId="{6C570CDE-3028-43C9-8EC1-AE7BE96B049B}" srcOrd="2" destOrd="0" parTransId="{0653AD90-AADD-4234-8A02-E174FC0E062D}" sibTransId="{8A37EF8A-22B8-4890-82E4-412BE49DEA88}"/>
    <dgm:cxn modelId="{6D31267E-546E-4F3C-9C0F-7DA52DD2C0D9}" srcId="{B39C7C02-6915-47E4-8F5C-1C1C0AD3A7EC}" destId="{9AB3E619-2FD0-4D96-8AF1-2B0BF30034CC}" srcOrd="3" destOrd="0" parTransId="{5C6D4B5C-D2B3-4200-BE82-2FF90B74C80E}" sibTransId="{06D2191B-019C-4778-8EC0-C3C162498774}"/>
    <dgm:cxn modelId="{D0651B89-50B1-41E0-9A3C-940E3A359A32}" type="presOf" srcId="{06D2191B-019C-4778-8EC0-C3C162498774}" destId="{69E2AF04-B705-4EE4-9E52-532F67B0C3E7}" srcOrd="1" destOrd="0" presId="urn:microsoft.com/office/officeart/2005/8/layout/process1"/>
    <dgm:cxn modelId="{F27480F3-658C-4D6B-A1AD-90DD80FF6EB3}" type="presOf" srcId="{6C570CDE-3028-43C9-8EC1-AE7BE96B049B}" destId="{76864C27-CA86-48D7-9AFC-C53C09EEBDBC}" srcOrd="0" destOrd="0" presId="urn:microsoft.com/office/officeart/2005/8/layout/process1"/>
    <dgm:cxn modelId="{D3AA4309-7AD8-4EFE-B3EE-95D9ACE3A6E0}" type="presOf" srcId="{21D9F27A-7D65-4EA2-970D-7CBBD647DE7E}" destId="{776CA9B4-3BCD-4A7E-B955-FEF91FD8DEE8}" srcOrd="1" destOrd="0" presId="urn:microsoft.com/office/officeart/2005/8/layout/process1"/>
    <dgm:cxn modelId="{3F8A90D8-3676-409A-9EEB-F4FC8D09EAEB}" type="presOf" srcId="{CA0E8182-A1D3-4088-A531-434134559BDA}" destId="{309A0093-FF5D-4344-8D6C-A20669E24D3D}" srcOrd="0" destOrd="0" presId="urn:microsoft.com/office/officeart/2005/8/layout/process1"/>
    <dgm:cxn modelId="{2B878B19-DD99-4DDE-A947-FEE28F361BEC}" type="presOf" srcId="{06D2191B-019C-4778-8EC0-C3C162498774}" destId="{55EC150F-4303-4147-9DEE-2F20ED7D919C}" srcOrd="0" destOrd="0" presId="urn:microsoft.com/office/officeart/2005/8/layout/process1"/>
    <dgm:cxn modelId="{23ADBBDD-C313-4E14-B5FB-9AA85CEC1C7B}" srcId="{B39C7C02-6915-47E4-8F5C-1C1C0AD3A7EC}" destId="{CA0E8182-A1D3-4088-A531-434134559BDA}" srcOrd="1" destOrd="0" parTransId="{7618933B-F3CF-4F3D-92FC-3D7CFEFDFF23}" sibTransId="{21D9F27A-7D65-4EA2-970D-7CBBD647DE7E}"/>
    <dgm:cxn modelId="{D67A4C2C-9316-4085-AF2D-1A4854930A88}" type="presOf" srcId="{E1081635-A7BD-4525-8627-60B867391DF8}" destId="{E91297D1-97EB-41FF-91C0-9ED34DFE2E16}" srcOrd="1" destOrd="0" presId="urn:microsoft.com/office/officeart/2005/8/layout/process1"/>
    <dgm:cxn modelId="{CA754027-E762-47BA-9BB4-C6FD25A74D3E}" type="presOf" srcId="{21D9F27A-7D65-4EA2-970D-7CBBD647DE7E}" destId="{F3260846-BE61-43C7-824A-F1ED1A4A6B41}" srcOrd="0" destOrd="0" presId="urn:microsoft.com/office/officeart/2005/8/layout/process1"/>
    <dgm:cxn modelId="{50B19F04-DB00-458A-A634-BF023ADE1CAE}" type="presOf" srcId="{FC2EBF53-91B8-4A8E-83E7-AD8B1811662D}" destId="{19C3DB99-C559-4F68-9B60-CFD2D27FCB4A}" srcOrd="0" destOrd="0" presId="urn:microsoft.com/office/officeart/2005/8/layout/process1"/>
    <dgm:cxn modelId="{C61ABCDA-13E8-4E24-A0F4-D372062F1C54}" type="presOf" srcId="{E1081635-A7BD-4525-8627-60B867391DF8}" destId="{F2C36C29-A723-4926-9819-EEFAFF904624}" srcOrd="0" destOrd="0" presId="urn:microsoft.com/office/officeart/2005/8/layout/process1"/>
    <dgm:cxn modelId="{82336E79-0528-44E0-857A-EA57D7AB16FF}" srcId="{B39C7C02-6915-47E4-8F5C-1C1C0AD3A7EC}" destId="{FC2EBF53-91B8-4A8E-83E7-AD8B1811662D}" srcOrd="0" destOrd="0" parTransId="{8BAFE729-BD82-40C8-95D3-A6D775E8AECC}" sibTransId="{E1081635-A7BD-4525-8627-60B867391DF8}"/>
    <dgm:cxn modelId="{A62B5E89-F55F-4411-8F4C-CBF99BC2CF36}" type="presOf" srcId="{9AB3E619-2FD0-4D96-8AF1-2B0BF30034CC}" destId="{F06504EC-FF14-4913-9246-1CA029A3A1D6}" srcOrd="0" destOrd="0" presId="urn:microsoft.com/office/officeart/2005/8/layout/process1"/>
    <dgm:cxn modelId="{CAD801F8-8DAD-41DD-8E9C-10F57BCA10E0}" type="presOf" srcId="{8A37EF8A-22B8-4890-82E4-412BE49DEA88}" destId="{18C3F3BC-5299-41B6-842D-FDBAD62D4E04}" srcOrd="1" destOrd="0" presId="urn:microsoft.com/office/officeart/2005/8/layout/process1"/>
    <dgm:cxn modelId="{AFA266E9-C5DE-497B-805D-9781196ECF72}" type="presOf" srcId="{8A37EF8A-22B8-4890-82E4-412BE49DEA88}" destId="{917D73E7-96F0-4AE7-8C9D-2A8B9FEE8BF4}" srcOrd="0" destOrd="0" presId="urn:microsoft.com/office/officeart/2005/8/layout/process1"/>
    <dgm:cxn modelId="{F0CEC961-9D47-46A4-B0AA-84106DD92A8E}" type="presParOf" srcId="{76AE775D-626D-40C3-9BC4-B2BAE7815965}" destId="{19C3DB99-C559-4F68-9B60-CFD2D27FCB4A}" srcOrd="0" destOrd="0" presId="urn:microsoft.com/office/officeart/2005/8/layout/process1"/>
    <dgm:cxn modelId="{F3D53030-D6DC-4478-AC12-E1C346C50946}" type="presParOf" srcId="{76AE775D-626D-40C3-9BC4-B2BAE7815965}" destId="{F2C36C29-A723-4926-9819-EEFAFF904624}" srcOrd="1" destOrd="0" presId="urn:microsoft.com/office/officeart/2005/8/layout/process1"/>
    <dgm:cxn modelId="{D15FAECD-75B7-47B6-8BD9-A22E4E1292EB}" type="presParOf" srcId="{F2C36C29-A723-4926-9819-EEFAFF904624}" destId="{E91297D1-97EB-41FF-91C0-9ED34DFE2E16}" srcOrd="0" destOrd="0" presId="urn:microsoft.com/office/officeart/2005/8/layout/process1"/>
    <dgm:cxn modelId="{09D626F1-F650-45E8-A596-DF67732A0F9F}" type="presParOf" srcId="{76AE775D-626D-40C3-9BC4-B2BAE7815965}" destId="{309A0093-FF5D-4344-8D6C-A20669E24D3D}" srcOrd="2" destOrd="0" presId="urn:microsoft.com/office/officeart/2005/8/layout/process1"/>
    <dgm:cxn modelId="{E687A97C-9FAD-4107-BCEE-B48BC8282C40}" type="presParOf" srcId="{76AE775D-626D-40C3-9BC4-B2BAE7815965}" destId="{F3260846-BE61-43C7-824A-F1ED1A4A6B41}" srcOrd="3" destOrd="0" presId="urn:microsoft.com/office/officeart/2005/8/layout/process1"/>
    <dgm:cxn modelId="{AF65DFE4-2D4C-4B08-88C1-9257C26EF693}" type="presParOf" srcId="{F3260846-BE61-43C7-824A-F1ED1A4A6B41}" destId="{776CA9B4-3BCD-4A7E-B955-FEF91FD8DEE8}" srcOrd="0" destOrd="0" presId="urn:microsoft.com/office/officeart/2005/8/layout/process1"/>
    <dgm:cxn modelId="{EC2B8EF1-C609-4D6D-A6D1-99F4A0A43BF9}" type="presParOf" srcId="{76AE775D-626D-40C3-9BC4-B2BAE7815965}" destId="{76864C27-CA86-48D7-9AFC-C53C09EEBDBC}" srcOrd="4" destOrd="0" presId="urn:microsoft.com/office/officeart/2005/8/layout/process1"/>
    <dgm:cxn modelId="{4183EC49-98DD-44A7-84EF-52559FDD48D9}" type="presParOf" srcId="{76AE775D-626D-40C3-9BC4-B2BAE7815965}" destId="{917D73E7-96F0-4AE7-8C9D-2A8B9FEE8BF4}" srcOrd="5" destOrd="0" presId="urn:microsoft.com/office/officeart/2005/8/layout/process1"/>
    <dgm:cxn modelId="{2D0A6F42-128F-4927-92F0-B50EE66FB2EA}" type="presParOf" srcId="{917D73E7-96F0-4AE7-8C9D-2A8B9FEE8BF4}" destId="{18C3F3BC-5299-41B6-842D-FDBAD62D4E04}" srcOrd="0" destOrd="0" presId="urn:microsoft.com/office/officeart/2005/8/layout/process1"/>
    <dgm:cxn modelId="{AE8D4EC7-45DA-4011-8B39-E2EA37587685}" type="presParOf" srcId="{76AE775D-626D-40C3-9BC4-B2BAE7815965}" destId="{F06504EC-FF14-4913-9246-1CA029A3A1D6}" srcOrd="6" destOrd="0" presId="urn:microsoft.com/office/officeart/2005/8/layout/process1"/>
    <dgm:cxn modelId="{DD75AAFE-EAAC-4672-A8F8-2195A25E14BB}" type="presParOf" srcId="{76AE775D-626D-40C3-9BC4-B2BAE7815965}" destId="{55EC150F-4303-4147-9DEE-2F20ED7D919C}" srcOrd="7" destOrd="0" presId="urn:microsoft.com/office/officeart/2005/8/layout/process1"/>
    <dgm:cxn modelId="{937758BF-81AF-45F1-85B7-384CFE354A39}" type="presParOf" srcId="{55EC150F-4303-4147-9DEE-2F20ED7D919C}" destId="{69E2AF04-B705-4EE4-9E52-532F67B0C3E7}" srcOrd="0" destOrd="0" presId="urn:microsoft.com/office/officeart/2005/8/layout/process1"/>
    <dgm:cxn modelId="{09297AC0-47CF-47EE-87BD-88CA2AD205F5}" type="presParOf" srcId="{76AE775D-626D-40C3-9BC4-B2BAE7815965}" destId="{28EA763A-1464-4424-9633-18ADE61E527B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9C4D22-C8DE-4BC2-85FE-EC311459A5F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371DFC-D5D2-4666-9746-8E0CC74FA5CA}">
      <dgm:prSet phldrT="[Text]"/>
      <dgm:spPr/>
      <dgm:t>
        <a:bodyPr/>
        <a:lstStyle/>
        <a:p>
          <a:r>
            <a:rPr lang="ar-EG" dirty="0" smtClean="0"/>
            <a:t>علم الاحصاء</a:t>
          </a:r>
          <a:endParaRPr lang="en-US" dirty="0"/>
        </a:p>
      </dgm:t>
    </dgm:pt>
    <dgm:pt modelId="{E22E3BFE-BEB3-437B-983B-EF4B0AC35397}" type="parTrans" cxnId="{8D95ED4A-2186-47E9-AC6C-36CFDA4FD3A5}">
      <dgm:prSet/>
      <dgm:spPr/>
      <dgm:t>
        <a:bodyPr/>
        <a:lstStyle/>
        <a:p>
          <a:endParaRPr lang="en-US"/>
        </a:p>
      </dgm:t>
    </dgm:pt>
    <dgm:pt modelId="{2D98F0AF-7A4D-4AE3-86BD-34D21257A83D}" type="sibTrans" cxnId="{8D95ED4A-2186-47E9-AC6C-36CFDA4FD3A5}">
      <dgm:prSet/>
      <dgm:spPr/>
      <dgm:t>
        <a:bodyPr/>
        <a:lstStyle/>
        <a:p>
          <a:endParaRPr lang="en-US"/>
        </a:p>
      </dgm:t>
    </dgm:pt>
    <dgm:pt modelId="{89667476-6A3B-41AF-9325-6F4EFB585BF0}">
      <dgm:prSet phldrT="[Text]"/>
      <dgm:spPr/>
      <dgm:t>
        <a:bodyPr/>
        <a:lstStyle/>
        <a:p>
          <a:r>
            <a:rPr lang="ar-EG" dirty="0" smtClean="0"/>
            <a:t>احصاء وصفي</a:t>
          </a:r>
          <a:endParaRPr lang="en-US" dirty="0"/>
        </a:p>
      </dgm:t>
    </dgm:pt>
    <dgm:pt modelId="{BB605A50-29EB-43EC-8DF0-6AA900D45B90}" type="parTrans" cxnId="{83253A8E-F58B-4CCC-9080-AD3CED30F1DB}">
      <dgm:prSet/>
      <dgm:spPr/>
      <dgm:t>
        <a:bodyPr/>
        <a:lstStyle/>
        <a:p>
          <a:endParaRPr lang="en-US"/>
        </a:p>
      </dgm:t>
    </dgm:pt>
    <dgm:pt modelId="{BC8B5D23-DAE4-4698-86EB-5AC1DB623B0A}" type="sibTrans" cxnId="{83253A8E-F58B-4CCC-9080-AD3CED30F1DB}">
      <dgm:prSet/>
      <dgm:spPr/>
      <dgm:t>
        <a:bodyPr/>
        <a:lstStyle/>
        <a:p>
          <a:endParaRPr lang="en-US"/>
        </a:p>
      </dgm:t>
    </dgm:pt>
    <dgm:pt modelId="{AC0D9026-796E-456E-837C-BC458BAE33A9}">
      <dgm:prSet phldrT="[Text]"/>
      <dgm:spPr/>
      <dgm:t>
        <a:bodyPr/>
        <a:lstStyle/>
        <a:p>
          <a:r>
            <a:rPr lang="ar-EG" dirty="0" smtClean="0"/>
            <a:t>جمع وتبويب البيانات</a:t>
          </a:r>
          <a:endParaRPr lang="en-US" dirty="0"/>
        </a:p>
      </dgm:t>
    </dgm:pt>
    <dgm:pt modelId="{FB448AA2-EF26-4421-857A-D803EEB62F90}" type="parTrans" cxnId="{EF8B4EB6-3E8E-4924-93A0-22EC8E196420}">
      <dgm:prSet/>
      <dgm:spPr/>
      <dgm:t>
        <a:bodyPr/>
        <a:lstStyle/>
        <a:p>
          <a:endParaRPr lang="en-US"/>
        </a:p>
      </dgm:t>
    </dgm:pt>
    <dgm:pt modelId="{2B4CDBB6-1832-489D-8DDB-75F4753AF4DC}" type="sibTrans" cxnId="{EF8B4EB6-3E8E-4924-93A0-22EC8E196420}">
      <dgm:prSet/>
      <dgm:spPr/>
      <dgm:t>
        <a:bodyPr/>
        <a:lstStyle/>
        <a:p>
          <a:endParaRPr lang="en-US"/>
        </a:p>
      </dgm:t>
    </dgm:pt>
    <dgm:pt modelId="{19BA469E-22E7-4CD6-9A45-C08CC0E5AD63}">
      <dgm:prSet phldrT="[Text]"/>
      <dgm:spPr/>
      <dgm:t>
        <a:bodyPr/>
        <a:lstStyle/>
        <a:p>
          <a:r>
            <a:rPr lang="ar-EG" dirty="0" smtClean="0"/>
            <a:t>احصاء استقرائي</a:t>
          </a:r>
          <a:endParaRPr lang="en-US" dirty="0"/>
        </a:p>
      </dgm:t>
    </dgm:pt>
    <dgm:pt modelId="{06502818-9CE1-4475-A47F-AB14EF68D2B1}" type="parTrans" cxnId="{B1AB27BE-B268-4B82-B260-C80A66550820}">
      <dgm:prSet/>
      <dgm:spPr/>
      <dgm:t>
        <a:bodyPr/>
        <a:lstStyle/>
        <a:p>
          <a:endParaRPr lang="en-US"/>
        </a:p>
      </dgm:t>
    </dgm:pt>
    <dgm:pt modelId="{BDCA0C7C-6799-4E07-947A-C64B0BDAE557}" type="sibTrans" cxnId="{B1AB27BE-B268-4B82-B260-C80A66550820}">
      <dgm:prSet/>
      <dgm:spPr/>
      <dgm:t>
        <a:bodyPr/>
        <a:lstStyle/>
        <a:p>
          <a:endParaRPr lang="en-US"/>
        </a:p>
      </dgm:t>
    </dgm:pt>
    <dgm:pt modelId="{014B09E2-57B6-4E98-A2BD-6B6107742AD3}">
      <dgm:prSet phldrT="[Text]"/>
      <dgm:spPr/>
      <dgm:t>
        <a:bodyPr/>
        <a:lstStyle/>
        <a:p>
          <a:r>
            <a:rPr lang="ar-EG" dirty="0" smtClean="0"/>
            <a:t>استقراء النتائج واتخاذ القرارات</a:t>
          </a:r>
          <a:endParaRPr lang="en-US" dirty="0"/>
        </a:p>
      </dgm:t>
    </dgm:pt>
    <dgm:pt modelId="{FD7A485B-2982-4E72-B7A4-F020CAA33546}" type="parTrans" cxnId="{86FBC45F-132E-4259-9018-D4F0626CC0B0}">
      <dgm:prSet/>
      <dgm:spPr/>
      <dgm:t>
        <a:bodyPr/>
        <a:lstStyle/>
        <a:p>
          <a:endParaRPr lang="en-US"/>
        </a:p>
      </dgm:t>
    </dgm:pt>
    <dgm:pt modelId="{959F5066-3F22-4770-88B6-96CC61572E3A}" type="sibTrans" cxnId="{86FBC45F-132E-4259-9018-D4F0626CC0B0}">
      <dgm:prSet/>
      <dgm:spPr/>
      <dgm:t>
        <a:bodyPr/>
        <a:lstStyle/>
        <a:p>
          <a:endParaRPr lang="en-US"/>
        </a:p>
      </dgm:t>
    </dgm:pt>
    <dgm:pt modelId="{10AC850B-5749-4D89-96A0-EE4102728AC8}" type="pres">
      <dgm:prSet presAssocID="{D79C4D22-C8DE-4BC2-85FE-EC311459A5F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EG"/>
        </a:p>
      </dgm:t>
    </dgm:pt>
    <dgm:pt modelId="{E59D38BC-7A1D-46F2-B6A4-E73C45628AF1}" type="pres">
      <dgm:prSet presAssocID="{9F371DFC-D5D2-4666-9746-8E0CC74FA5CA}" presName="hierRoot1" presStyleCnt="0"/>
      <dgm:spPr/>
    </dgm:pt>
    <dgm:pt modelId="{6940BBAA-9594-4E6D-810A-9C73D872A21A}" type="pres">
      <dgm:prSet presAssocID="{9F371DFC-D5D2-4666-9746-8E0CC74FA5CA}" presName="composite" presStyleCnt="0"/>
      <dgm:spPr/>
    </dgm:pt>
    <dgm:pt modelId="{2995F302-BDF5-4355-98C2-40F216FC8072}" type="pres">
      <dgm:prSet presAssocID="{9F371DFC-D5D2-4666-9746-8E0CC74FA5CA}" presName="background" presStyleLbl="node0" presStyleIdx="0" presStyleCnt="1"/>
      <dgm:spPr/>
    </dgm:pt>
    <dgm:pt modelId="{30C8577B-56EF-4241-9758-91A3562D51C1}" type="pres">
      <dgm:prSet presAssocID="{9F371DFC-D5D2-4666-9746-8E0CC74FA5CA}" presName="text" presStyleLbl="fgAcc0" presStyleIdx="0" presStyleCnt="1" custScaleX="225663" custLinFactNeighborX="7981" custLinFactNeighborY="56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E1742F-33A8-454A-A841-23A696945660}" type="pres">
      <dgm:prSet presAssocID="{9F371DFC-D5D2-4666-9746-8E0CC74FA5CA}" presName="hierChild2" presStyleCnt="0"/>
      <dgm:spPr/>
    </dgm:pt>
    <dgm:pt modelId="{B8D2BE2B-0975-48A2-8B5E-19972A3FC490}" type="pres">
      <dgm:prSet presAssocID="{BB605A50-29EB-43EC-8DF0-6AA900D45B90}" presName="Name10" presStyleLbl="parChTrans1D2" presStyleIdx="0" presStyleCnt="2" custSzX="1068833"/>
      <dgm:spPr/>
      <dgm:t>
        <a:bodyPr/>
        <a:lstStyle/>
        <a:p>
          <a:pPr rtl="1"/>
          <a:endParaRPr lang="ar-EG"/>
        </a:p>
      </dgm:t>
    </dgm:pt>
    <dgm:pt modelId="{1B052168-FCE0-4174-8E1B-BBE345ECC234}" type="pres">
      <dgm:prSet presAssocID="{89667476-6A3B-41AF-9325-6F4EFB585BF0}" presName="hierRoot2" presStyleCnt="0"/>
      <dgm:spPr/>
    </dgm:pt>
    <dgm:pt modelId="{EEB98D3B-D5A7-427C-B97D-09AC3E259457}" type="pres">
      <dgm:prSet presAssocID="{89667476-6A3B-41AF-9325-6F4EFB585BF0}" presName="composite2" presStyleCnt="0"/>
      <dgm:spPr/>
    </dgm:pt>
    <dgm:pt modelId="{1175956D-3135-4471-BDC1-A4CF72CCD80D}" type="pres">
      <dgm:prSet presAssocID="{89667476-6A3B-41AF-9325-6F4EFB585BF0}" presName="background2" presStyleLbl="node2" presStyleIdx="0" presStyleCnt="2"/>
      <dgm:spPr/>
    </dgm:pt>
    <dgm:pt modelId="{AD0BC8AA-A904-4714-8D82-65BD1A750965}" type="pres">
      <dgm:prSet presAssocID="{89667476-6A3B-41AF-9325-6F4EFB585BF0}" presName="text2" presStyleLbl="fgAcc2" presStyleIdx="0" presStyleCnt="2" custScaleX="225663" custLinFactNeighborX="7981" custLinFactNeighborY="5651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F44B3C49-AA5F-4C35-886E-830E4176E0B4}" type="pres">
      <dgm:prSet presAssocID="{89667476-6A3B-41AF-9325-6F4EFB585BF0}" presName="hierChild3" presStyleCnt="0"/>
      <dgm:spPr/>
    </dgm:pt>
    <dgm:pt modelId="{B3FA89D0-5E5A-4798-B74A-30685AF99D24}" type="pres">
      <dgm:prSet presAssocID="{FB448AA2-EF26-4421-857A-D803EEB62F90}" presName="Name17" presStyleLbl="parChTrans1D3" presStyleIdx="0" presStyleCnt="2" custSzX="75046"/>
      <dgm:spPr/>
      <dgm:t>
        <a:bodyPr/>
        <a:lstStyle/>
        <a:p>
          <a:pPr rtl="1"/>
          <a:endParaRPr lang="ar-EG"/>
        </a:p>
      </dgm:t>
    </dgm:pt>
    <dgm:pt modelId="{2D52E35E-F60B-4CC4-B1AA-90D1A0E2A047}" type="pres">
      <dgm:prSet presAssocID="{AC0D9026-796E-456E-837C-BC458BAE33A9}" presName="hierRoot3" presStyleCnt="0"/>
      <dgm:spPr/>
    </dgm:pt>
    <dgm:pt modelId="{59E452EA-FA17-40C7-ABEF-35EA79FA83F0}" type="pres">
      <dgm:prSet presAssocID="{AC0D9026-796E-456E-837C-BC458BAE33A9}" presName="composite3" presStyleCnt="0"/>
      <dgm:spPr/>
    </dgm:pt>
    <dgm:pt modelId="{614DC20C-40F0-4494-8471-C8C175AE07A9}" type="pres">
      <dgm:prSet presAssocID="{AC0D9026-796E-456E-837C-BC458BAE33A9}" presName="background3" presStyleLbl="node3" presStyleIdx="0" presStyleCnt="2"/>
      <dgm:spPr/>
    </dgm:pt>
    <dgm:pt modelId="{C4AFD43B-43AD-4556-A8E2-DD5AFF35C246}" type="pres">
      <dgm:prSet presAssocID="{AC0D9026-796E-456E-837C-BC458BAE33A9}" presName="text3" presStyleLbl="fgAcc3" presStyleIdx="0" presStyleCnt="2" custScaleX="225663" custLinFactNeighborX="7981" custLinFactNeighborY="5651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8324773E-E8DC-4A25-88FF-A639C980F734}" type="pres">
      <dgm:prSet presAssocID="{AC0D9026-796E-456E-837C-BC458BAE33A9}" presName="hierChild4" presStyleCnt="0"/>
      <dgm:spPr/>
    </dgm:pt>
    <dgm:pt modelId="{4054BA61-5C08-43FE-8A0D-F3586FE4A813}" type="pres">
      <dgm:prSet presAssocID="{06502818-9CE1-4475-A47F-AB14EF68D2B1}" presName="Name10" presStyleLbl="parChTrans1D2" presStyleIdx="1" presStyleCnt="2" custSzX="1068833"/>
      <dgm:spPr/>
      <dgm:t>
        <a:bodyPr/>
        <a:lstStyle/>
        <a:p>
          <a:pPr rtl="1"/>
          <a:endParaRPr lang="ar-EG"/>
        </a:p>
      </dgm:t>
    </dgm:pt>
    <dgm:pt modelId="{2E7BB0E9-0EB8-46D8-AF68-44AE6EE67ADF}" type="pres">
      <dgm:prSet presAssocID="{19BA469E-22E7-4CD6-9A45-C08CC0E5AD63}" presName="hierRoot2" presStyleCnt="0"/>
      <dgm:spPr/>
    </dgm:pt>
    <dgm:pt modelId="{B6DB91A8-577B-488F-8C9C-43BB2026EC04}" type="pres">
      <dgm:prSet presAssocID="{19BA469E-22E7-4CD6-9A45-C08CC0E5AD63}" presName="composite2" presStyleCnt="0"/>
      <dgm:spPr/>
    </dgm:pt>
    <dgm:pt modelId="{F729BF3B-F547-4FCC-BC59-8C9149763FAA}" type="pres">
      <dgm:prSet presAssocID="{19BA469E-22E7-4CD6-9A45-C08CC0E5AD63}" presName="background2" presStyleLbl="node2" presStyleIdx="1" presStyleCnt="2"/>
      <dgm:spPr/>
    </dgm:pt>
    <dgm:pt modelId="{C1E675A4-5886-44CB-907E-E024F895F242}" type="pres">
      <dgm:prSet presAssocID="{19BA469E-22E7-4CD6-9A45-C08CC0E5AD63}" presName="text2" presStyleLbl="fgAcc2" presStyleIdx="1" presStyleCnt="2" custScaleX="225663" custLinFactNeighborX="7981" custLinFactNeighborY="5651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6BDCFCE8-49E7-4AB3-9065-B02A2928ED71}" type="pres">
      <dgm:prSet presAssocID="{19BA469E-22E7-4CD6-9A45-C08CC0E5AD63}" presName="hierChild3" presStyleCnt="0"/>
      <dgm:spPr/>
    </dgm:pt>
    <dgm:pt modelId="{3648DDC4-1B73-4242-9AAA-B7CA86E6AC19}" type="pres">
      <dgm:prSet presAssocID="{FD7A485B-2982-4E72-B7A4-F020CAA33546}" presName="Name17" presStyleLbl="parChTrans1D3" presStyleIdx="1" presStyleCnt="2" custSzX="75046"/>
      <dgm:spPr/>
      <dgm:t>
        <a:bodyPr/>
        <a:lstStyle/>
        <a:p>
          <a:pPr rtl="1"/>
          <a:endParaRPr lang="ar-EG"/>
        </a:p>
      </dgm:t>
    </dgm:pt>
    <dgm:pt modelId="{91D476F7-5EBD-42DE-B0F3-51A9F9833615}" type="pres">
      <dgm:prSet presAssocID="{014B09E2-57B6-4E98-A2BD-6B6107742AD3}" presName="hierRoot3" presStyleCnt="0"/>
      <dgm:spPr/>
    </dgm:pt>
    <dgm:pt modelId="{6A4CD453-918E-4F4F-9E62-958448873DE3}" type="pres">
      <dgm:prSet presAssocID="{014B09E2-57B6-4E98-A2BD-6B6107742AD3}" presName="composite3" presStyleCnt="0"/>
      <dgm:spPr/>
    </dgm:pt>
    <dgm:pt modelId="{F7D4071F-054E-48DF-81DF-6AAC501A2F95}" type="pres">
      <dgm:prSet presAssocID="{014B09E2-57B6-4E98-A2BD-6B6107742AD3}" presName="background3" presStyleLbl="node3" presStyleIdx="1" presStyleCnt="2"/>
      <dgm:spPr/>
    </dgm:pt>
    <dgm:pt modelId="{7DCF75CE-B61D-48FC-B764-575986E35794}" type="pres">
      <dgm:prSet presAssocID="{014B09E2-57B6-4E98-A2BD-6B6107742AD3}" presName="text3" presStyleLbl="fgAcc3" presStyleIdx="1" presStyleCnt="2" custScaleX="225663" custLinFactNeighborX="7981" custLinFactNeighborY="5651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9E820E90-855A-4923-8358-96AA18EAF1FF}" type="pres">
      <dgm:prSet presAssocID="{014B09E2-57B6-4E98-A2BD-6B6107742AD3}" presName="hierChild4" presStyleCnt="0"/>
      <dgm:spPr/>
    </dgm:pt>
  </dgm:ptLst>
  <dgm:cxnLst>
    <dgm:cxn modelId="{C5558A58-20E4-4653-B865-8484BB6C65E1}" type="presOf" srcId="{9F371DFC-D5D2-4666-9746-8E0CC74FA5CA}" destId="{30C8577B-56EF-4241-9758-91A3562D51C1}" srcOrd="0" destOrd="0" presId="urn:microsoft.com/office/officeart/2005/8/layout/hierarchy1"/>
    <dgm:cxn modelId="{8D95ED4A-2186-47E9-AC6C-36CFDA4FD3A5}" srcId="{D79C4D22-C8DE-4BC2-85FE-EC311459A5FA}" destId="{9F371DFC-D5D2-4666-9746-8E0CC74FA5CA}" srcOrd="0" destOrd="0" parTransId="{E22E3BFE-BEB3-437B-983B-EF4B0AC35397}" sibTransId="{2D98F0AF-7A4D-4AE3-86BD-34D21257A83D}"/>
    <dgm:cxn modelId="{32B72412-0CB4-47AE-A299-6A92D9C0E193}" type="presOf" srcId="{FD7A485B-2982-4E72-B7A4-F020CAA33546}" destId="{3648DDC4-1B73-4242-9AAA-B7CA86E6AC19}" srcOrd="0" destOrd="0" presId="urn:microsoft.com/office/officeart/2005/8/layout/hierarchy1"/>
    <dgm:cxn modelId="{F8CE846F-716D-4C33-873A-12877427EA99}" type="presOf" srcId="{06502818-9CE1-4475-A47F-AB14EF68D2B1}" destId="{4054BA61-5C08-43FE-8A0D-F3586FE4A813}" srcOrd="0" destOrd="0" presId="urn:microsoft.com/office/officeart/2005/8/layout/hierarchy1"/>
    <dgm:cxn modelId="{55CEC519-EE5E-4C3F-9A42-78E6C7B5164F}" type="presOf" srcId="{D79C4D22-C8DE-4BC2-85FE-EC311459A5FA}" destId="{10AC850B-5749-4D89-96A0-EE4102728AC8}" srcOrd="0" destOrd="0" presId="urn:microsoft.com/office/officeart/2005/8/layout/hierarchy1"/>
    <dgm:cxn modelId="{B1AB27BE-B268-4B82-B260-C80A66550820}" srcId="{9F371DFC-D5D2-4666-9746-8E0CC74FA5CA}" destId="{19BA469E-22E7-4CD6-9A45-C08CC0E5AD63}" srcOrd="1" destOrd="0" parTransId="{06502818-9CE1-4475-A47F-AB14EF68D2B1}" sibTransId="{BDCA0C7C-6799-4E07-947A-C64B0BDAE557}"/>
    <dgm:cxn modelId="{86FBC45F-132E-4259-9018-D4F0626CC0B0}" srcId="{19BA469E-22E7-4CD6-9A45-C08CC0E5AD63}" destId="{014B09E2-57B6-4E98-A2BD-6B6107742AD3}" srcOrd="0" destOrd="0" parTransId="{FD7A485B-2982-4E72-B7A4-F020CAA33546}" sibTransId="{959F5066-3F22-4770-88B6-96CC61572E3A}"/>
    <dgm:cxn modelId="{241D18A5-0D7B-47DD-B3E9-E49688DD6752}" type="presOf" srcId="{89667476-6A3B-41AF-9325-6F4EFB585BF0}" destId="{AD0BC8AA-A904-4714-8D82-65BD1A750965}" srcOrd="0" destOrd="0" presId="urn:microsoft.com/office/officeart/2005/8/layout/hierarchy1"/>
    <dgm:cxn modelId="{1A268D65-75C9-4942-8A9F-BAD296EEB384}" type="presOf" srcId="{FB448AA2-EF26-4421-857A-D803EEB62F90}" destId="{B3FA89D0-5E5A-4798-B74A-30685AF99D24}" srcOrd="0" destOrd="0" presId="urn:microsoft.com/office/officeart/2005/8/layout/hierarchy1"/>
    <dgm:cxn modelId="{EF8B4EB6-3E8E-4924-93A0-22EC8E196420}" srcId="{89667476-6A3B-41AF-9325-6F4EFB585BF0}" destId="{AC0D9026-796E-456E-837C-BC458BAE33A9}" srcOrd="0" destOrd="0" parTransId="{FB448AA2-EF26-4421-857A-D803EEB62F90}" sibTransId="{2B4CDBB6-1832-489D-8DDB-75F4753AF4DC}"/>
    <dgm:cxn modelId="{0B4CEA03-057D-44B3-8687-8C3082637271}" type="presOf" srcId="{014B09E2-57B6-4E98-A2BD-6B6107742AD3}" destId="{7DCF75CE-B61D-48FC-B764-575986E35794}" srcOrd="0" destOrd="0" presId="urn:microsoft.com/office/officeart/2005/8/layout/hierarchy1"/>
    <dgm:cxn modelId="{EE975859-E50C-484A-B9D8-7EF8CC770A0C}" type="presOf" srcId="{19BA469E-22E7-4CD6-9A45-C08CC0E5AD63}" destId="{C1E675A4-5886-44CB-907E-E024F895F242}" srcOrd="0" destOrd="0" presId="urn:microsoft.com/office/officeart/2005/8/layout/hierarchy1"/>
    <dgm:cxn modelId="{E3477476-58A9-47B9-9A25-57591B6A7D37}" type="presOf" srcId="{AC0D9026-796E-456E-837C-BC458BAE33A9}" destId="{C4AFD43B-43AD-4556-A8E2-DD5AFF35C246}" srcOrd="0" destOrd="0" presId="urn:microsoft.com/office/officeart/2005/8/layout/hierarchy1"/>
    <dgm:cxn modelId="{83253A8E-F58B-4CCC-9080-AD3CED30F1DB}" srcId="{9F371DFC-D5D2-4666-9746-8E0CC74FA5CA}" destId="{89667476-6A3B-41AF-9325-6F4EFB585BF0}" srcOrd="0" destOrd="0" parTransId="{BB605A50-29EB-43EC-8DF0-6AA900D45B90}" sibTransId="{BC8B5D23-DAE4-4698-86EB-5AC1DB623B0A}"/>
    <dgm:cxn modelId="{F2CC4EF4-8F94-4605-8745-FAC1F816CEDE}" type="presOf" srcId="{BB605A50-29EB-43EC-8DF0-6AA900D45B90}" destId="{B8D2BE2B-0975-48A2-8B5E-19972A3FC490}" srcOrd="0" destOrd="0" presId="urn:microsoft.com/office/officeart/2005/8/layout/hierarchy1"/>
    <dgm:cxn modelId="{669BDEB8-68CC-46FF-BD7E-061AAB373E05}" type="presParOf" srcId="{10AC850B-5749-4D89-96A0-EE4102728AC8}" destId="{E59D38BC-7A1D-46F2-B6A4-E73C45628AF1}" srcOrd="0" destOrd="0" presId="urn:microsoft.com/office/officeart/2005/8/layout/hierarchy1"/>
    <dgm:cxn modelId="{A85962CB-E387-4502-A2EA-ECC962418F91}" type="presParOf" srcId="{E59D38BC-7A1D-46F2-B6A4-E73C45628AF1}" destId="{6940BBAA-9594-4E6D-810A-9C73D872A21A}" srcOrd="0" destOrd="0" presId="urn:microsoft.com/office/officeart/2005/8/layout/hierarchy1"/>
    <dgm:cxn modelId="{CCFEA9EF-3D37-44CA-AB86-785D1BC35086}" type="presParOf" srcId="{6940BBAA-9594-4E6D-810A-9C73D872A21A}" destId="{2995F302-BDF5-4355-98C2-40F216FC8072}" srcOrd="0" destOrd="0" presId="urn:microsoft.com/office/officeart/2005/8/layout/hierarchy1"/>
    <dgm:cxn modelId="{E2D15E92-083A-4A59-A3D4-6DF76ADBC2AB}" type="presParOf" srcId="{6940BBAA-9594-4E6D-810A-9C73D872A21A}" destId="{30C8577B-56EF-4241-9758-91A3562D51C1}" srcOrd="1" destOrd="0" presId="urn:microsoft.com/office/officeart/2005/8/layout/hierarchy1"/>
    <dgm:cxn modelId="{66A28EC2-F50C-45B7-963A-8B9820110B58}" type="presParOf" srcId="{E59D38BC-7A1D-46F2-B6A4-E73C45628AF1}" destId="{FCE1742F-33A8-454A-A841-23A696945660}" srcOrd="1" destOrd="0" presId="urn:microsoft.com/office/officeart/2005/8/layout/hierarchy1"/>
    <dgm:cxn modelId="{E369668A-54D7-4E12-B6A7-BF659B236359}" type="presParOf" srcId="{FCE1742F-33A8-454A-A841-23A696945660}" destId="{B8D2BE2B-0975-48A2-8B5E-19972A3FC490}" srcOrd="0" destOrd="0" presId="urn:microsoft.com/office/officeart/2005/8/layout/hierarchy1"/>
    <dgm:cxn modelId="{E1A80F30-1F92-4E97-A9C1-A704C40D423B}" type="presParOf" srcId="{FCE1742F-33A8-454A-A841-23A696945660}" destId="{1B052168-FCE0-4174-8E1B-BBE345ECC234}" srcOrd="1" destOrd="0" presId="urn:microsoft.com/office/officeart/2005/8/layout/hierarchy1"/>
    <dgm:cxn modelId="{0506B586-ED0C-49B8-9945-735EC00F6EEC}" type="presParOf" srcId="{1B052168-FCE0-4174-8E1B-BBE345ECC234}" destId="{EEB98D3B-D5A7-427C-B97D-09AC3E259457}" srcOrd="0" destOrd="0" presId="urn:microsoft.com/office/officeart/2005/8/layout/hierarchy1"/>
    <dgm:cxn modelId="{3CE07187-14B9-477D-9373-C588046562A0}" type="presParOf" srcId="{EEB98D3B-D5A7-427C-B97D-09AC3E259457}" destId="{1175956D-3135-4471-BDC1-A4CF72CCD80D}" srcOrd="0" destOrd="0" presId="urn:microsoft.com/office/officeart/2005/8/layout/hierarchy1"/>
    <dgm:cxn modelId="{97A692CF-C2C2-4B48-956B-4F962FC561BF}" type="presParOf" srcId="{EEB98D3B-D5A7-427C-B97D-09AC3E259457}" destId="{AD0BC8AA-A904-4714-8D82-65BD1A750965}" srcOrd="1" destOrd="0" presId="urn:microsoft.com/office/officeart/2005/8/layout/hierarchy1"/>
    <dgm:cxn modelId="{2C8CF5A3-2007-49D4-BF4F-936E2338998C}" type="presParOf" srcId="{1B052168-FCE0-4174-8E1B-BBE345ECC234}" destId="{F44B3C49-AA5F-4C35-886E-830E4176E0B4}" srcOrd="1" destOrd="0" presId="urn:microsoft.com/office/officeart/2005/8/layout/hierarchy1"/>
    <dgm:cxn modelId="{D5A67093-B73A-4789-994C-C98623CC9E89}" type="presParOf" srcId="{F44B3C49-AA5F-4C35-886E-830E4176E0B4}" destId="{B3FA89D0-5E5A-4798-B74A-30685AF99D24}" srcOrd="0" destOrd="0" presId="urn:microsoft.com/office/officeart/2005/8/layout/hierarchy1"/>
    <dgm:cxn modelId="{57D32C00-F111-4A15-9A64-92B59D69A6E8}" type="presParOf" srcId="{F44B3C49-AA5F-4C35-886E-830E4176E0B4}" destId="{2D52E35E-F60B-4CC4-B1AA-90D1A0E2A047}" srcOrd="1" destOrd="0" presId="urn:microsoft.com/office/officeart/2005/8/layout/hierarchy1"/>
    <dgm:cxn modelId="{8C58BE48-98AA-459F-944F-3932E1581234}" type="presParOf" srcId="{2D52E35E-F60B-4CC4-B1AA-90D1A0E2A047}" destId="{59E452EA-FA17-40C7-ABEF-35EA79FA83F0}" srcOrd="0" destOrd="0" presId="urn:microsoft.com/office/officeart/2005/8/layout/hierarchy1"/>
    <dgm:cxn modelId="{B881FEDA-32E7-4D68-91BA-CD24639FD663}" type="presParOf" srcId="{59E452EA-FA17-40C7-ABEF-35EA79FA83F0}" destId="{614DC20C-40F0-4494-8471-C8C175AE07A9}" srcOrd="0" destOrd="0" presId="urn:microsoft.com/office/officeart/2005/8/layout/hierarchy1"/>
    <dgm:cxn modelId="{B499A6DE-1331-4019-959A-8A0E2E862E15}" type="presParOf" srcId="{59E452EA-FA17-40C7-ABEF-35EA79FA83F0}" destId="{C4AFD43B-43AD-4556-A8E2-DD5AFF35C246}" srcOrd="1" destOrd="0" presId="urn:microsoft.com/office/officeart/2005/8/layout/hierarchy1"/>
    <dgm:cxn modelId="{B9C9350F-2860-49B9-84AD-D638B7FF216B}" type="presParOf" srcId="{2D52E35E-F60B-4CC4-B1AA-90D1A0E2A047}" destId="{8324773E-E8DC-4A25-88FF-A639C980F734}" srcOrd="1" destOrd="0" presId="urn:microsoft.com/office/officeart/2005/8/layout/hierarchy1"/>
    <dgm:cxn modelId="{FA842429-239E-4019-9AE7-0187D7BDC8F2}" type="presParOf" srcId="{FCE1742F-33A8-454A-A841-23A696945660}" destId="{4054BA61-5C08-43FE-8A0D-F3586FE4A813}" srcOrd="2" destOrd="0" presId="urn:microsoft.com/office/officeart/2005/8/layout/hierarchy1"/>
    <dgm:cxn modelId="{CED11320-AE56-4BD0-85BD-EB73A1F79A7C}" type="presParOf" srcId="{FCE1742F-33A8-454A-A841-23A696945660}" destId="{2E7BB0E9-0EB8-46D8-AF68-44AE6EE67ADF}" srcOrd="3" destOrd="0" presId="urn:microsoft.com/office/officeart/2005/8/layout/hierarchy1"/>
    <dgm:cxn modelId="{0A2D3120-4644-4171-9D4D-89595B91ABB8}" type="presParOf" srcId="{2E7BB0E9-0EB8-46D8-AF68-44AE6EE67ADF}" destId="{B6DB91A8-577B-488F-8C9C-43BB2026EC04}" srcOrd="0" destOrd="0" presId="urn:microsoft.com/office/officeart/2005/8/layout/hierarchy1"/>
    <dgm:cxn modelId="{F2D84A9B-BEBE-423D-854F-78DDDB182F0D}" type="presParOf" srcId="{B6DB91A8-577B-488F-8C9C-43BB2026EC04}" destId="{F729BF3B-F547-4FCC-BC59-8C9149763FAA}" srcOrd="0" destOrd="0" presId="urn:microsoft.com/office/officeart/2005/8/layout/hierarchy1"/>
    <dgm:cxn modelId="{D1EEE9B2-7C17-479B-9949-C8416121D66F}" type="presParOf" srcId="{B6DB91A8-577B-488F-8C9C-43BB2026EC04}" destId="{C1E675A4-5886-44CB-907E-E024F895F242}" srcOrd="1" destOrd="0" presId="urn:microsoft.com/office/officeart/2005/8/layout/hierarchy1"/>
    <dgm:cxn modelId="{FF8BCA6A-A961-4855-BAC9-380F6A2FE8C8}" type="presParOf" srcId="{2E7BB0E9-0EB8-46D8-AF68-44AE6EE67ADF}" destId="{6BDCFCE8-49E7-4AB3-9065-B02A2928ED71}" srcOrd="1" destOrd="0" presId="urn:microsoft.com/office/officeart/2005/8/layout/hierarchy1"/>
    <dgm:cxn modelId="{AC7CD394-5785-4852-B704-E92FCC8265BE}" type="presParOf" srcId="{6BDCFCE8-49E7-4AB3-9065-B02A2928ED71}" destId="{3648DDC4-1B73-4242-9AAA-B7CA86E6AC19}" srcOrd="0" destOrd="0" presId="urn:microsoft.com/office/officeart/2005/8/layout/hierarchy1"/>
    <dgm:cxn modelId="{FF7ACE2A-3EC8-437D-931E-AEECCD91C2F4}" type="presParOf" srcId="{6BDCFCE8-49E7-4AB3-9065-B02A2928ED71}" destId="{91D476F7-5EBD-42DE-B0F3-51A9F9833615}" srcOrd="1" destOrd="0" presId="urn:microsoft.com/office/officeart/2005/8/layout/hierarchy1"/>
    <dgm:cxn modelId="{EA250A2D-A5A3-4314-BCC0-9677D8BCAAF2}" type="presParOf" srcId="{91D476F7-5EBD-42DE-B0F3-51A9F9833615}" destId="{6A4CD453-918E-4F4F-9E62-958448873DE3}" srcOrd="0" destOrd="0" presId="urn:microsoft.com/office/officeart/2005/8/layout/hierarchy1"/>
    <dgm:cxn modelId="{EC269525-E908-4D4F-8935-0D368BEAE6BE}" type="presParOf" srcId="{6A4CD453-918E-4F4F-9E62-958448873DE3}" destId="{F7D4071F-054E-48DF-81DF-6AAC501A2F95}" srcOrd="0" destOrd="0" presId="urn:microsoft.com/office/officeart/2005/8/layout/hierarchy1"/>
    <dgm:cxn modelId="{2401A2BF-ABE8-4199-BDCB-67976C224548}" type="presParOf" srcId="{6A4CD453-918E-4F4F-9E62-958448873DE3}" destId="{7DCF75CE-B61D-48FC-B764-575986E35794}" srcOrd="1" destOrd="0" presId="urn:microsoft.com/office/officeart/2005/8/layout/hierarchy1"/>
    <dgm:cxn modelId="{6B42EE3F-5E6F-4CD1-BAA7-05904B53EFB6}" type="presParOf" srcId="{91D476F7-5EBD-42DE-B0F3-51A9F9833615}" destId="{9E820E90-855A-4923-8358-96AA18EAF1F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00EE72-75C6-46F1-B501-59443AE0BCF1}" type="doc">
      <dgm:prSet loTypeId="urn:microsoft.com/office/officeart/2005/8/layout/venn2" loCatId="relationship" qsTypeId="urn:microsoft.com/office/officeart/2005/8/quickstyle/3d9" qsCatId="3D" csTypeId="urn:microsoft.com/office/officeart/2005/8/colors/colorful1#3" csCatId="colorful" phldr="1"/>
      <dgm:spPr/>
      <dgm:t>
        <a:bodyPr/>
        <a:lstStyle/>
        <a:p>
          <a:pPr rtl="1"/>
          <a:endParaRPr lang="ar-SA"/>
        </a:p>
      </dgm:t>
    </dgm:pt>
    <dgm:pt modelId="{548CE65A-AFB0-477D-936D-A7DB14D9B90E}">
      <dgm:prSet phldrT="[نص]" custT="1"/>
      <dgm:spPr/>
      <dgm:t>
        <a:bodyPr/>
        <a:lstStyle/>
        <a:p>
          <a:pPr rtl="1"/>
          <a:r>
            <a:rPr lang="ar-SA" sz="2000" b="1" dirty="0" smtClean="0">
              <a:solidFill>
                <a:schemeClr val="tx1"/>
              </a:solidFill>
            </a:rPr>
            <a:t>المجتمع</a:t>
          </a:r>
          <a:endParaRPr lang="ar-SA" sz="2000" b="1" dirty="0">
            <a:solidFill>
              <a:schemeClr val="tx1"/>
            </a:solidFill>
          </a:endParaRPr>
        </a:p>
      </dgm:t>
    </dgm:pt>
    <dgm:pt modelId="{650FC0CC-8D01-4365-9BF8-7307330ACD28}" type="parTrans" cxnId="{4593F70A-696F-45BD-95D1-B04CD66093DD}">
      <dgm:prSet/>
      <dgm:spPr/>
      <dgm:t>
        <a:bodyPr/>
        <a:lstStyle/>
        <a:p>
          <a:pPr rtl="1"/>
          <a:endParaRPr lang="ar-SA"/>
        </a:p>
      </dgm:t>
    </dgm:pt>
    <dgm:pt modelId="{69BE601B-789E-420A-AAB6-FC727C03F274}" type="sibTrans" cxnId="{4593F70A-696F-45BD-95D1-B04CD66093DD}">
      <dgm:prSet/>
      <dgm:spPr/>
      <dgm:t>
        <a:bodyPr/>
        <a:lstStyle/>
        <a:p>
          <a:pPr rtl="1"/>
          <a:endParaRPr lang="ar-SA"/>
        </a:p>
      </dgm:t>
    </dgm:pt>
    <dgm:pt modelId="{0F09C836-F753-4B4B-B3BB-E2E12BB75F80}">
      <dgm:prSet phldrT="[نص]" custT="1"/>
      <dgm:spPr/>
      <dgm:t>
        <a:bodyPr/>
        <a:lstStyle/>
        <a:p>
          <a:pPr rtl="1"/>
          <a:r>
            <a:rPr lang="ar-SA" sz="1600" b="1" dirty="0" smtClean="0">
              <a:solidFill>
                <a:schemeClr val="tx1"/>
              </a:solidFill>
            </a:rPr>
            <a:t>العينة</a:t>
          </a:r>
          <a:endParaRPr lang="ar-SA" sz="1600" b="1" dirty="0">
            <a:solidFill>
              <a:schemeClr val="tx1"/>
            </a:solidFill>
          </a:endParaRPr>
        </a:p>
      </dgm:t>
    </dgm:pt>
    <dgm:pt modelId="{C29F7EE2-E5AD-4B9A-8814-5A5C8687CA77}" type="parTrans" cxnId="{6D77EC34-8D2A-4F14-B4FD-5AD64C5855E5}">
      <dgm:prSet/>
      <dgm:spPr/>
      <dgm:t>
        <a:bodyPr/>
        <a:lstStyle/>
        <a:p>
          <a:pPr rtl="1"/>
          <a:endParaRPr lang="ar-SA"/>
        </a:p>
      </dgm:t>
    </dgm:pt>
    <dgm:pt modelId="{5D7EA923-6B0E-436B-8718-7AC0D50F4594}" type="sibTrans" cxnId="{6D77EC34-8D2A-4F14-B4FD-5AD64C5855E5}">
      <dgm:prSet/>
      <dgm:spPr/>
      <dgm:t>
        <a:bodyPr/>
        <a:lstStyle/>
        <a:p>
          <a:pPr rtl="1"/>
          <a:endParaRPr lang="ar-SA"/>
        </a:p>
      </dgm:t>
    </dgm:pt>
    <dgm:pt modelId="{465E8301-852C-43ED-AA3C-FF0D88480D21}" type="pres">
      <dgm:prSet presAssocID="{E700EE72-75C6-46F1-B501-59443AE0BCF1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CF0439C0-6DEE-4C19-A353-157F9841575A}" type="pres">
      <dgm:prSet presAssocID="{E700EE72-75C6-46F1-B501-59443AE0BCF1}" presName="comp1" presStyleCnt="0"/>
      <dgm:spPr/>
    </dgm:pt>
    <dgm:pt modelId="{8925FA17-FB6D-421C-890B-0665EAB2C01F}" type="pres">
      <dgm:prSet presAssocID="{E700EE72-75C6-46F1-B501-59443AE0BCF1}" presName="circle1" presStyleLbl="node1" presStyleIdx="0" presStyleCnt="2"/>
      <dgm:spPr/>
      <dgm:t>
        <a:bodyPr/>
        <a:lstStyle/>
        <a:p>
          <a:pPr rtl="1"/>
          <a:endParaRPr lang="ar-SA"/>
        </a:p>
      </dgm:t>
    </dgm:pt>
    <dgm:pt modelId="{F4F3838D-2BEB-40AC-A0B2-1EA110FA397F}" type="pres">
      <dgm:prSet presAssocID="{E700EE72-75C6-46F1-B501-59443AE0BCF1}" presName="c1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A3457A8-2E77-4CEE-B40A-AC39B3703DB2}" type="pres">
      <dgm:prSet presAssocID="{E700EE72-75C6-46F1-B501-59443AE0BCF1}" presName="comp2" presStyleCnt="0"/>
      <dgm:spPr/>
    </dgm:pt>
    <dgm:pt modelId="{EBCE9D49-C544-478A-9601-FB9FED4A6364}" type="pres">
      <dgm:prSet presAssocID="{E700EE72-75C6-46F1-B501-59443AE0BCF1}" presName="circle2" presStyleLbl="node1" presStyleIdx="1" presStyleCnt="2" custScaleX="51198" custScaleY="51198" custLinFactNeighborX="-14563" custLinFactNeighborY="-19417"/>
      <dgm:spPr/>
      <dgm:t>
        <a:bodyPr/>
        <a:lstStyle/>
        <a:p>
          <a:pPr rtl="1"/>
          <a:endParaRPr lang="ar-SA"/>
        </a:p>
      </dgm:t>
    </dgm:pt>
    <dgm:pt modelId="{E696DA94-FAE1-45DB-90A0-9B666806F575}" type="pres">
      <dgm:prSet presAssocID="{E700EE72-75C6-46F1-B501-59443AE0BCF1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F5054CC-1F61-4E44-BC61-C11ED445C772}" type="presOf" srcId="{0F09C836-F753-4B4B-B3BB-E2E12BB75F80}" destId="{E696DA94-FAE1-45DB-90A0-9B666806F575}" srcOrd="1" destOrd="0" presId="urn:microsoft.com/office/officeart/2005/8/layout/venn2"/>
    <dgm:cxn modelId="{C6AFA60D-C1CC-43E1-8E66-5BDFB02EBDE9}" type="presOf" srcId="{0F09C836-F753-4B4B-B3BB-E2E12BB75F80}" destId="{EBCE9D49-C544-478A-9601-FB9FED4A6364}" srcOrd="0" destOrd="0" presId="urn:microsoft.com/office/officeart/2005/8/layout/venn2"/>
    <dgm:cxn modelId="{4593F70A-696F-45BD-95D1-B04CD66093DD}" srcId="{E700EE72-75C6-46F1-B501-59443AE0BCF1}" destId="{548CE65A-AFB0-477D-936D-A7DB14D9B90E}" srcOrd="0" destOrd="0" parTransId="{650FC0CC-8D01-4365-9BF8-7307330ACD28}" sibTransId="{69BE601B-789E-420A-AAB6-FC727C03F274}"/>
    <dgm:cxn modelId="{192D31B5-08B0-4FB8-8E2A-2D762C1A731E}" type="presOf" srcId="{E700EE72-75C6-46F1-B501-59443AE0BCF1}" destId="{465E8301-852C-43ED-AA3C-FF0D88480D21}" srcOrd="0" destOrd="0" presId="urn:microsoft.com/office/officeart/2005/8/layout/venn2"/>
    <dgm:cxn modelId="{2565DB46-5E9D-4F60-A6A1-02FAF2FDFDF0}" type="presOf" srcId="{548CE65A-AFB0-477D-936D-A7DB14D9B90E}" destId="{F4F3838D-2BEB-40AC-A0B2-1EA110FA397F}" srcOrd="1" destOrd="0" presId="urn:microsoft.com/office/officeart/2005/8/layout/venn2"/>
    <dgm:cxn modelId="{6D77EC34-8D2A-4F14-B4FD-5AD64C5855E5}" srcId="{E700EE72-75C6-46F1-B501-59443AE0BCF1}" destId="{0F09C836-F753-4B4B-B3BB-E2E12BB75F80}" srcOrd="1" destOrd="0" parTransId="{C29F7EE2-E5AD-4B9A-8814-5A5C8687CA77}" sibTransId="{5D7EA923-6B0E-436B-8718-7AC0D50F4594}"/>
    <dgm:cxn modelId="{2C01BA82-D4F0-4870-B00E-DCF0C4CD6C68}" type="presOf" srcId="{548CE65A-AFB0-477D-936D-A7DB14D9B90E}" destId="{8925FA17-FB6D-421C-890B-0665EAB2C01F}" srcOrd="0" destOrd="0" presId="urn:microsoft.com/office/officeart/2005/8/layout/venn2"/>
    <dgm:cxn modelId="{3F60FAB4-03A5-49CC-973A-E615D2CB8A8A}" type="presParOf" srcId="{465E8301-852C-43ED-AA3C-FF0D88480D21}" destId="{CF0439C0-6DEE-4C19-A353-157F9841575A}" srcOrd="0" destOrd="0" presId="urn:microsoft.com/office/officeart/2005/8/layout/venn2"/>
    <dgm:cxn modelId="{993E002C-008D-49EB-96A7-5B70BD8D2F62}" type="presParOf" srcId="{CF0439C0-6DEE-4C19-A353-157F9841575A}" destId="{8925FA17-FB6D-421C-890B-0665EAB2C01F}" srcOrd="0" destOrd="0" presId="urn:microsoft.com/office/officeart/2005/8/layout/venn2"/>
    <dgm:cxn modelId="{07DC6532-D6AC-4148-9721-2FA67C2C7A42}" type="presParOf" srcId="{CF0439C0-6DEE-4C19-A353-157F9841575A}" destId="{F4F3838D-2BEB-40AC-A0B2-1EA110FA397F}" srcOrd="1" destOrd="0" presId="urn:microsoft.com/office/officeart/2005/8/layout/venn2"/>
    <dgm:cxn modelId="{49C6C1DB-77A5-461A-B91C-75E9EE0A1BDC}" type="presParOf" srcId="{465E8301-852C-43ED-AA3C-FF0D88480D21}" destId="{BA3457A8-2E77-4CEE-B40A-AC39B3703DB2}" srcOrd="1" destOrd="0" presId="urn:microsoft.com/office/officeart/2005/8/layout/venn2"/>
    <dgm:cxn modelId="{7F002FBD-099B-4803-B4F2-BD7B867BABB1}" type="presParOf" srcId="{BA3457A8-2E77-4CEE-B40A-AC39B3703DB2}" destId="{EBCE9D49-C544-478A-9601-FB9FED4A6364}" srcOrd="0" destOrd="0" presId="urn:microsoft.com/office/officeart/2005/8/layout/venn2"/>
    <dgm:cxn modelId="{64AA0F0C-4E4D-43ED-BA4D-77433A73D48D}" type="presParOf" srcId="{BA3457A8-2E77-4CEE-B40A-AC39B3703DB2}" destId="{E696DA94-FAE1-45DB-90A0-9B666806F575}" srcOrd="1" destOrd="0" presId="urn:microsoft.com/office/officeart/2005/8/layout/venn2"/>
  </dgm:cxnLst>
  <dgm:bg/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9C3DB99-C559-4F68-9B60-CFD2D27FCB4A}">
      <dsp:nvSpPr>
        <dsp:cNvPr id="0" name=""/>
        <dsp:cNvSpPr/>
      </dsp:nvSpPr>
      <dsp:spPr>
        <a:xfrm>
          <a:off x="3721" y="1296142"/>
          <a:ext cx="1153793" cy="21293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700" kern="1200" dirty="0" smtClean="0"/>
            <a:t>ظاهرة أو مشكلة يتم دراستها </a:t>
          </a:r>
        </a:p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700" kern="1200" dirty="0" smtClean="0"/>
            <a:t>(مثال : مخاطر السيول )</a:t>
          </a:r>
          <a:endParaRPr lang="en-US" sz="1700" kern="1200" dirty="0"/>
        </a:p>
      </dsp:txBody>
      <dsp:txXfrm>
        <a:off x="3721" y="1296142"/>
        <a:ext cx="1153793" cy="2129328"/>
      </dsp:txXfrm>
    </dsp:sp>
    <dsp:sp modelId="{F2C36C29-A723-4926-9819-EEFAFF904624}">
      <dsp:nvSpPr>
        <dsp:cNvPr id="0" name=""/>
        <dsp:cNvSpPr/>
      </dsp:nvSpPr>
      <dsp:spPr>
        <a:xfrm>
          <a:off x="1272894" y="1990679"/>
          <a:ext cx="244604" cy="7402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1272894" y="1990679"/>
        <a:ext cx="244604" cy="740254"/>
      </dsp:txXfrm>
    </dsp:sp>
    <dsp:sp modelId="{309A0093-FF5D-4344-8D6C-A20669E24D3D}">
      <dsp:nvSpPr>
        <dsp:cNvPr id="0" name=""/>
        <dsp:cNvSpPr/>
      </dsp:nvSpPr>
      <dsp:spPr>
        <a:xfrm>
          <a:off x="1619032" y="1728189"/>
          <a:ext cx="1153793" cy="12652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700" kern="1200" dirty="0" smtClean="0"/>
            <a:t>جمع البيانات</a:t>
          </a:r>
          <a:endParaRPr lang="en-US" sz="1700" kern="1200" dirty="0"/>
        </a:p>
      </dsp:txBody>
      <dsp:txXfrm>
        <a:off x="1619032" y="1728189"/>
        <a:ext cx="1153793" cy="1265233"/>
      </dsp:txXfrm>
    </dsp:sp>
    <dsp:sp modelId="{F3260846-BE61-43C7-824A-F1ED1A4A6B41}">
      <dsp:nvSpPr>
        <dsp:cNvPr id="0" name=""/>
        <dsp:cNvSpPr/>
      </dsp:nvSpPr>
      <dsp:spPr>
        <a:xfrm>
          <a:off x="2888205" y="1990679"/>
          <a:ext cx="244604" cy="7402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2888205" y="1990679"/>
        <a:ext cx="244604" cy="740254"/>
      </dsp:txXfrm>
    </dsp:sp>
    <dsp:sp modelId="{76864C27-CA86-48D7-9AFC-C53C09EEBDBC}">
      <dsp:nvSpPr>
        <dsp:cNvPr id="0" name=""/>
        <dsp:cNvSpPr/>
      </dsp:nvSpPr>
      <dsp:spPr>
        <a:xfrm>
          <a:off x="3234343" y="1512170"/>
          <a:ext cx="1153793" cy="1697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700" kern="1200" dirty="0" smtClean="0"/>
            <a:t>تنظيم وعرض البيانات</a:t>
          </a:r>
          <a:endParaRPr lang="en-US" sz="1700" kern="1200" dirty="0"/>
        </a:p>
      </dsp:txBody>
      <dsp:txXfrm>
        <a:off x="3234343" y="1512170"/>
        <a:ext cx="1153793" cy="1697272"/>
      </dsp:txXfrm>
    </dsp:sp>
    <dsp:sp modelId="{917D73E7-96F0-4AE7-8C9D-2A8B9FEE8BF4}">
      <dsp:nvSpPr>
        <dsp:cNvPr id="0" name=""/>
        <dsp:cNvSpPr/>
      </dsp:nvSpPr>
      <dsp:spPr>
        <a:xfrm>
          <a:off x="4503516" y="1990679"/>
          <a:ext cx="244604" cy="7402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4503516" y="1990679"/>
        <a:ext cx="244604" cy="740254"/>
      </dsp:txXfrm>
    </dsp:sp>
    <dsp:sp modelId="{F06504EC-FF14-4913-9246-1CA029A3A1D6}">
      <dsp:nvSpPr>
        <dsp:cNvPr id="0" name=""/>
        <dsp:cNvSpPr/>
      </dsp:nvSpPr>
      <dsp:spPr>
        <a:xfrm>
          <a:off x="4849654" y="1512170"/>
          <a:ext cx="1153793" cy="1697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700" kern="1200" dirty="0" smtClean="0"/>
            <a:t>وصف وتلخيص البيانات</a:t>
          </a:r>
          <a:endParaRPr lang="en-US" sz="1700" kern="1200" dirty="0"/>
        </a:p>
      </dsp:txBody>
      <dsp:txXfrm>
        <a:off x="4849654" y="1512170"/>
        <a:ext cx="1153793" cy="1697272"/>
      </dsp:txXfrm>
    </dsp:sp>
    <dsp:sp modelId="{55EC150F-4303-4147-9DEE-2F20ED7D919C}">
      <dsp:nvSpPr>
        <dsp:cNvPr id="0" name=""/>
        <dsp:cNvSpPr/>
      </dsp:nvSpPr>
      <dsp:spPr>
        <a:xfrm>
          <a:off x="6118826" y="1990679"/>
          <a:ext cx="244604" cy="7402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6118826" y="1990679"/>
        <a:ext cx="244604" cy="740254"/>
      </dsp:txXfrm>
    </dsp:sp>
    <dsp:sp modelId="{28EA763A-1464-4424-9633-18ADE61E527B}">
      <dsp:nvSpPr>
        <dsp:cNvPr id="0" name=""/>
        <dsp:cNvSpPr/>
      </dsp:nvSpPr>
      <dsp:spPr>
        <a:xfrm>
          <a:off x="6464964" y="1512170"/>
          <a:ext cx="1153793" cy="1697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700" kern="1200" dirty="0" smtClean="0"/>
            <a:t>تحليل البيانات و اتخاذ القرارات</a:t>
          </a:r>
          <a:endParaRPr lang="en-US" sz="1700" kern="1200" dirty="0"/>
        </a:p>
      </dsp:txBody>
      <dsp:txXfrm>
        <a:off x="6464964" y="1512170"/>
        <a:ext cx="1153793" cy="169727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48DDC4-1B73-4242-9AAA-B7CA86E6AC19}">
      <dsp:nvSpPr>
        <dsp:cNvPr id="0" name=""/>
        <dsp:cNvSpPr/>
      </dsp:nvSpPr>
      <dsp:spPr>
        <a:xfrm>
          <a:off x="4363831" y="1400136"/>
          <a:ext cx="91440" cy="2241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414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54BA61-5C08-43FE-8A0D-F3586FE4A813}">
      <dsp:nvSpPr>
        <dsp:cNvPr id="0" name=""/>
        <dsp:cNvSpPr/>
      </dsp:nvSpPr>
      <dsp:spPr>
        <a:xfrm>
          <a:off x="3323257" y="588690"/>
          <a:ext cx="1086293" cy="2549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707"/>
              </a:lnTo>
              <a:lnTo>
                <a:pt x="1086293" y="173707"/>
              </a:lnTo>
              <a:lnTo>
                <a:pt x="1086293" y="2549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FA89D0-5E5A-4798-B74A-30685AF99D24}">
      <dsp:nvSpPr>
        <dsp:cNvPr id="0" name=""/>
        <dsp:cNvSpPr/>
      </dsp:nvSpPr>
      <dsp:spPr>
        <a:xfrm>
          <a:off x="2191244" y="1400136"/>
          <a:ext cx="91440" cy="2241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414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D2BE2B-0975-48A2-8B5E-19972A3FC490}">
      <dsp:nvSpPr>
        <dsp:cNvPr id="0" name=""/>
        <dsp:cNvSpPr/>
      </dsp:nvSpPr>
      <dsp:spPr>
        <a:xfrm>
          <a:off x="2236964" y="588690"/>
          <a:ext cx="1086293" cy="254900"/>
        </a:xfrm>
        <a:custGeom>
          <a:avLst/>
          <a:gdLst/>
          <a:ahLst/>
          <a:cxnLst/>
          <a:rect l="0" t="0" r="0" b="0"/>
          <a:pathLst>
            <a:path>
              <a:moveTo>
                <a:pt x="1086293" y="0"/>
              </a:moveTo>
              <a:lnTo>
                <a:pt x="1086293" y="173707"/>
              </a:lnTo>
              <a:lnTo>
                <a:pt x="0" y="173707"/>
              </a:lnTo>
              <a:lnTo>
                <a:pt x="0" y="2549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95F302-BDF5-4355-98C2-40F216FC8072}">
      <dsp:nvSpPr>
        <dsp:cNvPr id="0" name=""/>
        <dsp:cNvSpPr/>
      </dsp:nvSpPr>
      <dsp:spPr>
        <a:xfrm>
          <a:off x="2334347" y="32145"/>
          <a:ext cx="1977820" cy="556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C8577B-56EF-4241-9758-91A3562D51C1}">
      <dsp:nvSpPr>
        <dsp:cNvPr id="0" name=""/>
        <dsp:cNvSpPr/>
      </dsp:nvSpPr>
      <dsp:spPr>
        <a:xfrm>
          <a:off x="2431730" y="124659"/>
          <a:ext cx="1977820" cy="556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500" kern="1200" dirty="0" smtClean="0"/>
            <a:t>علم الاحصاء</a:t>
          </a:r>
          <a:endParaRPr lang="en-US" sz="1500" kern="1200" dirty="0"/>
        </a:p>
      </dsp:txBody>
      <dsp:txXfrm>
        <a:off x="2431730" y="124659"/>
        <a:ext cx="1977820" cy="556545"/>
      </dsp:txXfrm>
    </dsp:sp>
    <dsp:sp modelId="{1175956D-3135-4471-BDC1-A4CF72CCD80D}">
      <dsp:nvSpPr>
        <dsp:cNvPr id="0" name=""/>
        <dsp:cNvSpPr/>
      </dsp:nvSpPr>
      <dsp:spPr>
        <a:xfrm>
          <a:off x="1248053" y="843591"/>
          <a:ext cx="1977820" cy="556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0BC8AA-A904-4714-8D82-65BD1A750965}">
      <dsp:nvSpPr>
        <dsp:cNvPr id="0" name=""/>
        <dsp:cNvSpPr/>
      </dsp:nvSpPr>
      <dsp:spPr>
        <a:xfrm>
          <a:off x="1345437" y="936105"/>
          <a:ext cx="1977820" cy="556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500" kern="1200" dirty="0" smtClean="0"/>
            <a:t>احصاء وصفي</a:t>
          </a:r>
          <a:endParaRPr lang="en-US" sz="1500" kern="1200" dirty="0"/>
        </a:p>
      </dsp:txBody>
      <dsp:txXfrm>
        <a:off x="1345437" y="936105"/>
        <a:ext cx="1977820" cy="556545"/>
      </dsp:txXfrm>
    </dsp:sp>
    <dsp:sp modelId="{614DC20C-40F0-4494-8471-C8C175AE07A9}">
      <dsp:nvSpPr>
        <dsp:cNvPr id="0" name=""/>
        <dsp:cNvSpPr/>
      </dsp:nvSpPr>
      <dsp:spPr>
        <a:xfrm>
          <a:off x="1248053" y="1624281"/>
          <a:ext cx="1977820" cy="556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AFD43B-43AD-4556-A8E2-DD5AFF35C246}">
      <dsp:nvSpPr>
        <dsp:cNvPr id="0" name=""/>
        <dsp:cNvSpPr/>
      </dsp:nvSpPr>
      <dsp:spPr>
        <a:xfrm>
          <a:off x="1345437" y="1716795"/>
          <a:ext cx="1977820" cy="556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500" kern="1200" dirty="0" smtClean="0"/>
            <a:t>جمع وتبويب البيانات</a:t>
          </a:r>
          <a:endParaRPr lang="en-US" sz="1500" kern="1200" dirty="0"/>
        </a:p>
      </dsp:txBody>
      <dsp:txXfrm>
        <a:off x="1345437" y="1716795"/>
        <a:ext cx="1977820" cy="556545"/>
      </dsp:txXfrm>
    </dsp:sp>
    <dsp:sp modelId="{F729BF3B-F547-4FCC-BC59-8C9149763FAA}">
      <dsp:nvSpPr>
        <dsp:cNvPr id="0" name=""/>
        <dsp:cNvSpPr/>
      </dsp:nvSpPr>
      <dsp:spPr>
        <a:xfrm>
          <a:off x="3420640" y="843591"/>
          <a:ext cx="1977820" cy="556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E675A4-5886-44CB-907E-E024F895F242}">
      <dsp:nvSpPr>
        <dsp:cNvPr id="0" name=""/>
        <dsp:cNvSpPr/>
      </dsp:nvSpPr>
      <dsp:spPr>
        <a:xfrm>
          <a:off x="3518024" y="936105"/>
          <a:ext cx="1977820" cy="556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500" kern="1200" dirty="0" smtClean="0"/>
            <a:t>احصاء استقرائي</a:t>
          </a:r>
          <a:endParaRPr lang="en-US" sz="1500" kern="1200" dirty="0"/>
        </a:p>
      </dsp:txBody>
      <dsp:txXfrm>
        <a:off x="3518024" y="936105"/>
        <a:ext cx="1977820" cy="556545"/>
      </dsp:txXfrm>
    </dsp:sp>
    <dsp:sp modelId="{F7D4071F-054E-48DF-81DF-6AAC501A2F95}">
      <dsp:nvSpPr>
        <dsp:cNvPr id="0" name=""/>
        <dsp:cNvSpPr/>
      </dsp:nvSpPr>
      <dsp:spPr>
        <a:xfrm>
          <a:off x="3420640" y="1624281"/>
          <a:ext cx="1977820" cy="556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CF75CE-B61D-48FC-B764-575986E35794}">
      <dsp:nvSpPr>
        <dsp:cNvPr id="0" name=""/>
        <dsp:cNvSpPr/>
      </dsp:nvSpPr>
      <dsp:spPr>
        <a:xfrm>
          <a:off x="3518024" y="1716795"/>
          <a:ext cx="1977820" cy="556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EG" sz="1500" kern="1200" dirty="0" smtClean="0"/>
            <a:t>استقراء النتائج واتخاذ القرارات</a:t>
          </a:r>
          <a:endParaRPr lang="en-US" sz="1500" kern="1200" dirty="0"/>
        </a:p>
      </dsp:txBody>
      <dsp:txXfrm>
        <a:off x="3518024" y="1716795"/>
        <a:ext cx="1977820" cy="55654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925FA17-FB6D-421C-890B-0665EAB2C01F}">
      <dsp:nvSpPr>
        <dsp:cNvPr id="0" name=""/>
        <dsp:cNvSpPr/>
      </dsp:nvSpPr>
      <dsp:spPr>
        <a:xfrm>
          <a:off x="868163" y="0"/>
          <a:ext cx="2412752" cy="241275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  <a:sp3d extrusionH="28000" prstMaterial="matte"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>
              <a:solidFill>
                <a:schemeClr val="tx1"/>
              </a:solidFill>
            </a:rPr>
            <a:t>المجتمع</a:t>
          </a:r>
          <a:endParaRPr lang="ar-SA" sz="2000" b="1" kern="1200" dirty="0">
            <a:solidFill>
              <a:schemeClr val="tx1"/>
            </a:solidFill>
          </a:endParaRPr>
        </a:p>
      </dsp:txBody>
      <dsp:txXfrm>
        <a:off x="1441192" y="180956"/>
        <a:ext cx="1266694" cy="410167"/>
      </dsp:txXfrm>
    </dsp:sp>
    <dsp:sp modelId="{EBCE9D49-C544-478A-9601-FB9FED4A6364}">
      <dsp:nvSpPr>
        <dsp:cNvPr id="0" name=""/>
        <dsp:cNvSpPr/>
      </dsp:nvSpPr>
      <dsp:spPr>
        <a:xfrm>
          <a:off x="1347782" y="693376"/>
          <a:ext cx="926460" cy="92646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  <a:sp3d extrusionH="28000" prstMaterial="matte"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>
              <a:solidFill>
                <a:schemeClr val="tx1"/>
              </a:solidFill>
            </a:rPr>
            <a:t>العينة</a:t>
          </a:r>
          <a:endParaRPr lang="ar-SA" sz="1600" b="1" kern="1200" dirty="0">
            <a:solidFill>
              <a:schemeClr val="tx1"/>
            </a:solidFill>
          </a:endParaRPr>
        </a:p>
      </dsp:txBody>
      <dsp:txXfrm>
        <a:off x="1483459" y="924991"/>
        <a:ext cx="655106" cy="4632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الإحصاء في الإدارة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أحمد محمد فرحان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(10)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75192" y="3933056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>
                <a:ln w="11430"/>
                <a:solidFill>
                  <a:srgbClr val="00263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1- </a:t>
            </a:r>
            <a:r>
              <a:rPr lang="ar-SA" sz="4000" b="1" spc="50" dirty="0">
                <a:ln w="11430"/>
                <a:solidFill>
                  <a:srgbClr val="00263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جمع البيانات وترميزها وعرضها</a:t>
            </a:r>
            <a:endParaRPr lang="ar-EG" sz="4000" b="1" spc="50" dirty="0">
              <a:ln w="11430"/>
              <a:solidFill>
                <a:srgbClr val="00263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0263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2- مقاييس النزعة المركزية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ar-EG" sz="4400" b="1" dirty="0" smtClean="0">
              <a:ln cmpd="thinThick"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  <a:p>
            <a:pPr algn="ctr"/>
            <a:endParaRPr lang="ar-EG" sz="4400" b="1" dirty="0">
              <a:ln cmpd="thinThick"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  <a:p>
            <a:pPr algn="ctr"/>
            <a:r>
              <a:rPr lang="ar-EG" sz="4400" b="1" dirty="0" smtClean="0">
                <a:ln cmpd="thinThick"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1- جمع البيانات و ترميزها  وعرضها</a:t>
            </a:r>
            <a:endParaRPr lang="en-US" sz="4400" b="1" dirty="0">
              <a:ln cmpd="thinThick"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5434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الخطوات المنهجية للتحليل الإحصائي في البحث </a:t>
            </a:r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العلمي</a:t>
            </a:r>
            <a:r>
              <a:rPr lang="ar-EG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:</a:t>
            </a: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 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1477195563"/>
              </p:ext>
            </p:extLst>
          </p:nvPr>
        </p:nvGraphicFramePr>
        <p:xfrm>
          <a:off x="1074936" y="908720"/>
          <a:ext cx="7622480" cy="4721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04754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تعريف علم </a:t>
            </a:r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الإحصاء</a:t>
            </a:r>
            <a:r>
              <a:rPr lang="ar-EG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:</a:t>
            </a: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/>
            <a:r>
              <a:rPr lang="ar-SA" sz="2800" b="1" dirty="0" smtClean="0"/>
              <a:t>علم الإحصاء : هو العلم الذي يبحث في </a:t>
            </a:r>
            <a:r>
              <a:rPr lang="ar-SA" sz="2800" b="1" u="sng" dirty="0" smtClean="0"/>
              <a:t>تصميم أساليب جمع البيانات </a:t>
            </a:r>
            <a:r>
              <a:rPr lang="ar-SA" sz="2800" b="1" dirty="0" smtClean="0"/>
              <a:t>والتقنيات المختلفة </a:t>
            </a:r>
            <a:r>
              <a:rPr lang="ar-SA" sz="2800" b="1" u="sng" dirty="0" smtClean="0"/>
              <a:t>لتنظيم وتصنيف وعرض هذه البيانات </a:t>
            </a:r>
            <a:r>
              <a:rPr lang="ar-SA" sz="2800" b="1" dirty="0" smtClean="0"/>
              <a:t>، </a:t>
            </a:r>
            <a:r>
              <a:rPr lang="ar-SA" sz="2800" b="1" u="sng" dirty="0" smtClean="0"/>
              <a:t>وتلخيص هذه </a:t>
            </a:r>
            <a:r>
              <a:rPr lang="ar-SA" sz="2800" b="1" dirty="0" smtClean="0"/>
              <a:t>البيانات في </a:t>
            </a:r>
            <a:r>
              <a:rPr lang="ar-SA" sz="2800" b="1" u="sng" dirty="0" smtClean="0"/>
              <a:t>صورة مؤشرات رقمية لوصف وقياس خصائصها </a:t>
            </a:r>
            <a:r>
              <a:rPr lang="ar-SA" sz="2800" b="1" dirty="0" smtClean="0"/>
              <a:t>الأساسية ، </a:t>
            </a:r>
            <a:r>
              <a:rPr lang="ar-SA" sz="2800" b="1" u="sng" dirty="0" smtClean="0"/>
              <a:t>وتحليلها بغرض اتخاذ القرارات المناسبة </a:t>
            </a:r>
            <a:r>
              <a:rPr lang="ar-SA" sz="2800" b="1" dirty="0" smtClean="0"/>
              <a:t>.</a:t>
            </a:r>
            <a:endParaRPr lang="ar-EG" sz="2800" b="1" dirty="0" smtClean="0"/>
          </a:p>
          <a:p>
            <a:pPr marL="0" indent="0" algn="just"/>
            <a:endParaRPr lang="en-US" sz="2800" b="1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637344914"/>
              </p:ext>
            </p:extLst>
          </p:nvPr>
        </p:nvGraphicFramePr>
        <p:xfrm>
          <a:off x="1651000" y="3356992"/>
          <a:ext cx="6604000" cy="2273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66265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/>
              <a:t>تعريف المجتمع والعينة </a:t>
            </a:r>
            <a:r>
              <a:rPr lang="ar-EG" sz="3200" b="1" dirty="0" smtClean="0"/>
              <a:t>:-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/>
            <a:r>
              <a:rPr lang="ar-SA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المجتمع : </a:t>
            </a:r>
            <a:r>
              <a:rPr lang="ar-SA" b="1" dirty="0"/>
              <a:t>هو المجموعة الكلية لمفردات الدراسة سواء كانت أفراد أو </a:t>
            </a:r>
            <a:r>
              <a:rPr lang="ar-SA" b="1" dirty="0" smtClean="0"/>
              <a:t>أشياء</a:t>
            </a:r>
            <a:r>
              <a:rPr lang="ar-EG" b="1" dirty="0" smtClean="0"/>
              <a:t> ،</a:t>
            </a:r>
            <a:r>
              <a:rPr lang="ar-SA" b="1" dirty="0" smtClean="0"/>
              <a:t> </a:t>
            </a:r>
            <a:r>
              <a:rPr lang="ar-SA" b="1" dirty="0"/>
              <a:t>واستخلاص خصائص هذا المجتمع هو الهدف النهائي للدراسة الإحصائية . </a:t>
            </a:r>
          </a:p>
          <a:p>
            <a:pPr marL="0" indent="0" algn="just"/>
            <a:r>
              <a:rPr lang="ar-SA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العينة : </a:t>
            </a:r>
            <a:r>
              <a:rPr lang="ar-SA" b="1" dirty="0"/>
              <a:t>هي مجموعة جزئية من مفردات المجتمع محل </a:t>
            </a:r>
            <a:r>
              <a:rPr lang="ar-SA" b="1" dirty="0" smtClean="0"/>
              <a:t>الدراسة </a:t>
            </a:r>
            <a:r>
              <a:rPr lang="ar-SA" b="1" dirty="0"/>
              <a:t>يتم اختيارها بحيث تكون ممثلة للمجتمع تمثيل صحيح 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graphicFrame>
        <p:nvGraphicFramePr>
          <p:cNvPr id="5" name="رسم تخطيطي 1"/>
          <p:cNvGraphicFramePr/>
          <p:nvPr>
            <p:extLst>
              <p:ext uri="{D42A27DB-BD31-4B8C-83A1-F6EECF244321}">
                <p14:modId xmlns="" xmlns:p14="http://schemas.microsoft.com/office/powerpoint/2010/main" val="3940572857"/>
              </p:ext>
            </p:extLst>
          </p:nvPr>
        </p:nvGraphicFramePr>
        <p:xfrm>
          <a:off x="632520" y="3861048"/>
          <a:ext cx="4149080" cy="2412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36676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/>
              <a:t>بعض المفاهيم </a:t>
            </a:r>
            <a:r>
              <a:rPr lang="ar-SA" sz="3200" b="1" dirty="0" smtClean="0"/>
              <a:t>الأساسية</a:t>
            </a:r>
            <a:r>
              <a:rPr lang="ar-EG" sz="3200" b="1" dirty="0" smtClean="0"/>
              <a:t>:-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u="sng" dirty="0"/>
              <a:t>البيانات (</a:t>
            </a:r>
            <a:r>
              <a:rPr lang="en-US" sz="2400" b="1" u="sng" dirty="0"/>
              <a:t>Data</a:t>
            </a:r>
            <a:r>
              <a:rPr lang="ar-SA" sz="2400" b="1" u="sng" dirty="0" smtClean="0"/>
              <a:t>)</a:t>
            </a:r>
            <a:r>
              <a:rPr lang="ar-EG" sz="2400" b="1" u="sng" dirty="0" smtClean="0"/>
              <a:t>:-</a:t>
            </a:r>
            <a:endParaRPr lang="ar-SA" sz="2400" b="1" u="sng" dirty="0"/>
          </a:p>
          <a:p>
            <a:pPr algn="just"/>
            <a:r>
              <a:rPr lang="ar-SA" sz="2400" b="1" dirty="0"/>
              <a:t>مجموعة القيم التي يتم جمعها من مفردات المجتمع أو العينة لخاصية معينة (متغير).</a:t>
            </a:r>
          </a:p>
          <a:p>
            <a:r>
              <a:rPr lang="ar-SA" sz="2400" b="1" u="sng" dirty="0"/>
              <a:t>أنواع </a:t>
            </a:r>
            <a:r>
              <a:rPr lang="ar-SA" sz="2400" b="1" u="sng" dirty="0" smtClean="0"/>
              <a:t>البيانات</a:t>
            </a:r>
            <a:r>
              <a:rPr lang="ar-EG" sz="2400" b="1" u="sng" dirty="0" smtClean="0"/>
              <a:t>:-</a:t>
            </a:r>
            <a:endParaRPr lang="ar-SA" sz="2400" b="1" u="sng" dirty="0"/>
          </a:p>
          <a:p>
            <a:r>
              <a:rPr lang="ar-EG" sz="2400" b="1" dirty="0" smtClean="0"/>
              <a:t>		</a:t>
            </a:r>
            <a:r>
              <a:rPr lang="ar-EG" sz="2400" b="1" i="1" u="sng" dirty="0" smtClean="0"/>
              <a:t>1- </a:t>
            </a:r>
            <a:r>
              <a:rPr lang="ar-SA" sz="2400" b="1" i="1" u="sng" dirty="0"/>
              <a:t>بيانات نوعية (وصفية)</a:t>
            </a:r>
            <a:r>
              <a:rPr lang="ar-EG" sz="2400" b="1" i="1" u="sng" dirty="0"/>
              <a:t> </a:t>
            </a:r>
            <a:r>
              <a:rPr lang="ar-EG" sz="2400" b="1" i="1" u="sng" dirty="0" smtClean="0"/>
              <a:t>:</a:t>
            </a:r>
          </a:p>
          <a:p>
            <a:pPr algn="just"/>
            <a:r>
              <a:rPr lang="ar-SA" sz="2400" b="1" dirty="0" smtClean="0"/>
              <a:t>البيانات </a:t>
            </a:r>
            <a:r>
              <a:rPr lang="ar-SA" sz="2400" b="1" dirty="0"/>
              <a:t>التي يمكن حصرها في عدة أوجه وصفية و لا يمكن إجراء العمليات الحسابية عليها كالجمع و الطرح</a:t>
            </a:r>
          </a:p>
          <a:p>
            <a:r>
              <a:rPr lang="ar-EG" sz="2400" b="1" dirty="0" smtClean="0"/>
              <a:t>		</a:t>
            </a:r>
            <a:r>
              <a:rPr lang="ar-EG" sz="2400" b="1" i="1" u="sng" dirty="0" smtClean="0"/>
              <a:t>2- </a:t>
            </a:r>
            <a:r>
              <a:rPr lang="ar-SA" sz="2400" b="1" i="1" u="sng" dirty="0"/>
              <a:t>البيانات </a:t>
            </a:r>
            <a:r>
              <a:rPr lang="ar-SA" sz="2400" b="1" i="1" u="sng" dirty="0" smtClean="0"/>
              <a:t>الكمية</a:t>
            </a:r>
            <a:r>
              <a:rPr lang="ar-EG" sz="2400" b="1" i="1" u="sng" dirty="0" smtClean="0"/>
              <a:t> :</a:t>
            </a:r>
          </a:p>
          <a:p>
            <a:pPr lvl="0"/>
            <a:r>
              <a:rPr lang="ar-EG" sz="2400" b="1" dirty="0" smtClean="0"/>
              <a:t>أ- </a:t>
            </a:r>
            <a:r>
              <a:rPr lang="ar-SA" sz="2400" b="1" dirty="0"/>
              <a:t>البيانات الكمية المنفصلة</a:t>
            </a:r>
          </a:p>
          <a:p>
            <a:pPr lvl="0"/>
            <a:r>
              <a:rPr lang="ar-EG" sz="2400" b="1" dirty="0" smtClean="0"/>
              <a:t>ب- </a:t>
            </a:r>
            <a:r>
              <a:rPr lang="ar-SA" sz="2400" b="1" dirty="0"/>
              <a:t>البيانات الكمية المتصلة</a:t>
            </a:r>
          </a:p>
          <a:p>
            <a:endParaRPr lang="ar-SA" sz="2400" b="1" dirty="0"/>
          </a:p>
          <a:p>
            <a:endParaRPr lang="ar-S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345658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/>
              <a:t>تنظيم وعرض البيانات </a:t>
            </a:r>
            <a:r>
              <a:rPr lang="ar-EG" sz="3200" b="1" dirty="0" smtClean="0"/>
              <a:t>:-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طريقة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الجدول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:- 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EG" dirty="0" smtClean="0"/>
              <a:t>مثال : عدد الطلاب الحاصلين على تقدير معين في مقرر الاحصاء في الادارة :-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63614627"/>
              </p:ext>
            </p:extLst>
          </p:nvPr>
        </p:nvGraphicFramePr>
        <p:xfrm>
          <a:off x="1651000" y="3342600"/>
          <a:ext cx="6604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000"/>
                <a:gridCol w="330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عدد الطلاب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التقدير 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50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ممتاز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60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جيد جدا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80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جيد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140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مقبول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50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ضعيف 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20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ضعيف جداً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400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المجموع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5807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تنظيم وعرض البيانات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طريقة الأعمدة أو المستطيلات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037756773"/>
              </p:ext>
            </p:extLst>
          </p:nvPr>
        </p:nvGraphicFramePr>
        <p:xfrm>
          <a:off x="1640632" y="2492896"/>
          <a:ext cx="6822504" cy="3099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72426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تنظيم وعرض البيانات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 طريقة الخطوط المستقيمة :-</a:t>
            </a:r>
          </a:p>
          <a:p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7685895"/>
              </p:ext>
            </p:extLst>
          </p:nvPr>
        </p:nvGraphicFramePr>
        <p:xfrm>
          <a:off x="1928664" y="2564904"/>
          <a:ext cx="597666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05473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تنظيم وعرض البيانات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4-طريقة الخط المنحني :-</a:t>
            </a:r>
          </a:p>
          <a:p>
            <a:endParaRPr lang="ar-EG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239287183"/>
              </p:ext>
            </p:extLst>
          </p:nvPr>
        </p:nvGraphicFramePr>
        <p:xfrm>
          <a:off x="1928664" y="2420888"/>
          <a:ext cx="531033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02240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ar-SA" sz="3200" b="1" dirty="0">
                <a:solidFill>
                  <a:schemeClr val="accent6">
                    <a:lumMod val="50000"/>
                  </a:schemeClr>
                </a:solidFill>
              </a:rPr>
              <a:t>وصف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البيانات</a:t>
            </a:r>
            <a:r>
              <a:rPr lang="ar-EG" sz="3200" b="1" dirty="0" smtClean="0">
                <a:solidFill>
                  <a:schemeClr val="accent6">
                    <a:lumMod val="50000"/>
                  </a:schemeClr>
                </a:solidFill>
              </a:rPr>
              <a:t>:-</a:t>
            </a:r>
            <a:endParaRPr lang="ar-SA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>
                <a:solidFill>
                  <a:schemeClr val="accent1">
                    <a:lumMod val="50000"/>
                  </a:schemeClr>
                </a:solidFill>
              </a:rPr>
              <a:t>المقاييس الإحصائية الوصفية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ar-SA" b="1" dirty="0">
                <a:solidFill>
                  <a:schemeClr val="accent1">
                    <a:lumMod val="50000"/>
                  </a:schemeClr>
                </a:solidFill>
              </a:rPr>
              <a:t>مقاييس النزعة المركزية.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ar-SA" b="1" dirty="0">
                <a:solidFill>
                  <a:schemeClr val="accent1">
                    <a:lumMod val="50000"/>
                  </a:schemeClr>
                </a:solidFill>
              </a:rPr>
              <a:t>مقاييس التشتت.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ar-SA" b="1" dirty="0">
                <a:solidFill>
                  <a:schemeClr val="accent1">
                    <a:lumMod val="50000"/>
                  </a:schemeClr>
                </a:solidFill>
              </a:rPr>
              <a:t>معاملات الالتواء.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ar-SA" b="1" dirty="0">
                <a:solidFill>
                  <a:schemeClr val="accent1">
                    <a:lumMod val="50000"/>
                  </a:schemeClr>
                </a:solidFill>
              </a:rPr>
              <a:t>و غيرها.....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475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cmpd="dbl"/>
        </p:spPr>
        <p:txBody>
          <a:bodyPr/>
          <a:lstStyle/>
          <a:p>
            <a:endParaRPr lang="ar-EG" dirty="0" smtClean="0"/>
          </a:p>
          <a:p>
            <a:pPr algn="ctr"/>
            <a:r>
              <a:rPr lang="ar-EG" sz="5400" b="1" u="sng" dirty="0" smtClean="0">
                <a:ln cmpd="thinThick">
                  <a:solidFill>
                    <a:schemeClr val="accent1"/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2- </a:t>
            </a:r>
            <a:r>
              <a:rPr lang="ar-SA" sz="5400" b="1" u="sng" dirty="0" smtClean="0">
                <a:ln cmpd="thinThick">
                  <a:solidFill>
                    <a:schemeClr val="accent1"/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مقاييس </a:t>
            </a:r>
            <a:r>
              <a:rPr lang="ar-SA" sz="5400" b="1" u="sng" dirty="0">
                <a:ln cmpd="thinThick">
                  <a:solidFill>
                    <a:schemeClr val="accent1"/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النزعة المركزية</a:t>
            </a:r>
            <a:r>
              <a:rPr lang="ar-EG" sz="5400" b="1" u="sng" dirty="0">
                <a:ln cmpd="thinThick">
                  <a:solidFill>
                    <a:schemeClr val="accent1"/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sz="5400" dirty="0">
              <a:ln cmpd="thinThick">
                <a:solidFill>
                  <a:schemeClr val="accent1"/>
                </a:solidFill>
              </a:ln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1470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ar-EG" sz="3600" b="1" u="sng" dirty="0" smtClean="0">
                <a:solidFill>
                  <a:schemeClr val="accent6">
                    <a:lumMod val="50000"/>
                  </a:schemeClr>
                </a:solidFill>
              </a:rPr>
              <a:t>2- </a:t>
            </a:r>
            <a:r>
              <a:rPr lang="ar-SA" sz="3600" b="1" u="sng" dirty="0" smtClean="0">
                <a:solidFill>
                  <a:schemeClr val="accent6">
                    <a:lumMod val="50000"/>
                  </a:schemeClr>
                </a:solidFill>
              </a:rPr>
              <a:t>مقاييس </a:t>
            </a:r>
            <a:r>
              <a:rPr lang="ar-SA" sz="3600" b="1" u="sng" dirty="0">
                <a:solidFill>
                  <a:schemeClr val="accent6">
                    <a:lumMod val="50000"/>
                  </a:schemeClr>
                </a:solidFill>
              </a:rPr>
              <a:t>النزعة المركزية</a:t>
            </a:r>
            <a:r>
              <a:rPr lang="ar-EG" sz="3600" b="1" u="sng" dirty="0">
                <a:solidFill>
                  <a:schemeClr val="accent6">
                    <a:lumMod val="50000"/>
                  </a:schemeClr>
                </a:solidFill>
              </a:rPr>
              <a:t> :-</a:t>
            </a:r>
            <a:endParaRPr lang="ar-SA" sz="3600" b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القيم التي تقترب منها أو تتركز حولها أو تتوزع بالقرب منها معظم البيانات</a:t>
            </a:r>
          </a:p>
          <a:p>
            <a:r>
              <a:rPr lang="ar-EG" dirty="0" smtClean="0"/>
              <a:t>1- الوسط الحسابي .</a:t>
            </a:r>
          </a:p>
          <a:p>
            <a:r>
              <a:rPr lang="ar-EG" dirty="0" smtClean="0"/>
              <a:t>2- الوسيط .</a:t>
            </a:r>
          </a:p>
          <a:p>
            <a:r>
              <a:rPr lang="ar-EG" dirty="0" smtClean="0"/>
              <a:t>3- المنوال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475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أولاً : ا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لوسط 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الحسابي ( المتوسط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)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 :-</a:t>
            </a:r>
            <a:endParaRPr lang="en-US" dirty="0">
              <a:cs typeface="Hacen Sahafa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u="sng" dirty="0" smtClean="0"/>
                  <a:t>أ- </a:t>
                </a:r>
                <a:r>
                  <a:rPr lang="ar-SA" b="1" u="sng" dirty="0"/>
                  <a:t>البيانات </a:t>
                </a:r>
                <a:r>
                  <a:rPr lang="ar-SA" b="1" u="sng" dirty="0" smtClean="0"/>
                  <a:t>غير </a:t>
                </a:r>
                <a:r>
                  <a:rPr lang="ar-EG" b="1" u="sng" dirty="0" smtClean="0"/>
                  <a:t>ال</a:t>
                </a:r>
                <a:r>
                  <a:rPr lang="ar-SA" b="1" u="sng" dirty="0" smtClean="0"/>
                  <a:t>مبوبة</a:t>
                </a:r>
                <a:r>
                  <a:rPr lang="ar-EG" b="1" u="sng" dirty="0" smtClean="0"/>
                  <a:t> :-</a:t>
                </a:r>
              </a:p>
              <a:p>
                <a:pPr algn="ctr"/>
                <a:r>
                  <a:rPr lang="ar-SA" b="1" dirty="0">
                    <a:solidFill>
                      <a:schemeClr val="tx1"/>
                    </a:solidFill>
                  </a:rPr>
                  <a:t>إذا كانت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b="1" i="1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solidFill>
                          <a:schemeClr val="tx1"/>
                        </a:solidFill>
                        <a:latin typeface="Cambria Math"/>
                      </a:rPr>
                      <m:t>,….</m:t>
                    </m:r>
                    <m:sSub>
                      <m:sSubPr>
                        <m:ctrlPr>
                          <a:rPr lang="ar-SA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𝑵</m:t>
                        </m:r>
                      </m:sub>
                    </m:sSub>
                  </m:oMath>
                </a14:m>
                <a:r>
                  <a:rPr lang="ar-SA" b="1" dirty="0">
                    <a:solidFill>
                      <a:schemeClr val="tx1"/>
                    </a:solidFill>
                  </a:rPr>
                  <a:t>تمثل بيانات عينة من المجتمع</a:t>
                </a:r>
              </a:p>
              <a:p>
                <a:pPr algn="ctr"/>
                <a:r>
                  <a:rPr lang="ar-SA" b="1" dirty="0" smtClean="0"/>
                  <a:t>الوسط </a:t>
                </a:r>
                <a:r>
                  <a:rPr lang="ar-SA" b="1" dirty="0"/>
                  <a:t>الحسابي يعطى بالعلاقة:</a:t>
                </a:r>
              </a:p>
              <a:p>
                <a:pPr algn="ctr"/>
                <a:endParaRPr lang="ar-SA" b="1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ar-SA" b="1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>
                              <a:latin typeface="Cambria Math"/>
                            </a:rPr>
                            <m:t>𝒙</m:t>
                          </m:r>
                        </m:e>
                      </m:acc>
                      <m:r>
                        <a:rPr lang="en-US" b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1" i="1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1">
                                  <a:latin typeface="Cambria Math"/>
                                </a:rPr>
                                <m:t>𝒙</m:t>
                              </m:r>
                            </m:e>
                          </m:nary>
                        </m:num>
                        <m:den>
                          <m:r>
                            <a:rPr lang="en-US" b="1">
                              <a:latin typeface="Cambria Math"/>
                            </a:rPr>
                            <m:t>𝑵</m:t>
                          </m:r>
                        </m:den>
                      </m:f>
                      <m:r>
                        <a:rPr lang="en-US" b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SA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ar-SA" b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ar-SA" b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ar-SA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>
                              <a:latin typeface="Cambria Math"/>
                            </a:rPr>
                            <m:t>+….</m:t>
                          </m:r>
                          <m:sSub>
                            <m:sSubPr>
                              <m:ctrlPr>
                                <a:rPr lang="ar-SA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>
                                  <a:latin typeface="Cambria Math"/>
                                </a:rPr>
                                <m:t>𝑵</m:t>
                              </m:r>
                            </m:sub>
                          </m:sSub>
                        </m:num>
                        <m:den>
                          <m:r>
                            <a:rPr lang="en-US" b="1">
                              <a:latin typeface="Cambria Math"/>
                            </a:rPr>
                            <m:t>𝑵</m:t>
                          </m:r>
                        </m:den>
                      </m:f>
                      <m:r>
                        <a:rPr lang="en-US" b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ar-SA" b="1" dirty="0"/>
              </a:p>
              <a:p>
                <a:r>
                  <a:rPr lang="ar-EG" b="1" dirty="0" smtClean="0"/>
                  <a:t>الوسط الحسابي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EG" b="1" i="1" smtClean="0">
                            <a:latin typeface="Cambria Math"/>
                          </a:rPr>
                          <m:t>القيم</m:t>
                        </m:r>
                        <m:r>
                          <a:rPr lang="ar-EG" b="1" i="1" smtClean="0">
                            <a:latin typeface="Cambria Math"/>
                          </a:rPr>
                          <m:t> </m:t>
                        </m:r>
                        <m:r>
                          <a:rPr lang="ar-EG" b="1" i="1" smtClean="0">
                            <a:latin typeface="Cambria Math"/>
                          </a:rPr>
                          <m:t>مجموع</m:t>
                        </m:r>
                      </m:num>
                      <m:den>
                        <m:r>
                          <a:rPr lang="ar-EG" b="1" i="1" smtClean="0">
                            <a:latin typeface="Cambria Math"/>
                          </a:rPr>
                          <m:t>عددها</m:t>
                        </m:r>
                        <m:r>
                          <a:rPr lang="ar-EG" b="1" i="1" smtClean="0"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endParaRPr lang="ar-SA" b="1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75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475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أولاً : ا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لوسط الحسابي ( المتوسط )</a:t>
            </a:r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 :-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/>
                <a:r>
                  <a:rPr lang="ar-EG" b="1" u="sng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</a:t>
                </a:r>
              </a:p>
              <a:p>
                <a:pPr algn="just"/>
                <a:r>
                  <a:rPr lang="ar-EG" b="1" dirty="0" smtClean="0"/>
                  <a:t>البيانات التالية تمثل درجات أحد الطلاب في الفصل الدراسي </a:t>
                </a:r>
                <a:r>
                  <a:rPr lang="ar-EG" b="1" dirty="0" smtClean="0"/>
                  <a:t>الاول:-</a:t>
                </a:r>
                <a:endParaRPr lang="ar-EG" b="1" dirty="0" smtClean="0"/>
              </a:p>
              <a:p>
                <a:pPr algn="just" rtl="0"/>
                <a:r>
                  <a:rPr lang="en-US" b="1" dirty="0" smtClean="0"/>
                  <a:t>8 , 5 , 7 , 6 , 10 , 5 , 7 , 11 </a:t>
                </a:r>
              </a:p>
              <a:p>
                <a:pPr algn="just"/>
                <a:r>
                  <a:rPr lang="ar-EG" b="1" u="sng" dirty="0" smtClean="0">
                    <a:solidFill>
                      <a:srgbClr val="C00000"/>
                    </a:solidFill>
                  </a:rPr>
                  <a:t>المطلوب :</a:t>
                </a:r>
                <a:r>
                  <a:rPr lang="ar-EG" b="1" dirty="0" smtClean="0"/>
                  <a:t> حساب الوسط الحسابي لدرجات الطالب ؟</a:t>
                </a:r>
                <a:endParaRPr lang="ar-SA" b="1" dirty="0"/>
              </a:p>
              <a:p>
                <a:pPr algn="ctr"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ar-SA" b="1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>
                              <a:latin typeface="Cambria Math"/>
                            </a:rPr>
                            <m:t>𝒙</m:t>
                          </m:r>
                        </m:e>
                      </m:acc>
                      <m:r>
                        <a:rPr lang="en-US" b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1" i="1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1">
                                  <a:latin typeface="Cambria Math"/>
                                </a:rPr>
                                <m:t>𝒙</m:t>
                              </m:r>
                            </m:e>
                          </m:nary>
                        </m:num>
                        <m:den>
                          <m:r>
                            <a:rPr lang="en-US" b="1">
                              <a:latin typeface="Cambria Math"/>
                            </a:rPr>
                            <m:t>𝑵</m:t>
                          </m:r>
                        </m:den>
                      </m:f>
                      <m:r>
                        <a:rPr lang="en-US" b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SA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ar-SA" b="1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ar-SA" b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ar-SA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>
                              <a:latin typeface="Cambria Math"/>
                            </a:rPr>
                            <m:t>+….</m:t>
                          </m:r>
                          <m:sSub>
                            <m:sSubPr>
                              <m:ctrlPr>
                                <a:rPr lang="ar-SA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>
                                  <a:latin typeface="Cambria Math"/>
                                </a:rPr>
                                <m:t>𝑵</m:t>
                              </m:r>
                            </m:sub>
                          </m:sSub>
                        </m:num>
                        <m:den>
                          <m:r>
                            <a:rPr lang="en-US" b="1">
                              <a:latin typeface="Cambria Math"/>
                            </a:rPr>
                            <m:t>𝑵</m:t>
                          </m:r>
                        </m:den>
                      </m:f>
                      <m:r>
                        <a:rPr lang="en-US" b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b="1" dirty="0" smtClean="0"/>
              </a:p>
              <a:p>
                <a:pPr algn="l" rtl="0"/>
                <a:r>
                  <a:rPr lang="en-US" b="1" dirty="0" smtClean="0"/>
                  <a:t>        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/>
                          </a:rPr>
                          <m:t>𝟖</m:t>
                        </m:r>
                        <m:r>
                          <a:rPr lang="en-US" b="1" i="1" smtClean="0">
                            <a:latin typeface="Cambria Math"/>
                          </a:rPr>
                          <m:t>+</m:t>
                        </m:r>
                        <m:r>
                          <a:rPr lang="en-US" b="1" i="1" smtClean="0">
                            <a:latin typeface="Cambria Math"/>
                          </a:rPr>
                          <m:t>𝟓</m:t>
                        </m:r>
                        <m:r>
                          <a:rPr lang="en-US" b="1" i="1" smtClean="0">
                            <a:latin typeface="Cambria Math"/>
                          </a:rPr>
                          <m:t>+</m:t>
                        </m:r>
                        <m:r>
                          <a:rPr lang="en-US" b="1" i="1" smtClean="0">
                            <a:latin typeface="Cambria Math"/>
                          </a:rPr>
                          <m:t>𝟕</m:t>
                        </m:r>
                        <m:r>
                          <a:rPr lang="en-US" b="1" i="1" smtClean="0">
                            <a:latin typeface="Cambria Math"/>
                          </a:rPr>
                          <m:t>+</m:t>
                        </m:r>
                        <m:r>
                          <a:rPr lang="en-US" b="1" i="1" smtClean="0">
                            <a:latin typeface="Cambria Math"/>
                          </a:rPr>
                          <m:t>𝟔</m:t>
                        </m:r>
                        <m:r>
                          <a:rPr lang="en-US" b="1" i="1" smtClean="0">
                            <a:latin typeface="Cambria Math"/>
                          </a:rPr>
                          <m:t>+</m:t>
                        </m:r>
                        <m:r>
                          <a:rPr lang="en-US" b="1" i="1" smtClean="0">
                            <a:latin typeface="Cambria Math"/>
                          </a:rPr>
                          <m:t>𝟏𝟎</m:t>
                        </m:r>
                        <m:r>
                          <a:rPr lang="en-US" b="1" i="1" smtClean="0">
                            <a:latin typeface="Cambria Math"/>
                          </a:rPr>
                          <m:t>+</m:t>
                        </m:r>
                        <m:r>
                          <a:rPr lang="en-US" b="1" i="1" smtClean="0">
                            <a:latin typeface="Cambria Math"/>
                          </a:rPr>
                          <m:t>𝟓</m:t>
                        </m:r>
                        <m:r>
                          <a:rPr lang="en-US" b="1" i="1" smtClean="0">
                            <a:latin typeface="Cambria Math"/>
                          </a:rPr>
                          <m:t>+</m:t>
                        </m:r>
                        <m:r>
                          <a:rPr lang="en-US" b="1" i="1" smtClean="0">
                            <a:latin typeface="Cambria Math"/>
                          </a:rPr>
                          <m:t>𝟕</m:t>
                        </m:r>
                        <m:r>
                          <a:rPr lang="en-US" b="1" i="1" smtClean="0">
                            <a:latin typeface="Cambria Math"/>
                          </a:rPr>
                          <m:t>+</m:t>
                        </m:r>
                        <m:r>
                          <a:rPr lang="en-US" b="1" i="1" smtClean="0">
                            <a:latin typeface="Cambria Math"/>
                          </a:rPr>
                          <m:t>𝟏𝟏</m:t>
                        </m:r>
                      </m:num>
                      <m:den>
                        <m:r>
                          <a:rPr lang="en-US" b="1" i="1" smtClean="0">
                            <a:latin typeface="Cambria Math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b="1" dirty="0" smtClean="0"/>
                  <a:t> =     6.25</a:t>
                </a:r>
                <a:r>
                  <a:rPr lang="ar-EG" b="1" dirty="0" smtClean="0"/>
                  <a:t> درجة </a:t>
                </a:r>
                <a:endParaRPr lang="en-US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9" t="-2022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8969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أولاً : ا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لوسط الحسابي ( المتوسط )</a:t>
            </a:r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 :-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EG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 – البيانات المبوبة :-</a:t>
            </a:r>
          </a:p>
          <a:p>
            <a:pPr algn="just"/>
            <a:r>
              <a:rPr lang="ar-EG" b="1" dirty="0" smtClean="0"/>
              <a:t>تأخذ البيانات المبوبة في العادة الشكل التالي :-</a:t>
            </a:r>
          </a:p>
          <a:p>
            <a:pPr algn="just" rtl="0"/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28559180"/>
                  </p:ext>
                </p:extLst>
              </p:nvPr>
            </p:nvGraphicFramePr>
            <p:xfrm>
              <a:off x="704528" y="2852936"/>
              <a:ext cx="6604000" cy="32499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51000"/>
                    <a:gridCol w="1651000"/>
                    <a:gridCol w="1651000"/>
                    <a:gridCol w="1651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الفئات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التكرارات </a:t>
                          </a:r>
                        </a:p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f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مراكز الفئات </a:t>
                          </a:r>
                          <a:endParaRPr lang="en-US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err="1" smtClean="0">
                              <a:solidFill>
                                <a:schemeClr val="tx1"/>
                              </a:solidFill>
                            </a:rPr>
                            <a:t>fx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0 – 10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40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r>
                            <a:rPr lang="en-US" baseline="0" dirty="0" smtClean="0"/>
                            <a:t> – 20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15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150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ar-EG" dirty="0" smtClean="0"/>
                            <a:t>المجموع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𝑥𝑓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2428559180"/>
                  </p:ext>
                </p:extLst>
              </p:nvPr>
            </p:nvGraphicFramePr>
            <p:xfrm>
              <a:off x="704528" y="2852936"/>
              <a:ext cx="6604000" cy="32499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51000"/>
                    <a:gridCol w="1651000"/>
                    <a:gridCol w="1651000"/>
                    <a:gridCol w="1651000"/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الفئات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التكرارات </a:t>
                          </a:r>
                        </a:p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f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مراكز الفئات </a:t>
                          </a:r>
                          <a:endParaRPr lang="en-US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err="1" smtClean="0">
                              <a:solidFill>
                                <a:schemeClr val="tx1"/>
                              </a:solidFill>
                            </a:rPr>
                            <a:t>fx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0 – 10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40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r>
                            <a:rPr lang="en-US" baseline="0" dirty="0" smtClean="0"/>
                            <a:t> – 20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15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150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755714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ar-EG" dirty="0" smtClean="0"/>
                            <a:t>المجموع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369" t="-334677" r="-199631" b="-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000" t="-334677" b="-80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Rounded Rectangle 5"/>
              <p:cNvSpPr/>
              <p:nvPr/>
            </p:nvSpPr>
            <p:spPr>
              <a:xfrm>
                <a:off x="7689304" y="3140968"/>
                <a:ext cx="1656184" cy="230425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EG" b="1" dirty="0" smtClean="0">
                    <a:solidFill>
                      <a:schemeClr val="tx1"/>
                    </a:solidFill>
                  </a:rPr>
                  <a:t>المتوسط =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ar-SA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𝑿</m:t>
                          </m:r>
                        </m:e>
                      </m:acc>
                      <m:r>
                        <a:rPr lang="en-US" b="1" i="1">
                          <a:solidFill>
                            <a:schemeClr val="tx1"/>
                          </a:solidFill>
                          <a:latin typeface="Cambria Math"/>
                        </a:rPr>
                        <m:t>=  </m:t>
                      </m:r>
                      <m:f>
                        <m:fPr>
                          <m:ctrlP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SA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∑</m:t>
                              </m:r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  <m:sSub>
                            <m:sSubPr>
                              <m:ctrlPr>
                                <a:rPr lang="ar-SA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ar-SA" b="1" i="1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ar-SA" b="1" dirty="0">
                              <a:solidFill>
                                <a:schemeClr val="tx1"/>
                              </a:solidFill>
                            </a:rPr>
                            <m:t>∑</m:t>
                          </m:r>
                          <m:sSub>
                            <m:sSubPr>
                              <m:ctrlPr>
                                <a:rPr lang="ar-SA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SA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9304" y="3140968"/>
                <a:ext cx="1656184" cy="2304256"/>
              </a:xfrm>
              <a:prstGeom prst="round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5807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أولاً : ا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لوسط الحسابي ( المتوسط )</a:t>
            </a:r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:-</a:t>
            </a:r>
          </a:p>
          <a:p>
            <a:r>
              <a:rPr lang="ar-EG" sz="2400" dirty="0" smtClean="0"/>
              <a:t>الجدول التالي يوضح توزيع درجات مجموعة من الطلاب في مقرر المحاسبة المالية :-</a:t>
            </a:r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ar-EG" sz="2400" dirty="0" smtClean="0"/>
              <a:t>المطلوب : حساب الوسط الحسابي لدرجات الطلاب 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57532154"/>
              </p:ext>
            </p:extLst>
          </p:nvPr>
        </p:nvGraphicFramePr>
        <p:xfrm>
          <a:off x="1043608" y="2508880"/>
          <a:ext cx="772581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727"/>
                <a:gridCol w="965727"/>
                <a:gridCol w="965727"/>
                <a:gridCol w="965727"/>
                <a:gridCol w="965727"/>
                <a:gridCol w="965727"/>
                <a:gridCol w="1931454"/>
              </a:tblGrid>
              <a:tr h="640080"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فئات الدرجات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en-US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- 10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10 - 20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 – 30 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30 - 40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40 – 50 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المجموع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عدد الطلاب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50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90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60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250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مستطيل 6"/>
              <p:cNvSpPr/>
              <p:nvPr/>
            </p:nvSpPr>
            <p:spPr>
              <a:xfrm>
                <a:off x="755576" y="4437112"/>
                <a:ext cx="7994048" cy="1512168"/>
              </a:xfrm>
              <a:prstGeom prst="rect">
                <a:avLst/>
              </a:prstGeom>
              <a:gradFill rotWithShape="1">
                <a:gsLst>
                  <a:gs pos="90840">
                    <a:schemeClr val="accent1">
                      <a:lumMod val="75000"/>
                    </a:schemeClr>
                  </a:gs>
                  <a:gs pos="0">
                    <a:schemeClr val="accent2">
                      <a:lumMod val="20000"/>
                      <a:lumOff val="80000"/>
                    </a:schemeClr>
                  </a:gs>
                  <a:gs pos="63000">
                    <a:schemeClr val="accent1"/>
                  </a:gs>
                  <a:gs pos="60000">
                    <a:schemeClr val="accent2"/>
                  </a:gs>
                  <a:gs pos="97000">
                    <a:schemeClr val="accent1"/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63500" dist="25400" dir="5400000" rotWithShape="0">
                  <a:srgbClr val="000000">
                    <a:alpha val="43137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brightRoom" dir="tl">
                  <a:rot lat="0" lon="0" rev="5400000"/>
                </a:lightRig>
              </a:scene3d>
              <a:sp3d contourW="12700">
                <a:bevelT w="25400" h="50800" prst="angle"/>
                <a:contourClr>
                  <a:srgbClr val="C32D2E"/>
                </a:contourClr>
              </a:sp3d>
            </p:spPr>
            <p:txBody>
              <a:bodyPr rtlCol="1" anchor="ctr"/>
              <a:lstStyle/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نوجد طول الفئة = الحد </a:t>
                </a:r>
                <a:r>
                  <a:rPr kumimoji="0" lang="ar-SA" sz="16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الأ</a:t>
                </a:r>
                <a:r>
                  <a:rPr kumimoji="0" lang="ar-EG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على</a:t>
                </a:r>
                <a:r>
                  <a:rPr kumimoji="0" lang="ar-SA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 للفئة ال</a:t>
                </a:r>
                <a:r>
                  <a:rPr kumimoji="0" lang="ar-EG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أولى</a:t>
                </a:r>
                <a:r>
                  <a:rPr kumimoji="0" lang="ar-SA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 – الحد الأدنى للفئة الأولى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EG" sz="1600" b="1" kern="0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/>
                  </a:rPr>
                  <a:t>طول الفئة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= 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10 – 0 = 10</a:t>
                </a:r>
                <a:endParaRPr kumimoji="0" lang="ar-SA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ill Sans MT"/>
                </a:endParaRPr>
              </a:p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نوجد مركز الفئة الأولى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0" lang="en-US" sz="1600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kumimoji="0" lang="en-US" sz="1600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kumimoji="0" lang="en-US" sz="1600" b="1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kumimoji="0" lang="en-US" sz="1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0" lang="en-US" sz="1600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/>
                            </a:rPr>
                            <m:t>𝟏𝟎</m:t>
                          </m:r>
                          <m:r>
                            <a:rPr kumimoji="0" lang="en-US" sz="1600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/>
                            </a:rPr>
                            <m:t>+</m:t>
                          </m:r>
                          <m:r>
                            <a:rPr kumimoji="0" lang="en-US" sz="1600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/>
                            </a:rPr>
                            <m:t>𝟎</m:t>
                          </m:r>
                          <m:r>
                            <m:rPr>
                              <m:nor/>
                            </m:rPr>
                            <a:rPr kumimoji="0" lang="ar-SA" sz="16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Gill Sans MT"/>
                            </a:rPr>
                            <m:t> </m:t>
                          </m:r>
                        </m:num>
                        <m:den>
                          <m:r>
                            <a:rPr kumimoji="0" lang="en-US" sz="1600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kumimoji="0" lang="en-US" sz="1600" b="1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mbria Math"/>
                        </a:rPr>
                        <m:t>=</m:t>
                      </m:r>
                      <m:r>
                        <a:rPr kumimoji="0" lang="en-US" sz="1600" b="1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mbria Math"/>
                        </a:rPr>
                        <m:t>𝟓</m:t>
                      </m:r>
                    </m:oMath>
                  </m:oMathPara>
                </a14:m>
                <a:endParaRPr kumimoji="0" lang="ar-SA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ill Sans MT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ar-EG" sz="1600" b="1" kern="0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/>
                  </a:rPr>
                  <a:t>مراكز الفئات الاخرى يتم الوصول لها عن طريق إضافة طول الفئة 10 على مركز الفئة الاولى </a:t>
                </a:r>
                <a:endParaRPr kumimoji="0" lang="ar-SA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ill Sans MT"/>
                </a:endParaRPr>
              </a:p>
            </p:txBody>
          </p:sp>
        </mc:Choice>
        <mc:Fallback>
          <p:sp>
            <p:nvSpPr>
              <p:cNvPr id="6" name="مستطيل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437112"/>
                <a:ext cx="7994048" cy="151216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  <a:ln>
                <a:noFill/>
              </a:ln>
              <a:effectLst>
                <a:outerShdw blurRad="63500" dist="25400" dir="5400000" rotWithShape="0">
                  <a:srgbClr val="000000">
                    <a:alpha val="43137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475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أولاً : ا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لوسط الحسابي ( المتوسط )</a:t>
            </a:r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 :-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7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09677855"/>
                  </p:ext>
                </p:extLst>
              </p:nvPr>
            </p:nvGraphicFramePr>
            <p:xfrm>
              <a:off x="495300" y="2796128"/>
              <a:ext cx="8915400" cy="2865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28850"/>
                    <a:gridCol w="2228850"/>
                    <a:gridCol w="2228850"/>
                    <a:gridCol w="222885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الفئات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التكرارات </a:t>
                          </a:r>
                        </a:p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f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مراكز الفئات </a:t>
                          </a:r>
                          <a:endParaRPr lang="en-US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f x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endParaRPr 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endParaRPr 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endParaRPr 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endParaRPr 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endParaRPr 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ar-EG" b="1" dirty="0" smtClean="0">
                              <a:solidFill>
                                <a:srgbClr val="C00000"/>
                              </a:solidFill>
                            </a:rPr>
                            <a:t>المجموع</a:t>
                          </a:r>
                          <a:endParaRPr lang="en-US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𝒇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b="1" dirty="0" smtClean="0">
                              <a:solidFill>
                                <a:srgbClr val="C00000"/>
                              </a:solidFill>
                            </a:rPr>
                            <a:t>=</a:t>
                          </a:r>
                          <a:endParaRPr lang="en-US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SA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∑</m:t>
                                  </m:r>
                                  <m: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ar-SA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b="1" kern="120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</a:t>
                          </a:r>
                          <a:endParaRPr lang="en-US" sz="18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7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="" xmlns:p14="http://schemas.microsoft.com/office/powerpoint/2010/main" val="2009677855"/>
                  </p:ext>
                </p:extLst>
              </p:nvPr>
            </p:nvGraphicFramePr>
            <p:xfrm>
              <a:off x="495300" y="2796128"/>
              <a:ext cx="8915400" cy="2865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28850"/>
                    <a:gridCol w="2228850"/>
                    <a:gridCol w="2228850"/>
                    <a:gridCol w="2228850"/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الفئات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التكرارات </a:t>
                          </a:r>
                        </a:p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f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مراكز الفئات </a:t>
                          </a:r>
                          <a:endParaRPr lang="en-US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f x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endParaRPr 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endParaRPr 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endParaRPr 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endParaRPr 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endParaRPr 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ar-EG" b="1" dirty="0" smtClean="0">
                              <a:solidFill>
                                <a:srgbClr val="C00000"/>
                              </a:solidFill>
                            </a:rPr>
                            <a:t>المجموع</a:t>
                          </a:r>
                          <a:endParaRPr lang="en-US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680328" r="-199727" b="-1836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blipFill rotWithShape="1">
                          <a:blip r:embed="rId2"/>
                          <a:stretch>
                            <a:fillRect l="-299727" t="-680328" b="-18360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51859878"/>
              </p:ext>
            </p:extLst>
          </p:nvPr>
        </p:nvGraphicFramePr>
        <p:xfrm>
          <a:off x="560512" y="1556792"/>
          <a:ext cx="7272808" cy="986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9101"/>
                <a:gridCol w="909101"/>
                <a:gridCol w="909101"/>
                <a:gridCol w="909101"/>
                <a:gridCol w="909101"/>
                <a:gridCol w="909101"/>
                <a:gridCol w="1818202"/>
              </a:tblGrid>
              <a:tr h="468052">
                <a:tc>
                  <a:txBody>
                    <a:bodyPr/>
                    <a:lstStyle/>
                    <a:p>
                      <a:pPr algn="ctr" rtl="0"/>
                      <a:r>
                        <a:rPr lang="ar-EG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فئات الدرجات</a:t>
                      </a:r>
                      <a:endParaRPr lang="en-US" sz="14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en-US" sz="1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- 10</a:t>
                      </a:r>
                      <a:endParaRPr lang="en-US" sz="14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10 - 20</a:t>
                      </a:r>
                      <a:endParaRPr lang="en-US" sz="14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 – 30 </a:t>
                      </a:r>
                      <a:endParaRPr lang="en-US" sz="14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30 - 40</a:t>
                      </a:r>
                      <a:endParaRPr lang="en-US" sz="14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40 – 50 </a:t>
                      </a:r>
                      <a:endParaRPr lang="en-US" sz="14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المجموع</a:t>
                      </a:r>
                      <a:endParaRPr lang="en-US" sz="14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 rtl="0"/>
                      <a:r>
                        <a:rPr lang="ar-EG" sz="1400" b="1" dirty="0" smtClean="0"/>
                        <a:t>عدد الطلاب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="1" dirty="0" smtClean="0"/>
                        <a:t>20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="1" dirty="0" smtClean="0"/>
                        <a:t>50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="1" dirty="0" smtClean="0"/>
                        <a:t>90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="1" dirty="0" smtClean="0"/>
                        <a:t>60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="1" dirty="0" smtClean="0"/>
                        <a:t>30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="1" dirty="0" smtClean="0"/>
                        <a:t>250</a:t>
                      </a:r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6833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أولاً : ا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لوسط الحسابي ( المتوسط )</a:t>
            </a:r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 :-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28574230"/>
                  </p:ext>
                </p:extLst>
              </p:nvPr>
            </p:nvGraphicFramePr>
            <p:xfrm>
              <a:off x="495300" y="1600200"/>
              <a:ext cx="8915400" cy="2865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28850"/>
                    <a:gridCol w="2228850"/>
                    <a:gridCol w="2228850"/>
                    <a:gridCol w="222885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الفئات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التكرارات </a:t>
                          </a:r>
                        </a:p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f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مراكز الفئات </a:t>
                          </a:r>
                          <a:endParaRPr lang="en-US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f x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0 – 10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20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100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10 - 20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50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15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750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20 – 30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90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25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2250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30 – 40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60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35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2100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40</a:t>
                          </a:r>
                          <a:r>
                            <a:rPr lang="en-US" baseline="0" dirty="0" smtClean="0"/>
                            <a:t> - 50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30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45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1350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ar-EG" b="1" dirty="0" smtClean="0">
                              <a:solidFill>
                                <a:srgbClr val="C00000"/>
                              </a:solidFill>
                            </a:rPr>
                            <a:t>المجموع</a:t>
                          </a:r>
                          <a:endParaRPr lang="en-US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𝒇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b="1" dirty="0" smtClean="0">
                              <a:solidFill>
                                <a:srgbClr val="C00000"/>
                              </a:solidFill>
                            </a:rPr>
                            <a:t>=250</a:t>
                          </a:r>
                          <a:endParaRPr lang="en-US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SA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∑</m:t>
                                  </m:r>
                                  <m: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ar-SA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b="1" kern="120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 </a:t>
                          </a:r>
                          <a:r>
                            <a:rPr lang="en-US" sz="1800" b="1" kern="1200" dirty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6550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2028574230"/>
                  </p:ext>
                </p:extLst>
              </p:nvPr>
            </p:nvGraphicFramePr>
            <p:xfrm>
              <a:off x="495300" y="1600200"/>
              <a:ext cx="8915400" cy="2865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28850"/>
                    <a:gridCol w="2228850"/>
                    <a:gridCol w="2228850"/>
                    <a:gridCol w="2228850"/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الفئات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التكرارات </a:t>
                          </a:r>
                        </a:p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f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مراكز الفئات </a:t>
                          </a:r>
                          <a:endParaRPr lang="en-US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f x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0 – 10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20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100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10 - 20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50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15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750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20 – 30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90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25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2250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30 – 40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60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35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2100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40</a:t>
                          </a:r>
                          <a:r>
                            <a:rPr lang="en-US" baseline="0" dirty="0" smtClean="0"/>
                            <a:t> - 50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30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45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1350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ar-EG" b="1" dirty="0" smtClean="0">
                              <a:solidFill>
                                <a:srgbClr val="C00000"/>
                              </a:solidFill>
                            </a:rPr>
                            <a:t>المجموع</a:t>
                          </a:r>
                          <a:endParaRPr lang="en-US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680328" r="-199727" b="-1836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blipFill rotWithShape="1">
                          <a:blip r:embed="rId2"/>
                          <a:stretch>
                            <a:fillRect l="-299727" t="-680328" b="-18360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704528" y="4799800"/>
                <a:ext cx="7920880" cy="1221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SA" b="1" dirty="0" smtClean="0">
                    <a:solidFill>
                      <a:schemeClr val="tx1"/>
                    </a:solidFill>
                  </a:rPr>
                  <a:t>نحسب المتوسط</a:t>
                </a:r>
              </a:p>
              <a:p>
                <a:pPr algn="ctr"/>
                <a:endParaRPr lang="ar-SA" b="1" dirty="0">
                  <a:solidFill>
                    <a:schemeClr val="tx1"/>
                  </a:solidFill>
                </a:endParaRPr>
              </a:p>
              <a:p>
                <a:pPr algn="ctr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ar-SA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𝑿</m:t>
                          </m:r>
                        </m:e>
                      </m:acc>
                      <m:r>
                        <a:rPr lang="en-US" b="1" i="1">
                          <a:solidFill>
                            <a:schemeClr val="tx1"/>
                          </a:solidFill>
                          <a:latin typeface="Cambria Math"/>
                        </a:rPr>
                        <m:t>=  </m:t>
                      </m:r>
                      <m:f>
                        <m:fPr>
                          <m:ctrlP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SA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∑</m:t>
                              </m:r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  <m:sSub>
                            <m:sSubPr>
                              <m:ctrlPr>
                                <a:rPr lang="ar-SA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ar-SA" b="1" i="1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ar-SA" dirty="0">
                              <a:solidFill>
                                <a:schemeClr val="tx1"/>
                              </a:solidFill>
                            </a:rPr>
                            <m:t>∑</m:t>
                          </m:r>
                          <m:sSub>
                            <m:sSubPr>
                              <m:ctrlPr>
                                <a:rPr lang="ar-SA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b="1" i="1" dirty="0">
                          <a:solidFill>
                            <a:schemeClr val="tx1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1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𝟔𝟓𝟓</m:t>
                          </m:r>
                          <m:r>
                            <a:rPr lang="en-US" b="1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𝟎</m:t>
                          </m:r>
                        </m:num>
                        <m:den>
                          <m:r>
                            <a:rPr lang="en-US" b="1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𝟐𝟓𝟎</m:t>
                          </m:r>
                        </m:den>
                      </m:f>
                      <m:r>
                        <a:rPr lang="en-US" b="1" i="1" dirty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𝟐𝟔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𝟐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  </m:t>
                      </m:r>
                      <m:r>
                        <a:rPr lang="ar-EG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درجة</m:t>
                      </m:r>
                    </m:oMath>
                  </m:oMathPara>
                </a14:m>
                <a:endParaRPr lang="ar-SA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528" y="4799800"/>
                <a:ext cx="7920880" cy="122148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2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475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أولاً : ا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لوسط الحسابي ( المتوسط )</a:t>
            </a:r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400" dirty="0" smtClean="0"/>
              <a:t>مثال :-</a:t>
            </a:r>
          </a:p>
          <a:p>
            <a:r>
              <a:rPr lang="ar-SA" altLang="en-US" sz="2400" b="1" dirty="0">
                <a:solidFill>
                  <a:srgbClr val="FF3300"/>
                </a:solidFill>
                <a:latin typeface="Times New Roman" pitchFamily="18" charset="0"/>
              </a:rPr>
              <a:t>الجدول </a:t>
            </a:r>
            <a:r>
              <a:rPr lang="ar-SA" altLang="en-US" sz="2400" b="1" dirty="0" smtClean="0">
                <a:solidFill>
                  <a:srgbClr val="FF3300"/>
                </a:solidFill>
                <a:latin typeface="Times New Roman" pitchFamily="18" charset="0"/>
              </a:rPr>
              <a:t>التالي </a:t>
            </a:r>
            <a:r>
              <a:rPr lang="ar-SA" altLang="en-US" sz="2400" b="1" dirty="0">
                <a:solidFill>
                  <a:srgbClr val="FF3300"/>
                </a:solidFill>
                <a:latin typeface="Times New Roman" pitchFamily="18" charset="0"/>
              </a:rPr>
              <a:t>يمثل الأجر </a:t>
            </a:r>
            <a:r>
              <a:rPr lang="ar-SA" altLang="en-US" sz="2400" b="1" dirty="0" smtClean="0">
                <a:solidFill>
                  <a:srgbClr val="FF3300"/>
                </a:solidFill>
                <a:latin typeface="Times New Roman" pitchFamily="18" charset="0"/>
              </a:rPr>
              <a:t>الأسبوعي </a:t>
            </a:r>
            <a:r>
              <a:rPr lang="ar-SA" altLang="en-US" sz="2400" b="1" dirty="0">
                <a:solidFill>
                  <a:srgbClr val="FF3300"/>
                </a:solidFill>
                <a:latin typeface="Times New Roman" pitchFamily="18" charset="0"/>
              </a:rPr>
              <a:t>للعامل </a:t>
            </a:r>
            <a:r>
              <a:rPr lang="ar-SA" altLang="en-US" sz="2400" b="1" dirty="0" smtClean="0">
                <a:solidFill>
                  <a:srgbClr val="FF3300"/>
                </a:solidFill>
                <a:latin typeface="Times New Roman" pitchFamily="18" charset="0"/>
              </a:rPr>
              <a:t>بال</a:t>
            </a:r>
            <a:r>
              <a:rPr lang="ar-EG" altLang="en-US" sz="2400" b="1" dirty="0" smtClean="0">
                <a:solidFill>
                  <a:srgbClr val="FF3300"/>
                </a:solidFill>
                <a:latin typeface="Times New Roman" pitchFamily="18" charset="0"/>
              </a:rPr>
              <a:t>ريال</a:t>
            </a:r>
            <a:r>
              <a:rPr lang="ar-SA" altLang="en-US" sz="2400" b="1" dirty="0" smtClean="0">
                <a:solidFill>
                  <a:srgbClr val="FF3300"/>
                </a:solidFill>
                <a:latin typeface="Times New Roman" pitchFamily="18" charset="0"/>
              </a:rPr>
              <a:t> في </a:t>
            </a:r>
            <a:r>
              <a:rPr lang="ar-SA" altLang="en-US" sz="2400" b="1" dirty="0">
                <a:solidFill>
                  <a:srgbClr val="FF3300"/>
                </a:solidFill>
                <a:latin typeface="Times New Roman" pitchFamily="18" charset="0"/>
              </a:rPr>
              <a:t>مائتين محل بمنطقة</a:t>
            </a:r>
            <a:r>
              <a:rPr lang="ar-EG" sz="2400" b="1" dirty="0">
                <a:solidFill>
                  <a:srgbClr val="FF3300"/>
                </a:solidFill>
                <a:latin typeface="Times New Roman" pitchFamily="18" charset="0"/>
              </a:rPr>
              <a:t> الرياض:-</a:t>
            </a:r>
            <a:endParaRPr lang="en-US" sz="2400" b="1" dirty="0">
              <a:solidFill>
                <a:srgbClr val="FF3300"/>
              </a:solidFill>
              <a:latin typeface="Times New Roman" pitchFamily="18" charset="0"/>
            </a:endParaRP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ar-EG" sz="2400" dirty="0" smtClean="0"/>
              <a:t>المطلوب : حساب متوسط الاجر الأسبوعي للعامل 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72497513"/>
              </p:ext>
            </p:extLst>
          </p:nvPr>
        </p:nvGraphicFramePr>
        <p:xfrm>
          <a:off x="1043608" y="2508880"/>
          <a:ext cx="772581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727"/>
                <a:gridCol w="965727"/>
                <a:gridCol w="965727"/>
                <a:gridCol w="965727"/>
                <a:gridCol w="965727"/>
                <a:gridCol w="965727"/>
                <a:gridCol w="1931454"/>
              </a:tblGrid>
              <a:tr h="640080">
                <a:tc>
                  <a:txBody>
                    <a:bodyPr/>
                    <a:lstStyle/>
                    <a:p>
                      <a:pPr algn="ctr" rtl="1"/>
                      <a:r>
                        <a:rPr lang="ar-EG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فئات الأجر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5 -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15 - 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25 -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35 -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45 - 55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المجموع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عدد المحالات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60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50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40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200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مستطيل 6"/>
              <p:cNvSpPr/>
              <p:nvPr/>
            </p:nvSpPr>
            <p:spPr>
              <a:xfrm>
                <a:off x="755576" y="4437112"/>
                <a:ext cx="7994048" cy="1512168"/>
              </a:xfrm>
              <a:prstGeom prst="rect">
                <a:avLst/>
              </a:prstGeom>
              <a:gradFill rotWithShape="1">
                <a:gsLst>
                  <a:gs pos="90840">
                    <a:schemeClr val="accent1">
                      <a:lumMod val="75000"/>
                    </a:schemeClr>
                  </a:gs>
                  <a:gs pos="0">
                    <a:schemeClr val="accent1">
                      <a:lumMod val="40000"/>
                      <a:lumOff val="60000"/>
                    </a:schemeClr>
                  </a:gs>
                  <a:gs pos="56000">
                    <a:schemeClr val="accent2">
                      <a:lumMod val="60000"/>
                      <a:lumOff val="40000"/>
                    </a:schemeClr>
                  </a:gs>
                  <a:gs pos="62000">
                    <a:schemeClr val="accent2">
                      <a:lumMod val="60000"/>
                      <a:lumOff val="40000"/>
                    </a:schemeClr>
                  </a:gs>
                  <a:gs pos="97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63500" dist="25400" dir="5400000" rotWithShape="0">
                  <a:srgbClr val="000000">
                    <a:alpha val="43137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brightRoom" dir="tl">
                  <a:rot lat="0" lon="0" rev="5400000"/>
                </a:lightRig>
              </a:scene3d>
              <a:sp3d contourW="12700">
                <a:bevelT w="25400" h="50800" prst="angle"/>
                <a:contourClr>
                  <a:srgbClr val="C32D2E"/>
                </a:contourClr>
              </a:sp3d>
            </p:spPr>
            <p:txBody>
              <a:bodyPr rtlCol="1" anchor="ctr"/>
              <a:lstStyle/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نوجد طول الفئة = الحد </a:t>
                </a:r>
                <a:r>
                  <a:rPr kumimoji="0" lang="ar-SA" sz="16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الأ</a:t>
                </a:r>
                <a:r>
                  <a:rPr kumimoji="0" lang="ar-EG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على</a:t>
                </a:r>
                <a:r>
                  <a:rPr kumimoji="0" lang="ar-SA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 للفئة ال</a:t>
                </a:r>
                <a:r>
                  <a:rPr kumimoji="0" lang="ar-EG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أولى</a:t>
                </a:r>
                <a:r>
                  <a:rPr kumimoji="0" lang="ar-SA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 – الحد الأدنى للفئة الأولى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EG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طول الفئة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= 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15 - 5= 10</a:t>
                </a:r>
                <a:endParaRPr kumimoji="0" lang="ar-SA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ill Sans MT"/>
                </a:endParaRPr>
              </a:p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نوجد مركز الفئة الأولى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0" lang="en-US" sz="1600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kumimoji="0" lang="en-US" sz="1600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kumimoji="0" lang="en-US" sz="1600" b="1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kumimoji="0" lang="en-US" sz="1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0" lang="en-US" sz="1600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/>
                            </a:rPr>
                            <m:t>𝟏𝟓</m:t>
                          </m:r>
                          <m:r>
                            <a:rPr kumimoji="0" lang="en-US" sz="1600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/>
                            </a:rPr>
                            <m:t>+</m:t>
                          </m:r>
                          <m:r>
                            <a:rPr kumimoji="0" lang="en-US" sz="1600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/>
                            </a:rPr>
                            <m:t>𝟓</m:t>
                          </m:r>
                        </m:num>
                        <m:den>
                          <m:r>
                            <a:rPr kumimoji="0" lang="en-US" sz="1600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kumimoji="0" lang="en-US" sz="1600" b="1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mbria Math"/>
                        </a:rPr>
                        <m:t>=</m:t>
                      </m:r>
                      <m:r>
                        <a:rPr kumimoji="0" lang="en-US" sz="1600" b="1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mbria Math"/>
                        </a:rPr>
                        <m:t>𝟏𝟎</m:t>
                      </m:r>
                    </m:oMath>
                  </m:oMathPara>
                </a14:m>
                <a:endParaRPr kumimoji="0" lang="ar-SA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ill Sans MT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EG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</a:rPr>
                  <a:t>مراكز الفئات الاخرى يتم الوصول لها عن طريق إضافة طول الفئة 10 على مركز الفئة الاولى </a:t>
                </a:r>
                <a:endParaRPr kumimoji="0" lang="ar-SA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ill Sans MT"/>
                </a:endParaRPr>
              </a:p>
            </p:txBody>
          </p:sp>
        </mc:Choice>
        <mc:Fallback>
          <p:sp>
            <p:nvSpPr>
              <p:cNvPr id="6" name="مستطيل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437112"/>
                <a:ext cx="7994048" cy="151216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  <a:ln>
                <a:noFill/>
              </a:ln>
              <a:effectLst>
                <a:outerShdw blurRad="63500" dist="25400" dir="5400000" rotWithShape="0">
                  <a:srgbClr val="000000">
                    <a:alpha val="43137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53409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أولاً : ا</a:t>
            </a:r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لوسط الحسابي ( المتوسط )</a:t>
            </a:r>
            <a:r>
              <a:rPr lang="ar-E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en Sahafa" pitchFamily="2" charset="-78"/>
                <a:cs typeface="Hacen Sahafa"/>
              </a:rPr>
              <a:t> :-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489585278"/>
                  </p:ext>
                </p:extLst>
              </p:nvPr>
            </p:nvGraphicFramePr>
            <p:xfrm>
              <a:off x="495300" y="1600200"/>
              <a:ext cx="8915400" cy="2865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28850"/>
                    <a:gridCol w="2228850"/>
                    <a:gridCol w="2228850"/>
                    <a:gridCol w="222885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الفئات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التكرارات </a:t>
                          </a:r>
                        </a:p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f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مراكز الفئات </a:t>
                          </a:r>
                          <a:endParaRPr lang="en-US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f x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5 -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30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300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15</a:t>
                          </a:r>
                          <a:r>
                            <a:rPr lang="en-US" baseline="0" dirty="0" smtClean="0"/>
                            <a:t> 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20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20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25 -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60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30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1800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35 -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50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40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2000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45 - 55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40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50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2000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ar-EG" b="1" dirty="0" smtClean="0">
                              <a:solidFill>
                                <a:srgbClr val="C00000"/>
                              </a:solidFill>
                            </a:rPr>
                            <a:t>المجموع</a:t>
                          </a:r>
                          <a:endParaRPr lang="en-US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𝒇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b="1" dirty="0" smtClean="0">
                              <a:solidFill>
                                <a:srgbClr val="C00000"/>
                              </a:solidFill>
                            </a:rPr>
                            <a:t>=200</a:t>
                          </a:r>
                          <a:endParaRPr lang="en-US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SA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∑</m:t>
                                  </m:r>
                                  <m: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ar-SA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b="1" kern="120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 6500</a:t>
                          </a:r>
                          <a:endParaRPr lang="en-US" sz="18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3489585278"/>
                  </p:ext>
                </p:extLst>
              </p:nvPr>
            </p:nvGraphicFramePr>
            <p:xfrm>
              <a:off x="495300" y="1600200"/>
              <a:ext cx="8915400" cy="2865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28850"/>
                    <a:gridCol w="2228850"/>
                    <a:gridCol w="2228850"/>
                    <a:gridCol w="2228850"/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الفئات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التكرارات </a:t>
                          </a:r>
                        </a:p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f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EG" dirty="0" smtClean="0">
                              <a:solidFill>
                                <a:schemeClr val="tx1"/>
                              </a:solidFill>
                            </a:rPr>
                            <a:t>مراكز الفئات </a:t>
                          </a:r>
                          <a:endParaRPr lang="en-US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f x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5 -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30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300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15</a:t>
                          </a:r>
                          <a:r>
                            <a:rPr lang="en-US" baseline="0" dirty="0" smtClean="0"/>
                            <a:t> 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20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20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400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25 -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60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30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1800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35 -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50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40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2000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45 - 55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40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dirty="0" smtClean="0"/>
                            <a:t>50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2000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ar-EG" b="1" dirty="0" smtClean="0">
                              <a:solidFill>
                                <a:srgbClr val="C00000"/>
                              </a:solidFill>
                            </a:rPr>
                            <a:t>المجموع</a:t>
                          </a:r>
                          <a:endParaRPr lang="en-US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680328" r="-199727" b="-1836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en-US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blipFill rotWithShape="1">
                          <a:blip r:embed="rId2"/>
                          <a:stretch>
                            <a:fillRect l="-299727" t="-680328" b="-18360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704528" y="4799800"/>
                <a:ext cx="7920880" cy="1221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SA" b="1" dirty="0" smtClean="0">
                    <a:solidFill>
                      <a:schemeClr val="tx1"/>
                    </a:solidFill>
                  </a:rPr>
                  <a:t>نحسب المتوسط</a:t>
                </a:r>
              </a:p>
              <a:p>
                <a:pPr algn="ctr"/>
                <a:endParaRPr lang="ar-SA" b="1" dirty="0">
                  <a:solidFill>
                    <a:schemeClr val="tx1"/>
                  </a:solidFill>
                </a:endParaRPr>
              </a:p>
              <a:p>
                <a:pPr algn="ctr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ar-SA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𝑿</m:t>
                          </m:r>
                        </m:e>
                      </m:acc>
                      <m:r>
                        <a:rPr lang="en-US" b="1" i="1">
                          <a:solidFill>
                            <a:schemeClr val="tx1"/>
                          </a:solidFill>
                          <a:latin typeface="Cambria Math"/>
                        </a:rPr>
                        <m:t>=  </m:t>
                      </m:r>
                      <m:f>
                        <m:fPr>
                          <m:ctrlP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SA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∑</m:t>
                              </m:r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  <m:sSub>
                            <m:sSubPr>
                              <m:ctrlPr>
                                <a:rPr lang="ar-SA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ar-SA" b="1" i="1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ar-SA" dirty="0">
                              <a:solidFill>
                                <a:schemeClr val="tx1"/>
                              </a:solidFill>
                            </a:rPr>
                            <m:t>∑</m:t>
                          </m:r>
                          <m:sSub>
                            <m:sSubPr>
                              <m:ctrlPr>
                                <a:rPr lang="ar-SA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b="1" i="1" dirty="0">
                          <a:solidFill>
                            <a:schemeClr val="tx1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1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𝟔𝟓𝟎𝟎</m:t>
                          </m:r>
                        </m:num>
                        <m:den>
                          <m:r>
                            <a:rPr lang="en-US" b="1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𝟐𝟎𝟎</m:t>
                          </m:r>
                        </m:den>
                      </m:f>
                      <m:r>
                        <a:rPr lang="en-US" b="1" i="1" dirty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𝟑𝟐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𝟓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  </m:t>
                      </m:r>
                      <m:r>
                        <a:rPr lang="ar-EG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ريال</m:t>
                      </m:r>
                    </m:oMath>
                  </m:oMathPara>
                </a14:m>
                <a:endParaRPr lang="ar-SA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528" y="4799800"/>
                <a:ext cx="7920880" cy="122148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2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38770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latin typeface="Times New Roman" pitchFamily="18" charset="0"/>
                <a:cs typeface="Times New Roman" pitchFamily="18" charset="0"/>
              </a:rPr>
              <a:t>2- الوسيط</a:t>
            </a:r>
            <a:r>
              <a:rPr lang="ar-EG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/>
                <a:r>
                  <a:rPr lang="ar-SA" altLang="en-US" sz="20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هو القيمة العددية التي </a:t>
                </a:r>
                <a:r>
                  <a:rPr lang="ar-EG" altLang="en-US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تقل عنها نصف البيانات (</a:t>
                </a:r>
                <a:r>
                  <a:rPr lang="en-US" altLang="en-US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50%</a:t>
                </a:r>
                <a:r>
                  <a:rPr lang="ar-SA" altLang="en-US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) </a:t>
                </a:r>
                <a:r>
                  <a:rPr lang="ar-EG" altLang="en-US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ويزيد عنها النصف الآخر. </a:t>
                </a:r>
                <a:r>
                  <a:rPr lang="ar-SA" altLang="en-US" sz="20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ويعرف </a:t>
                </a:r>
                <a:r>
                  <a:rPr lang="ar-SA" altLang="en-US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كذلك بأنه مقياس الموقع لأن قيمته تعتمد على موقعه في البيانات.</a:t>
                </a:r>
              </a:p>
              <a:p>
                <a:endParaRPr lang="ar-SA" altLang="en-US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ar-EG" sz="2000" b="1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أ- </a:t>
                </a:r>
                <a:r>
                  <a:rPr lang="ar-EG" sz="20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الوسيط من البيانات </a:t>
                </a:r>
                <a:r>
                  <a:rPr lang="ar-EG" sz="20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غير المبوبة </a:t>
                </a:r>
                <a:r>
                  <a:rPr lang="ar-EG" sz="20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r>
                  <a:rPr lang="ar-SA" sz="18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إذا </a:t>
                </a:r>
                <a:r>
                  <a:rPr lang="ar-SA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كانت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ar-SA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18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ar-SA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18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,….</m:t>
                    </m:r>
                    <m:sSub>
                      <m:sSubPr>
                        <m:ctrlPr>
                          <a:rPr lang="ar-SA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ar-SA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   تمثل بيانات عينة من المجتمع </a:t>
                </a:r>
              </a:p>
              <a:p>
                <a:r>
                  <a:rPr lang="ar-SA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فإن الوسيط يحسب كالتالي:</a:t>
                </a:r>
              </a:p>
              <a:p>
                <a:pPr>
                  <a:buFont typeface="+mj-lt"/>
                  <a:buAutoNum type="arabicPeriod"/>
                </a:pPr>
                <a:r>
                  <a:rPr lang="ar-SA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نرتب البيانات تصاعدياً أو تنازلياً.</a:t>
                </a:r>
              </a:p>
              <a:p>
                <a:pPr>
                  <a:buFont typeface="+mj-lt"/>
                  <a:buAutoNum type="arabicPeriod"/>
                </a:pPr>
                <a:r>
                  <a:rPr lang="ar-SA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نوجد موقع الوسيط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𝒏</m:t>
                        </m:r>
                        <m:r>
                          <a:rPr lang="ar-SA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ar-SA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l-GR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ar-SA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 .</a:t>
                </a:r>
              </a:p>
              <a:p>
                <a:pPr>
                  <a:buFont typeface="+mj-lt"/>
                  <a:buAutoNum type="arabicPeriod"/>
                </a:pPr>
                <a:r>
                  <a:rPr lang="ar-SA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إذا كان </a:t>
                </a:r>
                <a:r>
                  <a:rPr lang="en-US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n</a:t>
                </a:r>
                <a:r>
                  <a:rPr lang="ar-SA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  عدد فردي فإن الناتج يكون عدد صحيح و بالتالي الوسيط هو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𝒙</m:t>
                        </m:r>
                      </m:e>
                      <m:sub>
                        <m:f>
                          <m:fPr>
                            <m:ctrlPr>
                              <a:rPr lang="en-US" sz="1800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𝒏</m:t>
                            </m:r>
                            <m:r>
                              <a:rPr lang="en-US" sz="1800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en-US" sz="1800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800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𝟐</m:t>
                            </m:r>
                          </m:den>
                        </m:f>
                      </m:sub>
                    </m:sSub>
                  </m:oMath>
                </a14:m>
                <a:r>
                  <a:rPr lang="ar-SA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.</a:t>
                </a:r>
              </a:p>
              <a:p>
                <a:pPr>
                  <a:buFont typeface="+mj-lt"/>
                  <a:buAutoNum type="arabicPeriod"/>
                </a:pPr>
                <a:r>
                  <a:rPr lang="ar-SA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إذا كان </a:t>
                </a:r>
                <a:r>
                  <a:rPr lang="en-US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n</a:t>
                </a:r>
                <a:r>
                  <a:rPr lang="ar-SA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 عدد زوجي فإن الناتج يكون عدد غير </a:t>
                </a:r>
                <a:r>
                  <a:rPr lang="ar-SA" sz="18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صحيح</a:t>
                </a:r>
                <a:r>
                  <a:rPr lang="ar-EG" sz="18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ar-SA" sz="18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و </a:t>
                </a:r>
                <a:r>
                  <a:rPr lang="ar-SA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بالتالي الوسيط هو الوسط الحسابي للقيمتين اللتين يقع بينهما العنصر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𝒙</m:t>
                        </m:r>
                      </m:e>
                      <m:sub>
                        <m:f>
                          <m:fPr>
                            <m:ctrlPr>
                              <a:rPr lang="en-US" sz="1800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𝒏</m:t>
                            </m:r>
                            <m:r>
                              <a:rPr lang="en-US" sz="1800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en-US" sz="1800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800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𝟐</m:t>
                            </m:r>
                          </m:den>
                        </m:f>
                      </m:sub>
                    </m:sSub>
                  </m:oMath>
                </a14:m>
                <a:r>
                  <a:rPr lang="ar-SA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 .</a:t>
                </a:r>
              </a:p>
              <a:p>
                <a:endParaRPr lang="en-US" altLang="en-US" sz="2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ar-SA" altLang="en-US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altLang="en-US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altLang="en-US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435" t="-809" r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auto">
          <a:xfrm>
            <a:off x="1908175" y="2280865"/>
            <a:ext cx="5688013" cy="5000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rtl="1">
              <a:defRPr/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طر</a:t>
            </a:r>
            <a:r>
              <a:rPr lang="ar-EG" sz="2800" b="1" dirty="0" smtClean="0">
                <a:latin typeface="Times New Roman" pitchFamily="18" charset="0"/>
                <a:cs typeface="Times New Roman" pitchFamily="18" charset="0"/>
              </a:rPr>
              <a:t>ي</a:t>
            </a: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ق</a:t>
            </a:r>
            <a:r>
              <a:rPr lang="ar-EG" sz="2800" b="1" dirty="0" smtClean="0">
                <a:latin typeface="Times New Roman" pitchFamily="18" charset="0"/>
                <a:cs typeface="Times New Roman" pitchFamily="18" charset="0"/>
              </a:rPr>
              <a:t>ة</a:t>
            </a: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dirty="0">
                <a:latin typeface="Times New Roman" pitchFamily="18" charset="0"/>
                <a:cs typeface="Times New Roman" pitchFamily="18" charset="0"/>
              </a:rPr>
              <a:t>حسابه 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ar-SA" sz="2400" b="1" u="sng" dirty="0">
                <a:latin typeface="Times New Roman" pitchFamily="18" charset="0"/>
                <a:cs typeface="Times New Roman" pitchFamily="18" charset="0"/>
              </a:rPr>
              <a:t>في حالة البيانات غير المبوبة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r" rtl="1">
              <a:defRPr/>
            </a:pPr>
            <a:endParaRPr lang="ar-S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426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latin typeface="Times New Roman" pitchFamily="18" charset="0"/>
                <a:cs typeface="Times New Roman" pitchFamily="18" charset="0"/>
              </a:rPr>
              <a:t>2- الوسيط</a:t>
            </a:r>
            <a:r>
              <a:rPr lang="ar-EG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</a:t>
                </a:r>
              </a:p>
              <a:p>
                <a:r>
                  <a:rPr lang="ar-EG" sz="2800" dirty="0" smtClean="0"/>
                  <a:t>أوجد الوسيط من البيانات التالية :-</a:t>
                </a:r>
              </a:p>
              <a:p>
                <a:pPr marL="514350" indent="-514350" algn="l" rtl="0">
                  <a:buAutoNum type="arabicPlain" startAt="20"/>
                </a:pPr>
                <a:r>
                  <a:rPr lang="en-US" sz="2800" dirty="0" smtClean="0"/>
                  <a:t>,  40   ,  10 ,  60  , 50 </a:t>
                </a:r>
              </a:p>
              <a:p>
                <a:pPr marL="0" indent="0" algn="ctr" rtl="0"/>
                <a:r>
                  <a:rPr lang="ar-EG" sz="2800" dirty="0" smtClean="0"/>
                  <a:t>الحل </a:t>
                </a:r>
              </a:p>
              <a:p>
                <a:pPr marL="0" indent="0" rtl="0"/>
                <a:r>
                  <a:rPr lang="ar-EG" sz="2800" dirty="0" smtClean="0"/>
                  <a:t>1- ترتيب البيانات تصاعدياً : </a:t>
                </a:r>
              </a:p>
              <a:p>
                <a:pPr marL="0" indent="0" algn="l" rtl="0"/>
                <a:r>
                  <a:rPr lang="en-US" sz="2800" dirty="0" smtClean="0"/>
                  <a:t>10 ,  20  ,  40  ,  50   ,   60 </a:t>
                </a:r>
              </a:p>
              <a:p>
                <a:pPr marL="0" indent="0" algn="r"/>
                <a:r>
                  <a:rPr lang="ar-EG" sz="2800" dirty="0" smtClean="0"/>
                  <a:t>2- ترتيب الوسيط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 smtClean="0"/>
                  <a:t> </a:t>
                </a:r>
                <a:r>
                  <a:rPr lang="ar-EG" sz="28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EG" sz="2800" b="0" i="1" smtClean="0">
                            <a:latin typeface="Cambria Math"/>
                          </a:rPr>
                          <m:t>5</m:t>
                        </m:r>
                        <m:r>
                          <a:rPr lang="ar-EG" sz="2800" b="0" i="1" smtClean="0">
                            <a:latin typeface="Cambria Math"/>
                          </a:rPr>
                          <m:t>+</m:t>
                        </m:r>
                        <m:r>
                          <a:rPr lang="ar-EG" sz="2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ar-EG" sz="28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ar-EG" sz="2800" dirty="0" smtClean="0"/>
                  <a:t> = 3</a:t>
                </a:r>
              </a:p>
              <a:p>
                <a:pPr marL="0" indent="0" algn="r"/>
                <a:r>
                  <a:rPr lang="ar-EG" sz="2800" dirty="0" smtClean="0"/>
                  <a:t>3- الوسيط هو القيمة الثالثة :- الوسيط = 40</a:t>
                </a:r>
                <a:endParaRPr lang="en-US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367" t="-1482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5658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latin typeface="Times New Roman" pitchFamily="18" charset="0"/>
                <a:cs typeface="Times New Roman" pitchFamily="18" charset="0"/>
              </a:rPr>
              <a:t>2- الوسيط</a:t>
            </a:r>
            <a:r>
              <a:rPr lang="ar-EG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</a:t>
                </a:r>
              </a:p>
              <a:p>
                <a:r>
                  <a:rPr lang="ar-EG" sz="2400" dirty="0" smtClean="0"/>
                  <a:t>أوجد الوسيط من البيانات التالية :-</a:t>
                </a:r>
              </a:p>
              <a:p>
                <a:pPr marL="514350" indent="-514350" algn="l" rtl="0">
                  <a:buAutoNum type="arabicPlain" startAt="20"/>
                </a:pPr>
                <a:r>
                  <a:rPr lang="en-US" sz="2400" dirty="0" smtClean="0"/>
                  <a:t>,  40   ,  10 ,  60  , 50  , 80 </a:t>
                </a:r>
              </a:p>
              <a:p>
                <a:pPr marL="0" indent="0" algn="ctr" rtl="0"/>
                <a:r>
                  <a:rPr lang="ar-EG" sz="2400" dirty="0" smtClean="0"/>
                  <a:t>الحل </a:t>
                </a:r>
              </a:p>
              <a:p>
                <a:pPr marL="0" indent="0" rtl="0"/>
                <a:r>
                  <a:rPr lang="ar-EG" sz="2400" dirty="0" smtClean="0"/>
                  <a:t>1- ترتيب البيانات تصاعدياً : </a:t>
                </a:r>
              </a:p>
              <a:p>
                <a:pPr marL="0" indent="0" algn="l" rtl="0"/>
                <a:r>
                  <a:rPr lang="en-US" sz="2400" dirty="0" smtClean="0"/>
                  <a:t>10 ,  20  ,  40  ,  50   ,   60  , 80 </a:t>
                </a:r>
              </a:p>
              <a:p>
                <a:pPr marL="0" indent="0" algn="r"/>
                <a:r>
                  <a:rPr lang="ar-EG" sz="2400" dirty="0" smtClean="0"/>
                  <a:t>2- ترتيب الوسيط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 smtClean="0"/>
                  <a:t> </a:t>
                </a:r>
                <a:r>
                  <a:rPr lang="ar-EG" sz="24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6</m:t>
                        </m:r>
                        <m:r>
                          <a:rPr lang="ar-EG" sz="2400" b="0" i="1" smtClean="0">
                            <a:latin typeface="Cambria Math"/>
                          </a:rPr>
                          <m:t>+</m:t>
                        </m:r>
                        <m:r>
                          <a:rPr lang="ar-EG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ar-EG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ar-EG" sz="2400" dirty="0" smtClean="0"/>
                  <a:t> =  </a:t>
                </a:r>
                <a:r>
                  <a:rPr lang="en-US" sz="2400" dirty="0" smtClean="0"/>
                  <a:t>3.5</a:t>
                </a:r>
                <a:endParaRPr lang="ar-EG" sz="2400" dirty="0" smtClean="0"/>
              </a:p>
              <a:p>
                <a:pPr marL="0" indent="0" algn="r"/>
                <a:r>
                  <a:rPr lang="ar-EG" sz="2400" dirty="0" smtClean="0"/>
                  <a:t>3- ترتيب الوسيط هو رقم كسري إذاً الوسيط هو متوسط القيمتين التي موقعهما 3 و 4 </a:t>
                </a:r>
              </a:p>
              <a:p>
                <a:pPr marL="0" indent="0" algn="r"/>
                <a:r>
                  <a:rPr lang="ar-EG" sz="2400" dirty="0" smtClean="0"/>
                  <a:t>الوسيط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EG" sz="2400" b="0" i="1" smtClean="0">
                            <a:latin typeface="Cambria Math"/>
                          </a:rPr>
                          <m:t>40</m:t>
                        </m:r>
                        <m:r>
                          <a:rPr lang="ar-EG" sz="2400" b="0" i="1" smtClean="0">
                            <a:latin typeface="Cambria Math"/>
                          </a:rPr>
                          <m:t>+</m:t>
                        </m:r>
                        <m:r>
                          <a:rPr lang="ar-EG" sz="2400" b="0" i="1" smtClean="0">
                            <a:latin typeface="Cambria Math"/>
                          </a:rPr>
                          <m:t>50</m:t>
                        </m:r>
                      </m:num>
                      <m:den>
                        <m:r>
                          <a:rPr lang="ar-EG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ar-EG" sz="2400" dirty="0" smtClean="0"/>
                  <a:t> = </a:t>
                </a:r>
                <a:r>
                  <a:rPr lang="en-US" sz="2400" dirty="0" smtClean="0"/>
                  <a:t>45</a:t>
                </a:r>
                <a:r>
                  <a:rPr lang="ar-EG" sz="2400" dirty="0" smtClean="0"/>
                  <a:t> 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025" t="-1078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0055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latin typeface="Times New Roman" pitchFamily="18" charset="0"/>
                <a:cs typeface="Times New Roman" pitchFamily="18" charset="0"/>
              </a:rPr>
              <a:t>2- الوسيط</a:t>
            </a:r>
            <a:r>
              <a:rPr lang="ar-EG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ar-SA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EG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ب- الوسيط من البيانات المبوبة :-</a:t>
                </a:r>
              </a:p>
              <a:p>
                <a:r>
                  <a:rPr lang="ar-EG" dirty="0" smtClean="0"/>
                  <a:t>1- تكوين الجدول التكراري المتجمع الصاعد .</a:t>
                </a:r>
              </a:p>
              <a:p>
                <a:r>
                  <a:rPr lang="ar-EG" dirty="0" smtClean="0"/>
                  <a:t>2- ترتيب الوسيط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EG" b="0" i="1" smtClean="0">
                            <a:latin typeface="Cambria Math"/>
                          </a:rPr>
                          <m:t>التكرارات</m:t>
                        </m:r>
                        <m:r>
                          <a:rPr lang="ar-EG" b="0" i="1" smtClean="0">
                            <a:latin typeface="Cambria Math"/>
                          </a:rPr>
                          <m:t>  </m:t>
                        </m:r>
                        <m:r>
                          <a:rPr lang="ar-EG" b="0" i="1" smtClean="0">
                            <a:latin typeface="Cambria Math"/>
                          </a:rPr>
                          <m:t>مجموع</m:t>
                        </m:r>
                      </m:num>
                      <m:den>
                        <m:r>
                          <a:rPr lang="ar-EG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ar-EG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i="1" smtClean="0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ar-EG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</m:nary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dirty="0" smtClean="0"/>
              </a:p>
              <a:p>
                <a:r>
                  <a:rPr lang="ar-EG" dirty="0" smtClean="0"/>
                  <a:t>3- الوسيط = </a:t>
                </a:r>
              </a:p>
              <a:p>
                <a:pPr algn="ctr"/>
                <a:r>
                  <a:rPr lang="ar-EG" sz="2400" dirty="0" smtClean="0"/>
                  <a:t>الحد الادنى للفئة </a:t>
                </a:r>
                <a:r>
                  <a:rPr lang="ar-EG" sz="2400" dirty="0" err="1" smtClean="0"/>
                  <a:t>الوسيطية</a:t>
                </a:r>
                <a:r>
                  <a:rPr lang="ar-EG" sz="2400" dirty="0" smtClean="0"/>
                  <a:t> </a:t>
                </a:r>
                <a:r>
                  <a:rPr lang="ar-EG" sz="2400" dirty="0" smtClean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EG" sz="2400" b="0" i="1" smtClean="0">
                            <a:latin typeface="Cambria Math"/>
                          </a:rPr>
                          <m:t>السابق</m:t>
                        </m:r>
                        <m:r>
                          <a:rPr lang="ar-EG" sz="2400" b="0" i="1" smtClean="0">
                            <a:latin typeface="Cambria Math"/>
                          </a:rPr>
                          <m:t> </m:t>
                        </m:r>
                        <m:r>
                          <a:rPr lang="ar-EG" sz="2400" b="0" i="1" smtClean="0">
                            <a:latin typeface="Cambria Math"/>
                          </a:rPr>
                          <m:t>الترتيب</m:t>
                        </m:r>
                        <m:r>
                          <a:rPr lang="ar-EG" sz="2400" b="0" i="1" smtClean="0">
                            <a:latin typeface="Cambria Math"/>
                          </a:rPr>
                          <m:t>  − </m:t>
                        </m:r>
                        <m:r>
                          <a:rPr lang="ar-EG" sz="2400" b="0" i="1" smtClean="0">
                            <a:latin typeface="Cambria Math"/>
                          </a:rPr>
                          <m:t>الوسيط</m:t>
                        </m:r>
                        <m:r>
                          <a:rPr lang="ar-EG" sz="2400" b="0" i="1" smtClean="0">
                            <a:latin typeface="Cambria Math"/>
                          </a:rPr>
                          <m:t> </m:t>
                        </m:r>
                        <m:r>
                          <a:rPr lang="ar-EG" sz="2400" b="0" i="1" smtClean="0">
                            <a:latin typeface="Cambria Math"/>
                          </a:rPr>
                          <m:t>ترتيب</m:t>
                        </m:r>
                        <m:r>
                          <a:rPr lang="ar-EG" sz="2400" b="0" i="1" smtClean="0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ar-EG" sz="2400" b="0" i="1" smtClean="0">
                            <a:latin typeface="Cambria Math"/>
                          </a:rPr>
                          <m:t>السابق</m:t>
                        </m:r>
                        <m:r>
                          <a:rPr lang="ar-EG" sz="2400" b="0" i="1" smtClean="0">
                            <a:latin typeface="Cambria Math"/>
                          </a:rPr>
                          <m:t> </m:t>
                        </m:r>
                        <m:r>
                          <a:rPr lang="ar-EG" sz="2400" b="0" i="1" smtClean="0">
                            <a:latin typeface="Cambria Math"/>
                          </a:rPr>
                          <m:t>الترتيب</m:t>
                        </m:r>
                        <m:r>
                          <a:rPr lang="ar-EG" sz="2400" b="0" i="1" smtClean="0">
                            <a:latin typeface="Cambria Math"/>
                          </a:rPr>
                          <m:t> −</m:t>
                        </m:r>
                        <m:r>
                          <a:rPr lang="ar-EG" sz="2400" b="0" i="1" smtClean="0">
                            <a:latin typeface="Cambria Math"/>
                          </a:rPr>
                          <m:t>اللاحق</m:t>
                        </m:r>
                        <m:r>
                          <a:rPr lang="ar-EG" sz="2400" b="0" i="1" smtClean="0">
                            <a:latin typeface="Cambria Math"/>
                          </a:rPr>
                          <m:t> </m:t>
                        </m:r>
                        <m:r>
                          <a:rPr lang="ar-EG" sz="2400" b="0" i="1" smtClean="0">
                            <a:latin typeface="Cambria Math"/>
                          </a:rPr>
                          <m:t>الترتيب</m:t>
                        </m:r>
                      </m:den>
                    </m:f>
                  </m:oMath>
                </a14:m>
                <a:r>
                  <a:rPr lang="ar-EG" sz="2400" dirty="0" smtClean="0"/>
                  <a:t> × طول الفئة </a:t>
                </a:r>
                <a:r>
                  <a:rPr lang="ar-EG" sz="2400" dirty="0" err="1" smtClean="0"/>
                  <a:t>الوسيطية</a:t>
                </a:r>
                <a:r>
                  <a:rPr lang="ar-EG" sz="2400" dirty="0" smtClean="0"/>
                  <a:t> </a:t>
                </a:r>
                <a:endParaRPr lang="ar-SA" sz="2400" dirty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022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9146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latin typeface="Times New Roman" pitchFamily="18" charset="0"/>
                <a:cs typeface="Times New Roman" pitchFamily="18" charset="0"/>
              </a:rPr>
              <a:t>2- الوسيط</a:t>
            </a:r>
            <a:r>
              <a:rPr lang="ar-EG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EG" b="1" dirty="0" smtClean="0">
                <a:latin typeface="Times New Roman" pitchFamily="18" charset="0"/>
                <a:cs typeface="Times New Roman" pitchFamily="18" charset="0"/>
              </a:rPr>
              <a:t>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88504" y="1556792"/>
            <a:ext cx="8915400" cy="4525963"/>
          </a:xfrm>
        </p:spPr>
        <p:txBody>
          <a:bodyPr/>
          <a:lstStyle/>
          <a:p>
            <a:r>
              <a:rPr lang="ar-EG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:-</a:t>
            </a:r>
          </a:p>
          <a:p>
            <a:r>
              <a:rPr lang="ar-SA" altLang="en-US" sz="1800" b="1" dirty="0">
                <a:solidFill>
                  <a:srgbClr val="C00000"/>
                </a:solidFill>
                <a:latin typeface="Times New Roman" pitchFamily="18" charset="0"/>
              </a:rPr>
              <a:t>الجدول </a:t>
            </a:r>
            <a:r>
              <a:rPr lang="ar-SA" altLang="en-US" sz="1800" b="1" dirty="0" smtClean="0">
                <a:solidFill>
                  <a:srgbClr val="C00000"/>
                </a:solidFill>
                <a:latin typeface="Times New Roman" pitchFamily="18" charset="0"/>
              </a:rPr>
              <a:t>التالي </a:t>
            </a:r>
            <a:r>
              <a:rPr lang="ar-SA" altLang="en-US" sz="1800" b="1" dirty="0">
                <a:solidFill>
                  <a:srgbClr val="C00000"/>
                </a:solidFill>
                <a:latin typeface="Times New Roman" pitchFamily="18" charset="0"/>
              </a:rPr>
              <a:t>يمثل الأجر </a:t>
            </a:r>
            <a:r>
              <a:rPr lang="ar-SA" altLang="en-US" sz="1800" b="1" dirty="0" smtClean="0">
                <a:solidFill>
                  <a:srgbClr val="C00000"/>
                </a:solidFill>
                <a:latin typeface="Times New Roman" pitchFamily="18" charset="0"/>
              </a:rPr>
              <a:t>الأسبوعي </a:t>
            </a:r>
            <a:r>
              <a:rPr lang="ar-SA" altLang="en-US" sz="1800" b="1" dirty="0">
                <a:solidFill>
                  <a:srgbClr val="C00000"/>
                </a:solidFill>
                <a:latin typeface="Times New Roman" pitchFamily="18" charset="0"/>
              </a:rPr>
              <a:t>للعامل بالجنية </a:t>
            </a:r>
            <a:r>
              <a:rPr lang="ar-SA" altLang="en-US" sz="1800" b="1" dirty="0" smtClean="0">
                <a:solidFill>
                  <a:srgbClr val="C00000"/>
                </a:solidFill>
                <a:latin typeface="Times New Roman" pitchFamily="18" charset="0"/>
              </a:rPr>
              <a:t>في </a:t>
            </a:r>
            <a:r>
              <a:rPr lang="ar-SA" altLang="en-US" sz="1800" b="1" dirty="0">
                <a:solidFill>
                  <a:srgbClr val="C00000"/>
                </a:solidFill>
                <a:latin typeface="Times New Roman" pitchFamily="18" charset="0"/>
              </a:rPr>
              <a:t>مائتين </a:t>
            </a:r>
            <a:r>
              <a:rPr lang="ar-EG" altLang="en-US" sz="1800" b="1" dirty="0" smtClean="0">
                <a:solidFill>
                  <a:srgbClr val="C00000"/>
                </a:solidFill>
                <a:latin typeface="Times New Roman" pitchFamily="18" charset="0"/>
              </a:rPr>
              <a:t>معرض تجاري</a:t>
            </a:r>
            <a:r>
              <a:rPr lang="ar-SA" altLang="en-US" sz="1800" b="1" dirty="0" smtClean="0">
                <a:solidFill>
                  <a:srgbClr val="C00000"/>
                </a:solidFill>
                <a:latin typeface="Times New Roman" pitchFamily="18" charset="0"/>
              </a:rPr>
              <a:t> بمنطقة</a:t>
            </a:r>
            <a:r>
              <a:rPr lang="ar-EG" altLang="en-US" sz="1800" b="1" dirty="0" smtClean="0">
                <a:solidFill>
                  <a:srgbClr val="C00000"/>
                </a:solidFill>
                <a:latin typeface="Times New Roman" pitchFamily="18" charset="0"/>
              </a:rPr>
              <a:t> الرياض </a:t>
            </a:r>
            <a:r>
              <a:rPr lang="ar-EG" sz="1800" dirty="0" smtClean="0">
                <a:solidFill>
                  <a:srgbClr val="C00000"/>
                </a:solidFill>
              </a:rPr>
              <a:t> </a:t>
            </a:r>
            <a:r>
              <a:rPr lang="ar-EG" sz="1800" dirty="0">
                <a:solidFill>
                  <a:srgbClr val="C00000"/>
                </a:solidFill>
              </a:rPr>
              <a:t>:-</a:t>
            </a:r>
            <a:endParaRPr lang="en-US" sz="1800" dirty="0">
              <a:solidFill>
                <a:srgbClr val="C0000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r>
              <a:rPr lang="ar-EG" sz="1800" b="1" dirty="0" smtClean="0"/>
              <a:t>المطلوب </a:t>
            </a:r>
            <a:r>
              <a:rPr lang="ar-EG" sz="1800" b="1" dirty="0"/>
              <a:t>: حساب </a:t>
            </a:r>
            <a:r>
              <a:rPr lang="ar-EG" sz="1800" b="1" dirty="0" smtClean="0"/>
              <a:t>الوسيط </a:t>
            </a:r>
            <a:r>
              <a:rPr lang="ar-EG" sz="1800" b="1" dirty="0"/>
              <a:t>لدرجات الطلاب .</a:t>
            </a:r>
            <a:endParaRPr lang="en-US" sz="1800" b="1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438" y="2492896"/>
            <a:ext cx="7731125" cy="104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1915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latin typeface="Times New Roman" pitchFamily="18" charset="0"/>
                <a:cs typeface="Times New Roman" pitchFamily="18" charset="0"/>
              </a:rPr>
              <a:t>2- الوسيط</a:t>
            </a:r>
            <a:r>
              <a:rPr lang="ar-EG" b="1" dirty="0">
                <a:latin typeface="Times New Roman" pitchFamily="18" charset="0"/>
                <a:cs typeface="Times New Roman" pitchFamily="18" charset="0"/>
              </a:rPr>
              <a:t>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4313684" cy="4525963"/>
          </a:xfrm>
        </p:spPr>
        <p:txBody>
          <a:bodyPr/>
          <a:lstStyle/>
          <a:p>
            <a:r>
              <a:rPr lang="ar-EG" dirty="0"/>
              <a:t>1- الجدول التكراري المتجمع </a:t>
            </a:r>
            <a:r>
              <a:rPr lang="ar-EG" dirty="0" smtClean="0"/>
              <a:t>الصاعد :- 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5031804" y="1567333"/>
            <a:ext cx="431368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dirty="0" smtClean="0"/>
              <a:t>1- الجدول التمرين :- </a:t>
            </a:r>
          </a:p>
          <a:p>
            <a:pPr algn="l" rtl="0"/>
            <a:endParaRPr lang="ar-EG" dirty="0" smtClean="0"/>
          </a:p>
          <a:p>
            <a:endParaRPr lang="ar-S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09549560"/>
              </p:ext>
            </p:extLst>
          </p:nvPr>
        </p:nvGraphicFramePr>
        <p:xfrm>
          <a:off x="6331520" y="2276872"/>
          <a:ext cx="2653928" cy="352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6964"/>
                <a:gridCol w="1326964"/>
              </a:tblGrid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فئات</a:t>
                      </a:r>
                      <a:r>
                        <a:rPr lang="ar-EG" baseline="0" dirty="0" smtClean="0">
                          <a:solidFill>
                            <a:srgbClr val="FF0000"/>
                          </a:solidFill>
                        </a:rPr>
                        <a:t> الدرجات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f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5 -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 15</a:t>
                      </a:r>
                      <a:r>
                        <a:rPr lang="en-US" baseline="0" dirty="0" smtClean="0"/>
                        <a:t> -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25 -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35 -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45 -  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المجموع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05867771"/>
              </p:ext>
            </p:extLst>
          </p:nvPr>
        </p:nvGraphicFramePr>
        <p:xfrm>
          <a:off x="920552" y="2838544"/>
          <a:ext cx="388843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944216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الحد</a:t>
                      </a:r>
                      <a:r>
                        <a:rPr lang="ar-EG" baseline="0" dirty="0" smtClean="0">
                          <a:solidFill>
                            <a:srgbClr val="FF0000"/>
                          </a:solidFill>
                        </a:rPr>
                        <a:t> الادنى للفئة 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التكرار المتجمع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160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1915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latin typeface="Times New Roman" pitchFamily="18" charset="0"/>
                <a:cs typeface="Times New Roman" pitchFamily="18" charset="0"/>
              </a:rPr>
              <a:t>2- الوسيط</a:t>
            </a:r>
            <a:r>
              <a:rPr lang="ar-EG" b="1" dirty="0">
                <a:latin typeface="Times New Roman" pitchFamily="18" charset="0"/>
                <a:cs typeface="Times New Roman" pitchFamily="18" charset="0"/>
              </a:rPr>
              <a:t> :-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عنصر نائب للمحتوى 2"/>
              <p:cNvSpPr txBox="1">
                <a:spLocks/>
              </p:cNvSpPr>
              <p:nvPr/>
            </p:nvSpPr>
            <p:spPr bwMode="auto">
              <a:xfrm>
                <a:off x="495300" y="1711349"/>
                <a:ext cx="4457700" cy="4525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32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1pPr>
                <a:lvl2pPr marL="742950" indent="-28575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8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2pPr>
                <a:lvl3pPr marL="11430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3pPr>
                <a:lvl4pPr marL="16002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4pPr>
                <a:lvl5pPr marL="20574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5pPr>
                <a:lvl6pPr marL="25146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ar-EG" dirty="0" smtClean="0"/>
                  <a:t>2- ترتيب الوسيط :-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ar-E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ar-EG" sz="2400" i="1">
                            <a:latin typeface="Cambria Math"/>
                          </a:rPr>
                          <m:t>التكرارات</m:t>
                        </m:r>
                        <m:r>
                          <a:rPr lang="ar-EG" sz="2400" i="1">
                            <a:latin typeface="Cambria Math"/>
                          </a:rPr>
                          <m:t>  </m:t>
                        </m:r>
                        <m:r>
                          <a:rPr lang="ar-EG" sz="2400" i="1">
                            <a:latin typeface="Cambria Math"/>
                          </a:rPr>
                          <m:t>مجموع</m:t>
                        </m:r>
                      </m:num>
                      <m:den>
                        <m:r>
                          <a:rPr lang="ar-EG" sz="24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ar-EG" sz="2400" dirty="0" smtClean="0"/>
                  <a:t>= </a:t>
                </a:r>
                <a:r>
                  <a:rPr lang="en-US" sz="2400" dirty="0" smtClean="0"/>
                  <a:t>=</a:t>
                </a:r>
                <a:r>
                  <a:rPr lang="ar-EG" sz="24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200</m:t>
                        </m:r>
                      </m:num>
                      <m:den>
                        <m:r>
                          <a:rPr lang="ar-EG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 smtClean="0"/>
                  <a:t> </a:t>
                </a:r>
                <a:r>
                  <a:rPr lang="ar-EG" sz="2400" dirty="0" smtClean="0"/>
                  <a:t> =  </a:t>
                </a:r>
                <a:r>
                  <a:rPr lang="en-US" sz="2400" dirty="0" smtClean="0"/>
                  <a:t>100</a:t>
                </a:r>
                <a:endParaRPr lang="ar-EG" sz="2400" dirty="0" smtClean="0"/>
              </a:p>
              <a:p>
                <a:r>
                  <a:rPr lang="ar-EG" dirty="0" smtClean="0"/>
                  <a:t>البحث عن هذه القيمة في عمود التكرار المتجمع </a:t>
                </a:r>
              </a:p>
              <a:p>
                <a:r>
                  <a:rPr lang="ar-EG" dirty="0" smtClean="0"/>
                  <a:t>3- الوسيط =</a:t>
                </a:r>
              </a:p>
              <a:p>
                <a:pPr algn="l" rtl="0"/>
                <a:r>
                  <a:rPr lang="en-US" dirty="0"/>
                  <a:t> </a:t>
                </a:r>
                <a:r>
                  <a:rPr lang="en-US" dirty="0" smtClean="0"/>
                  <a:t>= 25+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100</m:t>
                        </m:r>
                        <m:r>
                          <a:rPr lang="en-US" b="0" i="1" smtClean="0">
                            <a:latin typeface="Cambria Math"/>
                          </a:rPr>
                          <m:t> −</m:t>
                        </m:r>
                        <m:r>
                          <a:rPr lang="en-US" b="0" i="1" smtClean="0">
                            <a:latin typeface="Cambria Math"/>
                          </a:rPr>
                          <m:t>50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110</m:t>
                        </m:r>
                        <m:r>
                          <a:rPr lang="en-US" b="0" i="1" smtClean="0">
                            <a:latin typeface="Cambria Math"/>
                          </a:rPr>
                          <m:t> −</m:t>
                        </m:r>
                        <m:r>
                          <a:rPr lang="en-US" b="0" i="1" smtClean="0">
                            <a:latin typeface="Cambria Math"/>
                          </a:rPr>
                          <m:t>50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 smtClean="0"/>
                  <a:t> × 10 = 33.33</a:t>
                </a:r>
                <a:r>
                  <a:rPr lang="ar-EG" dirty="0" smtClean="0"/>
                  <a:t>ريال </a:t>
                </a:r>
                <a:endParaRPr lang="ar-SA" dirty="0"/>
              </a:p>
            </p:txBody>
          </p:sp>
        </mc:Choice>
        <mc:Fallback>
          <p:sp>
            <p:nvSpPr>
              <p:cNvPr id="5" name="عنصر نائب للمحتوى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00" y="1711349"/>
                <a:ext cx="4457700" cy="452596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366" t="-1752" r="-355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عنصر نائب للمحتوى 2"/>
          <p:cNvSpPr>
            <a:spLocks noGrp="1"/>
          </p:cNvSpPr>
          <p:nvPr>
            <p:ph idx="1"/>
          </p:nvPr>
        </p:nvSpPr>
        <p:spPr>
          <a:xfrm>
            <a:off x="5097463" y="1600200"/>
            <a:ext cx="4319587" cy="4525963"/>
          </a:xfrm>
        </p:spPr>
        <p:txBody>
          <a:bodyPr/>
          <a:lstStyle/>
          <a:p>
            <a:r>
              <a:rPr lang="ar-EG" dirty="0"/>
              <a:t>1- الجدول التكراري المتجمع </a:t>
            </a:r>
            <a:r>
              <a:rPr lang="ar-EG" dirty="0" smtClean="0"/>
              <a:t>الصاعد :- </a:t>
            </a:r>
          </a:p>
          <a:p>
            <a:endParaRPr lang="ar-S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113" y="2780928"/>
            <a:ext cx="3889375" cy="272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Line Callout 1 7"/>
          <p:cNvSpPr/>
          <p:nvPr/>
        </p:nvSpPr>
        <p:spPr>
          <a:xfrm>
            <a:off x="8841432" y="3171702"/>
            <a:ext cx="792088" cy="1049386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1600" b="1" dirty="0" smtClean="0">
                <a:solidFill>
                  <a:srgbClr val="FF0000"/>
                </a:solidFill>
              </a:rPr>
              <a:t>ترتيب الوسيط</a:t>
            </a:r>
            <a:endParaRPr 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915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الوسيط من الرسم 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32630058"/>
              </p:ext>
            </p:extLst>
          </p:nvPr>
        </p:nvGraphicFramePr>
        <p:xfrm>
          <a:off x="495300" y="1600201"/>
          <a:ext cx="3953644" cy="3773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98293379"/>
              </p:ext>
            </p:extLst>
          </p:nvPr>
        </p:nvGraphicFramePr>
        <p:xfrm>
          <a:off x="5169024" y="2345288"/>
          <a:ext cx="388843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944216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الحد</a:t>
                      </a:r>
                      <a:r>
                        <a:rPr lang="ar-EG" baseline="0" dirty="0" smtClean="0">
                          <a:solidFill>
                            <a:srgbClr val="FF0000"/>
                          </a:solidFill>
                        </a:rPr>
                        <a:t> الادنى للفئة 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التكرار المتجمع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160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771361" y="1772816"/>
            <a:ext cx="3070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b="1" dirty="0"/>
              <a:t>- الجدول التكراري المتجمع الصاعد :- 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920552" y="3573016"/>
            <a:ext cx="1800200" cy="0"/>
          </a:xfrm>
          <a:prstGeom prst="straightConnector1">
            <a:avLst/>
          </a:prstGeom>
          <a:ln w="69850" cmpd="dbl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792760" y="3573016"/>
            <a:ext cx="0" cy="1440160"/>
          </a:xfrm>
          <a:prstGeom prst="straightConnector1">
            <a:avLst/>
          </a:prstGeom>
          <a:ln w="69850" cmpd="dbl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23875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latin typeface="Times New Roman" pitchFamily="18" charset="0"/>
                <a:cs typeface="Times New Roman" pitchFamily="18" charset="0"/>
              </a:rPr>
              <a:t>2- الوسيط</a:t>
            </a:r>
            <a:r>
              <a:rPr lang="ar-EG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EG" b="1" dirty="0" smtClean="0">
                <a:latin typeface="Times New Roman" pitchFamily="18" charset="0"/>
                <a:cs typeface="Times New Roman" pitchFamily="18" charset="0"/>
              </a:rPr>
              <a:t>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:-</a:t>
            </a:r>
          </a:p>
          <a:p>
            <a:r>
              <a:rPr lang="ar-EG" sz="2000" dirty="0"/>
              <a:t>الجدول التالي يوضح توزيع درجات مجموعة من الطلاب في مقرر المحاسبة المالية :-</a:t>
            </a:r>
            <a:endParaRPr lang="en-US" sz="2000" dirty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ar-EG" sz="2000" dirty="0"/>
              <a:t>المطلوب : حساب </a:t>
            </a:r>
            <a:r>
              <a:rPr lang="ar-EG" sz="2000" dirty="0" smtClean="0"/>
              <a:t>الوسيط </a:t>
            </a:r>
            <a:r>
              <a:rPr lang="ar-EG" sz="2000" dirty="0"/>
              <a:t>لدرجات الطلاب .</a:t>
            </a:r>
            <a:endParaRPr lang="en-US" sz="2000" dirty="0"/>
          </a:p>
          <a:p>
            <a:endParaRPr lang="ar-SA" sz="2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09553397"/>
              </p:ext>
            </p:extLst>
          </p:nvPr>
        </p:nvGraphicFramePr>
        <p:xfrm>
          <a:off x="1136576" y="2374759"/>
          <a:ext cx="756084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1080120"/>
                <a:gridCol w="1080120"/>
                <a:gridCol w="1080120"/>
                <a:gridCol w="1080120"/>
                <a:gridCol w="1080120"/>
                <a:gridCol w="1080120"/>
              </a:tblGrid>
              <a:tr h="595406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فئات</a:t>
                      </a:r>
                      <a:r>
                        <a:rPr lang="ar-EG" b="1" baseline="0" dirty="0" smtClean="0"/>
                        <a:t> الدرجات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0 – 10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10 – 20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20 – 30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30 – 40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40 – 50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المجموع</a:t>
                      </a:r>
                      <a:endParaRPr lang="en-US" b="1" dirty="0"/>
                    </a:p>
                  </a:txBody>
                  <a:tcPr/>
                </a:tc>
              </a:tr>
              <a:tr h="364305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عدد الطلاب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20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50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90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60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250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8987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latin typeface="Times New Roman" pitchFamily="18" charset="0"/>
                <a:cs typeface="Times New Roman" pitchFamily="18" charset="0"/>
              </a:rPr>
              <a:t>2- الوسيط</a:t>
            </a:r>
            <a:r>
              <a:rPr lang="ar-EG" b="1" dirty="0">
                <a:latin typeface="Times New Roman" pitchFamily="18" charset="0"/>
                <a:cs typeface="Times New Roman" pitchFamily="18" charset="0"/>
              </a:rPr>
              <a:t>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4313684" cy="4525963"/>
          </a:xfrm>
        </p:spPr>
        <p:txBody>
          <a:bodyPr/>
          <a:lstStyle/>
          <a:p>
            <a:r>
              <a:rPr lang="ar-EG" dirty="0"/>
              <a:t>1- الجدول التكراري المتجمع </a:t>
            </a:r>
            <a:r>
              <a:rPr lang="ar-EG" dirty="0" smtClean="0"/>
              <a:t>الصاعد :- 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5031804" y="1567333"/>
            <a:ext cx="431368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dirty="0" smtClean="0"/>
              <a:t>1- الجدول التمرين :- </a:t>
            </a:r>
          </a:p>
          <a:p>
            <a:pPr algn="l" rtl="0"/>
            <a:endParaRPr lang="ar-EG" dirty="0" smtClean="0"/>
          </a:p>
          <a:p>
            <a:endParaRPr lang="ar-S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47136155"/>
              </p:ext>
            </p:extLst>
          </p:nvPr>
        </p:nvGraphicFramePr>
        <p:xfrm>
          <a:off x="6331520" y="2276872"/>
          <a:ext cx="2653928" cy="352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6964"/>
                <a:gridCol w="1326964"/>
              </a:tblGrid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فئات</a:t>
                      </a:r>
                      <a:r>
                        <a:rPr lang="ar-EG" baseline="0" dirty="0" smtClean="0">
                          <a:solidFill>
                            <a:srgbClr val="FF0000"/>
                          </a:solidFill>
                        </a:rPr>
                        <a:t> الدرجات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f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 – 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10 – 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 – 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30 – 40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40</a:t>
                      </a:r>
                      <a:r>
                        <a:rPr lang="en-US" baseline="0" dirty="0" smtClean="0"/>
                        <a:t> – 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/>
                        <a:t>المجموع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250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75230769"/>
              </p:ext>
            </p:extLst>
          </p:nvPr>
        </p:nvGraphicFramePr>
        <p:xfrm>
          <a:off x="920552" y="2838544"/>
          <a:ext cx="388843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944216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الحد</a:t>
                      </a:r>
                      <a:r>
                        <a:rPr lang="ar-EG" baseline="0" dirty="0" smtClean="0">
                          <a:solidFill>
                            <a:srgbClr val="FF0000"/>
                          </a:solidFill>
                        </a:rPr>
                        <a:t> الادنى للفئة 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dirty="0" smtClean="0">
                          <a:solidFill>
                            <a:srgbClr val="FF0000"/>
                          </a:solidFill>
                        </a:rPr>
                        <a:t>التكرار المتجمع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160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220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EG" dirty="0" smtClean="0"/>
                        <a:t>أقل </a:t>
                      </a:r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250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7414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latin typeface="Times New Roman" pitchFamily="18" charset="0"/>
                <a:cs typeface="Times New Roman" pitchFamily="18" charset="0"/>
              </a:rPr>
              <a:t>2- الوسيط</a:t>
            </a:r>
            <a:r>
              <a:rPr lang="ar-EG" b="1" dirty="0">
                <a:latin typeface="Times New Roman" pitchFamily="18" charset="0"/>
                <a:cs typeface="Times New Roman" pitchFamily="18" charset="0"/>
              </a:rPr>
              <a:t> :-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33</a:t>
            </a:fld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عنصر نائب للمحتوى 2"/>
              <p:cNvSpPr txBox="1">
                <a:spLocks/>
              </p:cNvSpPr>
              <p:nvPr/>
            </p:nvSpPr>
            <p:spPr bwMode="auto">
              <a:xfrm>
                <a:off x="495300" y="1711349"/>
                <a:ext cx="4457700" cy="4525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32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1pPr>
                <a:lvl2pPr marL="742950" indent="-28575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8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2pPr>
                <a:lvl3pPr marL="11430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3pPr>
                <a:lvl4pPr marL="16002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4pPr>
                <a:lvl5pPr marL="2057400" indent="-228600" algn="r" rtl="1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rgbClr val="013E36"/>
                    </a:solidFill>
                    <a:latin typeface="+mn-lt"/>
                    <a:ea typeface="+mn-ea"/>
                    <a:cs typeface="Arial" charset="0"/>
                  </a:defRPr>
                </a:lvl5pPr>
                <a:lvl6pPr marL="25146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r" defTabSz="914400" rtl="1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ar-EG" dirty="0" smtClean="0"/>
                  <a:t>2- ترتيب الوسيط :-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ar-E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ar-EG" sz="2400" i="1">
                            <a:latin typeface="Cambria Math"/>
                          </a:rPr>
                          <m:t>التكرارات</m:t>
                        </m:r>
                        <m:r>
                          <a:rPr lang="ar-EG" sz="2400" i="1">
                            <a:latin typeface="Cambria Math"/>
                          </a:rPr>
                          <m:t>  </m:t>
                        </m:r>
                        <m:r>
                          <a:rPr lang="ar-EG" sz="2400" i="1">
                            <a:latin typeface="Cambria Math"/>
                          </a:rPr>
                          <m:t>مجموع</m:t>
                        </m:r>
                      </m:num>
                      <m:den>
                        <m:r>
                          <a:rPr lang="ar-EG" sz="24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ar-EG" sz="2400" dirty="0" smtClean="0"/>
                  <a:t>= </a:t>
                </a:r>
                <a:r>
                  <a:rPr lang="en-US" sz="2400" dirty="0" smtClean="0"/>
                  <a:t>=</a:t>
                </a:r>
                <a:r>
                  <a:rPr lang="ar-EG" sz="24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EG" sz="2400" b="0" i="1" smtClean="0">
                            <a:latin typeface="Cambria Math"/>
                          </a:rPr>
                          <m:t>250</m:t>
                        </m:r>
                      </m:num>
                      <m:den>
                        <m:r>
                          <a:rPr lang="ar-EG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 smtClean="0"/>
                  <a:t> </a:t>
                </a:r>
                <a:r>
                  <a:rPr lang="ar-EG" sz="2400" dirty="0" smtClean="0"/>
                  <a:t> =  125 </a:t>
                </a:r>
              </a:p>
              <a:p>
                <a:r>
                  <a:rPr lang="ar-EG" dirty="0" smtClean="0"/>
                  <a:t>(البحث عن هذه القيمة في عمود التكرار المتجمع )</a:t>
                </a:r>
              </a:p>
              <a:p>
                <a:r>
                  <a:rPr lang="ar-EG" dirty="0" smtClean="0"/>
                  <a:t>3- الوسيط =</a:t>
                </a:r>
              </a:p>
              <a:p>
                <a:pPr algn="l" rtl="0"/>
                <a:r>
                  <a:rPr lang="en-US" dirty="0"/>
                  <a:t> </a:t>
                </a:r>
                <a:r>
                  <a:rPr lang="en-US" dirty="0" smtClean="0"/>
                  <a:t>= 20+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125</m:t>
                        </m:r>
                        <m:r>
                          <a:rPr lang="en-US" b="0" i="1" smtClean="0">
                            <a:latin typeface="Cambria Math"/>
                          </a:rPr>
                          <m:t> −</m:t>
                        </m:r>
                        <m:r>
                          <a:rPr lang="en-US" b="0" i="1" smtClean="0">
                            <a:latin typeface="Cambria Math"/>
                          </a:rPr>
                          <m:t>70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160</m:t>
                        </m:r>
                        <m:r>
                          <a:rPr lang="en-US" b="0" i="1" smtClean="0">
                            <a:latin typeface="Cambria Math"/>
                          </a:rPr>
                          <m:t> −</m:t>
                        </m:r>
                        <m:r>
                          <a:rPr lang="en-US" b="0" i="1" smtClean="0">
                            <a:latin typeface="Cambria Math"/>
                          </a:rPr>
                          <m:t>70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 smtClean="0"/>
                  <a:t> × 10 = 26.11</a:t>
                </a:r>
                <a:r>
                  <a:rPr lang="ar-EG" dirty="0" smtClean="0"/>
                  <a:t>درجة </a:t>
                </a:r>
                <a:endParaRPr lang="ar-SA" dirty="0"/>
              </a:p>
            </p:txBody>
          </p:sp>
        </mc:Choice>
        <mc:Fallback>
          <p:sp>
            <p:nvSpPr>
              <p:cNvPr id="5" name="عنصر نائب للمحتوى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00" y="1711349"/>
                <a:ext cx="4457700" cy="452596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366" t="-1752" r="-355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عنصر نائب للمحتوى 2"/>
          <p:cNvSpPr>
            <a:spLocks noGrp="1"/>
          </p:cNvSpPr>
          <p:nvPr>
            <p:ph idx="1"/>
          </p:nvPr>
        </p:nvSpPr>
        <p:spPr>
          <a:xfrm>
            <a:off x="5097463" y="1600200"/>
            <a:ext cx="4319587" cy="4525963"/>
          </a:xfrm>
        </p:spPr>
        <p:txBody>
          <a:bodyPr/>
          <a:lstStyle/>
          <a:p>
            <a:r>
              <a:rPr lang="ar-EG" dirty="0"/>
              <a:t>1- الجدول التكراري المتجمع </a:t>
            </a:r>
            <a:r>
              <a:rPr lang="ar-EG" dirty="0" smtClean="0"/>
              <a:t>الصاعد :- </a:t>
            </a:r>
          </a:p>
          <a:p>
            <a:endParaRPr lang="ar-S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097" y="2719487"/>
            <a:ext cx="3889375" cy="272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Line Callout 1 6"/>
          <p:cNvSpPr/>
          <p:nvPr/>
        </p:nvSpPr>
        <p:spPr>
          <a:xfrm>
            <a:off x="9057456" y="3356992"/>
            <a:ext cx="648072" cy="864096"/>
          </a:xfrm>
          <a:prstGeom prst="borderCallout1">
            <a:avLst>
              <a:gd name="adj1" fmla="val 18750"/>
              <a:gd name="adj2" fmla="val -8333"/>
              <a:gd name="adj3" fmla="val 103682"/>
              <a:gd name="adj4" fmla="val -1320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b="1" dirty="0" smtClean="0">
                <a:solidFill>
                  <a:srgbClr val="FF0000"/>
                </a:solidFill>
              </a:rPr>
              <a:t>ترتيب الوسط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713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>
                <a:latin typeface="Times New Roman" pitchFamily="18" charset="0"/>
                <a:cs typeface="Times New Roman" pitchFamily="18" charset="0"/>
              </a:rPr>
              <a:t>تمرين واجب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مثال :-</a:t>
            </a:r>
          </a:p>
          <a:p>
            <a:r>
              <a:rPr lang="ar-EG" dirty="0"/>
              <a:t>الجدول التالي </a:t>
            </a:r>
            <a:r>
              <a:rPr lang="ar-EG" dirty="0" smtClean="0"/>
              <a:t>يبين درجات تحديد مستوى 30 طالب في مقرر الفقه الاسلامي :-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ar-EG" dirty="0"/>
              <a:t>المطلوب : حساب </a:t>
            </a:r>
            <a:r>
              <a:rPr lang="ar-EG" dirty="0" smtClean="0"/>
              <a:t>الوسيط </a:t>
            </a:r>
            <a:r>
              <a:rPr lang="ar-EG" dirty="0"/>
              <a:t>لدرجات الطلاب .</a:t>
            </a:r>
            <a:endParaRPr lang="en-US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5770480"/>
              </p:ext>
            </p:extLst>
          </p:nvPr>
        </p:nvGraphicFramePr>
        <p:xfrm>
          <a:off x="1208584" y="3407400"/>
          <a:ext cx="7560840" cy="1317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105"/>
                <a:gridCol w="945105"/>
                <a:gridCol w="945105"/>
                <a:gridCol w="945105"/>
                <a:gridCol w="945105"/>
                <a:gridCol w="945105"/>
                <a:gridCol w="945105"/>
                <a:gridCol w="945105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فئات</a:t>
                      </a:r>
                      <a:r>
                        <a:rPr lang="ar-EG" b="1" baseline="0" dirty="0" smtClean="0"/>
                        <a:t> الدرجات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4 – 20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20</a:t>
                      </a:r>
                      <a:r>
                        <a:rPr lang="en-US" b="1" baseline="0" dirty="0" smtClean="0"/>
                        <a:t> – 36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36 – 52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52 – 68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68 – 84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84 - 100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EG" b="1" dirty="0" smtClean="0"/>
                        <a:t>المجموع</a:t>
                      </a:r>
                      <a:endParaRPr lang="en-US" b="1" dirty="0"/>
                    </a:p>
                  </a:txBody>
                  <a:tcPr/>
                </a:tc>
              </a:tr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ar-EG" b="1" dirty="0" smtClean="0"/>
                        <a:t>عدد الطلاب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2499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1383</TotalTime>
  <Words>1002</Words>
  <Application>Microsoft Office PowerPoint</Application>
  <PresentationFormat>A4 Paper (210x297 mm)‎</PresentationFormat>
  <Paragraphs>415</Paragraphs>
  <Slides>35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35</vt:i4>
      </vt:variant>
    </vt:vector>
  </HeadingPairs>
  <TitlesOfParts>
    <vt:vector size="36" baseType="lpstr">
      <vt:lpstr>فورم لكلية ادارة الاعمال</vt:lpstr>
      <vt:lpstr>الشريحة 1</vt:lpstr>
      <vt:lpstr>المحاضرة (10)</vt:lpstr>
      <vt:lpstr>الشريحة 3</vt:lpstr>
      <vt:lpstr>الخطوات المنهجية للتحليل الإحصائي في البحث العلمي :</vt:lpstr>
      <vt:lpstr>تعريف علم الإحصاء :</vt:lpstr>
      <vt:lpstr>تعريف المجتمع والعينة :-</vt:lpstr>
      <vt:lpstr>بعض المفاهيم الأساسية:-</vt:lpstr>
      <vt:lpstr>تنظيم وعرض البيانات :-</vt:lpstr>
      <vt:lpstr>تنظيم وعرض البيانات </vt:lpstr>
      <vt:lpstr>تنظيم وعرض البيانات </vt:lpstr>
      <vt:lpstr>تنظيم وعرض البيانات </vt:lpstr>
      <vt:lpstr>وصف البيانات:-</vt:lpstr>
      <vt:lpstr>الشريحة 13</vt:lpstr>
      <vt:lpstr>2- مقاييس النزعة المركزية :-</vt:lpstr>
      <vt:lpstr>أولاً : الوسط الحسابي ( المتوسط ) :-</vt:lpstr>
      <vt:lpstr>أولاً : الوسط الحسابي ( المتوسط ) :-</vt:lpstr>
      <vt:lpstr>أولاً : الوسط الحسابي ( المتوسط ) :-</vt:lpstr>
      <vt:lpstr>أولاً : الوسط الحسابي ( المتوسط ) :-</vt:lpstr>
      <vt:lpstr>أولاً : الوسط الحسابي ( المتوسط ) :-</vt:lpstr>
      <vt:lpstr>أولاً : الوسط الحسابي ( المتوسط ) :-</vt:lpstr>
      <vt:lpstr>أولاً : الوسط الحسابي ( المتوسط ) :-</vt:lpstr>
      <vt:lpstr>أولاً : الوسط الحسابي ( المتوسط ) :-</vt:lpstr>
      <vt:lpstr>2- الوسيط </vt:lpstr>
      <vt:lpstr>2- الوسيط </vt:lpstr>
      <vt:lpstr>2- الوسيط </vt:lpstr>
      <vt:lpstr>2- الوسيط </vt:lpstr>
      <vt:lpstr>2- الوسيط :-</vt:lpstr>
      <vt:lpstr>2- الوسيط :-</vt:lpstr>
      <vt:lpstr>2- الوسيط :-</vt:lpstr>
      <vt:lpstr>الوسيط من الرسم :-</vt:lpstr>
      <vt:lpstr>2- الوسيط :-</vt:lpstr>
      <vt:lpstr>2- الوسيط :-</vt:lpstr>
      <vt:lpstr>2- الوسيط :-</vt:lpstr>
      <vt:lpstr>تمرين واجب </vt:lpstr>
      <vt:lpstr>الشريحة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DR-AHMED</dc:creator>
  <cp:lastModifiedBy>kfu</cp:lastModifiedBy>
  <cp:revision>289</cp:revision>
  <dcterms:created xsi:type="dcterms:W3CDTF">2014-02-17T18:40:00Z</dcterms:created>
  <dcterms:modified xsi:type="dcterms:W3CDTF">2014-03-20T07:02:17Z</dcterms:modified>
</cp:coreProperties>
</file>