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10" r:id="rId3"/>
    <p:sldId id="529" r:id="rId4"/>
    <p:sldId id="530" r:id="rId5"/>
    <p:sldId id="531" r:id="rId6"/>
    <p:sldId id="496" r:id="rId7"/>
    <p:sldId id="503" r:id="rId8"/>
    <p:sldId id="497" r:id="rId9"/>
    <p:sldId id="498" r:id="rId10"/>
    <p:sldId id="499" r:id="rId11"/>
    <p:sldId id="504" r:id="rId12"/>
    <p:sldId id="532" r:id="rId13"/>
    <p:sldId id="500" r:id="rId14"/>
    <p:sldId id="501" r:id="rId15"/>
    <p:sldId id="502" r:id="rId16"/>
    <p:sldId id="505" r:id="rId17"/>
    <p:sldId id="481" r:id="rId18"/>
    <p:sldId id="482" r:id="rId19"/>
    <p:sldId id="506" r:id="rId20"/>
    <p:sldId id="507" r:id="rId21"/>
    <p:sldId id="533" r:id="rId22"/>
    <p:sldId id="485" r:id="rId23"/>
    <p:sldId id="486" r:id="rId24"/>
    <p:sldId id="508" r:id="rId25"/>
    <p:sldId id="534" r:id="rId26"/>
    <p:sldId id="509" r:id="rId27"/>
    <p:sldId id="510" r:id="rId28"/>
    <p:sldId id="488" r:id="rId29"/>
    <p:sldId id="489" r:id="rId30"/>
    <p:sldId id="511" r:id="rId31"/>
    <p:sldId id="512" r:id="rId32"/>
    <p:sldId id="513" r:id="rId33"/>
    <p:sldId id="514" r:id="rId34"/>
    <p:sldId id="515" r:id="rId35"/>
    <p:sldId id="516" r:id="rId36"/>
    <p:sldId id="517" r:id="rId37"/>
    <p:sldId id="518" r:id="rId38"/>
    <p:sldId id="521" r:id="rId39"/>
    <p:sldId id="266" r:id="rId4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3A"/>
    <a:srgbClr val="AB1A25"/>
    <a:srgbClr val="013E36"/>
    <a:srgbClr val="D9791B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71" autoAdjust="0"/>
  </p:normalViewPr>
  <p:slideViewPr>
    <p:cSldViewPr>
      <p:cViewPr varScale="1">
        <p:scale>
          <a:sx n="71" d="100"/>
          <a:sy n="71" d="100"/>
        </p:scale>
        <p:origin x="-108" y="-9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5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ar-EG" dirty="0" smtClean="0"/>
              <a:t>2- </a:t>
            </a:r>
            <a:r>
              <a:rPr lang="ar-SA" dirty="0" smtClean="0"/>
              <a:t>المنحنى </a:t>
            </a:r>
            <a:r>
              <a:rPr lang="ar-SA" dirty="0"/>
              <a:t>التكراري المتجمع الصاعد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المنحنى التكراري المتجمع الصاعد</c:v>
          </c:tx>
          <c:marker>
            <c:symbol val="none"/>
          </c:marker>
          <c:xVal>
            <c:numRef>
              <c:f>Sheet2!$A$1:$A$6</c:f>
              <c:numCache>
                <c:formatCode>General</c:formatCode>
                <c:ptCount val="6"/>
                <c:pt idx="0">
                  <c:v>5</c:v>
                </c:pt>
                <c:pt idx="1">
                  <c:v>15</c:v>
                </c:pt>
                <c:pt idx="2">
                  <c:v>25</c:v>
                </c:pt>
                <c:pt idx="3">
                  <c:v>35</c:v>
                </c:pt>
                <c:pt idx="4">
                  <c:v>45</c:v>
                </c:pt>
                <c:pt idx="5">
                  <c:v>55</c:v>
                </c:pt>
              </c:numCache>
            </c:numRef>
          </c:xVal>
          <c:yVal>
            <c:numRef>
              <c:f>Sheet2!$B$1:$B$6</c:f>
              <c:numCache>
                <c:formatCode>General</c:formatCode>
                <c:ptCount val="6"/>
                <c:pt idx="0">
                  <c:v>0</c:v>
                </c:pt>
                <c:pt idx="1">
                  <c:v>30</c:v>
                </c:pt>
                <c:pt idx="2">
                  <c:v>50</c:v>
                </c:pt>
                <c:pt idx="3">
                  <c:v>110</c:v>
                </c:pt>
                <c:pt idx="4">
                  <c:v>160</c:v>
                </c:pt>
                <c:pt idx="5">
                  <c:v>200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284352"/>
        <c:axId val="129343488"/>
      </c:scatterChart>
      <c:valAx>
        <c:axId val="129284352"/>
        <c:scaling>
          <c:orientation val="minMax"/>
          <c:max val="55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129343488"/>
        <c:crosses val="autoZero"/>
        <c:crossBetween val="midCat"/>
      </c:valAx>
      <c:valAx>
        <c:axId val="129343488"/>
        <c:scaling>
          <c:orientation val="minMax"/>
          <c:max val="2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28435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أجور الموظفين خلال العام الماضي</c:v>
          </c:tx>
          <c:spPr>
            <a:solidFill>
              <a:srgbClr val="C00000"/>
            </a:solidFill>
          </c:spPr>
          <c:invertIfNegative val="0"/>
          <c:cat>
            <c:numRef>
              <c:f>Sheet2!$E$1:$E$7</c:f>
              <c:numCache>
                <c:formatCode>General</c:formatCode>
                <c:ptCount val="7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</c:numCache>
            </c:numRef>
          </c:cat>
          <c:val>
            <c:numRef>
              <c:f>Sheet2!$F$1:$F$7</c:f>
              <c:numCache>
                <c:formatCode>General</c:formatCode>
                <c:ptCount val="7"/>
                <c:pt idx="0">
                  <c:v>50</c:v>
                </c:pt>
                <c:pt idx="1">
                  <c:v>84</c:v>
                </c:pt>
                <c:pt idx="2">
                  <c:v>120</c:v>
                </c:pt>
                <c:pt idx="3">
                  <c:v>111</c:v>
                </c:pt>
                <c:pt idx="4">
                  <c:v>95</c:v>
                </c:pt>
                <c:pt idx="5">
                  <c:v>86</c:v>
                </c:pt>
                <c:pt idx="6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216128"/>
        <c:axId val="107707008"/>
      </c:barChart>
      <c:catAx>
        <c:axId val="67216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7707008"/>
        <c:crosses val="autoZero"/>
        <c:auto val="1"/>
        <c:lblAlgn val="ctr"/>
        <c:lblOffset val="100"/>
        <c:noMultiLvlLbl val="0"/>
      </c:catAx>
      <c:valAx>
        <c:axId val="107707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2161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9F0A7F-E4AD-4B3A-8874-C1525E5B8DE5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B5B491-E4ED-4D44-A099-439F3F3DFB4A}">
      <dgm:prSet phldrT="[Text]" custT="1"/>
      <dgm:spPr/>
      <dgm:t>
        <a:bodyPr/>
        <a:lstStyle/>
        <a:p>
          <a:r>
            <a:rPr lang="ar-EG" sz="2000" b="1" dirty="0" smtClean="0"/>
            <a:t>مقاييس التشتت</a:t>
          </a:r>
          <a:endParaRPr lang="en-US" sz="2000" b="1" dirty="0"/>
        </a:p>
      </dgm:t>
    </dgm:pt>
    <dgm:pt modelId="{254FB744-AF42-4171-B904-EBF766D5DADB}" type="parTrans" cxnId="{A783AD06-D848-48A5-A700-9CDF2B364902}">
      <dgm:prSet/>
      <dgm:spPr/>
      <dgm:t>
        <a:bodyPr/>
        <a:lstStyle/>
        <a:p>
          <a:endParaRPr lang="en-US"/>
        </a:p>
      </dgm:t>
    </dgm:pt>
    <dgm:pt modelId="{D87A161F-7CED-47B8-AF2D-8CF2B3CE6035}" type="sibTrans" cxnId="{A783AD06-D848-48A5-A700-9CDF2B364902}">
      <dgm:prSet/>
      <dgm:spPr/>
      <dgm:t>
        <a:bodyPr/>
        <a:lstStyle/>
        <a:p>
          <a:endParaRPr lang="en-US"/>
        </a:p>
      </dgm:t>
    </dgm:pt>
    <dgm:pt modelId="{EC26D43F-A2A3-45FA-8275-9196B8143C2B}">
      <dgm:prSet phldrT="[Text]" custT="1"/>
      <dgm:spPr/>
      <dgm:t>
        <a:bodyPr/>
        <a:lstStyle/>
        <a:p>
          <a:pPr rtl="1"/>
          <a:r>
            <a:rPr lang="ar-EG" sz="1800" b="1" dirty="0" smtClean="0"/>
            <a:t>معامل الالتواء الربيعي</a:t>
          </a:r>
          <a:endParaRPr lang="en-US" sz="1800" dirty="0"/>
        </a:p>
      </dgm:t>
    </dgm:pt>
    <dgm:pt modelId="{8E30343D-E0CC-4B6A-99ED-A445B1CD8582}" type="parTrans" cxnId="{2FD90A4F-064C-487C-B252-50CAA4FE56EE}">
      <dgm:prSet/>
      <dgm:spPr/>
      <dgm:t>
        <a:bodyPr/>
        <a:lstStyle/>
        <a:p>
          <a:endParaRPr lang="en-US"/>
        </a:p>
      </dgm:t>
    </dgm:pt>
    <dgm:pt modelId="{E61CF697-3F82-4A49-99BB-0FFD9A33B52B}" type="sibTrans" cxnId="{2FD90A4F-064C-487C-B252-50CAA4FE56EE}">
      <dgm:prSet/>
      <dgm:spPr/>
      <dgm:t>
        <a:bodyPr/>
        <a:lstStyle/>
        <a:p>
          <a:endParaRPr lang="en-US"/>
        </a:p>
      </dgm:t>
    </dgm:pt>
    <dgm:pt modelId="{26C00F7E-1DAB-4B02-A704-611C8EAC4D38}">
      <dgm:prSet phldrT="[Text]" custT="1"/>
      <dgm:spPr/>
      <dgm:t>
        <a:bodyPr/>
        <a:lstStyle/>
        <a:p>
          <a:pPr rtl="1"/>
          <a:r>
            <a:rPr lang="ar-SA" sz="1600" b="1" dirty="0" smtClean="0"/>
            <a:t>الانحراف المتوسط</a:t>
          </a:r>
          <a:endParaRPr lang="en-US" sz="1600" dirty="0"/>
        </a:p>
      </dgm:t>
    </dgm:pt>
    <dgm:pt modelId="{11499446-9841-4286-8C8C-EF72BCCCDA90}" type="parTrans" cxnId="{92A3EF4E-3754-4116-9204-D3DA2113365F}">
      <dgm:prSet/>
      <dgm:spPr/>
      <dgm:t>
        <a:bodyPr/>
        <a:lstStyle/>
        <a:p>
          <a:endParaRPr lang="en-US"/>
        </a:p>
      </dgm:t>
    </dgm:pt>
    <dgm:pt modelId="{C28ED154-F2E1-4760-B726-4B5188E8FE37}" type="sibTrans" cxnId="{92A3EF4E-3754-4116-9204-D3DA2113365F}">
      <dgm:prSet/>
      <dgm:spPr/>
      <dgm:t>
        <a:bodyPr/>
        <a:lstStyle/>
        <a:p>
          <a:endParaRPr lang="en-US"/>
        </a:p>
      </dgm:t>
    </dgm:pt>
    <dgm:pt modelId="{507E3949-71A6-46E2-A179-7DD5DC510DE9}">
      <dgm:prSet phldrT="[Text]" custT="1"/>
      <dgm:spPr/>
      <dgm:t>
        <a:bodyPr/>
        <a:lstStyle/>
        <a:p>
          <a:r>
            <a:rPr lang="ar-EG" sz="2400" dirty="0" smtClean="0"/>
            <a:t>المدى </a:t>
          </a:r>
          <a:endParaRPr lang="en-US" sz="2400" dirty="0"/>
        </a:p>
      </dgm:t>
    </dgm:pt>
    <dgm:pt modelId="{C14A9A70-91BF-4CED-BE73-AB1936F751D8}" type="parTrans" cxnId="{A5440AF5-903B-4382-AE21-8DF3A8D0EE18}">
      <dgm:prSet/>
      <dgm:spPr/>
      <dgm:t>
        <a:bodyPr/>
        <a:lstStyle/>
        <a:p>
          <a:endParaRPr lang="en-US"/>
        </a:p>
      </dgm:t>
    </dgm:pt>
    <dgm:pt modelId="{D73E2F4B-5F63-40C5-B0BF-5DCBB3980BFB}" type="sibTrans" cxnId="{A5440AF5-903B-4382-AE21-8DF3A8D0EE18}">
      <dgm:prSet/>
      <dgm:spPr/>
      <dgm:t>
        <a:bodyPr/>
        <a:lstStyle/>
        <a:p>
          <a:endParaRPr lang="en-US"/>
        </a:p>
      </dgm:t>
    </dgm:pt>
    <dgm:pt modelId="{489171C8-7A07-4880-AF65-087D37A21128}">
      <dgm:prSet phldrT="[Text]"/>
      <dgm:spPr/>
      <dgm:t>
        <a:bodyPr/>
        <a:lstStyle/>
        <a:p>
          <a:pPr rtl="1"/>
          <a:r>
            <a:rPr lang="ar-EG" b="1" dirty="0" smtClean="0"/>
            <a:t>معامل الاختلاف </a:t>
          </a:r>
          <a:endParaRPr lang="en-US" dirty="0"/>
        </a:p>
      </dgm:t>
    </dgm:pt>
    <dgm:pt modelId="{CC441ACB-DA78-4AA7-B2E4-8CEE1ECCA3A6}" type="parTrans" cxnId="{749B375D-4ADF-45C0-851B-84E52980D430}">
      <dgm:prSet/>
      <dgm:spPr/>
      <dgm:t>
        <a:bodyPr/>
        <a:lstStyle/>
        <a:p>
          <a:endParaRPr lang="en-US"/>
        </a:p>
      </dgm:t>
    </dgm:pt>
    <dgm:pt modelId="{CBB37024-8073-47CB-9676-1CCC5D9F8341}" type="sibTrans" cxnId="{749B375D-4ADF-45C0-851B-84E52980D430}">
      <dgm:prSet/>
      <dgm:spPr/>
      <dgm:t>
        <a:bodyPr/>
        <a:lstStyle/>
        <a:p>
          <a:endParaRPr lang="en-US"/>
        </a:p>
      </dgm:t>
    </dgm:pt>
    <dgm:pt modelId="{F1DDE57C-B83B-4DAA-89DF-DD46EA55A61E}">
      <dgm:prSet phldrT="[Text]"/>
      <dgm:spPr/>
      <dgm:t>
        <a:bodyPr/>
        <a:lstStyle/>
        <a:p>
          <a:pPr rtl="1"/>
          <a:r>
            <a:rPr lang="ar-SA" b="1" dirty="0" smtClean="0"/>
            <a:t>التباين</a:t>
          </a:r>
          <a:endParaRPr lang="en-US" dirty="0"/>
        </a:p>
      </dgm:t>
    </dgm:pt>
    <dgm:pt modelId="{4C411C31-31B0-4702-8330-77B2C119148D}" type="parTrans" cxnId="{EEF6B67C-45D6-41D0-A462-1E339E952469}">
      <dgm:prSet/>
      <dgm:spPr/>
      <dgm:t>
        <a:bodyPr/>
        <a:lstStyle/>
        <a:p>
          <a:endParaRPr lang="en-US"/>
        </a:p>
      </dgm:t>
    </dgm:pt>
    <dgm:pt modelId="{9782E7FF-3C6F-4C51-AFD8-0C426E08016E}" type="sibTrans" cxnId="{EEF6B67C-45D6-41D0-A462-1E339E952469}">
      <dgm:prSet/>
      <dgm:spPr/>
      <dgm:t>
        <a:bodyPr/>
        <a:lstStyle/>
        <a:p>
          <a:endParaRPr lang="en-US"/>
        </a:p>
      </dgm:t>
    </dgm:pt>
    <dgm:pt modelId="{1195A227-E1C4-4D0D-BC45-640BF168FE6E}">
      <dgm:prSet phldrT="[Text]"/>
      <dgm:spPr/>
      <dgm:t>
        <a:bodyPr/>
        <a:lstStyle/>
        <a:p>
          <a:pPr rtl="1"/>
          <a:r>
            <a:rPr lang="ar-EG" b="1" dirty="0" smtClean="0"/>
            <a:t>معامل الالتواء المعياري </a:t>
          </a:r>
          <a:endParaRPr lang="en-US" dirty="0"/>
        </a:p>
      </dgm:t>
    </dgm:pt>
    <dgm:pt modelId="{12D7237B-092D-4FAE-B10F-F263755E438D}" type="parTrans" cxnId="{844FB20D-E386-45E1-9020-A458243723D3}">
      <dgm:prSet/>
      <dgm:spPr/>
      <dgm:t>
        <a:bodyPr/>
        <a:lstStyle/>
        <a:p>
          <a:endParaRPr lang="en-US"/>
        </a:p>
      </dgm:t>
    </dgm:pt>
    <dgm:pt modelId="{DE524717-9DF6-4B58-A34B-325FDCFE5DE7}" type="sibTrans" cxnId="{844FB20D-E386-45E1-9020-A458243723D3}">
      <dgm:prSet/>
      <dgm:spPr/>
      <dgm:t>
        <a:bodyPr/>
        <a:lstStyle/>
        <a:p>
          <a:endParaRPr lang="en-US"/>
        </a:p>
      </dgm:t>
    </dgm:pt>
    <dgm:pt modelId="{74C93FCE-AC7F-407D-BD98-1A8DE2F574FB}" type="pres">
      <dgm:prSet presAssocID="{909F0A7F-E4AD-4B3A-8874-C1525E5B8DE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EG"/>
        </a:p>
      </dgm:t>
    </dgm:pt>
    <dgm:pt modelId="{BE434DA9-29E1-4080-B1A8-9CE7AA425B6C}" type="pres">
      <dgm:prSet presAssocID="{8CB5B491-E4ED-4D44-A099-439F3F3DFB4A}" presName="hierRoot1" presStyleCnt="0">
        <dgm:presLayoutVars>
          <dgm:hierBranch val="init"/>
        </dgm:presLayoutVars>
      </dgm:prSet>
      <dgm:spPr/>
    </dgm:pt>
    <dgm:pt modelId="{A9C2643C-A784-4A07-863D-45F982BA3ED0}" type="pres">
      <dgm:prSet presAssocID="{8CB5B491-E4ED-4D44-A099-439F3F3DFB4A}" presName="rootComposite1" presStyleCnt="0"/>
      <dgm:spPr/>
    </dgm:pt>
    <dgm:pt modelId="{CD1895AA-F681-49C5-8866-CC2FE39A0EE0}" type="pres">
      <dgm:prSet presAssocID="{8CB5B491-E4ED-4D44-A099-439F3F3DFB4A}" presName="rootText1" presStyleLbl="node0" presStyleIdx="0" presStyleCnt="1" custScaleX="217494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10147B01-8572-42BA-A9D0-FFE97CF70AC1}" type="pres">
      <dgm:prSet presAssocID="{8CB5B491-E4ED-4D44-A099-439F3F3DFB4A}" presName="rootConnector1" presStyleLbl="node1" presStyleIdx="0" presStyleCnt="0"/>
      <dgm:spPr/>
      <dgm:t>
        <a:bodyPr/>
        <a:lstStyle/>
        <a:p>
          <a:pPr rtl="1"/>
          <a:endParaRPr lang="ar-EG"/>
        </a:p>
      </dgm:t>
    </dgm:pt>
    <dgm:pt modelId="{D59BBF75-8BC0-4F22-8C90-B9B3D9EA3A75}" type="pres">
      <dgm:prSet presAssocID="{8CB5B491-E4ED-4D44-A099-439F3F3DFB4A}" presName="hierChild2" presStyleCnt="0"/>
      <dgm:spPr/>
    </dgm:pt>
    <dgm:pt modelId="{C7C6FC1E-AD03-41F2-9CA2-F9D9A2224617}" type="pres">
      <dgm:prSet presAssocID="{8E30343D-E0CC-4B6A-99ED-A445B1CD8582}" presName="Name37" presStyleLbl="parChTrans1D2" presStyleIdx="0" presStyleCnt="6"/>
      <dgm:spPr/>
      <dgm:t>
        <a:bodyPr/>
        <a:lstStyle/>
        <a:p>
          <a:pPr rtl="1"/>
          <a:endParaRPr lang="ar-EG"/>
        </a:p>
      </dgm:t>
    </dgm:pt>
    <dgm:pt modelId="{54DEEAD2-9795-41C8-8D08-8707970922DD}" type="pres">
      <dgm:prSet presAssocID="{EC26D43F-A2A3-45FA-8275-9196B8143C2B}" presName="hierRoot2" presStyleCnt="0">
        <dgm:presLayoutVars>
          <dgm:hierBranch val="init"/>
        </dgm:presLayoutVars>
      </dgm:prSet>
      <dgm:spPr/>
    </dgm:pt>
    <dgm:pt modelId="{0B0FB097-639B-4EC9-8BEA-99AD0FAFFDFA}" type="pres">
      <dgm:prSet presAssocID="{EC26D43F-A2A3-45FA-8275-9196B8143C2B}" presName="rootComposite" presStyleCnt="0"/>
      <dgm:spPr/>
    </dgm:pt>
    <dgm:pt modelId="{60580C03-7C72-40DB-A2DF-DCBD10B35F3C}" type="pres">
      <dgm:prSet presAssocID="{EC26D43F-A2A3-45FA-8275-9196B8143C2B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5569A1-CB60-4CB9-9D5E-44B07E426646}" type="pres">
      <dgm:prSet presAssocID="{EC26D43F-A2A3-45FA-8275-9196B8143C2B}" presName="rootConnector" presStyleLbl="node2" presStyleIdx="0" presStyleCnt="6"/>
      <dgm:spPr/>
      <dgm:t>
        <a:bodyPr/>
        <a:lstStyle/>
        <a:p>
          <a:pPr rtl="1"/>
          <a:endParaRPr lang="ar-EG"/>
        </a:p>
      </dgm:t>
    </dgm:pt>
    <dgm:pt modelId="{24CB9CBA-688D-462E-BEC8-732FF328FBD8}" type="pres">
      <dgm:prSet presAssocID="{EC26D43F-A2A3-45FA-8275-9196B8143C2B}" presName="hierChild4" presStyleCnt="0"/>
      <dgm:spPr/>
    </dgm:pt>
    <dgm:pt modelId="{F77866DD-DF5F-4517-9AE1-94F5EDBE2180}" type="pres">
      <dgm:prSet presAssocID="{EC26D43F-A2A3-45FA-8275-9196B8143C2B}" presName="hierChild5" presStyleCnt="0"/>
      <dgm:spPr/>
    </dgm:pt>
    <dgm:pt modelId="{6A313BC5-8C72-4840-8C3D-75C09BC7E1C0}" type="pres">
      <dgm:prSet presAssocID="{12D7237B-092D-4FAE-B10F-F263755E438D}" presName="Name37" presStyleLbl="parChTrans1D2" presStyleIdx="1" presStyleCnt="6"/>
      <dgm:spPr/>
      <dgm:t>
        <a:bodyPr/>
        <a:lstStyle/>
        <a:p>
          <a:pPr rtl="1"/>
          <a:endParaRPr lang="ar-EG"/>
        </a:p>
      </dgm:t>
    </dgm:pt>
    <dgm:pt modelId="{B3ADEFAC-6E26-4E43-B1C8-8B1C0C26F8C9}" type="pres">
      <dgm:prSet presAssocID="{1195A227-E1C4-4D0D-BC45-640BF168FE6E}" presName="hierRoot2" presStyleCnt="0">
        <dgm:presLayoutVars>
          <dgm:hierBranch val="init"/>
        </dgm:presLayoutVars>
      </dgm:prSet>
      <dgm:spPr/>
    </dgm:pt>
    <dgm:pt modelId="{136FBCBA-2985-4887-B4A1-BBE00FABBDB4}" type="pres">
      <dgm:prSet presAssocID="{1195A227-E1C4-4D0D-BC45-640BF168FE6E}" presName="rootComposite" presStyleCnt="0"/>
      <dgm:spPr/>
    </dgm:pt>
    <dgm:pt modelId="{779C8019-BC86-472F-B862-9D918CDF772C}" type="pres">
      <dgm:prSet presAssocID="{1195A227-E1C4-4D0D-BC45-640BF168FE6E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CFFADAE1-AD02-4DBA-B2FB-C55B21BEF429}" type="pres">
      <dgm:prSet presAssocID="{1195A227-E1C4-4D0D-BC45-640BF168FE6E}" presName="rootConnector" presStyleLbl="node2" presStyleIdx="1" presStyleCnt="6"/>
      <dgm:spPr/>
      <dgm:t>
        <a:bodyPr/>
        <a:lstStyle/>
        <a:p>
          <a:pPr rtl="1"/>
          <a:endParaRPr lang="ar-EG"/>
        </a:p>
      </dgm:t>
    </dgm:pt>
    <dgm:pt modelId="{D79E192C-194A-4E09-9F93-634A6766E433}" type="pres">
      <dgm:prSet presAssocID="{1195A227-E1C4-4D0D-BC45-640BF168FE6E}" presName="hierChild4" presStyleCnt="0"/>
      <dgm:spPr/>
    </dgm:pt>
    <dgm:pt modelId="{120E23C7-209D-4B49-B525-1EFA58CF6F76}" type="pres">
      <dgm:prSet presAssocID="{1195A227-E1C4-4D0D-BC45-640BF168FE6E}" presName="hierChild5" presStyleCnt="0"/>
      <dgm:spPr/>
    </dgm:pt>
    <dgm:pt modelId="{BBE89B3B-E223-4343-BEED-BA7076AFF7E6}" type="pres">
      <dgm:prSet presAssocID="{CC441ACB-DA78-4AA7-B2E4-8CEE1ECCA3A6}" presName="Name37" presStyleLbl="parChTrans1D2" presStyleIdx="2" presStyleCnt="6"/>
      <dgm:spPr/>
      <dgm:t>
        <a:bodyPr/>
        <a:lstStyle/>
        <a:p>
          <a:pPr rtl="1"/>
          <a:endParaRPr lang="ar-EG"/>
        </a:p>
      </dgm:t>
    </dgm:pt>
    <dgm:pt modelId="{6C76462B-4746-430B-BC60-D7B766F3E1AF}" type="pres">
      <dgm:prSet presAssocID="{489171C8-7A07-4880-AF65-087D37A21128}" presName="hierRoot2" presStyleCnt="0">
        <dgm:presLayoutVars>
          <dgm:hierBranch val="init"/>
        </dgm:presLayoutVars>
      </dgm:prSet>
      <dgm:spPr/>
    </dgm:pt>
    <dgm:pt modelId="{6BF72FE9-0863-4937-B69B-DF7AA3B01127}" type="pres">
      <dgm:prSet presAssocID="{489171C8-7A07-4880-AF65-087D37A21128}" presName="rootComposite" presStyleCnt="0"/>
      <dgm:spPr/>
    </dgm:pt>
    <dgm:pt modelId="{352C63B3-7E66-4C29-9ACE-08D92A78984A}" type="pres">
      <dgm:prSet presAssocID="{489171C8-7A07-4880-AF65-087D37A21128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8CFF3C-71D0-493C-A266-37CF312F0355}" type="pres">
      <dgm:prSet presAssocID="{489171C8-7A07-4880-AF65-087D37A21128}" presName="rootConnector" presStyleLbl="node2" presStyleIdx="2" presStyleCnt="6"/>
      <dgm:spPr/>
      <dgm:t>
        <a:bodyPr/>
        <a:lstStyle/>
        <a:p>
          <a:pPr rtl="1"/>
          <a:endParaRPr lang="ar-EG"/>
        </a:p>
      </dgm:t>
    </dgm:pt>
    <dgm:pt modelId="{D7F64777-165B-425B-8EB2-8C4682E391B7}" type="pres">
      <dgm:prSet presAssocID="{489171C8-7A07-4880-AF65-087D37A21128}" presName="hierChild4" presStyleCnt="0"/>
      <dgm:spPr/>
    </dgm:pt>
    <dgm:pt modelId="{BC41EA1D-892E-4AD4-820A-E0ACAB32CCE6}" type="pres">
      <dgm:prSet presAssocID="{489171C8-7A07-4880-AF65-087D37A21128}" presName="hierChild5" presStyleCnt="0"/>
      <dgm:spPr/>
    </dgm:pt>
    <dgm:pt modelId="{F1DE139B-07FD-42CE-96C4-551C328AE4BF}" type="pres">
      <dgm:prSet presAssocID="{4C411C31-31B0-4702-8330-77B2C119148D}" presName="Name37" presStyleLbl="parChTrans1D2" presStyleIdx="3" presStyleCnt="6"/>
      <dgm:spPr/>
      <dgm:t>
        <a:bodyPr/>
        <a:lstStyle/>
        <a:p>
          <a:pPr rtl="1"/>
          <a:endParaRPr lang="ar-EG"/>
        </a:p>
      </dgm:t>
    </dgm:pt>
    <dgm:pt modelId="{46D5D8C5-E548-4DF3-A5A3-A866ACFFCC81}" type="pres">
      <dgm:prSet presAssocID="{F1DDE57C-B83B-4DAA-89DF-DD46EA55A61E}" presName="hierRoot2" presStyleCnt="0">
        <dgm:presLayoutVars>
          <dgm:hierBranch val="init"/>
        </dgm:presLayoutVars>
      </dgm:prSet>
      <dgm:spPr/>
    </dgm:pt>
    <dgm:pt modelId="{A83F901B-D1E0-4969-A3A0-6C21CF2BA507}" type="pres">
      <dgm:prSet presAssocID="{F1DDE57C-B83B-4DAA-89DF-DD46EA55A61E}" presName="rootComposite" presStyleCnt="0"/>
      <dgm:spPr/>
    </dgm:pt>
    <dgm:pt modelId="{06F11F66-98E9-4F7B-A22C-5603517B1275}" type="pres">
      <dgm:prSet presAssocID="{F1DDE57C-B83B-4DAA-89DF-DD46EA55A61E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BFC2BFF4-5822-4314-8273-B2E950AA35FC}" type="pres">
      <dgm:prSet presAssocID="{F1DDE57C-B83B-4DAA-89DF-DD46EA55A61E}" presName="rootConnector" presStyleLbl="node2" presStyleIdx="3" presStyleCnt="6"/>
      <dgm:spPr/>
      <dgm:t>
        <a:bodyPr/>
        <a:lstStyle/>
        <a:p>
          <a:pPr rtl="1"/>
          <a:endParaRPr lang="ar-EG"/>
        </a:p>
      </dgm:t>
    </dgm:pt>
    <dgm:pt modelId="{A0999FF8-F965-4345-BF00-579205E8AFCA}" type="pres">
      <dgm:prSet presAssocID="{F1DDE57C-B83B-4DAA-89DF-DD46EA55A61E}" presName="hierChild4" presStyleCnt="0"/>
      <dgm:spPr/>
    </dgm:pt>
    <dgm:pt modelId="{3EDE4382-152E-42A6-AB8E-BCFBA5329241}" type="pres">
      <dgm:prSet presAssocID="{F1DDE57C-B83B-4DAA-89DF-DD46EA55A61E}" presName="hierChild5" presStyleCnt="0"/>
      <dgm:spPr/>
    </dgm:pt>
    <dgm:pt modelId="{EB3509CC-BC75-49A1-9932-66CDE446CA14}" type="pres">
      <dgm:prSet presAssocID="{11499446-9841-4286-8C8C-EF72BCCCDA90}" presName="Name37" presStyleLbl="parChTrans1D2" presStyleIdx="4" presStyleCnt="6"/>
      <dgm:spPr/>
      <dgm:t>
        <a:bodyPr/>
        <a:lstStyle/>
        <a:p>
          <a:pPr rtl="1"/>
          <a:endParaRPr lang="ar-EG"/>
        </a:p>
      </dgm:t>
    </dgm:pt>
    <dgm:pt modelId="{87B90C0B-50AC-4074-BB66-EAC5B2AAF7A0}" type="pres">
      <dgm:prSet presAssocID="{26C00F7E-1DAB-4B02-A704-611C8EAC4D38}" presName="hierRoot2" presStyleCnt="0">
        <dgm:presLayoutVars>
          <dgm:hierBranch val="init"/>
        </dgm:presLayoutVars>
      </dgm:prSet>
      <dgm:spPr/>
    </dgm:pt>
    <dgm:pt modelId="{87993FE2-1928-4929-A4FB-12D2C8E796A2}" type="pres">
      <dgm:prSet presAssocID="{26C00F7E-1DAB-4B02-A704-611C8EAC4D38}" presName="rootComposite" presStyleCnt="0"/>
      <dgm:spPr/>
    </dgm:pt>
    <dgm:pt modelId="{2A6076BF-D955-401C-8BB0-A989D915BAAE}" type="pres">
      <dgm:prSet presAssocID="{26C00F7E-1DAB-4B02-A704-611C8EAC4D38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1E0001-1DFB-43CD-BDEB-311675AED8C8}" type="pres">
      <dgm:prSet presAssocID="{26C00F7E-1DAB-4B02-A704-611C8EAC4D38}" presName="rootConnector" presStyleLbl="node2" presStyleIdx="4" presStyleCnt="6"/>
      <dgm:spPr/>
      <dgm:t>
        <a:bodyPr/>
        <a:lstStyle/>
        <a:p>
          <a:pPr rtl="1"/>
          <a:endParaRPr lang="ar-EG"/>
        </a:p>
      </dgm:t>
    </dgm:pt>
    <dgm:pt modelId="{EC3F3EDB-9176-44A7-AB29-7812E18F96DC}" type="pres">
      <dgm:prSet presAssocID="{26C00F7E-1DAB-4B02-A704-611C8EAC4D38}" presName="hierChild4" presStyleCnt="0"/>
      <dgm:spPr/>
    </dgm:pt>
    <dgm:pt modelId="{0DC34BD6-3FA5-4D48-8798-54EC9A8C7AFA}" type="pres">
      <dgm:prSet presAssocID="{26C00F7E-1DAB-4B02-A704-611C8EAC4D38}" presName="hierChild5" presStyleCnt="0"/>
      <dgm:spPr/>
    </dgm:pt>
    <dgm:pt modelId="{2024F6A2-8620-49A6-8109-CB058566782D}" type="pres">
      <dgm:prSet presAssocID="{C14A9A70-91BF-4CED-BE73-AB1936F751D8}" presName="Name37" presStyleLbl="parChTrans1D2" presStyleIdx="5" presStyleCnt="6"/>
      <dgm:spPr/>
      <dgm:t>
        <a:bodyPr/>
        <a:lstStyle/>
        <a:p>
          <a:pPr rtl="1"/>
          <a:endParaRPr lang="ar-EG"/>
        </a:p>
      </dgm:t>
    </dgm:pt>
    <dgm:pt modelId="{95432711-1DF2-4BDA-822E-91282F4FA6D1}" type="pres">
      <dgm:prSet presAssocID="{507E3949-71A6-46E2-A179-7DD5DC510DE9}" presName="hierRoot2" presStyleCnt="0">
        <dgm:presLayoutVars>
          <dgm:hierBranch val="init"/>
        </dgm:presLayoutVars>
      </dgm:prSet>
      <dgm:spPr/>
    </dgm:pt>
    <dgm:pt modelId="{F01DDFD3-1F8C-4CAB-9928-601218979222}" type="pres">
      <dgm:prSet presAssocID="{507E3949-71A6-46E2-A179-7DD5DC510DE9}" presName="rootComposite" presStyleCnt="0"/>
      <dgm:spPr/>
    </dgm:pt>
    <dgm:pt modelId="{94A92EA2-DA8B-4042-9226-C5E2EB31A1A0}" type="pres">
      <dgm:prSet presAssocID="{507E3949-71A6-46E2-A179-7DD5DC510DE9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89230038-43A8-497E-80D0-050204AE334D}" type="pres">
      <dgm:prSet presAssocID="{507E3949-71A6-46E2-A179-7DD5DC510DE9}" presName="rootConnector" presStyleLbl="node2" presStyleIdx="5" presStyleCnt="6"/>
      <dgm:spPr/>
      <dgm:t>
        <a:bodyPr/>
        <a:lstStyle/>
        <a:p>
          <a:pPr rtl="1"/>
          <a:endParaRPr lang="ar-EG"/>
        </a:p>
      </dgm:t>
    </dgm:pt>
    <dgm:pt modelId="{7A193F43-2C2F-4143-BA31-BA468D231A0E}" type="pres">
      <dgm:prSet presAssocID="{507E3949-71A6-46E2-A179-7DD5DC510DE9}" presName="hierChild4" presStyleCnt="0"/>
      <dgm:spPr/>
    </dgm:pt>
    <dgm:pt modelId="{37B21112-96B9-4848-84C0-F9D979AD6C4C}" type="pres">
      <dgm:prSet presAssocID="{507E3949-71A6-46E2-A179-7DD5DC510DE9}" presName="hierChild5" presStyleCnt="0"/>
      <dgm:spPr/>
    </dgm:pt>
    <dgm:pt modelId="{89A0EB59-70CB-4A1C-9B1B-DB1EB1A2FC64}" type="pres">
      <dgm:prSet presAssocID="{8CB5B491-E4ED-4D44-A099-439F3F3DFB4A}" presName="hierChild3" presStyleCnt="0"/>
      <dgm:spPr/>
    </dgm:pt>
  </dgm:ptLst>
  <dgm:cxnLst>
    <dgm:cxn modelId="{EEF6B67C-45D6-41D0-A462-1E339E952469}" srcId="{8CB5B491-E4ED-4D44-A099-439F3F3DFB4A}" destId="{F1DDE57C-B83B-4DAA-89DF-DD46EA55A61E}" srcOrd="3" destOrd="0" parTransId="{4C411C31-31B0-4702-8330-77B2C119148D}" sibTransId="{9782E7FF-3C6F-4C51-AFD8-0C426E08016E}"/>
    <dgm:cxn modelId="{C268ADC4-2E62-47F2-B604-4A6D813D45DA}" type="presOf" srcId="{507E3949-71A6-46E2-A179-7DD5DC510DE9}" destId="{94A92EA2-DA8B-4042-9226-C5E2EB31A1A0}" srcOrd="0" destOrd="0" presId="urn:microsoft.com/office/officeart/2005/8/layout/orgChart1"/>
    <dgm:cxn modelId="{262B985F-A711-4BD0-937E-02AB8515A433}" type="presOf" srcId="{507E3949-71A6-46E2-A179-7DD5DC510DE9}" destId="{89230038-43A8-497E-80D0-050204AE334D}" srcOrd="1" destOrd="0" presId="urn:microsoft.com/office/officeart/2005/8/layout/orgChart1"/>
    <dgm:cxn modelId="{B2071DE1-E80D-4BA3-90AA-185C75EB81D7}" type="presOf" srcId="{909F0A7F-E4AD-4B3A-8874-C1525E5B8DE5}" destId="{74C93FCE-AC7F-407D-BD98-1A8DE2F574FB}" srcOrd="0" destOrd="0" presId="urn:microsoft.com/office/officeart/2005/8/layout/orgChart1"/>
    <dgm:cxn modelId="{A5440AF5-903B-4382-AE21-8DF3A8D0EE18}" srcId="{8CB5B491-E4ED-4D44-A099-439F3F3DFB4A}" destId="{507E3949-71A6-46E2-A179-7DD5DC510DE9}" srcOrd="5" destOrd="0" parTransId="{C14A9A70-91BF-4CED-BE73-AB1936F751D8}" sibTransId="{D73E2F4B-5F63-40C5-B0BF-5DCBB3980BFB}"/>
    <dgm:cxn modelId="{40FF71A2-D0EC-4D69-9908-33E1F2B8190F}" type="presOf" srcId="{12D7237B-092D-4FAE-B10F-F263755E438D}" destId="{6A313BC5-8C72-4840-8C3D-75C09BC7E1C0}" srcOrd="0" destOrd="0" presId="urn:microsoft.com/office/officeart/2005/8/layout/orgChart1"/>
    <dgm:cxn modelId="{83CA743A-CB65-4B95-AA29-AB6C5C1BB551}" type="presOf" srcId="{4C411C31-31B0-4702-8330-77B2C119148D}" destId="{F1DE139B-07FD-42CE-96C4-551C328AE4BF}" srcOrd="0" destOrd="0" presId="urn:microsoft.com/office/officeart/2005/8/layout/orgChart1"/>
    <dgm:cxn modelId="{E9447B69-F70F-4EBC-AABC-0C14FCBEBD77}" type="presOf" srcId="{8E30343D-E0CC-4B6A-99ED-A445B1CD8582}" destId="{C7C6FC1E-AD03-41F2-9CA2-F9D9A2224617}" srcOrd="0" destOrd="0" presId="urn:microsoft.com/office/officeart/2005/8/layout/orgChart1"/>
    <dgm:cxn modelId="{FF47E9FD-B6B2-4FE8-BFE3-934E7FD7075A}" type="presOf" srcId="{11499446-9841-4286-8C8C-EF72BCCCDA90}" destId="{EB3509CC-BC75-49A1-9932-66CDE446CA14}" srcOrd="0" destOrd="0" presId="urn:microsoft.com/office/officeart/2005/8/layout/orgChart1"/>
    <dgm:cxn modelId="{A783AD06-D848-48A5-A700-9CDF2B364902}" srcId="{909F0A7F-E4AD-4B3A-8874-C1525E5B8DE5}" destId="{8CB5B491-E4ED-4D44-A099-439F3F3DFB4A}" srcOrd="0" destOrd="0" parTransId="{254FB744-AF42-4171-B904-EBF766D5DADB}" sibTransId="{D87A161F-7CED-47B8-AF2D-8CF2B3CE6035}"/>
    <dgm:cxn modelId="{E07EFEF1-DB22-408C-AC98-D7B71A3CCEE9}" type="presOf" srcId="{C14A9A70-91BF-4CED-BE73-AB1936F751D8}" destId="{2024F6A2-8620-49A6-8109-CB058566782D}" srcOrd="0" destOrd="0" presId="urn:microsoft.com/office/officeart/2005/8/layout/orgChart1"/>
    <dgm:cxn modelId="{4092FBA7-5B81-4A07-86A1-DD117DB719C3}" type="presOf" srcId="{1195A227-E1C4-4D0D-BC45-640BF168FE6E}" destId="{CFFADAE1-AD02-4DBA-B2FB-C55B21BEF429}" srcOrd="1" destOrd="0" presId="urn:microsoft.com/office/officeart/2005/8/layout/orgChart1"/>
    <dgm:cxn modelId="{AFE009DF-8073-4B43-9E0B-26952C67A287}" type="presOf" srcId="{8CB5B491-E4ED-4D44-A099-439F3F3DFB4A}" destId="{CD1895AA-F681-49C5-8866-CC2FE39A0EE0}" srcOrd="0" destOrd="0" presId="urn:microsoft.com/office/officeart/2005/8/layout/orgChart1"/>
    <dgm:cxn modelId="{2FD90A4F-064C-487C-B252-50CAA4FE56EE}" srcId="{8CB5B491-E4ED-4D44-A099-439F3F3DFB4A}" destId="{EC26D43F-A2A3-45FA-8275-9196B8143C2B}" srcOrd="0" destOrd="0" parTransId="{8E30343D-E0CC-4B6A-99ED-A445B1CD8582}" sibTransId="{E61CF697-3F82-4A49-99BB-0FFD9A33B52B}"/>
    <dgm:cxn modelId="{749B375D-4ADF-45C0-851B-84E52980D430}" srcId="{8CB5B491-E4ED-4D44-A099-439F3F3DFB4A}" destId="{489171C8-7A07-4880-AF65-087D37A21128}" srcOrd="2" destOrd="0" parTransId="{CC441ACB-DA78-4AA7-B2E4-8CEE1ECCA3A6}" sibTransId="{CBB37024-8073-47CB-9676-1CCC5D9F8341}"/>
    <dgm:cxn modelId="{0F77E759-7558-4EAE-98FD-DAA4CCDFBEDA}" type="presOf" srcId="{F1DDE57C-B83B-4DAA-89DF-DD46EA55A61E}" destId="{BFC2BFF4-5822-4314-8273-B2E950AA35FC}" srcOrd="1" destOrd="0" presId="urn:microsoft.com/office/officeart/2005/8/layout/orgChart1"/>
    <dgm:cxn modelId="{8DDDBDD2-C8AA-4607-AD3D-351747096BF7}" type="presOf" srcId="{EC26D43F-A2A3-45FA-8275-9196B8143C2B}" destId="{2F5569A1-CB60-4CB9-9D5E-44B07E426646}" srcOrd="1" destOrd="0" presId="urn:microsoft.com/office/officeart/2005/8/layout/orgChart1"/>
    <dgm:cxn modelId="{8582F09E-E725-4A37-976C-97E33E937F75}" type="presOf" srcId="{26C00F7E-1DAB-4B02-A704-611C8EAC4D38}" destId="{2A6076BF-D955-401C-8BB0-A989D915BAAE}" srcOrd="0" destOrd="0" presId="urn:microsoft.com/office/officeart/2005/8/layout/orgChart1"/>
    <dgm:cxn modelId="{10E2A885-D3C2-42C3-AEC1-F718851809E1}" type="presOf" srcId="{489171C8-7A07-4880-AF65-087D37A21128}" destId="{352C63B3-7E66-4C29-9ACE-08D92A78984A}" srcOrd="0" destOrd="0" presId="urn:microsoft.com/office/officeart/2005/8/layout/orgChart1"/>
    <dgm:cxn modelId="{844FB20D-E386-45E1-9020-A458243723D3}" srcId="{8CB5B491-E4ED-4D44-A099-439F3F3DFB4A}" destId="{1195A227-E1C4-4D0D-BC45-640BF168FE6E}" srcOrd="1" destOrd="0" parTransId="{12D7237B-092D-4FAE-B10F-F263755E438D}" sibTransId="{DE524717-9DF6-4B58-A34B-325FDCFE5DE7}"/>
    <dgm:cxn modelId="{73F9A974-3872-490C-8364-CAC1772112DF}" type="presOf" srcId="{EC26D43F-A2A3-45FA-8275-9196B8143C2B}" destId="{60580C03-7C72-40DB-A2DF-DCBD10B35F3C}" srcOrd="0" destOrd="0" presId="urn:microsoft.com/office/officeart/2005/8/layout/orgChart1"/>
    <dgm:cxn modelId="{4A8D0707-C32F-4071-ADE0-F700F2578721}" type="presOf" srcId="{F1DDE57C-B83B-4DAA-89DF-DD46EA55A61E}" destId="{06F11F66-98E9-4F7B-A22C-5603517B1275}" srcOrd="0" destOrd="0" presId="urn:microsoft.com/office/officeart/2005/8/layout/orgChart1"/>
    <dgm:cxn modelId="{92A3EF4E-3754-4116-9204-D3DA2113365F}" srcId="{8CB5B491-E4ED-4D44-A099-439F3F3DFB4A}" destId="{26C00F7E-1DAB-4B02-A704-611C8EAC4D38}" srcOrd="4" destOrd="0" parTransId="{11499446-9841-4286-8C8C-EF72BCCCDA90}" sibTransId="{C28ED154-F2E1-4760-B726-4B5188E8FE37}"/>
    <dgm:cxn modelId="{BD550C08-1CFD-49D6-BF77-9CC6E6E83A12}" type="presOf" srcId="{489171C8-7A07-4880-AF65-087D37A21128}" destId="{728CFF3C-71D0-493C-A266-37CF312F0355}" srcOrd="1" destOrd="0" presId="urn:microsoft.com/office/officeart/2005/8/layout/orgChart1"/>
    <dgm:cxn modelId="{28E966E3-2C89-42E1-9CA9-FD1026B1E4EF}" type="presOf" srcId="{26C00F7E-1DAB-4B02-A704-611C8EAC4D38}" destId="{1B1E0001-1DFB-43CD-BDEB-311675AED8C8}" srcOrd="1" destOrd="0" presId="urn:microsoft.com/office/officeart/2005/8/layout/orgChart1"/>
    <dgm:cxn modelId="{34B2AEB1-D560-485B-96F7-72D64E0C6A61}" type="presOf" srcId="{CC441ACB-DA78-4AA7-B2E4-8CEE1ECCA3A6}" destId="{BBE89B3B-E223-4343-BEED-BA7076AFF7E6}" srcOrd="0" destOrd="0" presId="urn:microsoft.com/office/officeart/2005/8/layout/orgChart1"/>
    <dgm:cxn modelId="{F239CA25-BA37-4CC9-8B36-FB054960F1EB}" type="presOf" srcId="{8CB5B491-E4ED-4D44-A099-439F3F3DFB4A}" destId="{10147B01-8572-42BA-A9D0-FFE97CF70AC1}" srcOrd="1" destOrd="0" presId="urn:microsoft.com/office/officeart/2005/8/layout/orgChart1"/>
    <dgm:cxn modelId="{422C045A-70C1-4328-8FE0-CA2C9CE1E407}" type="presOf" srcId="{1195A227-E1C4-4D0D-BC45-640BF168FE6E}" destId="{779C8019-BC86-472F-B862-9D918CDF772C}" srcOrd="0" destOrd="0" presId="urn:microsoft.com/office/officeart/2005/8/layout/orgChart1"/>
    <dgm:cxn modelId="{0E59A9C0-DF5C-42DF-B045-83378E47AE28}" type="presParOf" srcId="{74C93FCE-AC7F-407D-BD98-1A8DE2F574FB}" destId="{BE434DA9-29E1-4080-B1A8-9CE7AA425B6C}" srcOrd="0" destOrd="0" presId="urn:microsoft.com/office/officeart/2005/8/layout/orgChart1"/>
    <dgm:cxn modelId="{04C0CC22-6225-4879-BE85-1165976DEF2A}" type="presParOf" srcId="{BE434DA9-29E1-4080-B1A8-9CE7AA425B6C}" destId="{A9C2643C-A784-4A07-863D-45F982BA3ED0}" srcOrd="0" destOrd="0" presId="urn:microsoft.com/office/officeart/2005/8/layout/orgChart1"/>
    <dgm:cxn modelId="{277B3DF6-61CA-4B27-A957-F4548F348F1F}" type="presParOf" srcId="{A9C2643C-A784-4A07-863D-45F982BA3ED0}" destId="{CD1895AA-F681-49C5-8866-CC2FE39A0EE0}" srcOrd="0" destOrd="0" presId="urn:microsoft.com/office/officeart/2005/8/layout/orgChart1"/>
    <dgm:cxn modelId="{2BBEB8CC-722C-4B73-8985-DDC4D04A03CE}" type="presParOf" srcId="{A9C2643C-A784-4A07-863D-45F982BA3ED0}" destId="{10147B01-8572-42BA-A9D0-FFE97CF70AC1}" srcOrd="1" destOrd="0" presId="urn:microsoft.com/office/officeart/2005/8/layout/orgChart1"/>
    <dgm:cxn modelId="{70FCF4C3-8DD3-4E47-A16E-B71B3323C935}" type="presParOf" srcId="{BE434DA9-29E1-4080-B1A8-9CE7AA425B6C}" destId="{D59BBF75-8BC0-4F22-8C90-B9B3D9EA3A75}" srcOrd="1" destOrd="0" presId="urn:microsoft.com/office/officeart/2005/8/layout/orgChart1"/>
    <dgm:cxn modelId="{8859CEFC-0D4F-4E8F-84E7-F81A550093CB}" type="presParOf" srcId="{D59BBF75-8BC0-4F22-8C90-B9B3D9EA3A75}" destId="{C7C6FC1E-AD03-41F2-9CA2-F9D9A2224617}" srcOrd="0" destOrd="0" presId="urn:microsoft.com/office/officeart/2005/8/layout/orgChart1"/>
    <dgm:cxn modelId="{BBB72EE9-C1AD-4AE9-A065-2EB577C41F25}" type="presParOf" srcId="{D59BBF75-8BC0-4F22-8C90-B9B3D9EA3A75}" destId="{54DEEAD2-9795-41C8-8D08-8707970922DD}" srcOrd="1" destOrd="0" presId="urn:microsoft.com/office/officeart/2005/8/layout/orgChart1"/>
    <dgm:cxn modelId="{D5BDC684-B395-4844-B6B6-15C0EA74C1EB}" type="presParOf" srcId="{54DEEAD2-9795-41C8-8D08-8707970922DD}" destId="{0B0FB097-639B-4EC9-8BEA-99AD0FAFFDFA}" srcOrd="0" destOrd="0" presId="urn:microsoft.com/office/officeart/2005/8/layout/orgChart1"/>
    <dgm:cxn modelId="{5B040BC5-D865-4857-B835-F6DCDCE6FD7B}" type="presParOf" srcId="{0B0FB097-639B-4EC9-8BEA-99AD0FAFFDFA}" destId="{60580C03-7C72-40DB-A2DF-DCBD10B35F3C}" srcOrd="0" destOrd="0" presId="urn:microsoft.com/office/officeart/2005/8/layout/orgChart1"/>
    <dgm:cxn modelId="{24C80FED-ADCD-403F-965C-6A8948535DF4}" type="presParOf" srcId="{0B0FB097-639B-4EC9-8BEA-99AD0FAFFDFA}" destId="{2F5569A1-CB60-4CB9-9D5E-44B07E426646}" srcOrd="1" destOrd="0" presId="urn:microsoft.com/office/officeart/2005/8/layout/orgChart1"/>
    <dgm:cxn modelId="{C874AA37-21C5-4EA5-A066-B635A342CDFF}" type="presParOf" srcId="{54DEEAD2-9795-41C8-8D08-8707970922DD}" destId="{24CB9CBA-688D-462E-BEC8-732FF328FBD8}" srcOrd="1" destOrd="0" presId="urn:microsoft.com/office/officeart/2005/8/layout/orgChart1"/>
    <dgm:cxn modelId="{C152789B-C02A-4F22-8A56-D0D1FDDBDD0C}" type="presParOf" srcId="{54DEEAD2-9795-41C8-8D08-8707970922DD}" destId="{F77866DD-DF5F-4517-9AE1-94F5EDBE2180}" srcOrd="2" destOrd="0" presId="urn:microsoft.com/office/officeart/2005/8/layout/orgChart1"/>
    <dgm:cxn modelId="{BBC7360C-88A7-4A1C-9458-7CDAFCC45DAC}" type="presParOf" srcId="{D59BBF75-8BC0-4F22-8C90-B9B3D9EA3A75}" destId="{6A313BC5-8C72-4840-8C3D-75C09BC7E1C0}" srcOrd="2" destOrd="0" presId="urn:microsoft.com/office/officeart/2005/8/layout/orgChart1"/>
    <dgm:cxn modelId="{8E25139D-7EB8-444E-8912-F312FE4828CE}" type="presParOf" srcId="{D59BBF75-8BC0-4F22-8C90-B9B3D9EA3A75}" destId="{B3ADEFAC-6E26-4E43-B1C8-8B1C0C26F8C9}" srcOrd="3" destOrd="0" presId="urn:microsoft.com/office/officeart/2005/8/layout/orgChart1"/>
    <dgm:cxn modelId="{52833072-C288-4599-AD9A-2B5FB1639EA6}" type="presParOf" srcId="{B3ADEFAC-6E26-4E43-B1C8-8B1C0C26F8C9}" destId="{136FBCBA-2985-4887-B4A1-BBE00FABBDB4}" srcOrd="0" destOrd="0" presId="urn:microsoft.com/office/officeart/2005/8/layout/orgChart1"/>
    <dgm:cxn modelId="{2655D785-A6E3-46F1-B6EF-0F1BC0BC46F4}" type="presParOf" srcId="{136FBCBA-2985-4887-B4A1-BBE00FABBDB4}" destId="{779C8019-BC86-472F-B862-9D918CDF772C}" srcOrd="0" destOrd="0" presId="urn:microsoft.com/office/officeart/2005/8/layout/orgChart1"/>
    <dgm:cxn modelId="{02BD3A7E-8FA9-40FD-A648-81E9CA6C0559}" type="presParOf" srcId="{136FBCBA-2985-4887-B4A1-BBE00FABBDB4}" destId="{CFFADAE1-AD02-4DBA-B2FB-C55B21BEF429}" srcOrd="1" destOrd="0" presId="urn:microsoft.com/office/officeart/2005/8/layout/orgChart1"/>
    <dgm:cxn modelId="{A601EB3F-153A-427D-84FE-F899C45215B8}" type="presParOf" srcId="{B3ADEFAC-6E26-4E43-B1C8-8B1C0C26F8C9}" destId="{D79E192C-194A-4E09-9F93-634A6766E433}" srcOrd="1" destOrd="0" presId="urn:microsoft.com/office/officeart/2005/8/layout/orgChart1"/>
    <dgm:cxn modelId="{43CD7EC7-35A9-4AFA-BB4D-C25CACA44B8D}" type="presParOf" srcId="{B3ADEFAC-6E26-4E43-B1C8-8B1C0C26F8C9}" destId="{120E23C7-209D-4B49-B525-1EFA58CF6F76}" srcOrd="2" destOrd="0" presId="urn:microsoft.com/office/officeart/2005/8/layout/orgChart1"/>
    <dgm:cxn modelId="{B28BB154-4DC3-4F47-AF90-C3AA3A57BCEC}" type="presParOf" srcId="{D59BBF75-8BC0-4F22-8C90-B9B3D9EA3A75}" destId="{BBE89B3B-E223-4343-BEED-BA7076AFF7E6}" srcOrd="4" destOrd="0" presId="urn:microsoft.com/office/officeart/2005/8/layout/orgChart1"/>
    <dgm:cxn modelId="{F52B3913-7717-4ABC-BB1D-99E80F5043DE}" type="presParOf" srcId="{D59BBF75-8BC0-4F22-8C90-B9B3D9EA3A75}" destId="{6C76462B-4746-430B-BC60-D7B766F3E1AF}" srcOrd="5" destOrd="0" presId="urn:microsoft.com/office/officeart/2005/8/layout/orgChart1"/>
    <dgm:cxn modelId="{F6D7A378-738F-42E8-877D-2B4BEEB17F23}" type="presParOf" srcId="{6C76462B-4746-430B-BC60-D7B766F3E1AF}" destId="{6BF72FE9-0863-4937-B69B-DF7AA3B01127}" srcOrd="0" destOrd="0" presId="urn:microsoft.com/office/officeart/2005/8/layout/orgChart1"/>
    <dgm:cxn modelId="{78D8459D-B1E4-4819-B5CB-E9AAB831B973}" type="presParOf" srcId="{6BF72FE9-0863-4937-B69B-DF7AA3B01127}" destId="{352C63B3-7E66-4C29-9ACE-08D92A78984A}" srcOrd="0" destOrd="0" presId="urn:microsoft.com/office/officeart/2005/8/layout/orgChart1"/>
    <dgm:cxn modelId="{28B6CCE7-51C4-4D6A-A25D-355FA3721532}" type="presParOf" srcId="{6BF72FE9-0863-4937-B69B-DF7AA3B01127}" destId="{728CFF3C-71D0-493C-A266-37CF312F0355}" srcOrd="1" destOrd="0" presId="urn:microsoft.com/office/officeart/2005/8/layout/orgChart1"/>
    <dgm:cxn modelId="{33D48621-7456-4082-B6E4-6ABF4F5C4BD2}" type="presParOf" srcId="{6C76462B-4746-430B-BC60-D7B766F3E1AF}" destId="{D7F64777-165B-425B-8EB2-8C4682E391B7}" srcOrd="1" destOrd="0" presId="urn:microsoft.com/office/officeart/2005/8/layout/orgChart1"/>
    <dgm:cxn modelId="{C523D31D-43F5-425B-B5FF-E809A017A70B}" type="presParOf" srcId="{6C76462B-4746-430B-BC60-D7B766F3E1AF}" destId="{BC41EA1D-892E-4AD4-820A-E0ACAB32CCE6}" srcOrd="2" destOrd="0" presId="urn:microsoft.com/office/officeart/2005/8/layout/orgChart1"/>
    <dgm:cxn modelId="{F16778FD-73CF-43FE-AD85-DA564F13CE7C}" type="presParOf" srcId="{D59BBF75-8BC0-4F22-8C90-B9B3D9EA3A75}" destId="{F1DE139B-07FD-42CE-96C4-551C328AE4BF}" srcOrd="6" destOrd="0" presId="urn:microsoft.com/office/officeart/2005/8/layout/orgChart1"/>
    <dgm:cxn modelId="{5E2A79AF-C08B-4F06-9D23-3B04264BFA12}" type="presParOf" srcId="{D59BBF75-8BC0-4F22-8C90-B9B3D9EA3A75}" destId="{46D5D8C5-E548-4DF3-A5A3-A866ACFFCC81}" srcOrd="7" destOrd="0" presId="urn:microsoft.com/office/officeart/2005/8/layout/orgChart1"/>
    <dgm:cxn modelId="{A5BEA17A-D3AF-4565-8438-1CA282C76375}" type="presParOf" srcId="{46D5D8C5-E548-4DF3-A5A3-A866ACFFCC81}" destId="{A83F901B-D1E0-4969-A3A0-6C21CF2BA507}" srcOrd="0" destOrd="0" presId="urn:microsoft.com/office/officeart/2005/8/layout/orgChart1"/>
    <dgm:cxn modelId="{4D09ADCF-FD42-4B70-B641-3CFD4D0C9D9A}" type="presParOf" srcId="{A83F901B-D1E0-4969-A3A0-6C21CF2BA507}" destId="{06F11F66-98E9-4F7B-A22C-5603517B1275}" srcOrd="0" destOrd="0" presId="urn:microsoft.com/office/officeart/2005/8/layout/orgChart1"/>
    <dgm:cxn modelId="{C78450AB-9F64-4E0A-AB49-7F3041B37674}" type="presParOf" srcId="{A83F901B-D1E0-4969-A3A0-6C21CF2BA507}" destId="{BFC2BFF4-5822-4314-8273-B2E950AA35FC}" srcOrd="1" destOrd="0" presId="urn:microsoft.com/office/officeart/2005/8/layout/orgChart1"/>
    <dgm:cxn modelId="{C3B3894A-11B7-49FD-A37A-0AF6DBA0A019}" type="presParOf" srcId="{46D5D8C5-E548-4DF3-A5A3-A866ACFFCC81}" destId="{A0999FF8-F965-4345-BF00-579205E8AFCA}" srcOrd="1" destOrd="0" presId="urn:microsoft.com/office/officeart/2005/8/layout/orgChart1"/>
    <dgm:cxn modelId="{A99D7949-54E8-4A80-B0C0-832CCE00B397}" type="presParOf" srcId="{46D5D8C5-E548-4DF3-A5A3-A866ACFFCC81}" destId="{3EDE4382-152E-42A6-AB8E-BCFBA5329241}" srcOrd="2" destOrd="0" presId="urn:microsoft.com/office/officeart/2005/8/layout/orgChart1"/>
    <dgm:cxn modelId="{B1C54A4E-B583-405A-8FFC-2114D807E89D}" type="presParOf" srcId="{D59BBF75-8BC0-4F22-8C90-B9B3D9EA3A75}" destId="{EB3509CC-BC75-49A1-9932-66CDE446CA14}" srcOrd="8" destOrd="0" presId="urn:microsoft.com/office/officeart/2005/8/layout/orgChart1"/>
    <dgm:cxn modelId="{0ECD5A2A-09D1-4F54-9B54-61B210DDB864}" type="presParOf" srcId="{D59BBF75-8BC0-4F22-8C90-B9B3D9EA3A75}" destId="{87B90C0B-50AC-4074-BB66-EAC5B2AAF7A0}" srcOrd="9" destOrd="0" presId="urn:microsoft.com/office/officeart/2005/8/layout/orgChart1"/>
    <dgm:cxn modelId="{AD235302-C88A-4723-92CC-15BB9C204997}" type="presParOf" srcId="{87B90C0B-50AC-4074-BB66-EAC5B2AAF7A0}" destId="{87993FE2-1928-4929-A4FB-12D2C8E796A2}" srcOrd="0" destOrd="0" presId="urn:microsoft.com/office/officeart/2005/8/layout/orgChart1"/>
    <dgm:cxn modelId="{4970CF54-634C-475F-9535-E5D6E403A544}" type="presParOf" srcId="{87993FE2-1928-4929-A4FB-12D2C8E796A2}" destId="{2A6076BF-D955-401C-8BB0-A989D915BAAE}" srcOrd="0" destOrd="0" presId="urn:microsoft.com/office/officeart/2005/8/layout/orgChart1"/>
    <dgm:cxn modelId="{DF52F7A0-F889-4CF6-ACE2-EE8C7824FC5C}" type="presParOf" srcId="{87993FE2-1928-4929-A4FB-12D2C8E796A2}" destId="{1B1E0001-1DFB-43CD-BDEB-311675AED8C8}" srcOrd="1" destOrd="0" presId="urn:microsoft.com/office/officeart/2005/8/layout/orgChart1"/>
    <dgm:cxn modelId="{04B33558-85DD-4679-8124-31BC7E7ADECE}" type="presParOf" srcId="{87B90C0B-50AC-4074-BB66-EAC5B2AAF7A0}" destId="{EC3F3EDB-9176-44A7-AB29-7812E18F96DC}" srcOrd="1" destOrd="0" presId="urn:microsoft.com/office/officeart/2005/8/layout/orgChart1"/>
    <dgm:cxn modelId="{AE50F24A-DE22-4578-B0D9-BF647B8A9F65}" type="presParOf" srcId="{87B90C0B-50AC-4074-BB66-EAC5B2AAF7A0}" destId="{0DC34BD6-3FA5-4D48-8798-54EC9A8C7AFA}" srcOrd="2" destOrd="0" presId="urn:microsoft.com/office/officeart/2005/8/layout/orgChart1"/>
    <dgm:cxn modelId="{F1BEF2B6-290A-45FD-8FB2-87A0E612625D}" type="presParOf" srcId="{D59BBF75-8BC0-4F22-8C90-B9B3D9EA3A75}" destId="{2024F6A2-8620-49A6-8109-CB058566782D}" srcOrd="10" destOrd="0" presId="urn:microsoft.com/office/officeart/2005/8/layout/orgChart1"/>
    <dgm:cxn modelId="{E62D9164-F5F0-4B64-8CD2-09E5A423F87C}" type="presParOf" srcId="{D59BBF75-8BC0-4F22-8C90-B9B3D9EA3A75}" destId="{95432711-1DF2-4BDA-822E-91282F4FA6D1}" srcOrd="11" destOrd="0" presId="urn:microsoft.com/office/officeart/2005/8/layout/orgChart1"/>
    <dgm:cxn modelId="{3C3BA3D2-D988-4D84-8FC3-31F5EE8557E8}" type="presParOf" srcId="{95432711-1DF2-4BDA-822E-91282F4FA6D1}" destId="{F01DDFD3-1F8C-4CAB-9928-601218979222}" srcOrd="0" destOrd="0" presId="urn:microsoft.com/office/officeart/2005/8/layout/orgChart1"/>
    <dgm:cxn modelId="{EE0373DE-9412-4F9A-B88F-BC7E51559378}" type="presParOf" srcId="{F01DDFD3-1F8C-4CAB-9928-601218979222}" destId="{94A92EA2-DA8B-4042-9226-C5E2EB31A1A0}" srcOrd="0" destOrd="0" presId="urn:microsoft.com/office/officeart/2005/8/layout/orgChart1"/>
    <dgm:cxn modelId="{D7F37585-2198-433D-9BA2-0FE831CB9326}" type="presParOf" srcId="{F01DDFD3-1F8C-4CAB-9928-601218979222}" destId="{89230038-43A8-497E-80D0-050204AE334D}" srcOrd="1" destOrd="0" presId="urn:microsoft.com/office/officeart/2005/8/layout/orgChart1"/>
    <dgm:cxn modelId="{AA406DD3-9B99-4BBA-BAD0-33205C967925}" type="presParOf" srcId="{95432711-1DF2-4BDA-822E-91282F4FA6D1}" destId="{7A193F43-2C2F-4143-BA31-BA468D231A0E}" srcOrd="1" destOrd="0" presId="urn:microsoft.com/office/officeart/2005/8/layout/orgChart1"/>
    <dgm:cxn modelId="{6D0A3894-639B-4E6E-B044-832165D0AE8D}" type="presParOf" srcId="{95432711-1DF2-4BDA-822E-91282F4FA6D1}" destId="{37B21112-96B9-4848-84C0-F9D979AD6C4C}" srcOrd="2" destOrd="0" presId="urn:microsoft.com/office/officeart/2005/8/layout/orgChart1"/>
    <dgm:cxn modelId="{BE3D658E-DE63-4666-8339-8D5E9DAF2582}" type="presParOf" srcId="{BE434DA9-29E1-4080-B1A8-9CE7AA425B6C}" destId="{89A0EB59-70CB-4A1C-9B1B-DB1EB1A2FC6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24F6A2-8620-49A6-8109-CB058566782D}">
      <dsp:nvSpPr>
        <dsp:cNvPr id="0" name=""/>
        <dsp:cNvSpPr/>
      </dsp:nvSpPr>
      <dsp:spPr>
        <a:xfrm>
          <a:off x="4135276" y="582449"/>
          <a:ext cx="3519742" cy="244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172"/>
              </a:lnTo>
              <a:lnTo>
                <a:pt x="3519742" y="122172"/>
              </a:lnTo>
              <a:lnTo>
                <a:pt x="3519742" y="244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509CC-BC75-49A1-9932-66CDE446CA14}">
      <dsp:nvSpPr>
        <dsp:cNvPr id="0" name=""/>
        <dsp:cNvSpPr/>
      </dsp:nvSpPr>
      <dsp:spPr>
        <a:xfrm>
          <a:off x="4135276" y="582449"/>
          <a:ext cx="2111845" cy="244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172"/>
              </a:lnTo>
              <a:lnTo>
                <a:pt x="2111845" y="122172"/>
              </a:lnTo>
              <a:lnTo>
                <a:pt x="2111845" y="244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DE139B-07FD-42CE-96C4-551C328AE4BF}">
      <dsp:nvSpPr>
        <dsp:cNvPr id="0" name=""/>
        <dsp:cNvSpPr/>
      </dsp:nvSpPr>
      <dsp:spPr>
        <a:xfrm>
          <a:off x="4135276" y="582449"/>
          <a:ext cx="703948" cy="244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172"/>
              </a:lnTo>
              <a:lnTo>
                <a:pt x="703948" y="122172"/>
              </a:lnTo>
              <a:lnTo>
                <a:pt x="703948" y="244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89B3B-E223-4343-BEED-BA7076AFF7E6}">
      <dsp:nvSpPr>
        <dsp:cNvPr id="0" name=""/>
        <dsp:cNvSpPr/>
      </dsp:nvSpPr>
      <dsp:spPr>
        <a:xfrm>
          <a:off x="3431327" y="582449"/>
          <a:ext cx="703948" cy="244345"/>
        </a:xfrm>
        <a:custGeom>
          <a:avLst/>
          <a:gdLst/>
          <a:ahLst/>
          <a:cxnLst/>
          <a:rect l="0" t="0" r="0" b="0"/>
          <a:pathLst>
            <a:path>
              <a:moveTo>
                <a:pt x="703948" y="0"/>
              </a:moveTo>
              <a:lnTo>
                <a:pt x="703948" y="122172"/>
              </a:lnTo>
              <a:lnTo>
                <a:pt x="0" y="122172"/>
              </a:lnTo>
              <a:lnTo>
                <a:pt x="0" y="244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313BC5-8C72-4840-8C3D-75C09BC7E1C0}">
      <dsp:nvSpPr>
        <dsp:cNvPr id="0" name=""/>
        <dsp:cNvSpPr/>
      </dsp:nvSpPr>
      <dsp:spPr>
        <a:xfrm>
          <a:off x="2023430" y="582449"/>
          <a:ext cx="2111845" cy="244345"/>
        </a:xfrm>
        <a:custGeom>
          <a:avLst/>
          <a:gdLst/>
          <a:ahLst/>
          <a:cxnLst/>
          <a:rect l="0" t="0" r="0" b="0"/>
          <a:pathLst>
            <a:path>
              <a:moveTo>
                <a:pt x="2111845" y="0"/>
              </a:moveTo>
              <a:lnTo>
                <a:pt x="2111845" y="122172"/>
              </a:lnTo>
              <a:lnTo>
                <a:pt x="0" y="122172"/>
              </a:lnTo>
              <a:lnTo>
                <a:pt x="0" y="244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C6FC1E-AD03-41F2-9CA2-F9D9A2224617}">
      <dsp:nvSpPr>
        <dsp:cNvPr id="0" name=""/>
        <dsp:cNvSpPr/>
      </dsp:nvSpPr>
      <dsp:spPr>
        <a:xfrm>
          <a:off x="615533" y="582449"/>
          <a:ext cx="3519742" cy="244345"/>
        </a:xfrm>
        <a:custGeom>
          <a:avLst/>
          <a:gdLst/>
          <a:ahLst/>
          <a:cxnLst/>
          <a:rect l="0" t="0" r="0" b="0"/>
          <a:pathLst>
            <a:path>
              <a:moveTo>
                <a:pt x="3519742" y="0"/>
              </a:moveTo>
              <a:lnTo>
                <a:pt x="3519742" y="122172"/>
              </a:lnTo>
              <a:lnTo>
                <a:pt x="0" y="122172"/>
              </a:lnTo>
              <a:lnTo>
                <a:pt x="0" y="244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895AA-F681-49C5-8866-CC2FE39A0EE0}">
      <dsp:nvSpPr>
        <dsp:cNvPr id="0" name=""/>
        <dsp:cNvSpPr/>
      </dsp:nvSpPr>
      <dsp:spPr>
        <a:xfrm>
          <a:off x="2869949" y="674"/>
          <a:ext cx="2530653" cy="581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2000" b="1" kern="1200" dirty="0" smtClean="0"/>
            <a:t>مقاييس التشتت</a:t>
          </a:r>
          <a:endParaRPr lang="en-US" sz="2000" b="1" kern="1200" dirty="0"/>
        </a:p>
      </dsp:txBody>
      <dsp:txXfrm>
        <a:off x="2869949" y="674"/>
        <a:ext cx="2530653" cy="581775"/>
      </dsp:txXfrm>
    </dsp:sp>
    <dsp:sp modelId="{60580C03-7C72-40DB-A2DF-DCBD10B35F3C}">
      <dsp:nvSpPr>
        <dsp:cNvPr id="0" name=""/>
        <dsp:cNvSpPr/>
      </dsp:nvSpPr>
      <dsp:spPr>
        <a:xfrm>
          <a:off x="33758" y="826795"/>
          <a:ext cx="1163551" cy="581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800" b="1" kern="1200" dirty="0" smtClean="0"/>
            <a:t>معامل الالتواء الربيعي</a:t>
          </a:r>
          <a:endParaRPr lang="en-US" sz="1800" kern="1200" dirty="0"/>
        </a:p>
      </dsp:txBody>
      <dsp:txXfrm>
        <a:off x="33758" y="826795"/>
        <a:ext cx="1163551" cy="581775"/>
      </dsp:txXfrm>
    </dsp:sp>
    <dsp:sp modelId="{779C8019-BC86-472F-B862-9D918CDF772C}">
      <dsp:nvSpPr>
        <dsp:cNvPr id="0" name=""/>
        <dsp:cNvSpPr/>
      </dsp:nvSpPr>
      <dsp:spPr>
        <a:xfrm>
          <a:off x="1441655" y="826795"/>
          <a:ext cx="1163551" cy="581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900" b="1" kern="1200" dirty="0" smtClean="0"/>
            <a:t>معامل الالتواء المعياري </a:t>
          </a:r>
          <a:endParaRPr lang="en-US" sz="1900" kern="1200" dirty="0"/>
        </a:p>
      </dsp:txBody>
      <dsp:txXfrm>
        <a:off x="1441655" y="826795"/>
        <a:ext cx="1163551" cy="581775"/>
      </dsp:txXfrm>
    </dsp:sp>
    <dsp:sp modelId="{352C63B3-7E66-4C29-9ACE-08D92A78984A}">
      <dsp:nvSpPr>
        <dsp:cNvPr id="0" name=""/>
        <dsp:cNvSpPr/>
      </dsp:nvSpPr>
      <dsp:spPr>
        <a:xfrm>
          <a:off x="2849551" y="826795"/>
          <a:ext cx="1163551" cy="581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900" b="1" kern="1200" dirty="0" smtClean="0"/>
            <a:t>معامل الاختلاف </a:t>
          </a:r>
          <a:endParaRPr lang="en-US" sz="1900" kern="1200" dirty="0"/>
        </a:p>
      </dsp:txBody>
      <dsp:txXfrm>
        <a:off x="2849551" y="826795"/>
        <a:ext cx="1163551" cy="581775"/>
      </dsp:txXfrm>
    </dsp:sp>
    <dsp:sp modelId="{06F11F66-98E9-4F7B-A22C-5603517B1275}">
      <dsp:nvSpPr>
        <dsp:cNvPr id="0" name=""/>
        <dsp:cNvSpPr/>
      </dsp:nvSpPr>
      <dsp:spPr>
        <a:xfrm>
          <a:off x="4257448" y="826795"/>
          <a:ext cx="1163551" cy="581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b="1" kern="1200" dirty="0" smtClean="0"/>
            <a:t>التباين</a:t>
          </a:r>
          <a:endParaRPr lang="en-US" sz="1900" kern="1200" dirty="0"/>
        </a:p>
      </dsp:txBody>
      <dsp:txXfrm>
        <a:off x="4257448" y="826795"/>
        <a:ext cx="1163551" cy="581775"/>
      </dsp:txXfrm>
    </dsp:sp>
    <dsp:sp modelId="{2A6076BF-D955-401C-8BB0-A989D915BAAE}">
      <dsp:nvSpPr>
        <dsp:cNvPr id="0" name=""/>
        <dsp:cNvSpPr/>
      </dsp:nvSpPr>
      <dsp:spPr>
        <a:xfrm>
          <a:off x="5665345" y="826795"/>
          <a:ext cx="1163551" cy="581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الانحراف المتوسط</a:t>
          </a:r>
          <a:endParaRPr lang="en-US" sz="1600" kern="1200" dirty="0"/>
        </a:p>
      </dsp:txBody>
      <dsp:txXfrm>
        <a:off x="5665345" y="826795"/>
        <a:ext cx="1163551" cy="581775"/>
      </dsp:txXfrm>
    </dsp:sp>
    <dsp:sp modelId="{94A92EA2-DA8B-4042-9226-C5E2EB31A1A0}">
      <dsp:nvSpPr>
        <dsp:cNvPr id="0" name=""/>
        <dsp:cNvSpPr/>
      </dsp:nvSpPr>
      <dsp:spPr>
        <a:xfrm>
          <a:off x="7073242" y="826795"/>
          <a:ext cx="1163551" cy="5817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2400" kern="1200" dirty="0" smtClean="0"/>
            <a:t>المدى </a:t>
          </a:r>
          <a:endParaRPr lang="en-US" sz="2400" kern="1200" dirty="0"/>
        </a:p>
      </dsp:txBody>
      <dsp:txXfrm>
        <a:off x="7073242" y="826795"/>
        <a:ext cx="1163551" cy="581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0.10169</cdr:x>
      <cdr:y>0.7193</cdr:y>
    </cdr:from>
    <cdr:to>
      <cdr:x>0.47458</cdr:x>
      <cdr:y>0.7193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432048" y="2952328"/>
          <a:ext cx="1584176" cy="0"/>
        </a:xfrm>
        <a:prstGeom xmlns:a="http://schemas.openxmlformats.org/drawingml/2006/main" prst="straightConnector1">
          <a:avLst/>
        </a:prstGeom>
        <a:ln xmlns:a="http://schemas.openxmlformats.org/drawingml/2006/main" w="50800" cmpd="tri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0.47458</cdr:x>
      <cdr:y>0.7193</cdr:y>
    </cdr:from>
    <cdr:to>
      <cdr:x>0.47458</cdr:x>
      <cdr:y>0.92982</cdr:y>
    </cdr:to>
    <cdr:cxnSp macro="">
      <cdr:nvCxnSpPr>
        <cdr:cNvPr id="4" name="Straight Arrow Connector 3"/>
        <cdr:cNvCxnSpPr/>
      </cdr:nvCxnSpPr>
      <cdr:spPr>
        <a:xfrm xmlns:a="http://schemas.openxmlformats.org/drawingml/2006/main">
          <a:off x="2016224" y="2952328"/>
          <a:ext cx="0" cy="864096"/>
        </a:xfrm>
        <a:prstGeom xmlns:a="http://schemas.openxmlformats.org/drawingml/2006/main" prst="straightConnector1">
          <a:avLst/>
        </a:prstGeom>
        <a:ln xmlns:a="http://schemas.openxmlformats.org/drawingml/2006/main" w="50800" cmpd="tri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0.08475</cdr:x>
      <cdr:y>0.31579</cdr:y>
    </cdr:from>
    <cdr:to>
      <cdr:x>0.76271</cdr:x>
      <cdr:y>0.31579</cdr:y>
    </cdr:to>
    <cdr:cxnSp macro="">
      <cdr:nvCxnSpPr>
        <cdr:cNvPr id="8" name="Straight Arrow Connector 7"/>
        <cdr:cNvCxnSpPr/>
      </cdr:nvCxnSpPr>
      <cdr:spPr>
        <a:xfrm xmlns:a="http://schemas.openxmlformats.org/drawingml/2006/main">
          <a:off x="360040" y="1296144"/>
          <a:ext cx="2880320" cy="0"/>
        </a:xfrm>
        <a:prstGeom xmlns:a="http://schemas.openxmlformats.org/drawingml/2006/main" prst="straightConnector1">
          <a:avLst/>
        </a:prstGeom>
        <a:ln xmlns:a="http://schemas.openxmlformats.org/drawingml/2006/main" w="50800" cmpd="dbl">
          <a:solidFill>
            <a:srgbClr val="00206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0.76271</cdr:x>
      <cdr:y>0.31579</cdr:y>
    </cdr:from>
    <cdr:to>
      <cdr:x>0.76271</cdr:x>
      <cdr:y>0.92982</cdr:y>
    </cdr:to>
    <cdr:cxnSp macro="">
      <cdr:nvCxnSpPr>
        <cdr:cNvPr id="9" name="Straight Arrow Connector 8"/>
        <cdr:cNvCxnSpPr/>
      </cdr:nvCxnSpPr>
      <cdr:spPr>
        <a:xfrm xmlns:a="http://schemas.openxmlformats.org/drawingml/2006/main">
          <a:off x="3240360" y="1296144"/>
          <a:ext cx="0" cy="2520280"/>
        </a:xfrm>
        <a:prstGeom xmlns:a="http://schemas.openxmlformats.org/drawingml/2006/main" prst="straightConnector1">
          <a:avLst/>
        </a:prstGeom>
        <a:ln xmlns:a="http://schemas.openxmlformats.org/drawingml/2006/main" w="50800" cmpd="dbl">
          <a:solidFill>
            <a:srgbClr val="00206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(11)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72998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0263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1 - تابع مقاييس النز</a:t>
            </a:r>
            <a:r>
              <a:rPr lang="ar-EG" sz="4000" b="1" spc="50" dirty="0">
                <a:ln w="11430"/>
                <a:solidFill>
                  <a:srgbClr val="00263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عة المركزية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0263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2- مقاييس التشتت</a:t>
            </a:r>
            <a:endParaRPr lang="ar-EG" sz="4000" b="1" spc="50" dirty="0" smtClean="0">
              <a:ln w="11430"/>
              <a:solidFill>
                <a:srgbClr val="00263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latin typeface="Times New Roman" pitchFamily="18" charset="0"/>
                <a:cs typeface="Times New Roman" pitchFamily="18" charset="0"/>
              </a:rPr>
              <a:t>تمرين واجب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:-</a:t>
            </a:r>
          </a:p>
          <a:p>
            <a:r>
              <a:rPr lang="ar-EG" dirty="0"/>
              <a:t>الجدول التالي </a:t>
            </a:r>
            <a:r>
              <a:rPr lang="ar-EG" dirty="0" smtClean="0"/>
              <a:t>يبين درجات تحديد مستوى 30 طالب في مقرر الفقه الاسلامي :-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ar-EG" dirty="0"/>
              <a:t>المطلوب : حساب </a:t>
            </a:r>
            <a:r>
              <a:rPr lang="ar-EG" dirty="0" smtClean="0"/>
              <a:t>الوسيط </a:t>
            </a:r>
            <a:r>
              <a:rPr lang="ar-EG" dirty="0"/>
              <a:t>لدرجات الطلاب .</a:t>
            </a:r>
            <a:endParaRPr lang="en-US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099234"/>
              </p:ext>
            </p:extLst>
          </p:nvPr>
        </p:nvGraphicFramePr>
        <p:xfrm>
          <a:off x="1208584" y="3407400"/>
          <a:ext cx="7560840" cy="1317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105"/>
                <a:gridCol w="945105"/>
                <a:gridCol w="945105"/>
                <a:gridCol w="945105"/>
                <a:gridCol w="945105"/>
                <a:gridCol w="945105"/>
                <a:gridCol w="945105"/>
                <a:gridCol w="945105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فئات</a:t>
                      </a:r>
                      <a:r>
                        <a:rPr lang="ar-EG" b="1" baseline="0" dirty="0" smtClean="0"/>
                        <a:t> الدرجات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 – 20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</a:t>
                      </a:r>
                      <a:r>
                        <a:rPr lang="en-US" b="1" baseline="0" dirty="0" smtClean="0"/>
                        <a:t> – 36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36 – 52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52 – 68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68 – 84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84 - 100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en-US" b="1" dirty="0"/>
                    </a:p>
                  </a:txBody>
                  <a:tcPr/>
                </a:tc>
              </a:tr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11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latin typeface="Times New Roman" pitchFamily="18" charset="0"/>
                <a:cs typeface="Times New Roman" pitchFamily="18" charset="0"/>
              </a:rPr>
              <a:t>تمرين واجب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4313684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5031804" y="1567333"/>
            <a:ext cx="431368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dirty="0" smtClean="0"/>
              <a:t>1- الجدول التمرين :- </a:t>
            </a:r>
          </a:p>
          <a:p>
            <a:pPr algn="l" rtl="0"/>
            <a:endParaRPr lang="ar-EG" dirty="0" smtClean="0"/>
          </a:p>
          <a:p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351206"/>
              </p:ext>
            </p:extLst>
          </p:nvPr>
        </p:nvGraphicFramePr>
        <p:xfrm>
          <a:off x="6331520" y="2276872"/>
          <a:ext cx="2653928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964"/>
                <a:gridCol w="1326964"/>
              </a:tblGrid>
              <a:tr h="423047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فئات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الدرجات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23047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</a:t>
                      </a:r>
                      <a:r>
                        <a:rPr lang="en-US" baseline="0" dirty="0" smtClean="0"/>
                        <a:t> – 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423047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20 -36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423047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36</a:t>
                      </a:r>
                      <a:r>
                        <a:rPr lang="en-US" baseline="0" dirty="0" smtClean="0"/>
                        <a:t> – 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3047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52 – 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423047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68 - 84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423047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84 - 100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423047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المجموع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246167"/>
              </p:ext>
            </p:extLst>
          </p:nvPr>
        </p:nvGraphicFramePr>
        <p:xfrm>
          <a:off x="920552" y="2838544"/>
          <a:ext cx="388843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الحد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الادنى للفئة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التكرار المتجمع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41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latin typeface="Times New Roman" pitchFamily="18" charset="0"/>
                <a:cs typeface="Times New Roman" pitchFamily="18" charset="0"/>
              </a:rPr>
              <a:t>تمرين واجب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عنصر نائب للمحتوى 2"/>
              <p:cNvSpPr txBox="1">
                <a:spLocks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ar-EG" dirty="0" smtClean="0"/>
                  <a:t>2- ترتيب الوسيط :-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ar-E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i="1">
                            <a:latin typeface="Cambria Math"/>
                          </a:rPr>
                          <m:t>التكرارات</m:t>
                        </m:r>
                        <m:r>
                          <a:rPr lang="ar-EG" sz="2400" i="1">
                            <a:latin typeface="Cambria Math"/>
                          </a:rPr>
                          <m:t>  </m:t>
                        </m:r>
                        <m:r>
                          <a:rPr lang="ar-EG" sz="2400" i="1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ar-EG" sz="24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EG" sz="2400" dirty="0" smtClean="0"/>
                  <a:t>= </a:t>
                </a:r>
                <a:r>
                  <a:rPr lang="en-US" sz="2400" dirty="0" smtClean="0"/>
                  <a:t>=</a:t>
                </a:r>
                <a:r>
                  <a:rPr lang="ar-EG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ar-EG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=  15 </a:t>
                </a:r>
              </a:p>
              <a:p>
                <a:r>
                  <a:rPr lang="ar-EG" dirty="0" smtClean="0"/>
                  <a:t>(البحث عن هذه القيمة في عمود التكرار المتجمع )</a:t>
                </a:r>
              </a:p>
              <a:p>
                <a:r>
                  <a:rPr lang="ar-EG" dirty="0" smtClean="0"/>
                  <a:t>3- الوسيط =</a:t>
                </a:r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= 52+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15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11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21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11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 smtClean="0"/>
                  <a:t> × 18 = 59.2</a:t>
                </a:r>
                <a:r>
                  <a:rPr lang="ar-EG" dirty="0" smtClean="0"/>
                  <a:t>درجة </a:t>
                </a:r>
                <a:endParaRPr lang="ar-SA" dirty="0"/>
              </a:p>
            </p:txBody>
          </p:sp>
        </mc:Choice>
        <mc:Fallback xmlns="">
          <p:sp>
            <p:nvSpPr>
              <p:cNvPr id="5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blipFill rotWithShape="1">
                <a:blip r:embed="rId2"/>
                <a:stretch>
                  <a:fillRect l="-1366" t="-1752" r="-35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عنصر نائب للمحتوى 2"/>
          <p:cNvSpPr>
            <a:spLocks noGrp="1"/>
          </p:cNvSpPr>
          <p:nvPr>
            <p:ph idx="1"/>
          </p:nvPr>
        </p:nvSpPr>
        <p:spPr>
          <a:xfrm>
            <a:off x="5097463" y="1600200"/>
            <a:ext cx="4319587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206713"/>
              </p:ext>
            </p:extLst>
          </p:nvPr>
        </p:nvGraphicFramePr>
        <p:xfrm>
          <a:off x="5313040" y="2838544"/>
          <a:ext cx="388843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الحد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الادنى للفئة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التكرار المتجمع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Line Callout 1 8"/>
          <p:cNvSpPr/>
          <p:nvPr/>
        </p:nvSpPr>
        <p:spPr>
          <a:xfrm>
            <a:off x="9057456" y="3861048"/>
            <a:ext cx="648072" cy="864096"/>
          </a:xfrm>
          <a:prstGeom prst="borderCallout1">
            <a:avLst>
              <a:gd name="adj1" fmla="val 18750"/>
              <a:gd name="adj2" fmla="val -8333"/>
              <a:gd name="adj3" fmla="val 103682"/>
              <a:gd name="adj4" fmla="val -132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rgbClr val="FF0000"/>
                </a:solidFill>
              </a:rPr>
              <a:t>ترتيب الوسط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27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3- الربيع الأدنى و الربيع الأعلى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الربيع الأدنى و الربيع الأعلى</a:t>
            </a:r>
            <a:r>
              <a:rPr lang="ar-EG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من البيانات المبوبة :-</a:t>
            </a:r>
            <a:endParaRPr lang="ar-SA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ar-SA" altLang="en-US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ar-SA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1- الربيع الادنى : هو </a:t>
            </a:r>
            <a:r>
              <a:rPr lang="ar-SA" altLang="en-US" sz="2400" b="1" dirty="0">
                <a:solidFill>
                  <a:schemeClr val="accent1">
                    <a:lumMod val="50000"/>
                  </a:schemeClr>
                </a:solidFill>
              </a:rPr>
              <a:t>القيمة العددية التي </a:t>
            </a:r>
            <a:r>
              <a:rPr lang="ar-EG" altLang="en-US" sz="2400" b="1" dirty="0">
                <a:solidFill>
                  <a:schemeClr val="accent1">
                    <a:lumMod val="50000"/>
                  </a:schemeClr>
                </a:solidFill>
              </a:rPr>
              <a:t>تقل عنها </a:t>
            </a:r>
            <a:r>
              <a:rPr lang="ar-SA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ربع</a:t>
            </a:r>
            <a:r>
              <a:rPr lang="ar-EG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EG" altLang="en-US" sz="2400" b="1" dirty="0">
                <a:solidFill>
                  <a:schemeClr val="accent1">
                    <a:lumMod val="50000"/>
                  </a:schemeClr>
                </a:solidFill>
              </a:rPr>
              <a:t>البيانات </a:t>
            </a:r>
            <a:r>
              <a:rPr lang="ar-EG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25%</a:t>
            </a:r>
            <a:r>
              <a:rPr lang="ar-SA" altLang="en-US" sz="24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ar-EG" altLang="en-US" sz="2400" b="1" dirty="0">
                <a:solidFill>
                  <a:schemeClr val="accent1">
                    <a:lumMod val="50000"/>
                  </a:schemeClr>
                </a:solidFill>
              </a:rPr>
              <a:t>ويزيد عنها </a:t>
            </a:r>
            <a:r>
              <a:rPr lang="en-US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(75%)</a:t>
            </a:r>
            <a:r>
              <a:rPr lang="ar-EG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en-US" altLang="en-US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ar-SA" altLang="en-US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ar-SA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2- </a:t>
            </a:r>
            <a:r>
              <a:rPr lang="ar-SA" altLang="en-US" sz="2400" b="1" dirty="0">
                <a:solidFill>
                  <a:schemeClr val="accent1">
                    <a:lumMod val="50000"/>
                  </a:schemeClr>
                </a:solidFill>
              </a:rPr>
              <a:t>الربيع </a:t>
            </a:r>
            <a:r>
              <a:rPr lang="ar-SA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الاعلى </a:t>
            </a:r>
            <a:r>
              <a:rPr lang="ar-SA" altLang="en-US" sz="2400" b="1" dirty="0">
                <a:solidFill>
                  <a:schemeClr val="accent1">
                    <a:lumMod val="50000"/>
                  </a:schemeClr>
                </a:solidFill>
              </a:rPr>
              <a:t>: هو القيمة العددية التي </a:t>
            </a:r>
            <a:r>
              <a:rPr lang="ar-EG" altLang="en-US" sz="2400" b="1" dirty="0">
                <a:solidFill>
                  <a:schemeClr val="accent1">
                    <a:lumMod val="50000"/>
                  </a:schemeClr>
                </a:solidFill>
              </a:rPr>
              <a:t>تقل عنها </a:t>
            </a:r>
            <a:r>
              <a:rPr lang="ar-SA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ثلاث أربع</a:t>
            </a:r>
            <a:r>
              <a:rPr lang="ar-EG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EG" altLang="en-US" sz="2400" b="1" dirty="0">
                <a:solidFill>
                  <a:schemeClr val="accent1">
                    <a:lumMod val="50000"/>
                  </a:schemeClr>
                </a:solidFill>
              </a:rPr>
              <a:t>البيانات </a:t>
            </a:r>
            <a:r>
              <a:rPr lang="ar-EG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75%</a:t>
            </a:r>
            <a:r>
              <a:rPr lang="ar-SA" altLang="en-US" sz="24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ar-EG" altLang="en-US" sz="2400" b="1" dirty="0">
                <a:solidFill>
                  <a:schemeClr val="accent1">
                    <a:lumMod val="50000"/>
                  </a:schemeClr>
                </a:solidFill>
              </a:rPr>
              <a:t>ويزيد عنها </a:t>
            </a:r>
            <a:r>
              <a:rPr lang="en-US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(25%)</a:t>
            </a:r>
            <a:r>
              <a:rPr lang="ar-EG" altLang="en-US" sz="24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ar-SA" alt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40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3- الربيع الأدنى و الربيع الأعلى :-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أولاً : خطوات إيجاد الربيع الادني :-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EG" sz="2000" b="1" dirty="0"/>
                  <a:t>1- تكوين الجدول التكراري المتجمع الصاعد .</a:t>
                </a:r>
              </a:p>
              <a:p>
                <a:r>
                  <a:rPr lang="ar-EG" sz="2000" b="1" dirty="0"/>
                  <a:t>2- ترتيب ا</a:t>
                </a:r>
                <a:r>
                  <a:rPr lang="ar-SA" sz="2000" b="1" dirty="0"/>
                  <a:t>لربيع الادني</a:t>
                </a:r>
                <a:r>
                  <a:rPr lang="ar-EG" sz="20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000" b="1" i="1">
                            <a:latin typeface="Cambria Math"/>
                          </a:rPr>
                          <m:t>التكرارات</m:t>
                        </m:r>
                        <m:r>
                          <a:rPr lang="ar-EG" sz="2000" b="1" i="1">
                            <a:latin typeface="Cambria Math"/>
                          </a:rPr>
                          <m:t>  </m:t>
                        </m:r>
                        <m:r>
                          <a:rPr lang="ar-EG" sz="2000" b="1" i="1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ar-SA" sz="2000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EG" sz="20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000" b="1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ar-EG" sz="20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𝒇</m:t>
                            </m:r>
                          </m:e>
                        </m:nary>
                      </m:num>
                      <m:den>
                        <m:r>
                          <a:rPr lang="en-US" sz="2000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en-US" sz="2000" b="1" dirty="0"/>
              </a:p>
              <a:p>
                <a:r>
                  <a:rPr lang="ar-EG" sz="2000" b="1" dirty="0"/>
                  <a:t>3- ال</a:t>
                </a:r>
                <a:r>
                  <a:rPr lang="ar-SA" sz="2000" b="1" dirty="0"/>
                  <a:t>ربيع الأدنى </a:t>
                </a:r>
                <a:r>
                  <a:rPr lang="ar-EG" sz="2000" b="1" dirty="0"/>
                  <a:t>= </a:t>
                </a:r>
                <a:r>
                  <a:rPr lang="ar-SA" sz="2000" b="1" dirty="0"/>
                  <a:t> </a:t>
                </a:r>
                <a:r>
                  <a:rPr lang="ar-EG" sz="1600" b="1" dirty="0"/>
                  <a:t>الحد الادنى لفئة ال</a:t>
                </a:r>
                <a:r>
                  <a:rPr lang="ar-SA" sz="1600" b="1" dirty="0"/>
                  <a:t>ربيع الادنى</a:t>
                </a:r>
                <a:r>
                  <a:rPr lang="ar-EG" sz="1600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1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1600" b="1" i="1">
                            <a:latin typeface="Cambria Math"/>
                          </a:rPr>
                          <m:t>السابق</m:t>
                        </m:r>
                        <m:r>
                          <a:rPr lang="ar-EG" sz="1600" b="1" i="1">
                            <a:latin typeface="Cambria Math"/>
                          </a:rPr>
                          <m:t> </m:t>
                        </m:r>
                        <m:r>
                          <a:rPr lang="ar-EG" sz="1600" b="1" i="1">
                            <a:latin typeface="Cambria Math"/>
                          </a:rPr>
                          <m:t>الترتيب</m:t>
                        </m:r>
                        <m:r>
                          <a:rPr lang="ar-EG" sz="1600" b="1" i="1">
                            <a:latin typeface="Cambria Math"/>
                          </a:rPr>
                          <m:t>  −  </m:t>
                        </m:r>
                        <m:r>
                          <a:rPr lang="ar-SA" sz="1600" b="1" i="1">
                            <a:latin typeface="Cambria Math"/>
                          </a:rPr>
                          <m:t>الادنى</m:t>
                        </m:r>
                        <m:r>
                          <a:rPr lang="ar-SA" sz="1600" b="1" i="1">
                            <a:latin typeface="Cambria Math"/>
                          </a:rPr>
                          <m:t> </m:t>
                        </m:r>
                        <m:r>
                          <a:rPr lang="ar-SA" sz="1600" b="1" i="1">
                            <a:latin typeface="Cambria Math"/>
                          </a:rPr>
                          <m:t>الربيع</m:t>
                        </m:r>
                        <m:r>
                          <a:rPr lang="ar-EG" sz="1600" b="1" i="1">
                            <a:latin typeface="Cambria Math"/>
                          </a:rPr>
                          <m:t> </m:t>
                        </m:r>
                        <m:r>
                          <a:rPr lang="ar-EG" sz="1600" b="1" i="1">
                            <a:latin typeface="Cambria Math"/>
                          </a:rPr>
                          <m:t>ترتيب</m:t>
                        </m:r>
                        <m:r>
                          <a:rPr lang="ar-EG" sz="1600" b="1" i="1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sz="1600" b="1" i="1">
                            <a:latin typeface="Cambria Math"/>
                          </a:rPr>
                          <m:t>السابق</m:t>
                        </m:r>
                        <m:r>
                          <a:rPr lang="ar-EG" sz="1600" b="1" i="1">
                            <a:latin typeface="Cambria Math"/>
                          </a:rPr>
                          <m:t> </m:t>
                        </m:r>
                        <m:r>
                          <a:rPr lang="ar-EG" sz="1600" b="1" i="1">
                            <a:latin typeface="Cambria Math"/>
                          </a:rPr>
                          <m:t>الترتيب</m:t>
                        </m:r>
                        <m:r>
                          <a:rPr lang="ar-EG" sz="1600" b="1" i="1">
                            <a:latin typeface="Cambria Math"/>
                          </a:rPr>
                          <m:t> −</m:t>
                        </m:r>
                        <m:r>
                          <a:rPr lang="ar-EG" sz="1600" b="1" i="1">
                            <a:latin typeface="Cambria Math"/>
                          </a:rPr>
                          <m:t>اللاحق</m:t>
                        </m:r>
                        <m:r>
                          <a:rPr lang="ar-EG" sz="1600" b="1" i="1">
                            <a:latin typeface="Cambria Math"/>
                          </a:rPr>
                          <m:t> </m:t>
                        </m:r>
                        <m:r>
                          <a:rPr lang="ar-EG" sz="1600" b="1" i="1">
                            <a:latin typeface="Cambria Math"/>
                          </a:rPr>
                          <m:t>الترتيب</m:t>
                        </m:r>
                      </m:den>
                    </m:f>
                  </m:oMath>
                </a14:m>
                <a:r>
                  <a:rPr lang="ar-EG" sz="1600" b="1" dirty="0"/>
                  <a:t> × طول الفئة ا</a:t>
                </a:r>
                <a:r>
                  <a:rPr lang="ar-SA" sz="1600" b="1" dirty="0"/>
                  <a:t>لربيع الادنى</a:t>
                </a:r>
              </a:p>
              <a:p>
                <a:r>
                  <a:rPr lang="ar-SA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ثانياً : خطوات إيجاد الربيع الأعلى :-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EG" sz="1600" b="1" dirty="0"/>
                  <a:t>1- تكوين الجدول التكراري المتجمع الصاعد .</a:t>
                </a:r>
              </a:p>
              <a:p>
                <a:r>
                  <a:rPr lang="ar-EG" sz="1600" b="1" dirty="0"/>
                  <a:t>2- ترتيب ا</a:t>
                </a:r>
                <a:r>
                  <a:rPr lang="ar-SA" sz="1600" b="1" dirty="0"/>
                  <a:t>لربيع </a:t>
                </a:r>
                <a:r>
                  <a:rPr lang="ar-SA" sz="1600" b="1" dirty="0" smtClean="0"/>
                  <a:t>الاعلى</a:t>
                </a:r>
                <a:r>
                  <a:rPr lang="ar-EG" sz="1600" b="1" dirty="0" smtClean="0"/>
                  <a:t> </a:t>
                </a:r>
                <a:r>
                  <a:rPr lang="ar-EG" sz="16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1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1600" b="1" i="1">
                            <a:latin typeface="Cambria Math"/>
                          </a:rPr>
                          <m:t>التكرارات</m:t>
                        </m:r>
                        <m:r>
                          <a:rPr lang="ar-EG" sz="1600" b="1" i="1">
                            <a:latin typeface="Cambria Math"/>
                          </a:rPr>
                          <m:t>   </m:t>
                        </m:r>
                        <m:r>
                          <a:rPr lang="ar-EG" sz="1600" b="1" i="1">
                            <a:latin typeface="Cambria Math"/>
                          </a:rPr>
                          <m:t>مجموع</m:t>
                        </m:r>
                        <m:r>
                          <a:rPr lang="ar-SA" sz="16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ar-SA" sz="1600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EG" sz="16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1600" b="1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ar-EG" sz="16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𝒇</m:t>
                            </m:r>
                            <m:r>
                              <a:rPr lang="en-US" sz="1600" b="1" i="1" smtClean="0">
                                <a:latin typeface="Cambria Math"/>
                              </a:rPr>
                              <m:t> ×</m:t>
                            </m:r>
                            <m:r>
                              <a:rPr lang="en-US" sz="1600" b="1" i="1" smtClean="0">
                                <a:latin typeface="Cambria Math"/>
                              </a:rPr>
                              <m:t>𝟑</m:t>
                            </m:r>
                          </m:e>
                        </m:nary>
                      </m:num>
                      <m:den>
                        <m:r>
                          <a:rPr lang="en-US" sz="1600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en-US" sz="1600" b="1" dirty="0"/>
              </a:p>
              <a:p>
                <a:r>
                  <a:rPr lang="ar-EG" sz="1600" b="1" dirty="0"/>
                  <a:t>3- ال</a:t>
                </a:r>
                <a:r>
                  <a:rPr lang="ar-SA" sz="1600" b="1" dirty="0"/>
                  <a:t>ربيع </a:t>
                </a:r>
                <a:r>
                  <a:rPr lang="ar-SA" sz="1600" b="1" dirty="0" smtClean="0"/>
                  <a:t>الأعلى </a:t>
                </a:r>
                <a:r>
                  <a:rPr lang="ar-EG" sz="1600" b="1" dirty="0"/>
                  <a:t>= </a:t>
                </a:r>
                <a:r>
                  <a:rPr lang="ar-SA" sz="1600" b="1" dirty="0" smtClean="0"/>
                  <a:t> </a:t>
                </a:r>
                <a:r>
                  <a:rPr lang="ar-EG" sz="1600" b="1" dirty="0" smtClean="0"/>
                  <a:t>الحد </a:t>
                </a:r>
                <a:r>
                  <a:rPr lang="ar-EG" sz="1600" b="1" dirty="0"/>
                  <a:t>الادنى لفئة ال</a:t>
                </a:r>
                <a:r>
                  <a:rPr lang="ar-SA" sz="1600" b="1" dirty="0"/>
                  <a:t>ربيع </a:t>
                </a:r>
                <a:r>
                  <a:rPr lang="ar-SA" sz="1600" b="1" dirty="0" smtClean="0"/>
                  <a:t>الاعلى</a:t>
                </a:r>
                <a:r>
                  <a:rPr lang="ar-EG" sz="1600" b="1" dirty="0" smtClean="0"/>
                  <a:t> </a:t>
                </a:r>
                <a:r>
                  <a:rPr lang="ar-EG" sz="1600" b="1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1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1600" b="1">
                            <a:latin typeface="Cambria Math"/>
                          </a:rPr>
                          <m:t>السابق</m:t>
                        </m:r>
                        <m:r>
                          <a:rPr lang="ar-EG" sz="1600" b="1">
                            <a:latin typeface="Cambria Math"/>
                          </a:rPr>
                          <m:t> </m:t>
                        </m:r>
                        <m:r>
                          <a:rPr lang="ar-EG" sz="1600" b="1">
                            <a:latin typeface="Cambria Math"/>
                          </a:rPr>
                          <m:t>الترتيب</m:t>
                        </m:r>
                        <m:r>
                          <a:rPr lang="ar-EG" sz="1600" b="1">
                            <a:latin typeface="Cambria Math"/>
                          </a:rPr>
                          <m:t>  −  </m:t>
                        </m:r>
                        <m:r>
                          <a:rPr lang="ar-SA" sz="1600" b="1">
                            <a:latin typeface="Cambria Math"/>
                          </a:rPr>
                          <m:t>الا</m:t>
                        </m:r>
                        <m:r>
                          <a:rPr lang="ar-SA" sz="1600" b="1" i="0" smtClean="0">
                            <a:latin typeface="Cambria Math"/>
                          </a:rPr>
                          <m:t>على</m:t>
                        </m:r>
                        <m:r>
                          <a:rPr lang="ar-SA" sz="1600" b="1">
                            <a:latin typeface="Cambria Math"/>
                          </a:rPr>
                          <m:t> </m:t>
                        </m:r>
                        <m:r>
                          <a:rPr lang="ar-SA" sz="1600" b="1">
                            <a:latin typeface="Cambria Math"/>
                          </a:rPr>
                          <m:t>الربيع</m:t>
                        </m:r>
                        <m:r>
                          <a:rPr lang="ar-EG" sz="1600" b="1">
                            <a:latin typeface="Cambria Math"/>
                          </a:rPr>
                          <m:t> </m:t>
                        </m:r>
                        <m:r>
                          <a:rPr lang="ar-EG" sz="1600" b="1">
                            <a:latin typeface="Cambria Math"/>
                          </a:rPr>
                          <m:t>ترتيب</m:t>
                        </m:r>
                        <m:r>
                          <a:rPr lang="ar-EG" sz="1600" b="1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sz="1600" b="1">
                            <a:latin typeface="Cambria Math"/>
                          </a:rPr>
                          <m:t>السابق</m:t>
                        </m:r>
                        <m:r>
                          <a:rPr lang="ar-EG" sz="1600" b="1">
                            <a:latin typeface="Cambria Math"/>
                          </a:rPr>
                          <m:t> </m:t>
                        </m:r>
                        <m:r>
                          <a:rPr lang="ar-EG" sz="1600" b="1">
                            <a:latin typeface="Cambria Math"/>
                          </a:rPr>
                          <m:t>الترتيب</m:t>
                        </m:r>
                        <m:r>
                          <a:rPr lang="ar-EG" sz="1600" b="1">
                            <a:latin typeface="Cambria Math"/>
                          </a:rPr>
                          <m:t> −</m:t>
                        </m:r>
                        <m:r>
                          <a:rPr lang="ar-EG" sz="1600" b="1">
                            <a:latin typeface="Cambria Math"/>
                          </a:rPr>
                          <m:t>اللاحق</m:t>
                        </m:r>
                        <m:r>
                          <a:rPr lang="ar-EG" sz="1600" b="1">
                            <a:latin typeface="Cambria Math"/>
                          </a:rPr>
                          <m:t> </m:t>
                        </m:r>
                        <m:r>
                          <a:rPr lang="ar-EG" sz="1600" b="1">
                            <a:latin typeface="Cambria Math"/>
                          </a:rPr>
                          <m:t>الترتيب</m:t>
                        </m:r>
                      </m:den>
                    </m:f>
                  </m:oMath>
                </a14:m>
                <a:r>
                  <a:rPr lang="ar-EG" sz="1600" b="1" dirty="0"/>
                  <a:t> × طول الفئة ا</a:t>
                </a:r>
                <a:r>
                  <a:rPr lang="ar-SA" sz="1600" b="1" dirty="0"/>
                  <a:t>لربيع </a:t>
                </a:r>
                <a:r>
                  <a:rPr lang="ar-SA" sz="1600" b="1" dirty="0" smtClean="0"/>
                  <a:t>الاعلى</a:t>
                </a:r>
                <a:endParaRPr lang="ar-SA" sz="1600" b="1" dirty="0"/>
              </a:p>
              <a:p>
                <a:endParaRPr lang="ar-SA" sz="1600" b="1" dirty="0"/>
              </a:p>
              <a:p>
                <a:endParaRPr lang="ar-SA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291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717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3- الربيع الأدنى و الربيع الأعلى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556792"/>
            <a:ext cx="8915400" cy="4525963"/>
          </a:xfrm>
        </p:spPr>
        <p:txBody>
          <a:bodyPr/>
          <a:lstStyle/>
          <a:p>
            <a:r>
              <a:rPr lang="ar-EG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r>
              <a:rPr lang="ar-SA" altLang="en-US" sz="1800" b="1" dirty="0">
                <a:solidFill>
                  <a:srgbClr val="C00000"/>
                </a:solidFill>
                <a:latin typeface="Times New Roman" pitchFamily="18" charset="0"/>
              </a:rPr>
              <a:t>الجدول </a:t>
            </a:r>
            <a:r>
              <a:rPr lang="ar-SA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التالي </a:t>
            </a:r>
            <a:r>
              <a:rPr lang="ar-SA" altLang="en-US" sz="1800" b="1" dirty="0">
                <a:solidFill>
                  <a:srgbClr val="C00000"/>
                </a:solidFill>
                <a:latin typeface="Times New Roman" pitchFamily="18" charset="0"/>
              </a:rPr>
              <a:t>يمثل الأجر </a:t>
            </a:r>
            <a:r>
              <a:rPr lang="ar-SA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الأسبوعي </a:t>
            </a:r>
            <a:r>
              <a:rPr lang="ar-SA" altLang="en-US" sz="1800" b="1" dirty="0">
                <a:solidFill>
                  <a:srgbClr val="C00000"/>
                </a:solidFill>
                <a:latin typeface="Times New Roman" pitchFamily="18" charset="0"/>
              </a:rPr>
              <a:t>للعامل بالجنية </a:t>
            </a:r>
            <a:r>
              <a:rPr lang="ar-SA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في </a:t>
            </a:r>
            <a:r>
              <a:rPr lang="ar-SA" altLang="en-US" sz="1800" b="1" dirty="0">
                <a:solidFill>
                  <a:srgbClr val="C00000"/>
                </a:solidFill>
                <a:latin typeface="Times New Roman" pitchFamily="18" charset="0"/>
              </a:rPr>
              <a:t>مائتين محل </a:t>
            </a:r>
            <a:r>
              <a:rPr lang="ar-SA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بمنطقة</a:t>
            </a:r>
            <a:r>
              <a:rPr lang="ar-EG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 الرياض </a:t>
            </a:r>
            <a:r>
              <a:rPr lang="ar-EG" sz="1800" dirty="0" smtClean="0">
                <a:solidFill>
                  <a:srgbClr val="C00000"/>
                </a:solidFill>
              </a:rPr>
              <a:t> </a:t>
            </a:r>
            <a:r>
              <a:rPr lang="ar-EG" sz="1800" dirty="0">
                <a:solidFill>
                  <a:srgbClr val="C00000"/>
                </a:solidFill>
              </a:rPr>
              <a:t>:-</a:t>
            </a:r>
            <a:endParaRPr lang="en-US" sz="1800" dirty="0">
              <a:solidFill>
                <a:srgbClr val="C00000"/>
              </a:solidFill>
            </a:endParaRP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ar-EG" sz="2000" dirty="0"/>
              <a:t>المطلوب : حساب </a:t>
            </a:r>
            <a:r>
              <a:rPr lang="ar-EG" sz="2000" dirty="0" smtClean="0"/>
              <a:t>ال</a:t>
            </a:r>
            <a:r>
              <a:rPr lang="ar-SA" sz="2000" dirty="0" smtClean="0"/>
              <a:t>ربيع الادنى و الربيع الاعلى</a:t>
            </a:r>
            <a:r>
              <a:rPr lang="ar-EG" sz="2000" dirty="0" smtClean="0"/>
              <a:t> </a:t>
            </a:r>
            <a:r>
              <a:rPr lang="ar-EG" sz="2000" dirty="0" smtClean="0"/>
              <a:t>لأجر العامل </a:t>
            </a:r>
            <a:r>
              <a:rPr lang="ar-EG" sz="2000" dirty="0"/>
              <a:t>.</a:t>
            </a:r>
            <a:endParaRPr lang="en-US" sz="2000" dirty="0"/>
          </a:p>
          <a:p>
            <a:endParaRPr lang="ar-SA" sz="2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438" y="2524943"/>
            <a:ext cx="7731125" cy="976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3836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3- الربيع الأدنى و الربيع الأعلى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4313684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5031804" y="1567333"/>
            <a:ext cx="431368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dirty="0" smtClean="0"/>
              <a:t>1- الجدول التمرين :- </a:t>
            </a:r>
          </a:p>
          <a:p>
            <a:pPr algn="l" rtl="0"/>
            <a:endParaRPr lang="ar-EG" dirty="0" smtClean="0"/>
          </a:p>
          <a:p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091633"/>
              </p:ext>
            </p:extLst>
          </p:nvPr>
        </p:nvGraphicFramePr>
        <p:xfrm>
          <a:off x="6331520" y="2276872"/>
          <a:ext cx="2653928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964"/>
                <a:gridCol w="1326964"/>
              </a:tblGrid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فئات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الدرجات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 15</a:t>
                      </a:r>
                      <a:r>
                        <a:rPr lang="en-US" baseline="0" dirty="0" smtClean="0"/>
                        <a:t>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35 -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45 -  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المجموع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088514"/>
              </p:ext>
            </p:extLst>
          </p:nvPr>
        </p:nvGraphicFramePr>
        <p:xfrm>
          <a:off x="920552" y="2838544"/>
          <a:ext cx="388843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الحد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الادنى للفئة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التكرار المتجمع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844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أولاً </a:t>
            </a:r>
            <a:r>
              <a:rPr lang="ar-SA" b="1" dirty="0">
                <a:latin typeface="Times New Roman" pitchFamily="18" charset="0"/>
                <a:cs typeface="Times New Roman" pitchFamily="18" charset="0"/>
              </a:rPr>
              <a:t>الربيع </a:t>
            </a:r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الأدنى </a:t>
            </a:r>
            <a:r>
              <a:rPr lang="ar-SA" b="1" dirty="0">
                <a:latin typeface="Times New Roman" pitchFamily="18" charset="0"/>
                <a:cs typeface="Times New Roman" pitchFamily="18" charset="0"/>
              </a:rPr>
              <a:t>:-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عنصر نائب للمحتوى 2"/>
              <p:cNvSpPr txBox="1">
                <a:spLocks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ar-EG" dirty="0" smtClean="0"/>
                  <a:t>2- ترتيب ال</a:t>
                </a:r>
                <a:r>
                  <a:rPr lang="ar-SA" dirty="0" smtClean="0"/>
                  <a:t>ربيع الادنى</a:t>
                </a:r>
                <a:r>
                  <a:rPr lang="ar-EG" dirty="0" smtClean="0"/>
                  <a:t> :-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ar-E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i="1">
                            <a:latin typeface="Cambria Math"/>
                          </a:rPr>
                          <m:t>التكرارات</m:t>
                        </m:r>
                        <m:r>
                          <a:rPr lang="ar-EG" sz="2400" i="1">
                            <a:latin typeface="Cambria Math"/>
                          </a:rPr>
                          <m:t>  </m:t>
                        </m:r>
                        <m:r>
                          <a:rPr lang="ar-EG" sz="2400" i="1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ar-EG" sz="2400" dirty="0" smtClean="0"/>
                  <a:t>=</a:t>
                </a:r>
                <a:r>
                  <a:rPr lang="en-US" sz="2400" dirty="0" smtClean="0"/>
                  <a:t> </a:t>
                </a:r>
                <a:r>
                  <a:rPr lang="ar-EG" sz="2400" dirty="0" smtClean="0"/>
                  <a:t> </a:t>
                </a:r>
                <a:r>
                  <a:rPr lang="en-US" sz="2400" dirty="0" smtClean="0"/>
                  <a:t>=</a:t>
                </a:r>
                <a:r>
                  <a:rPr lang="ar-EG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200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=  </a:t>
                </a:r>
                <a:r>
                  <a:rPr lang="en-US" sz="2400" dirty="0" smtClean="0"/>
                  <a:t>50</a:t>
                </a:r>
                <a:endParaRPr lang="ar-EG" sz="2400" dirty="0" smtClean="0"/>
              </a:p>
              <a:p>
                <a:r>
                  <a:rPr lang="ar-EG" dirty="0" smtClean="0"/>
                  <a:t>البحث عن هذه القيمة في عمود التكرار المتجمع </a:t>
                </a:r>
              </a:p>
              <a:p>
                <a:r>
                  <a:rPr lang="ar-EG" dirty="0" smtClean="0"/>
                  <a:t>3- </a:t>
                </a:r>
                <a:r>
                  <a:rPr lang="ar-SA" dirty="0" smtClean="0"/>
                  <a:t>الربيع </a:t>
                </a:r>
                <a:r>
                  <a:rPr lang="ar-EG" dirty="0" smtClean="0"/>
                  <a:t>ال</a:t>
                </a:r>
                <a:r>
                  <a:rPr lang="ar-SA" dirty="0" smtClean="0"/>
                  <a:t>ادنى</a:t>
                </a:r>
                <a:r>
                  <a:rPr lang="ar-EG" dirty="0" smtClean="0"/>
                  <a:t> =</a:t>
                </a:r>
                <a:r>
                  <a:rPr lang="en-US" dirty="0" smtClean="0"/>
                  <a:t> </a:t>
                </a:r>
                <a:r>
                  <a:rPr lang="ar-SA" dirty="0" smtClean="0"/>
                  <a:t> 25</a:t>
                </a:r>
                <a:r>
                  <a:rPr lang="ar-EG" dirty="0" smtClean="0"/>
                  <a:t>ريال </a:t>
                </a:r>
                <a:endParaRPr lang="ar-SA" dirty="0"/>
              </a:p>
            </p:txBody>
          </p:sp>
        </mc:Choice>
        <mc:Fallback xmlns="">
          <p:sp>
            <p:nvSpPr>
              <p:cNvPr id="5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1752" r="-35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عنصر نائب للمحتوى 2"/>
          <p:cNvSpPr>
            <a:spLocks noGrp="1"/>
          </p:cNvSpPr>
          <p:nvPr>
            <p:ph idx="1"/>
          </p:nvPr>
        </p:nvSpPr>
        <p:spPr>
          <a:xfrm>
            <a:off x="5097463" y="1600200"/>
            <a:ext cx="4319587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113" y="2780928"/>
            <a:ext cx="3889375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ine Callout 1 7"/>
          <p:cNvSpPr/>
          <p:nvPr/>
        </p:nvSpPr>
        <p:spPr>
          <a:xfrm>
            <a:off x="8841432" y="2883670"/>
            <a:ext cx="792088" cy="1049386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1600" b="1" dirty="0" smtClean="0">
                <a:solidFill>
                  <a:srgbClr val="FF0000"/>
                </a:solidFill>
              </a:rPr>
              <a:t>ترتيب ال</a:t>
            </a:r>
            <a:r>
              <a:rPr lang="ar-SA" sz="1600" b="1" dirty="0" smtClean="0">
                <a:solidFill>
                  <a:srgbClr val="FF0000"/>
                </a:solidFill>
              </a:rPr>
              <a:t>ربيع الادنى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45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ثانياً الربيع </a:t>
            </a:r>
            <a:r>
              <a:rPr lang="ar-SA" b="1" dirty="0">
                <a:latin typeface="Times New Roman" pitchFamily="18" charset="0"/>
                <a:cs typeface="Times New Roman" pitchFamily="18" charset="0"/>
              </a:rPr>
              <a:t>الأعلى :-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عنصر نائب للمحتوى 2"/>
              <p:cNvSpPr txBox="1">
                <a:spLocks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ar-EG" dirty="0" smtClean="0"/>
                  <a:t>2- ترتيب ال</a:t>
                </a:r>
                <a:r>
                  <a:rPr lang="ar-SA" dirty="0" smtClean="0"/>
                  <a:t>ربيع الاعلى</a:t>
                </a:r>
                <a:r>
                  <a:rPr lang="ar-EG" dirty="0" smtClean="0"/>
                  <a:t> :-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E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i="1">
                            <a:latin typeface="Cambria Math"/>
                          </a:rPr>
                          <m:t>التكرارات</m:t>
                        </m:r>
                        <m:r>
                          <a:rPr lang="ar-EG" sz="2400" i="1">
                            <a:latin typeface="Cambria Math"/>
                          </a:rPr>
                          <m:t>  </m:t>
                        </m:r>
                        <m:r>
                          <a:rPr lang="ar-EG" sz="2400" i="1">
                            <a:latin typeface="Cambria Math"/>
                          </a:rPr>
                          <m:t>مجموع</m:t>
                        </m:r>
                        <m:r>
                          <a:rPr lang="ar-SA" sz="2400" b="0" i="1" smtClean="0">
                            <a:latin typeface="Cambria Math"/>
                          </a:rPr>
                          <m:t>3</m:t>
                        </m:r>
                        <m:r>
                          <a:rPr lang="ar-SA" sz="2400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ar-EG" sz="2400" dirty="0" smtClean="0"/>
                  <a:t>=</a:t>
                </a:r>
                <a:r>
                  <a:rPr lang="en-US" sz="2400" dirty="0" smtClean="0"/>
                  <a:t> </a:t>
                </a:r>
                <a:r>
                  <a:rPr lang="ar-EG" sz="2400" dirty="0" smtClean="0"/>
                  <a:t> </a:t>
                </a:r>
                <a:r>
                  <a:rPr lang="en-US" sz="2400" dirty="0" smtClean="0"/>
                  <a:t>=</a:t>
                </a:r>
                <a:r>
                  <a:rPr lang="ar-EG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200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=  </a:t>
                </a:r>
                <a:r>
                  <a:rPr lang="en-US" sz="2400" dirty="0" smtClean="0"/>
                  <a:t>150</a:t>
                </a:r>
                <a:endParaRPr lang="ar-EG" sz="2400" dirty="0" smtClean="0"/>
              </a:p>
              <a:p>
                <a:r>
                  <a:rPr lang="ar-EG" dirty="0" smtClean="0"/>
                  <a:t>البحث عن هذه القيمة في عمود التكرار المتجمع </a:t>
                </a:r>
              </a:p>
              <a:p>
                <a:r>
                  <a:rPr lang="ar-EG" dirty="0" smtClean="0"/>
                  <a:t>3- </a:t>
                </a:r>
                <a:r>
                  <a:rPr lang="ar-SA" dirty="0" smtClean="0"/>
                  <a:t>الربيع </a:t>
                </a:r>
                <a:r>
                  <a:rPr lang="ar-EG" dirty="0" smtClean="0"/>
                  <a:t>ال</a:t>
                </a:r>
                <a:r>
                  <a:rPr lang="ar-SA" dirty="0" smtClean="0"/>
                  <a:t>اعلى</a:t>
                </a:r>
                <a:r>
                  <a:rPr lang="ar-EG" dirty="0" smtClean="0"/>
                  <a:t> =</a:t>
                </a:r>
                <a:endParaRPr lang="en-US" dirty="0" smtClean="0"/>
              </a:p>
              <a:p>
                <a:pPr algn="l" rtl="0"/>
                <a:r>
                  <a:rPr lang="en-US" dirty="0"/>
                  <a:t> = </a:t>
                </a:r>
                <a:r>
                  <a:rPr lang="en-US" dirty="0" smtClean="0"/>
                  <a:t>35+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150</m:t>
                        </m:r>
                        <m:r>
                          <a:rPr lang="en-US" i="1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110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160</m:t>
                        </m:r>
                        <m:r>
                          <a:rPr lang="en-US" i="1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110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× 10 = </a:t>
                </a:r>
                <a:r>
                  <a:rPr lang="en-US" dirty="0" smtClean="0"/>
                  <a:t>43</a:t>
                </a:r>
                <a:r>
                  <a:rPr lang="ar-EG" dirty="0" smtClean="0"/>
                  <a:t>ريال </a:t>
                </a:r>
                <a:endParaRPr lang="ar-SA" dirty="0"/>
              </a:p>
            </p:txBody>
          </p:sp>
        </mc:Choice>
        <mc:Fallback>
          <p:sp>
            <p:nvSpPr>
              <p:cNvPr id="5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blipFill rotWithShape="1">
                <a:blip r:embed="rId2"/>
                <a:stretch>
                  <a:fillRect l="-1366" t="-1752" r="-35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عنصر نائب للمحتوى 2"/>
          <p:cNvSpPr>
            <a:spLocks noGrp="1"/>
          </p:cNvSpPr>
          <p:nvPr>
            <p:ph idx="1"/>
          </p:nvPr>
        </p:nvSpPr>
        <p:spPr>
          <a:xfrm>
            <a:off x="5097463" y="1600200"/>
            <a:ext cx="4319587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113" y="2780928"/>
            <a:ext cx="3889375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ine Callout 1 7"/>
          <p:cNvSpPr/>
          <p:nvPr/>
        </p:nvSpPr>
        <p:spPr>
          <a:xfrm>
            <a:off x="8841432" y="3429000"/>
            <a:ext cx="792088" cy="1049386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1600" b="1" dirty="0" smtClean="0">
                <a:solidFill>
                  <a:srgbClr val="FF0000"/>
                </a:solidFill>
              </a:rPr>
              <a:t>ترتيب ال</a:t>
            </a:r>
            <a:r>
              <a:rPr lang="ar-SA" sz="1600" b="1" dirty="0" smtClean="0">
                <a:solidFill>
                  <a:srgbClr val="FF0000"/>
                </a:solidFill>
              </a:rPr>
              <a:t>ربيع الاعلى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01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الربيع الادنى و الاعلى من الرسم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122343"/>
              </p:ext>
            </p:extLst>
          </p:nvPr>
        </p:nvGraphicFramePr>
        <p:xfrm>
          <a:off x="5241032" y="2838544"/>
          <a:ext cx="388843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الحد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الادنى للفئة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التكرار المتجمع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110580"/>
              </p:ext>
            </p:extLst>
          </p:nvPr>
        </p:nvGraphicFramePr>
        <p:xfrm>
          <a:off x="488504" y="1700808"/>
          <a:ext cx="424847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5505517" y="2123564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b="1" dirty="0"/>
              <a:t>1- الجدول التكراري المتجمع الصاعد :- </a:t>
            </a:r>
          </a:p>
        </p:txBody>
      </p:sp>
    </p:spTree>
    <p:extLst>
      <p:ext uri="{BB962C8B-B14F-4D97-AF65-F5344CB8AC3E}">
        <p14:creationId xmlns:p14="http://schemas.microsoft.com/office/powerpoint/2010/main" val="888358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3- الربيع الأدنى و الربيع الأعلى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r>
              <a:rPr lang="ar-EG" sz="2000" dirty="0"/>
              <a:t>الجدول التالي يوضح توزيع درجات مجموعة من الطلاب في مقرر المحاسبة المالية :-</a:t>
            </a:r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ar-EG" sz="2000" dirty="0"/>
              <a:t>المطلوب : حساب </a:t>
            </a:r>
            <a:r>
              <a:rPr lang="ar-EG" sz="2000" dirty="0" smtClean="0"/>
              <a:t>ال</a:t>
            </a:r>
            <a:r>
              <a:rPr lang="ar-SA" sz="2000" dirty="0" smtClean="0"/>
              <a:t>ربيع الادنى و الربيع الاعلى </a:t>
            </a:r>
            <a:r>
              <a:rPr lang="ar-EG" sz="2000" dirty="0" smtClean="0"/>
              <a:t>لدرجات </a:t>
            </a:r>
            <a:r>
              <a:rPr lang="ar-EG" sz="2000" dirty="0"/>
              <a:t>الطلاب .</a:t>
            </a:r>
            <a:endParaRPr lang="en-US" sz="2000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131618"/>
              </p:ext>
            </p:extLst>
          </p:nvPr>
        </p:nvGraphicFramePr>
        <p:xfrm>
          <a:off x="1208584" y="2492896"/>
          <a:ext cx="7560840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080120"/>
                <a:gridCol w="1080120"/>
                <a:gridCol w="1080120"/>
                <a:gridCol w="1080120"/>
                <a:gridCol w="1080120"/>
                <a:gridCol w="1080120"/>
              </a:tblGrid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ar-EG" sz="1600" b="1" dirty="0" smtClean="0"/>
                        <a:t>فئات</a:t>
                      </a:r>
                      <a:r>
                        <a:rPr lang="ar-EG" sz="1600" b="1" baseline="0" dirty="0" smtClean="0"/>
                        <a:t> الدرجات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0 – 10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10 – 20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20 – 30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30 – 40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40 – 50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sz="1600" b="1" dirty="0" smtClean="0"/>
                        <a:t>المجموع</a:t>
                      </a:r>
                      <a:endParaRPr lang="en-US" sz="1600" b="1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ar-EG" sz="1600" b="1" dirty="0" smtClean="0"/>
                        <a:t>عدد الطلاب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20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50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90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60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30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250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74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3- الربيع الأدنى و الربيع الأعلى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4313684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5031804" y="1567333"/>
            <a:ext cx="431368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dirty="0" smtClean="0"/>
              <a:t>1- الجدول التمرين :- </a:t>
            </a:r>
          </a:p>
          <a:p>
            <a:pPr algn="l" rtl="0"/>
            <a:endParaRPr lang="ar-EG" dirty="0" smtClean="0"/>
          </a:p>
          <a:p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778543"/>
              </p:ext>
            </p:extLst>
          </p:nvPr>
        </p:nvGraphicFramePr>
        <p:xfrm>
          <a:off x="6331520" y="2276872"/>
          <a:ext cx="2653928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964"/>
                <a:gridCol w="1326964"/>
              </a:tblGrid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فئات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الدرجات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 –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 – 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 – 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 – 40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40</a:t>
                      </a:r>
                      <a:r>
                        <a:rPr lang="en-US" baseline="0" dirty="0" smtClean="0"/>
                        <a:t> – 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المجموع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76041"/>
              </p:ext>
            </p:extLst>
          </p:nvPr>
        </p:nvGraphicFramePr>
        <p:xfrm>
          <a:off x="920552" y="2838544"/>
          <a:ext cx="388843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الحد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الادنى للفئة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التكرار المتجمع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40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أولاً الربيع الأدنى </a:t>
            </a:r>
            <a:r>
              <a:rPr lang="ar-SA" b="1" dirty="0">
                <a:latin typeface="Times New Roman" pitchFamily="18" charset="0"/>
                <a:cs typeface="Times New Roman" pitchFamily="18" charset="0"/>
              </a:rPr>
              <a:t>:-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عنصر نائب للمحتوى 2"/>
              <p:cNvSpPr txBox="1">
                <a:spLocks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ar-EG" dirty="0" smtClean="0"/>
                  <a:t>2- ترتيب ا</a:t>
                </a:r>
                <a:r>
                  <a:rPr lang="ar-SA" dirty="0" smtClean="0"/>
                  <a:t>لربيع الأدنى</a:t>
                </a:r>
                <a:r>
                  <a:rPr lang="ar-EG" dirty="0" smtClean="0"/>
                  <a:t> :-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ar-SA" sz="2400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ar-E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i="1">
                            <a:latin typeface="Cambria Math"/>
                          </a:rPr>
                          <m:t>التكرارات</m:t>
                        </m:r>
                        <m:r>
                          <a:rPr lang="ar-EG" sz="2400" i="1">
                            <a:latin typeface="Cambria Math"/>
                          </a:rPr>
                          <m:t>  </m:t>
                        </m:r>
                        <m:r>
                          <a:rPr lang="ar-EG" sz="2400" i="1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ar-SA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ar-EG" sz="2400" dirty="0" smtClean="0"/>
                  <a:t>= </a:t>
                </a:r>
                <a:r>
                  <a:rPr lang="en-US" sz="2400" dirty="0" smtClean="0"/>
                  <a:t>=</a:t>
                </a:r>
                <a:r>
                  <a:rPr lang="ar-EG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b="0" i="1" smtClean="0">
                            <a:latin typeface="Cambria Math"/>
                          </a:rPr>
                          <m:t>250</m:t>
                        </m:r>
                      </m:num>
                      <m:den>
                        <m:r>
                          <a:rPr lang="ar-SA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=  </a:t>
                </a:r>
                <a:r>
                  <a:rPr lang="ar-SA" sz="2400" dirty="0"/>
                  <a:t> </a:t>
                </a:r>
                <a:r>
                  <a:rPr lang="en-US" sz="2400" dirty="0" smtClean="0"/>
                  <a:t>62.5</a:t>
                </a:r>
                <a:endParaRPr lang="ar-EG" sz="2400" dirty="0" smtClean="0"/>
              </a:p>
              <a:p>
                <a:pPr algn="ctr"/>
                <a:r>
                  <a:rPr lang="ar-EG" sz="2800" dirty="0" smtClean="0"/>
                  <a:t>(البحث عن هذه القيمة في عمود التكرار المتجمع )</a:t>
                </a:r>
              </a:p>
              <a:p>
                <a:r>
                  <a:rPr lang="ar-EG" dirty="0" smtClean="0"/>
                  <a:t>3- ال</a:t>
                </a:r>
                <a:r>
                  <a:rPr lang="ar-SA" dirty="0" smtClean="0"/>
                  <a:t>ربيع الادنى</a:t>
                </a:r>
                <a:r>
                  <a:rPr lang="ar-EG" dirty="0" smtClean="0"/>
                  <a:t> =</a:t>
                </a:r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= 10+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62</m:t>
                        </m:r>
                        <m:r>
                          <a:rPr lang="en-US" b="0" i="1" smtClean="0">
                            <a:latin typeface="Cambria Math"/>
                          </a:rPr>
                          <m:t>.</m:t>
                        </m:r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20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70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20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 smtClean="0"/>
                  <a:t> × 10 = 18.5</a:t>
                </a:r>
                <a:r>
                  <a:rPr lang="ar-EG" dirty="0" smtClean="0"/>
                  <a:t>درجة </a:t>
                </a:r>
                <a:endParaRPr lang="ar-SA" dirty="0"/>
              </a:p>
            </p:txBody>
          </p:sp>
        </mc:Choice>
        <mc:Fallback>
          <p:sp>
            <p:nvSpPr>
              <p:cNvPr id="5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blipFill rotWithShape="1">
                <a:blip r:embed="rId2"/>
                <a:stretch>
                  <a:fillRect l="-1366" t="-1752" r="-35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عنصر نائب للمحتوى 2"/>
          <p:cNvSpPr>
            <a:spLocks noGrp="1"/>
          </p:cNvSpPr>
          <p:nvPr>
            <p:ph idx="1"/>
          </p:nvPr>
        </p:nvSpPr>
        <p:spPr>
          <a:xfrm>
            <a:off x="5097463" y="1600200"/>
            <a:ext cx="4319587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097" y="2719487"/>
            <a:ext cx="3889375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ine Callout 1 6"/>
          <p:cNvSpPr/>
          <p:nvPr/>
        </p:nvSpPr>
        <p:spPr>
          <a:xfrm>
            <a:off x="9057456" y="2852936"/>
            <a:ext cx="648072" cy="1008112"/>
          </a:xfrm>
          <a:prstGeom prst="borderCallout1">
            <a:avLst>
              <a:gd name="adj1" fmla="val 18750"/>
              <a:gd name="adj2" fmla="val -8333"/>
              <a:gd name="adj3" fmla="val 103682"/>
              <a:gd name="adj4" fmla="val -132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rgbClr val="FF0000"/>
                </a:solidFill>
              </a:rPr>
              <a:t>ترتيب ال</a:t>
            </a:r>
            <a:r>
              <a:rPr lang="ar-SA" b="1" dirty="0" smtClean="0">
                <a:solidFill>
                  <a:srgbClr val="FF0000"/>
                </a:solidFill>
              </a:rPr>
              <a:t>ربيع الادنى</a:t>
            </a:r>
            <a:r>
              <a:rPr lang="ar-EG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456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latin typeface="Times New Roman" pitchFamily="18" charset="0"/>
                <a:cs typeface="Times New Roman" pitchFamily="18" charset="0"/>
              </a:rPr>
              <a:t>أولاً الربيع الأعلى </a:t>
            </a:r>
            <a:r>
              <a:rPr lang="ar-SA" b="1" dirty="0">
                <a:latin typeface="Times New Roman" pitchFamily="18" charset="0"/>
                <a:cs typeface="Times New Roman" pitchFamily="18" charset="0"/>
              </a:rPr>
              <a:t>:-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عنصر نائب للمحتوى 2"/>
              <p:cNvSpPr txBox="1">
                <a:spLocks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ar-EG" dirty="0" smtClean="0"/>
                  <a:t>2- ترتيب ا</a:t>
                </a:r>
                <a:r>
                  <a:rPr lang="ar-SA" dirty="0" smtClean="0"/>
                  <a:t>لربيع الأعلى</a:t>
                </a:r>
                <a:r>
                  <a:rPr lang="ar-EG" dirty="0" smtClean="0"/>
                  <a:t> :-</a:t>
                </a:r>
              </a:p>
              <a:p>
                <a:pPr algn="ctr"/>
                <a:r>
                  <a:rPr lang="en-US" sz="2400" b="0" dirty="0" smtClean="0"/>
                  <a:t>=</a:t>
                </a:r>
                <a:r>
                  <a:rPr lang="ar-SA" sz="2400" b="0" dirty="0" smtClean="0"/>
                  <a:t> </a:t>
                </a:r>
                <a14:m>
                  <m:oMath xmlns:m="http://schemas.openxmlformats.org/officeDocument/2006/math">
                    <m:r>
                      <a:rPr lang="ar-SA" sz="2400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ar-E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i="1">
                            <a:latin typeface="Cambria Math"/>
                          </a:rPr>
                          <m:t>التكرارات</m:t>
                        </m:r>
                        <m:r>
                          <a:rPr lang="ar-EG" sz="2400" i="1">
                            <a:latin typeface="Cambria Math"/>
                          </a:rPr>
                          <m:t>  </m:t>
                        </m:r>
                        <m:r>
                          <a:rPr lang="ar-EG" sz="2400" i="1">
                            <a:latin typeface="Cambria Math"/>
                          </a:rPr>
                          <m:t>مجموع</m:t>
                        </m:r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ar-SA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ar-EG" sz="2400" dirty="0" smtClean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b="0" i="1" smtClean="0">
                            <a:latin typeface="Cambria Math"/>
                          </a:rPr>
                          <m:t>250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ar-SA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 smtClean="0"/>
                  <a:t>   =</a:t>
                </a:r>
                <a:r>
                  <a:rPr lang="ar-EG" sz="2400" dirty="0" smtClean="0"/>
                  <a:t> =  </a:t>
                </a:r>
                <a:r>
                  <a:rPr lang="ar-SA" sz="2400" dirty="0" smtClean="0"/>
                  <a:t> </a:t>
                </a:r>
                <a:r>
                  <a:rPr lang="en-US" sz="2400" dirty="0" smtClean="0"/>
                  <a:t>187.5</a:t>
                </a:r>
                <a:endParaRPr lang="ar-EG" sz="2400" dirty="0" smtClean="0"/>
              </a:p>
              <a:p>
                <a:pPr algn="ctr"/>
                <a:r>
                  <a:rPr lang="ar-EG" sz="2400" dirty="0" smtClean="0"/>
                  <a:t>(البحث عن هذه القيمة في عمود التكرار المتجمع )</a:t>
                </a:r>
              </a:p>
              <a:p>
                <a:r>
                  <a:rPr lang="ar-EG" dirty="0" smtClean="0"/>
                  <a:t>3- ال</a:t>
                </a:r>
                <a:r>
                  <a:rPr lang="ar-SA" dirty="0" smtClean="0"/>
                  <a:t>ربيع ال</a:t>
                </a:r>
                <a:r>
                  <a:rPr lang="ar-EG" dirty="0" smtClean="0"/>
                  <a:t>أعلى =</a:t>
                </a:r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= 30+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187</m:t>
                        </m:r>
                        <m:r>
                          <a:rPr lang="en-US" b="0" i="1" smtClean="0">
                            <a:latin typeface="Cambria Math"/>
                          </a:rPr>
                          <m:t>.</m:t>
                        </m:r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160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220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160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 smtClean="0"/>
                  <a:t> × 10 = 34.58</a:t>
                </a:r>
                <a:r>
                  <a:rPr lang="ar-EG" dirty="0" smtClean="0"/>
                  <a:t>درجة </a:t>
                </a:r>
                <a:endParaRPr lang="ar-SA" dirty="0"/>
              </a:p>
            </p:txBody>
          </p:sp>
        </mc:Choice>
        <mc:Fallback>
          <p:sp>
            <p:nvSpPr>
              <p:cNvPr id="5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blipFill rotWithShape="1">
                <a:blip r:embed="rId2"/>
                <a:stretch>
                  <a:fillRect l="-1366" t="-1752" r="-3552" b="-121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عنصر نائب للمحتوى 2"/>
          <p:cNvSpPr>
            <a:spLocks noGrp="1"/>
          </p:cNvSpPr>
          <p:nvPr>
            <p:ph idx="1"/>
          </p:nvPr>
        </p:nvSpPr>
        <p:spPr>
          <a:xfrm>
            <a:off x="5097463" y="1600200"/>
            <a:ext cx="4319587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097" y="2719487"/>
            <a:ext cx="3889375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ine Callout 1 6"/>
          <p:cNvSpPr/>
          <p:nvPr/>
        </p:nvSpPr>
        <p:spPr>
          <a:xfrm>
            <a:off x="9057456" y="3573016"/>
            <a:ext cx="648072" cy="1008112"/>
          </a:xfrm>
          <a:prstGeom prst="borderCallout1">
            <a:avLst>
              <a:gd name="adj1" fmla="val 18750"/>
              <a:gd name="adj2" fmla="val -8333"/>
              <a:gd name="adj3" fmla="val 103682"/>
              <a:gd name="adj4" fmla="val -132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rgbClr val="FF0000"/>
                </a:solidFill>
              </a:rPr>
              <a:t>ترتيب ال</a:t>
            </a:r>
            <a:r>
              <a:rPr lang="ar-SA" b="1" dirty="0" smtClean="0">
                <a:solidFill>
                  <a:srgbClr val="FF0000"/>
                </a:solidFill>
              </a:rPr>
              <a:t>ربيع الاعلى</a:t>
            </a:r>
            <a:r>
              <a:rPr lang="ar-EG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729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المنوال :-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القيمة التي تكررت أكثر من غيرها</a:t>
            </a:r>
            <a:r>
              <a:rPr lang="ar-EG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أي </a:t>
            </a:r>
            <a:r>
              <a:rPr lang="ar-S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القيمة </a:t>
            </a:r>
            <a:r>
              <a:rPr lang="ar-S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الأكثر شيوعاً أو تكراراً.</a:t>
            </a:r>
          </a:p>
          <a:p>
            <a:pPr algn="just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1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4- المنوال :-</a:t>
            </a:r>
            <a:endParaRPr lang="en-US" dirty="0"/>
          </a:p>
        </p:txBody>
      </p:sp>
      <p:sp>
        <p:nvSpPr>
          <p:cNvPr id="19" name="Content Placeholder 5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algn="just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أولاً : </a:t>
            </a:r>
            <a:r>
              <a:rPr lang="ar-S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البيانات غير </a:t>
            </a:r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</a:t>
            </a:r>
            <a:r>
              <a:rPr lang="ar-S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مبوبة</a:t>
            </a:r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:-</a:t>
            </a:r>
          </a:p>
          <a:p>
            <a:pPr algn="just"/>
            <a:r>
              <a:rPr lang="ar-EG" b="1" dirty="0" smtClean="0"/>
              <a:t>مثال :- </a:t>
            </a:r>
          </a:p>
          <a:p>
            <a:pPr algn="just"/>
            <a:r>
              <a:rPr lang="ar-EG" b="1" dirty="0" smtClean="0"/>
              <a:t>الدرجات التالية تمثل نتائج مجموعة من الطلاب في مقرر المحاسبة أوجد المنوال لهذه الدرجات ؟</a:t>
            </a:r>
          </a:p>
          <a:p>
            <a:pPr algn="just" rtl="0"/>
            <a:r>
              <a:rPr lang="en-US" b="1" dirty="0"/>
              <a:t> </a:t>
            </a:r>
            <a:r>
              <a:rPr lang="en-US" b="1" dirty="0" smtClean="0"/>
              <a:t>10 , 12  ,  14  , 10   ,  12  ,  15  , 10 </a:t>
            </a:r>
          </a:p>
          <a:p>
            <a:pPr algn="just"/>
            <a:r>
              <a:rPr lang="ar-EG" b="1" dirty="0" smtClean="0"/>
              <a:t>المنوال هو 10 و هو القيمة الأكثر تكراراً </a:t>
            </a:r>
          </a:p>
          <a:p>
            <a:pPr algn="just"/>
            <a:endParaRPr lang="ar-SA" b="1" dirty="0"/>
          </a:p>
          <a:p>
            <a:pPr algn="just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1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4- المنوال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ثانياً المنوال من البيانات المبوبة :-</a:t>
            </a:r>
          </a:p>
          <a:p>
            <a:endParaRPr lang="ar-EG" dirty="0" smtClean="0"/>
          </a:p>
          <a:p>
            <a:r>
              <a:rPr lang="ar-EG" dirty="0" smtClean="0"/>
              <a:t>1- جدول تكراري بسيط (بدون فئات ) :-</a:t>
            </a:r>
          </a:p>
          <a:p>
            <a:r>
              <a:rPr lang="ar-EG" dirty="0" smtClean="0"/>
              <a:t>المنوال هي القيمة التي تقابل أكبر تكرار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823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4- المنوال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:-</a:t>
            </a:r>
          </a:p>
          <a:p>
            <a:r>
              <a:rPr lang="ar-EG" dirty="0" smtClean="0"/>
              <a:t>الجدول التالي يوضح أجور مجموعة من الموظفين خلال العام الماضي المطلوب حساب قيمة منوال الاجر ؟</a:t>
            </a:r>
          </a:p>
          <a:p>
            <a:endParaRPr lang="ar-EG" dirty="0"/>
          </a:p>
          <a:p>
            <a:endParaRPr lang="ar-EG" dirty="0" smtClean="0"/>
          </a:p>
          <a:p>
            <a:r>
              <a:rPr lang="ar-EG" dirty="0" smtClean="0"/>
              <a:t>الحل</a:t>
            </a:r>
          </a:p>
          <a:p>
            <a:r>
              <a:rPr lang="ar-EG" dirty="0" smtClean="0"/>
              <a:t>المنوال = </a:t>
            </a:r>
            <a:r>
              <a:rPr lang="ar-EG" u="sng" dirty="0" smtClean="0"/>
              <a:t>300 ريال </a:t>
            </a:r>
            <a:r>
              <a:rPr lang="ar-EG" dirty="0" smtClean="0"/>
              <a:t>و هي القيمة التي تقابل أكبر تكرار و هو 120 موظف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183477"/>
              </p:ext>
            </p:extLst>
          </p:nvPr>
        </p:nvGraphicFramePr>
        <p:xfrm>
          <a:off x="1651000" y="3426192"/>
          <a:ext cx="6604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700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600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500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400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200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100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الأجر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86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95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111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120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84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عدد العمال 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8071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المنوال من الرسم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128668"/>
              </p:ext>
            </p:extLst>
          </p:nvPr>
        </p:nvGraphicFramePr>
        <p:xfrm>
          <a:off x="992560" y="3140968"/>
          <a:ext cx="7632848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184481"/>
              </p:ext>
            </p:extLst>
          </p:nvPr>
        </p:nvGraphicFramePr>
        <p:xfrm>
          <a:off x="1651000" y="1770008"/>
          <a:ext cx="6604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700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600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500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400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200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100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الأجر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86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95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111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120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84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عدد العمال 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841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4- المنوال :-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b="1" u="sng" dirty="0" smtClean="0"/>
                  <a:t>2- المنوال من الجداول ذات الفئات و التكرارات :-</a:t>
                </a:r>
              </a:p>
              <a:p>
                <a:r>
                  <a:rPr lang="ar-EG" dirty="0" smtClean="0"/>
                  <a:t>1- تحديد الفئة التي تقابل أكبر تكرار (الحد الاعلى للفئة و الحد الادنى و طول هذه الفئة ).</a:t>
                </a:r>
              </a:p>
              <a:p>
                <a:r>
                  <a:rPr lang="ar-EG" dirty="0" smtClean="0"/>
                  <a:t>2- المنوال = </a:t>
                </a:r>
              </a:p>
              <a:p>
                <a:pPr algn="ctr"/>
                <a:r>
                  <a:rPr lang="ar-EG" dirty="0" smtClean="0"/>
                  <a:t>الحد الادنى للفئة المنوالية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 </a:t>
                </a:r>
                <a:r>
                  <a:rPr lang="ar-EG" dirty="0" smtClean="0"/>
                  <a:t> × طول الفئة المنوالية.</a:t>
                </a:r>
              </a:p>
              <a:p>
                <a:pPr algn="r"/>
                <a:r>
                  <a:rPr lang="en-US" dirty="0" smtClean="0"/>
                  <a:t>f1  </a:t>
                </a:r>
                <a:r>
                  <a:rPr lang="ar-EG" dirty="0" smtClean="0"/>
                  <a:t>  = أكبر تكرار – التكرار السابق</a:t>
                </a:r>
              </a:p>
              <a:p>
                <a:r>
                  <a:rPr lang="en-US" dirty="0" smtClean="0"/>
                  <a:t>f2  </a:t>
                </a:r>
                <a:r>
                  <a:rPr lang="ar-EG" dirty="0" smtClean="0"/>
                  <a:t>  </a:t>
                </a:r>
                <a:r>
                  <a:rPr lang="ar-EG" dirty="0"/>
                  <a:t>= أكبر تكرار – </a:t>
                </a:r>
                <a:r>
                  <a:rPr lang="ar-EG" dirty="0" smtClean="0"/>
                  <a:t>التكرار اللاحق</a:t>
                </a:r>
                <a:endParaRPr lang="ar-SA" dirty="0"/>
              </a:p>
              <a:p>
                <a:pPr algn="r"/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752" r="-1777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1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4- المنوال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:-</a:t>
            </a:r>
          </a:p>
          <a:p>
            <a:r>
              <a:rPr lang="ar-EG" dirty="0" smtClean="0"/>
              <a:t>الجدول التالي يوضح درجات مجموعة من الطلاب في مقرر الاحصاء :-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ar-EG" dirty="0" smtClean="0"/>
              <a:t>المطلوب :-</a:t>
            </a:r>
          </a:p>
          <a:p>
            <a:pPr algn="ctr"/>
            <a:r>
              <a:rPr lang="ar-EG" dirty="0" smtClean="0"/>
              <a:t>حساب قيمة المنوال لدرجات الطلاب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848603"/>
              </p:ext>
            </p:extLst>
          </p:nvPr>
        </p:nvGraphicFramePr>
        <p:xfrm>
          <a:off x="1280590" y="3573016"/>
          <a:ext cx="748883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792"/>
                <a:gridCol w="470814"/>
                <a:gridCol w="680803"/>
                <a:gridCol w="680803"/>
                <a:gridCol w="680803"/>
                <a:gridCol w="680803"/>
                <a:gridCol w="680803"/>
                <a:gridCol w="680803"/>
                <a:gridCol w="680803"/>
                <a:gridCol w="569519"/>
                <a:gridCol w="792087"/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الدرجة</a:t>
                      </a:r>
                      <a:r>
                        <a:rPr lang="ar-EG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60 -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70 -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80</a:t>
                      </a:r>
                      <a:r>
                        <a:rPr lang="en-US" b="1" baseline="0" dirty="0" smtClean="0"/>
                        <a:t> 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90 - 100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90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1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4- المنوال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EG" dirty="0" smtClean="0"/>
                  <a:t>الحل </a:t>
                </a:r>
              </a:p>
              <a:p>
                <a:pPr algn="ctr"/>
                <a:endParaRPr lang="ar-EG" dirty="0"/>
              </a:p>
              <a:p>
                <a:pPr algn="ctr"/>
                <a:endParaRPr lang="ar-EG" dirty="0" smtClean="0"/>
              </a:p>
              <a:p>
                <a:pPr algn="ctr"/>
                <a:endParaRPr lang="ar-EG" dirty="0"/>
              </a:p>
              <a:p>
                <a:pPr algn="ctr"/>
                <a:endParaRPr lang="ar-EG" dirty="0" smtClean="0"/>
              </a:p>
              <a:p>
                <a:pPr algn="l" rtl="0"/>
                <a:r>
                  <a:rPr lang="en-US" sz="2400" b="1" dirty="0" smtClean="0"/>
                  <a:t>f1  = 90  - 40 = 50 </a:t>
                </a:r>
              </a:p>
              <a:p>
                <a:pPr algn="l" rtl="0"/>
                <a:r>
                  <a:rPr lang="en-US" sz="2400" b="1" dirty="0" smtClean="0"/>
                  <a:t>f2 = 90 – 80 = 10</a:t>
                </a:r>
                <a:endParaRPr lang="ar-EG" sz="2400" b="1" dirty="0" smtClean="0"/>
              </a:p>
              <a:p>
                <a:pPr algn="ctr" rtl="0"/>
                <a:r>
                  <a:rPr lang="ar-EG" sz="2400" b="1" dirty="0"/>
                  <a:t>المنوال = </a:t>
                </a:r>
                <a:r>
                  <a:rPr lang="en-US" sz="2400" b="1" dirty="0"/>
                  <a:t>30 </a:t>
                </a:r>
                <a:r>
                  <a:rPr lang="ar-EG" sz="2400" b="1" dirty="0"/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b="1" i="1">
                            <a:latin typeface="Cambria Math"/>
                          </a:rPr>
                          <m:t>𝟓𝟎</m:t>
                        </m:r>
                      </m:num>
                      <m:den>
                        <m:r>
                          <a:rPr lang="ar-EG" sz="2400" b="1" i="1">
                            <a:latin typeface="Cambria Math"/>
                          </a:rPr>
                          <m:t>𝟓𝟎</m:t>
                        </m:r>
                        <m:r>
                          <a:rPr lang="ar-EG" sz="2400" b="1" i="1">
                            <a:latin typeface="Cambria Math"/>
                          </a:rPr>
                          <m:t>+</m:t>
                        </m:r>
                        <m:r>
                          <a:rPr lang="ar-EG" sz="2400" b="1" i="1"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ar-EG" sz="2400" b="1" dirty="0"/>
                  <a:t> × </a:t>
                </a:r>
                <a:r>
                  <a:rPr lang="en-US" sz="2400" b="1" dirty="0"/>
                  <a:t>10 </a:t>
                </a:r>
                <a:r>
                  <a:rPr lang="ar-EG" sz="2400" b="1" dirty="0"/>
                  <a:t>  = </a:t>
                </a:r>
                <a:r>
                  <a:rPr lang="en-US" sz="2400" b="1" dirty="0"/>
                  <a:t>38.33</a:t>
                </a:r>
                <a:r>
                  <a:rPr lang="ar-EG" sz="2400" b="1" dirty="0"/>
                  <a:t> درجة </a:t>
                </a:r>
                <a:endParaRPr lang="en-US" sz="2400" b="1" dirty="0"/>
              </a:p>
              <a:p>
                <a:pPr algn="l" rtl="0"/>
                <a:endParaRPr lang="ar-EG" sz="2400" b="1" dirty="0" smtClean="0"/>
              </a:p>
              <a:p>
                <a:pPr algn="ctr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25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879062"/>
              </p:ext>
            </p:extLst>
          </p:nvPr>
        </p:nvGraphicFramePr>
        <p:xfrm>
          <a:off x="1208584" y="2132856"/>
          <a:ext cx="748883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792"/>
                <a:gridCol w="470814"/>
                <a:gridCol w="680803"/>
                <a:gridCol w="680803"/>
                <a:gridCol w="680803"/>
                <a:gridCol w="680803"/>
                <a:gridCol w="680803"/>
                <a:gridCol w="680803"/>
                <a:gridCol w="680803"/>
                <a:gridCol w="569519"/>
                <a:gridCol w="792087"/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الدرجة</a:t>
                      </a:r>
                      <a:r>
                        <a:rPr lang="ar-EG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60 -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70 -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80</a:t>
                      </a:r>
                      <a:r>
                        <a:rPr lang="en-US" b="1" baseline="0" dirty="0" smtClean="0"/>
                        <a:t> 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90 - 100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90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ine Callout 2 5"/>
          <p:cNvSpPr/>
          <p:nvPr/>
        </p:nvSpPr>
        <p:spPr>
          <a:xfrm>
            <a:off x="1352600" y="1628800"/>
            <a:ext cx="1656184" cy="288032"/>
          </a:xfrm>
          <a:prstGeom prst="borderCallout2">
            <a:avLst>
              <a:gd name="adj1" fmla="val 25854"/>
              <a:gd name="adj2" fmla="val 102939"/>
              <a:gd name="adj3" fmla="val 18750"/>
              <a:gd name="adj4" fmla="val 140473"/>
              <a:gd name="adj5" fmla="val 124932"/>
              <a:gd name="adj6" fmla="val 1682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chemeClr val="tx1"/>
                </a:solidFill>
              </a:rPr>
              <a:t>الفئة المنوالية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3728864" y="3645024"/>
            <a:ext cx="1368152" cy="720080"/>
          </a:xfrm>
          <a:prstGeom prst="borderCallout2">
            <a:avLst>
              <a:gd name="adj1" fmla="val -8601"/>
              <a:gd name="adj2" fmla="val 48219"/>
              <a:gd name="adj3" fmla="val -41812"/>
              <a:gd name="adj4" fmla="val 35772"/>
              <a:gd name="adj5" fmla="val -78956"/>
              <a:gd name="adj6" fmla="val 283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chemeClr val="tx1"/>
                </a:solidFill>
              </a:rPr>
              <a:t>أكبر تكرار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5385048" y="3573016"/>
            <a:ext cx="1368152" cy="720080"/>
          </a:xfrm>
          <a:prstGeom prst="borderCallout2">
            <a:avLst>
              <a:gd name="adj1" fmla="val -8601"/>
              <a:gd name="adj2" fmla="val 48219"/>
              <a:gd name="adj3" fmla="val -12508"/>
              <a:gd name="adj4" fmla="val -18723"/>
              <a:gd name="adj5" fmla="val -73095"/>
              <a:gd name="adj6" fmla="val -415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chemeClr val="tx1"/>
                </a:solidFill>
              </a:rPr>
              <a:t>التكرار اللاحق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Line Callout 2 8"/>
          <p:cNvSpPr/>
          <p:nvPr/>
        </p:nvSpPr>
        <p:spPr>
          <a:xfrm>
            <a:off x="1856656" y="3645024"/>
            <a:ext cx="1368152" cy="720080"/>
          </a:xfrm>
          <a:prstGeom prst="borderCallout2">
            <a:avLst>
              <a:gd name="adj1" fmla="val -8601"/>
              <a:gd name="adj2" fmla="val 48219"/>
              <a:gd name="adj3" fmla="val -28137"/>
              <a:gd name="adj4" fmla="val 109804"/>
              <a:gd name="adj5" fmla="val -78956"/>
              <a:gd name="adj6" fmla="val 1188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chemeClr val="tx1"/>
                </a:solidFill>
              </a:rPr>
              <a:t>التكرار السابق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489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المنوال من الرسم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363283"/>
              </p:ext>
            </p:extLst>
          </p:nvPr>
        </p:nvGraphicFramePr>
        <p:xfrm>
          <a:off x="848543" y="1628800"/>
          <a:ext cx="813690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880"/>
                <a:gridCol w="511557"/>
                <a:gridCol w="739719"/>
                <a:gridCol w="739719"/>
                <a:gridCol w="739719"/>
                <a:gridCol w="739719"/>
                <a:gridCol w="739719"/>
                <a:gridCol w="739719"/>
                <a:gridCol w="739719"/>
                <a:gridCol w="618805"/>
                <a:gridCol w="860633"/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الدرجة</a:t>
                      </a:r>
                      <a:r>
                        <a:rPr lang="ar-EG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60 -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70 -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80</a:t>
                      </a:r>
                      <a:r>
                        <a:rPr lang="en-US" b="1" baseline="0" dirty="0" smtClean="0"/>
                        <a:t> 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90 - 100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90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8" y="3265388"/>
            <a:ext cx="7632848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728864" y="4005064"/>
            <a:ext cx="72008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728864" y="4005064"/>
            <a:ext cx="72008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304928" y="4149080"/>
            <a:ext cx="0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680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4- المنوال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r>
              <a:rPr lang="ar-EG" dirty="0" smtClean="0"/>
              <a:t>الجدول التالي يوضح توزيع مجموعة من الدخول بالريال لمجموعة من الاسر :-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ar-EG" u="sng" dirty="0" smtClean="0"/>
              <a:t>المطلوب :-</a:t>
            </a:r>
          </a:p>
          <a:p>
            <a:pPr algn="ctr"/>
            <a:r>
              <a:rPr lang="ar-EG" dirty="0" smtClean="0"/>
              <a:t>حساب قيمة منوال لدخل بالنسبة لهذه الاسر .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861657"/>
              </p:ext>
            </p:extLst>
          </p:nvPr>
        </p:nvGraphicFramePr>
        <p:xfrm>
          <a:off x="1280590" y="3573016"/>
          <a:ext cx="7488832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839"/>
                <a:gridCol w="647369"/>
                <a:gridCol w="936104"/>
                <a:gridCol w="936104"/>
                <a:gridCol w="936104"/>
                <a:gridCol w="936104"/>
                <a:gridCol w="936104"/>
                <a:gridCol w="936104"/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الدرجة</a:t>
                      </a:r>
                      <a:r>
                        <a:rPr lang="ar-EG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100</a:t>
                      </a:r>
                      <a:r>
                        <a:rPr lang="en-US" b="1" baseline="0" dirty="0" smtClean="0"/>
                        <a:t>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600-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700-800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68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95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76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68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4- المنوال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EG" dirty="0" smtClean="0"/>
                  <a:t>الحل </a:t>
                </a:r>
              </a:p>
              <a:p>
                <a:pPr algn="ctr"/>
                <a:endParaRPr lang="ar-EG" dirty="0"/>
              </a:p>
              <a:p>
                <a:pPr algn="ctr"/>
                <a:endParaRPr lang="ar-EG" dirty="0" smtClean="0"/>
              </a:p>
              <a:p>
                <a:pPr algn="ctr"/>
                <a:endParaRPr lang="ar-EG" dirty="0"/>
              </a:p>
              <a:p>
                <a:pPr algn="ctr"/>
                <a:endParaRPr lang="ar-EG" dirty="0" smtClean="0"/>
              </a:p>
              <a:p>
                <a:pPr algn="l" rtl="0"/>
                <a:r>
                  <a:rPr lang="en-US" sz="2400" b="1" dirty="0" smtClean="0"/>
                  <a:t>f1  = 95 – 87 = 8</a:t>
                </a:r>
              </a:p>
              <a:p>
                <a:pPr algn="l" rtl="0"/>
                <a:r>
                  <a:rPr lang="en-US" sz="2400" b="1" dirty="0" smtClean="0"/>
                  <a:t>f2 = 95 – 76 = 19</a:t>
                </a:r>
                <a:endParaRPr lang="ar-EG" sz="2400" b="1" dirty="0" smtClean="0"/>
              </a:p>
              <a:p>
                <a:pPr algn="ctr"/>
                <a:r>
                  <a:rPr lang="ar-EG" sz="2400" b="1" dirty="0"/>
                  <a:t>المنوال = </a:t>
                </a:r>
                <a:r>
                  <a:rPr lang="en-US" sz="2400" b="1" dirty="0" smtClean="0"/>
                  <a:t>400</a:t>
                </a:r>
                <a:r>
                  <a:rPr lang="ar-EG" sz="2400" b="1" dirty="0" smtClean="0"/>
                  <a:t>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</a:rPr>
                          <m:t>𝟖</m:t>
                        </m:r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𝟖</m:t>
                        </m:r>
                        <m:r>
                          <a:rPr lang="ar-EG" sz="2400" b="1" i="1">
                            <a:latin typeface="Cambria Math"/>
                          </a:rPr>
                          <m:t>+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𝟏𝟗</m:t>
                        </m:r>
                      </m:den>
                    </m:f>
                  </m:oMath>
                </a14:m>
                <a:r>
                  <a:rPr lang="ar-EG" sz="2400" b="1" dirty="0"/>
                  <a:t> × </a:t>
                </a:r>
                <a:r>
                  <a:rPr lang="en-US" sz="2400" b="1" dirty="0" smtClean="0"/>
                  <a:t>100 </a:t>
                </a:r>
                <a:r>
                  <a:rPr lang="ar-EG" sz="2400" b="1" dirty="0" smtClean="0"/>
                  <a:t>  </a:t>
                </a:r>
                <a:r>
                  <a:rPr lang="ar-EG" sz="2400" b="1" dirty="0"/>
                  <a:t>= </a:t>
                </a:r>
                <a:r>
                  <a:rPr lang="en-US" sz="2400" b="1" dirty="0" smtClean="0"/>
                  <a:t>429.63 </a:t>
                </a:r>
                <a:r>
                  <a:rPr lang="ar-EG" sz="2400" b="1" dirty="0" smtClean="0"/>
                  <a:t> ريال</a:t>
                </a:r>
                <a:endParaRPr lang="en-US" sz="2400" b="1" dirty="0"/>
              </a:p>
              <a:p>
                <a:pPr algn="l" rtl="0"/>
                <a:endParaRPr lang="ar-EG" sz="2400" b="1" dirty="0" smtClean="0"/>
              </a:p>
              <a:p>
                <a:pPr algn="ctr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25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2216696" y="1844824"/>
            <a:ext cx="5760640" cy="2520280"/>
            <a:chOff x="2216696" y="1844824"/>
            <a:chExt cx="5760640" cy="2520280"/>
          </a:xfrm>
        </p:grpSpPr>
        <p:sp>
          <p:nvSpPr>
            <p:cNvPr id="6" name="Line Callout 2 5"/>
            <p:cNvSpPr/>
            <p:nvPr/>
          </p:nvSpPr>
          <p:spPr>
            <a:xfrm>
              <a:off x="2216696" y="1844824"/>
              <a:ext cx="1656184" cy="288032"/>
            </a:xfrm>
            <a:prstGeom prst="borderCallout2">
              <a:avLst>
                <a:gd name="adj1" fmla="val 25854"/>
                <a:gd name="adj2" fmla="val 102939"/>
                <a:gd name="adj3" fmla="val 82243"/>
                <a:gd name="adj4" fmla="val 137925"/>
                <a:gd name="adj5" fmla="val 124932"/>
                <a:gd name="adj6" fmla="val 16823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EG" b="1" dirty="0" smtClean="0">
                  <a:solidFill>
                    <a:schemeClr val="tx1"/>
                  </a:solidFill>
                </a:rPr>
                <a:t>الفئة المنوالية 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Line Callout 2 6"/>
            <p:cNvSpPr/>
            <p:nvPr/>
          </p:nvSpPr>
          <p:spPr>
            <a:xfrm>
              <a:off x="4736976" y="3645024"/>
              <a:ext cx="1368152" cy="720080"/>
            </a:xfrm>
            <a:prstGeom prst="borderCallout2">
              <a:avLst>
                <a:gd name="adj1" fmla="val -8601"/>
                <a:gd name="adj2" fmla="val 48219"/>
                <a:gd name="adj3" fmla="val -41812"/>
                <a:gd name="adj4" fmla="val 35772"/>
                <a:gd name="adj5" fmla="val -78956"/>
                <a:gd name="adj6" fmla="val 2839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EG" b="1" dirty="0" smtClean="0">
                  <a:solidFill>
                    <a:schemeClr val="tx1"/>
                  </a:solidFill>
                </a:rPr>
                <a:t>أكبر تكرار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Line Callout 2 7"/>
            <p:cNvSpPr/>
            <p:nvPr/>
          </p:nvSpPr>
          <p:spPr>
            <a:xfrm>
              <a:off x="6609184" y="3573016"/>
              <a:ext cx="1368152" cy="720080"/>
            </a:xfrm>
            <a:prstGeom prst="borderCallout2">
              <a:avLst>
                <a:gd name="adj1" fmla="val -8601"/>
                <a:gd name="adj2" fmla="val 48219"/>
                <a:gd name="adj3" fmla="val -12508"/>
                <a:gd name="adj4" fmla="val -18723"/>
                <a:gd name="adj5" fmla="val -73095"/>
                <a:gd name="adj6" fmla="val -4152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EG" b="1" dirty="0" smtClean="0">
                  <a:solidFill>
                    <a:schemeClr val="tx1"/>
                  </a:solidFill>
                </a:rPr>
                <a:t>التكرار اللاحق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Line Callout 2 8"/>
            <p:cNvSpPr/>
            <p:nvPr/>
          </p:nvSpPr>
          <p:spPr>
            <a:xfrm>
              <a:off x="2648744" y="3645024"/>
              <a:ext cx="1368152" cy="720080"/>
            </a:xfrm>
            <a:prstGeom prst="borderCallout2">
              <a:avLst>
                <a:gd name="adj1" fmla="val -8601"/>
                <a:gd name="adj2" fmla="val 48219"/>
                <a:gd name="adj3" fmla="val -28137"/>
                <a:gd name="adj4" fmla="val 109804"/>
                <a:gd name="adj5" fmla="val -78956"/>
                <a:gd name="adj6" fmla="val 1188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EG" b="1" dirty="0" smtClean="0">
                  <a:solidFill>
                    <a:schemeClr val="tx1"/>
                  </a:solidFill>
                </a:rPr>
                <a:t>التكرار السابق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833670"/>
              </p:ext>
            </p:extLst>
          </p:nvPr>
        </p:nvGraphicFramePr>
        <p:xfrm>
          <a:off x="1064568" y="2204864"/>
          <a:ext cx="7488832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839"/>
                <a:gridCol w="647369"/>
                <a:gridCol w="936104"/>
                <a:gridCol w="936104"/>
                <a:gridCol w="936104"/>
                <a:gridCol w="936104"/>
                <a:gridCol w="936104"/>
                <a:gridCol w="936104"/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الدرجة</a:t>
                      </a:r>
                      <a:r>
                        <a:rPr lang="ar-EG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100</a:t>
                      </a:r>
                      <a:r>
                        <a:rPr lang="en-US" b="1" baseline="0" dirty="0" smtClean="0"/>
                        <a:t>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200-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400-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600-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700-800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68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95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76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52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362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Liner XL" pitchFamily="2" charset="-78"/>
                <a:cs typeface="+mn-cs"/>
              </a:rPr>
              <a:t>ثالثاً :-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Liner XL" pitchFamily="2" charset="-78"/>
                <a:cs typeface="+mn-cs"/>
              </a:rPr>
              <a:t>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Liner XL" pitchFamily="2" charset="-78"/>
                <a:cs typeface="+mn-cs"/>
              </a:rPr>
              <a:t>مقاييس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Liner XL" pitchFamily="2" charset="-78"/>
                <a:cs typeface="+mn-cs"/>
              </a:rPr>
              <a:t>التشتت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Liner XL" pitchFamily="2" charset="-78"/>
                <a:cs typeface="+mn-cs"/>
              </a:rPr>
              <a:t> :-</a:t>
            </a:r>
            <a:endParaRPr lang="ar-SA" dirty="0">
              <a:cs typeface="+mn-c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إن درجة التباعد أو التقارب بين البيانات تسمى تشتتاً , و تستخدم مقاييس التشتت في المقارنة بين مجموعات البيانات من حيث تشتتها.</a:t>
            </a:r>
          </a:p>
          <a:p>
            <a:pPr algn="just"/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كلما قل تشتت </a:t>
            </a: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البيانات</a:t>
            </a:r>
            <a:r>
              <a:rPr lang="ar-EG" b="1" dirty="0">
                <a:solidFill>
                  <a:schemeClr val="accent1">
                    <a:lumMod val="50000"/>
                  </a:schemeClr>
                </a:solidFill>
              </a:rPr>
              <a:t> و </a:t>
            </a: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كلما اقتربت من </a:t>
            </a: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متوسطها</a:t>
            </a:r>
            <a:r>
              <a:rPr lang="ar-EG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كلما كانت أقرب </a:t>
            </a: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للتجانس</a:t>
            </a:r>
            <a:r>
              <a:rPr lang="ar-EG" b="1" dirty="0">
                <a:solidFill>
                  <a:schemeClr val="accent1">
                    <a:lumMod val="50000"/>
                  </a:schemeClr>
                </a:solidFill>
              </a:rPr>
              <a:t> .</a:t>
            </a:r>
          </a:p>
          <a:p>
            <a:endParaRPr lang="ar-S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62640377"/>
              </p:ext>
            </p:extLst>
          </p:nvPr>
        </p:nvGraphicFramePr>
        <p:xfrm>
          <a:off x="848544" y="4396019"/>
          <a:ext cx="8270552" cy="1409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91580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 – المدى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u="sng" dirty="0" smtClean="0"/>
              <a:t>أولاً : البيانات غير المبوبة :-</a:t>
            </a:r>
          </a:p>
          <a:p>
            <a:r>
              <a:rPr lang="ar-EG" dirty="0" smtClean="0"/>
              <a:t>هو الفرق بين أكبر مفردة و أقل مفردة .</a:t>
            </a:r>
          </a:p>
          <a:p>
            <a:r>
              <a:rPr lang="ar-EG" dirty="0" smtClean="0"/>
              <a:t>مثال :-</a:t>
            </a:r>
          </a:p>
          <a:p>
            <a:r>
              <a:rPr lang="ar-EG" dirty="0" smtClean="0"/>
              <a:t>البيانات التالية تمثل أسعار مجموعة من تذاكر الطيران من الرياض إلى القاهرة و المطلوب حساب قيمة المدى لأسعار هذه التذاكر :-</a:t>
            </a:r>
          </a:p>
          <a:p>
            <a:pPr algn="l" rtl="0"/>
            <a:r>
              <a:rPr lang="en-US" dirty="0" smtClean="0"/>
              <a:t>1100 , 500 , 675 , 1300 , 968  , 1150 </a:t>
            </a:r>
          </a:p>
          <a:p>
            <a:pPr algn="ctr"/>
            <a:r>
              <a:rPr lang="ar-EG" dirty="0" smtClean="0"/>
              <a:t>الحل </a:t>
            </a:r>
          </a:p>
          <a:p>
            <a:pPr algn="ctr"/>
            <a:r>
              <a:rPr lang="ar-EG" dirty="0" smtClean="0"/>
              <a:t>المدى = </a:t>
            </a:r>
            <a:r>
              <a:rPr lang="en-US" dirty="0" smtClean="0"/>
              <a:t>1300</a:t>
            </a:r>
            <a:r>
              <a:rPr lang="ar-EG" dirty="0" smtClean="0"/>
              <a:t> – </a:t>
            </a:r>
            <a:r>
              <a:rPr lang="en-US" dirty="0" smtClean="0"/>
              <a:t>500 </a:t>
            </a:r>
            <a:r>
              <a:rPr lang="ar-EG" dirty="0" smtClean="0"/>
              <a:t> =  </a:t>
            </a:r>
            <a:r>
              <a:rPr lang="en-US" dirty="0" smtClean="0"/>
              <a:t>800</a:t>
            </a:r>
            <a:r>
              <a:rPr lang="ar-EG" dirty="0" smtClean="0"/>
              <a:t>ريال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158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1 – المدى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r>
              <a:rPr lang="ar-EG" sz="2800" dirty="0" smtClean="0"/>
              <a:t>البيانات التالية توضح درجات مقياس الذكاء لمجموعتين من الطلاب و المطلوب المقارنة بين المجموعتين :-</a:t>
            </a:r>
          </a:p>
          <a:p>
            <a:r>
              <a:rPr lang="ar-EG" sz="2800" dirty="0" smtClean="0"/>
              <a:t>المجموعة الاولى </a:t>
            </a:r>
            <a:r>
              <a:rPr lang="en-US" sz="2800" dirty="0" smtClean="0"/>
              <a:t>}</a:t>
            </a:r>
            <a:r>
              <a:rPr lang="ar-EG" sz="2800" dirty="0" smtClean="0"/>
              <a:t> </a:t>
            </a:r>
            <a:r>
              <a:rPr lang="en-US" sz="2800" dirty="0" smtClean="0"/>
              <a:t>100,110,50,90,130,200,160</a:t>
            </a:r>
            <a:r>
              <a:rPr lang="ar-EG" sz="2800" dirty="0" smtClean="0"/>
              <a:t> </a:t>
            </a:r>
            <a:r>
              <a:rPr lang="en-US" sz="2800" dirty="0" smtClean="0"/>
              <a:t>{</a:t>
            </a:r>
          </a:p>
          <a:p>
            <a:r>
              <a:rPr lang="ar-EG" sz="2800" dirty="0" smtClean="0"/>
              <a:t>المجموعة الثانية </a:t>
            </a:r>
            <a:r>
              <a:rPr lang="en-US" sz="2800" dirty="0" smtClean="0"/>
              <a:t>}</a:t>
            </a:r>
            <a:r>
              <a:rPr lang="ar-EG" sz="2800" dirty="0" smtClean="0"/>
              <a:t> </a:t>
            </a:r>
            <a:r>
              <a:rPr lang="en-US" sz="2800" dirty="0" smtClean="0"/>
              <a:t>150,160,120,100,170,165,155</a:t>
            </a:r>
            <a:r>
              <a:rPr lang="ar-EG" sz="2800" dirty="0" smtClean="0"/>
              <a:t> </a:t>
            </a:r>
            <a:r>
              <a:rPr lang="en-US" sz="2800" dirty="0" smtClean="0"/>
              <a:t>{</a:t>
            </a:r>
          </a:p>
          <a:p>
            <a:pPr algn="ctr"/>
            <a:r>
              <a:rPr lang="ar-EG" sz="2800" b="1" dirty="0" smtClean="0"/>
              <a:t>الحــــل </a:t>
            </a:r>
            <a:endParaRPr lang="ar-EG" sz="2800" b="1" dirty="0" smtClean="0"/>
          </a:p>
          <a:p>
            <a:r>
              <a:rPr lang="ar-EG" sz="2800" dirty="0" smtClean="0"/>
              <a:t>المدى للمجموعة الاولى = </a:t>
            </a:r>
            <a:r>
              <a:rPr lang="en-US" sz="2800" dirty="0" smtClean="0"/>
              <a:t>200</a:t>
            </a:r>
            <a:r>
              <a:rPr lang="ar-EG" sz="2800" dirty="0" smtClean="0"/>
              <a:t> - </a:t>
            </a:r>
            <a:r>
              <a:rPr lang="en-US" sz="2800" dirty="0" smtClean="0"/>
              <a:t> 50</a:t>
            </a:r>
            <a:r>
              <a:rPr lang="ar-EG" sz="2800" dirty="0" smtClean="0"/>
              <a:t> = </a:t>
            </a:r>
            <a:r>
              <a:rPr lang="en-US" sz="2800" dirty="0" smtClean="0"/>
              <a:t> 150</a:t>
            </a:r>
            <a:r>
              <a:rPr lang="ar-EG" sz="2800" dirty="0" smtClean="0"/>
              <a:t> درجة </a:t>
            </a:r>
          </a:p>
          <a:p>
            <a:r>
              <a:rPr lang="ar-EG" sz="2800" dirty="0" smtClean="0"/>
              <a:t>المدى للمجموعة الثانية = </a:t>
            </a:r>
            <a:r>
              <a:rPr lang="en-US" sz="2800" dirty="0" smtClean="0"/>
              <a:t>170</a:t>
            </a:r>
            <a:r>
              <a:rPr lang="ar-EG" sz="2800" dirty="0" smtClean="0"/>
              <a:t> – </a:t>
            </a:r>
            <a:r>
              <a:rPr lang="en-US" sz="2800" dirty="0" smtClean="0"/>
              <a:t>100</a:t>
            </a:r>
            <a:r>
              <a:rPr lang="ar-EG" sz="2800" dirty="0" smtClean="0"/>
              <a:t> = </a:t>
            </a:r>
            <a:r>
              <a:rPr lang="en-US" sz="2800" dirty="0" smtClean="0"/>
              <a:t>70</a:t>
            </a:r>
            <a:r>
              <a:rPr lang="ar-EG" sz="2800" dirty="0" smtClean="0"/>
              <a:t> درجة </a:t>
            </a:r>
          </a:p>
          <a:p>
            <a:pPr algn="ctr"/>
            <a:r>
              <a:rPr lang="ar-EG" sz="2800" dirty="0" smtClean="0"/>
              <a:t>إذاً تشتت المجموعة الأولى أكبر من المجموعة الثانية </a:t>
            </a:r>
            <a:r>
              <a:rPr lang="en-US" sz="2800" dirty="0" smtClean="0"/>
              <a:t> </a:t>
            </a:r>
            <a:endParaRPr lang="ar-SA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798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1 – المدى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u="sng" dirty="0" smtClean="0"/>
              <a:t>ثانياً : المدى من البيانات المبوبة :-</a:t>
            </a:r>
          </a:p>
          <a:p>
            <a:endParaRPr lang="ar-EG" dirty="0" smtClean="0"/>
          </a:p>
          <a:p>
            <a:pPr algn="ctr"/>
            <a:r>
              <a:rPr lang="ar-EG" dirty="0" smtClean="0"/>
              <a:t>المدى = الحد الأعلى للفئة الاخير – الحد الادنى للفئة الاولى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79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1 – المدى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000" b="1" u="sng" dirty="0"/>
              <a:t>مثال :-</a:t>
            </a:r>
          </a:p>
          <a:p>
            <a:pPr algn="just"/>
            <a:r>
              <a:rPr lang="ar-EG" sz="2000" dirty="0"/>
              <a:t>الجداول التالية توضح توزيع درجات مجموعة من الطلاب في مقررين دراسيين المحاسبة و الاحصاء و المطلوب بيان أي من المقررين أكثر تشتتاً </a:t>
            </a:r>
            <a:r>
              <a:rPr lang="ar-EG" sz="2000" dirty="0" smtClean="0"/>
              <a:t>؟</a:t>
            </a:r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  <a:p>
            <a:pPr algn="just"/>
            <a:r>
              <a:rPr lang="ar-EG" sz="2000" dirty="0" smtClean="0"/>
              <a:t>1- المدى لدرجات المحاسبة = </a:t>
            </a:r>
            <a:r>
              <a:rPr lang="en-US" sz="2000" dirty="0" smtClean="0"/>
              <a:t>60</a:t>
            </a:r>
            <a:r>
              <a:rPr lang="ar-EG" sz="2000" dirty="0" smtClean="0"/>
              <a:t>  - </a:t>
            </a:r>
            <a:r>
              <a:rPr lang="en-US" sz="2000" dirty="0" smtClean="0"/>
              <a:t> 10 </a:t>
            </a:r>
            <a:r>
              <a:rPr lang="ar-EG" sz="2000" dirty="0" smtClean="0"/>
              <a:t> = </a:t>
            </a:r>
            <a:r>
              <a:rPr lang="en-US" sz="2000" dirty="0" smtClean="0"/>
              <a:t> 50</a:t>
            </a:r>
            <a:r>
              <a:rPr lang="ar-EG" sz="2000" dirty="0" smtClean="0"/>
              <a:t> درجة </a:t>
            </a:r>
            <a:r>
              <a:rPr lang="ar-EG" sz="2000" dirty="0" smtClean="0"/>
              <a:t>.</a:t>
            </a:r>
            <a:endParaRPr lang="ar-EG" sz="2000" dirty="0" smtClean="0"/>
          </a:p>
          <a:p>
            <a:pPr algn="just"/>
            <a:r>
              <a:rPr lang="ar-EG" sz="2000" dirty="0" smtClean="0"/>
              <a:t>2- </a:t>
            </a:r>
            <a:r>
              <a:rPr lang="ar-EG" sz="2000" dirty="0"/>
              <a:t>المدى لدرجات </a:t>
            </a:r>
            <a:r>
              <a:rPr lang="ar-EG" sz="2000" dirty="0" smtClean="0"/>
              <a:t>الاحصاء =</a:t>
            </a:r>
            <a:r>
              <a:rPr lang="en-US" sz="2000" dirty="0" smtClean="0"/>
              <a:t>75</a:t>
            </a:r>
            <a:r>
              <a:rPr lang="ar-EG" sz="2000" dirty="0" smtClean="0"/>
              <a:t> - </a:t>
            </a:r>
            <a:r>
              <a:rPr lang="en-US" sz="2000" dirty="0" smtClean="0"/>
              <a:t>50</a:t>
            </a:r>
            <a:r>
              <a:rPr lang="ar-EG" sz="2000" dirty="0" smtClean="0"/>
              <a:t> </a:t>
            </a:r>
            <a:r>
              <a:rPr lang="ar-EG" sz="2000" dirty="0"/>
              <a:t>= </a:t>
            </a:r>
            <a:r>
              <a:rPr lang="en-US" sz="2000" dirty="0" smtClean="0"/>
              <a:t>25</a:t>
            </a:r>
            <a:r>
              <a:rPr lang="ar-EG" sz="2000" dirty="0" smtClean="0"/>
              <a:t> </a:t>
            </a:r>
            <a:r>
              <a:rPr lang="ar-EG" sz="2000" dirty="0"/>
              <a:t>درجة </a:t>
            </a:r>
            <a:r>
              <a:rPr lang="ar-EG" sz="2000" dirty="0" smtClean="0"/>
              <a:t>.</a:t>
            </a:r>
            <a:endParaRPr lang="en-US" sz="2000" dirty="0" smtClean="0"/>
          </a:p>
          <a:p>
            <a:pPr algn="ctr"/>
            <a:r>
              <a:rPr lang="ar-EG" sz="2000" dirty="0" smtClean="0"/>
              <a:t>إذا درجات المحاسبة أكثر تشتتاً من درجات الاحصاء</a:t>
            </a:r>
            <a:endParaRPr lang="ar-EG" sz="2000" dirty="0"/>
          </a:p>
          <a:p>
            <a:pPr algn="just"/>
            <a:endParaRPr lang="ar-EG" sz="2000" dirty="0"/>
          </a:p>
          <a:p>
            <a:endParaRPr lang="ar-SA" sz="2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580838"/>
              </p:ext>
            </p:extLst>
          </p:nvPr>
        </p:nvGraphicFramePr>
        <p:xfrm>
          <a:off x="920554" y="2708920"/>
          <a:ext cx="792087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6"/>
                <a:gridCol w="1320146"/>
                <a:gridCol w="1320146"/>
                <a:gridCol w="1320146"/>
                <a:gridCol w="1320146"/>
                <a:gridCol w="1320146"/>
              </a:tblGrid>
              <a:tr h="370840">
                <a:tc>
                  <a:txBody>
                    <a:bodyPr/>
                    <a:lstStyle/>
                    <a:p>
                      <a:r>
                        <a:rPr lang="ar-EG" sz="1600" dirty="0" smtClean="0"/>
                        <a:t>درجات المحاسبة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10-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20-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30-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40-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50-60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EG" sz="1600" dirty="0" smtClean="0"/>
                        <a:t>عدد الطلاب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100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210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300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600" dirty="0" smtClean="0"/>
                        <a:t>150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696493"/>
              </p:ext>
            </p:extLst>
          </p:nvPr>
        </p:nvGraphicFramePr>
        <p:xfrm>
          <a:off x="848542" y="3861048"/>
          <a:ext cx="80649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150"/>
                <a:gridCol w="1344150"/>
                <a:gridCol w="1344150"/>
                <a:gridCol w="1344150"/>
                <a:gridCol w="1344150"/>
                <a:gridCol w="13441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600" dirty="0" smtClean="0"/>
                        <a:t>درجات الاحصاء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50-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55-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60-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65-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70-75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600" dirty="0" smtClean="0"/>
                        <a:t>عدد الطلاب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250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310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420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260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/>
                        <a:t>100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579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2- التباين و الانحراف المعياري :-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b="1" u="sng" dirty="0" smtClean="0"/>
                  <a:t>1 – التباين :- </a:t>
                </a:r>
              </a:p>
              <a:p>
                <a:pPr algn="just"/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التباين </a:t>
                </a:r>
                <a:r>
                  <a:rPr lang="ar-SA" b="1" dirty="0">
                    <a:solidFill>
                      <a:schemeClr val="accent1">
                        <a:lumMod val="50000"/>
                      </a:schemeClr>
                    </a:solidFill>
                  </a:rPr>
                  <a:t>هو متوسط مربعات انحرافات القيم عن وسطها الحسابي </a:t>
                </a: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و </a:t>
                </a:r>
                <a:r>
                  <a:rPr lang="ar-SA" b="1" dirty="0">
                    <a:solidFill>
                      <a:schemeClr val="accent1">
                        <a:lumMod val="50000"/>
                      </a:schemeClr>
                    </a:solidFill>
                  </a:rPr>
                  <a:t>يرمز له بالرمز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ar-SA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p>
                        <m:r>
                          <a:rPr lang="ar-SA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SA" b="1" dirty="0">
                    <a:solidFill>
                      <a:schemeClr val="accent1">
                        <a:lumMod val="50000"/>
                      </a:schemeClr>
                    </a:solidFill>
                  </a:rPr>
                  <a:t>.</a:t>
                </a:r>
              </a:p>
              <a:p>
                <a:r>
                  <a:rPr lang="ar-EG" b="1" u="sng" dirty="0" smtClean="0"/>
                  <a:t>2- الانحراف المعياري :-</a:t>
                </a:r>
              </a:p>
              <a:p>
                <a:pPr algn="just"/>
                <a:r>
                  <a:rPr lang="ar-SA" b="1" dirty="0">
                    <a:solidFill>
                      <a:schemeClr val="accent1">
                        <a:lumMod val="50000"/>
                      </a:schemeClr>
                    </a:solidFill>
                  </a:rPr>
                  <a:t>الجذر التربيعي للتباين</a:t>
                </a:r>
                <a:r>
                  <a:rPr lang="ar-EG" b="1" dirty="0">
                    <a:solidFill>
                      <a:schemeClr val="accent1">
                        <a:lumMod val="50000"/>
                      </a:schemeClr>
                    </a:solidFill>
                  </a:rPr>
                  <a:t> و </a:t>
                </a:r>
                <a:r>
                  <a:rPr lang="ar-SA" b="1" dirty="0">
                    <a:solidFill>
                      <a:schemeClr val="accent1">
                        <a:lumMod val="50000"/>
                      </a:schemeClr>
                    </a:solidFill>
                  </a:rPr>
                  <a:t>يرمز للانحراف </a:t>
                </a: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المعياري</a:t>
                </a:r>
                <a:r>
                  <a:rPr lang="ar-EG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ar-SA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بالرمز  </a:t>
                </a:r>
                <a14:m>
                  <m:oMath xmlns:m="http://schemas.openxmlformats.org/officeDocument/2006/math">
                    <m:r>
                      <a:rPr lang="ar-SA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𝝈</m:t>
                    </m:r>
                  </m:oMath>
                </a14:m>
                <a:r>
                  <a:rPr lang="ar-SA" b="1" dirty="0">
                    <a:solidFill>
                      <a:schemeClr val="accent1">
                        <a:lumMod val="50000"/>
                      </a:schemeClr>
                    </a:solidFill>
                  </a:rPr>
                  <a:t>.</a:t>
                </a:r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939" t="-2022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79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التباين و الانحراف المعياري :-</a:t>
            </a:r>
            <a:endParaRPr lang="ar-S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b="1" u="sng" dirty="0" smtClean="0"/>
                  <a:t>أولاً التباين و الانحراف المعياري من البيانات غير المبوبة :-</a:t>
                </a:r>
              </a:p>
              <a:p>
                <a:pPr rtl="0"/>
                <a:r>
                  <a:rPr lang="ar-SA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إذا كانت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𝑿</m:t>
                        </m:r>
                      </m:e>
                      <m:sub>
                        <m:r>
                          <a:rPr lang="ar-SA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ar-SA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ar-SA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𝑿</m:t>
                        </m:r>
                      </m:e>
                      <m:sub>
                        <m:r>
                          <a:rPr lang="ar-SA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ar-SA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,………..,</m:t>
                    </m:r>
                    <m:sSub>
                      <m:sSubPr>
                        <m:ctrlPr>
                          <a:rPr lang="ar-SA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𝑿</m:t>
                        </m:r>
                      </m:e>
                      <m:sub>
                        <m: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ar-SA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تمثل </a:t>
                </a: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</a:t>
                </a:r>
                <a:r>
                  <a:rPr lang="ar-SA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:r>
                  <a:rPr lang="ar-SA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من بيانات </a:t>
                </a:r>
                <a:r>
                  <a:rPr lang="ar-SA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المجتمع</a:t>
                </a:r>
                <a:r>
                  <a:rPr lang="ar-EG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SA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و </a:t>
                </a:r>
                <a:r>
                  <a:rPr lang="ar-SA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لها المتوسط الحسابي  </a:t>
                </a:r>
                <a14:m>
                  <m:oMath xmlns:m="http://schemas.openxmlformats.org/officeDocument/2006/math">
                    <m:r>
                      <a:rPr lang="ar-SA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𝝁</m:t>
                    </m:r>
                  </m:oMath>
                </a14:m>
                <a:r>
                  <a:rPr lang="ar-SA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فإن التباين و الانحراف المعياري يحسبان بالعلاقة:</a:t>
                </a:r>
                <a:endParaRPr lang="ar-S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pPr algn="ctr" rtl="0"/>
                <a14:m>
                  <m:oMath xmlns:m="http://schemas.openxmlformats.org/officeDocument/2006/math">
                    <m:sSup>
                      <m:sSupPr>
                        <m:ctrlPr>
                          <a:rPr lang="ar-SA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ar-SA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𝝈</m:t>
                        </m:r>
                      </m:e>
                      <m:sup>
                        <m: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ar-SA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ar-SA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b="1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b="1" i="1" smtClean="0"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nary>
                              </m:num>
                              <m:den>
                                <m:r>
                                  <a:rPr lang="en-US" b="1" i="1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ar-S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𝝈</m:t>
                      </m:r>
                      <m:r>
                        <a:rPr lang="ar-SA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ar-SA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ar-SA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ar-SA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𝝈</m:t>
                              </m:r>
                            </m:e>
                            <m:sup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ar-S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endParaRPr lang="ar-SA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99" t="-1752" r="-2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798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التباين و الانحراف المعياري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pPr algn="just"/>
            <a:r>
              <a:rPr lang="ar-EG" dirty="0" smtClean="0"/>
              <a:t>البيانات التالية توضح أجور اليومية مجموعة من العمال بالريال و المطلوب حساب قيمة التباين و الانحراف المعياري لأجور هؤلاء العمال :-</a:t>
            </a:r>
          </a:p>
          <a:p>
            <a:pPr algn="just" rtl="0"/>
            <a:r>
              <a:rPr lang="en-US" dirty="0"/>
              <a:t> </a:t>
            </a:r>
            <a:r>
              <a:rPr lang="en-US" dirty="0" smtClean="0"/>
              <a:t>25 , 30 , 60  , 15  ,50  ,35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798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التباين و الانحراف المعياري :-</a:t>
            </a:r>
            <a:endParaRPr lang="ar-S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  <a:endParaRPr lang="en-US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dirty="0"/>
              </a:p>
              <a:p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ar-SA" b="1" i="1" smtClean="0">
                            <a:effectLst/>
                            <a:latin typeface="Cambria Math"/>
                          </a:rPr>
                        </m:ctrlPr>
                      </m:sSupPr>
                      <m:e>
                        <m:r>
                          <a:rPr lang="ar-SA" b="1" i="1">
                            <a:effectLst/>
                            <a:latin typeface="Cambria Math"/>
                          </a:rPr>
                          <m:t>𝝈</m:t>
                        </m:r>
                      </m:e>
                      <m:sup>
                        <m:r>
                          <a:rPr lang="en-US" b="1" i="1"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ar-SA" b="1" i="1">
                        <a:effectLst/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b="1" i="1">
                            <a:effectLst/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ar-SA" b="1" i="1">
                                <a:effectLst/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b="1" i="1">
                                    <a:effectLst/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effectLst/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effectLst/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b="1" i="1">
                            <a:effectLst/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m:rPr>
                        <m:nor/>
                      </m:rPr>
                      <a:rPr lang="en-US" b="1" i="1" dirty="0">
                        <a:effectLst/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b="1" i="1" dirty="0">
                        <a:effectLst/>
                        <a:latin typeface="Cambria Math"/>
                      </a:rPr>
                      <m:t>− </m:t>
                    </m:r>
                    <m:sSup>
                      <m:sSupPr>
                        <m:ctrlPr>
                          <a:rPr lang="en-US" b="1" i="1">
                            <a:effectLst/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effectLst/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>
                                    <a:effectLst/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b="1" i="1">
                                        <a:effectLst/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b="1" i="1">
                                        <a:effectLst/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nary>
                              </m:num>
                              <m:den>
                                <m:r>
                                  <a:rPr lang="en-US" b="1" i="1">
                                    <a:effectLst/>
                                    <a:latin typeface="Cambria Math"/>
                                  </a:rPr>
                                  <m:t>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1" i="1"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 smtClean="0">
                    <a:effectLst/>
                    <a:latin typeface="Cambria Math"/>
                  </a:rPr>
                  <a:t>=</a:t>
                </a:r>
                <a:r>
                  <a:rPr lang="en-US" b="1" i="1" dirty="0" smtClean="0">
                    <a:effectLst/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smtClean="0">
                            <a:effectLst/>
                            <a:latin typeface="Cambria Math"/>
                          </a:rPr>
                          <m:t>𝟗𝟎𝟕𝟓</m:t>
                        </m:r>
                      </m:num>
                      <m:den>
                        <m:r>
                          <a:rPr lang="en-US" b="1" i="1" smtClean="0">
                            <a:effectLst/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b="1" dirty="0" smtClean="0">
                    <a:effectLst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effectLst/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 smtClean="0">
                                <a:effectLst/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1" i="1" smtClean="0">
                                    <a:effectLst/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1" i="1" smtClean="0">
                                    <a:effectLst/>
                                    <a:latin typeface="Cambria Math"/>
                                  </a:rPr>
                                  <m:t>𝟐𝟏𝟓</m:t>
                                </m:r>
                              </m:num>
                              <m:den>
                                <m:r>
                                  <a:rPr lang="en-US" b="1" i="1" smtClean="0">
                                    <a:effectLst/>
                                    <a:latin typeface="Cambria Math"/>
                                  </a:rPr>
                                  <m:t>𝟔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1" i="1" smtClean="0">
                            <a:effectLst/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 smtClean="0">
                    <a:effectLst/>
                  </a:rPr>
                  <a:t> = 228.47</a:t>
                </a:r>
                <a:r>
                  <a:rPr lang="ar-EG" b="1" dirty="0" smtClean="0">
                    <a:effectLst/>
                  </a:rPr>
                  <a:t> ريال 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ar-SA" b="1" i="0" smtClean="0">
                        <a:effectLst/>
                        <a:latin typeface="Cambria Math"/>
                      </a:rPr>
                      <m:t>𝛔</m:t>
                    </m:r>
                    <m:r>
                      <a:rPr lang="ar-SA" b="1" i="0" smtClean="0">
                        <a:effectLst/>
                        <a:latin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ar-SA" b="1" i="1">
                            <a:effectLst/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SA" b="1" i="1">
                                <a:effectLst/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ar-SA" b="1" i="0">
                                <a:effectLst/>
                                <a:latin typeface="Cambria Math"/>
                              </a:rPr>
                              <m:t>𝛔</m:t>
                            </m:r>
                          </m:e>
                          <m:sup>
                            <m:r>
                              <a:rPr lang="en-US" b="1" i="0">
                                <a:effectLst/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b="1" dirty="0" smtClean="0">
                    <a:effectLst/>
                    <a:latin typeface="Cambria Math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1" i="1" smtClean="0">
                            <a:effectLst/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1" i="0" smtClean="0">
                            <a:effectLst/>
                            <a:latin typeface="Cambria Math"/>
                          </a:rPr>
                          <m:t>𝟐𝟐𝟖</m:t>
                        </m:r>
                        <m:r>
                          <a:rPr lang="en-US" b="1" i="0" smtClean="0">
                            <a:effectLst/>
                            <a:latin typeface="Cambria Math"/>
                          </a:rPr>
                          <m:t>.</m:t>
                        </m:r>
                        <m:r>
                          <a:rPr lang="en-US" b="1" i="0" smtClean="0">
                            <a:effectLst/>
                            <a:latin typeface="Cambria Math"/>
                          </a:rPr>
                          <m:t>𝟒𝟕</m:t>
                        </m:r>
                      </m:e>
                    </m:rad>
                  </m:oMath>
                </a14:m>
                <a:r>
                  <a:rPr lang="en-US" b="1" dirty="0" smtClean="0">
                    <a:effectLst/>
                    <a:latin typeface="Cambria Math"/>
                  </a:rPr>
                  <a:t> = 15. 1153 </a:t>
                </a:r>
                <a:r>
                  <a:rPr lang="ar-EG" b="1" dirty="0" smtClean="0">
                    <a:effectLst/>
                    <a:latin typeface="Cambria Math"/>
                  </a:rPr>
                  <a:t>ريال </a:t>
                </a:r>
                <a:endParaRPr lang="ar-SA" b="1" dirty="0">
                  <a:effectLst/>
                  <a:latin typeface="Cambria Math"/>
                </a:endParaRPr>
              </a:p>
              <a:p>
                <a:pPr algn="l" rtl="0"/>
                <a:endParaRPr lang="ar-EG" dirty="0" smtClean="0"/>
              </a:p>
              <a:p>
                <a:endParaRPr lang="ar-SA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6322780"/>
                  </p:ext>
                </p:extLst>
              </p:nvPr>
            </p:nvGraphicFramePr>
            <p:xfrm>
              <a:off x="1136576" y="2276872"/>
              <a:ext cx="7828136" cy="742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8517"/>
                    <a:gridCol w="978517"/>
                    <a:gridCol w="978517"/>
                    <a:gridCol w="767025"/>
                    <a:gridCol w="962670"/>
                    <a:gridCol w="1036721"/>
                    <a:gridCol w="740515"/>
                    <a:gridCol w="1385654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x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25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30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60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15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50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35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b="1" dirty="0" smtClean="0"/>
                            <a:t> = 215</a:t>
                          </a:r>
                          <a:endParaRPr lang="en-US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x</a:t>
                          </a:r>
                          <a:r>
                            <a:rPr lang="en-US" b="1" baseline="30000" dirty="0" smtClean="0"/>
                            <a:t>2</a:t>
                          </a:r>
                          <a:endParaRPr lang="en-US" b="1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625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900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3600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225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2500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1225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b="1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1" i="1" smtClean="0">
                                          <a:latin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nary>
                            </m:oMath>
                          </a14:m>
                          <a:r>
                            <a:rPr lang="en-US" b="1" dirty="0" smtClean="0"/>
                            <a:t> = 9075</a:t>
                          </a:r>
                          <a:endParaRPr lang="en-US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6322780"/>
                  </p:ext>
                </p:extLst>
              </p:nvPr>
            </p:nvGraphicFramePr>
            <p:xfrm>
              <a:off x="1136576" y="2276872"/>
              <a:ext cx="7828136" cy="742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8517"/>
                    <a:gridCol w="978517"/>
                    <a:gridCol w="978517"/>
                    <a:gridCol w="767025"/>
                    <a:gridCol w="962670"/>
                    <a:gridCol w="1036721"/>
                    <a:gridCol w="740515"/>
                    <a:gridCol w="1385654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x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25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30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60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15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50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35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66079" t="-121667" b="-290000"/>
                          </a:stretch>
                        </a:blipFill>
                      </a:tcPr>
                    </a:tc>
                  </a:tr>
                  <a:tr h="37192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x</a:t>
                          </a:r>
                          <a:r>
                            <a:rPr lang="en-US" b="1" baseline="30000" dirty="0" smtClean="0"/>
                            <a:t>2</a:t>
                          </a:r>
                          <a:endParaRPr lang="en-US" b="1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625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900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3600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225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2500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b="1" dirty="0" smtClean="0"/>
                            <a:t>1225</a:t>
                          </a:r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66079" t="-218033" b="-18524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80579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التباين و الانحراف المعياري </a:t>
            </a:r>
            <a:r>
              <a:rPr lang="ar-EG" dirty="0" smtClean="0"/>
              <a:t>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u="sng" dirty="0" smtClean="0"/>
              <a:t>مثال :-</a:t>
            </a:r>
          </a:p>
          <a:p>
            <a:pPr algn="just"/>
            <a:r>
              <a:rPr lang="ar-EG" dirty="0" smtClean="0"/>
              <a:t>البيانات التالية توضح درجات مجموعة من الطالب في مقرري الاحصاء و بحوث العمليات و المطلوب تقرير أي من درجات المقررين تعتبر أكثر تشتتاً :-</a:t>
            </a:r>
          </a:p>
          <a:p>
            <a:pPr algn="just"/>
            <a:r>
              <a:rPr lang="ar-EG" dirty="0" smtClean="0"/>
              <a:t>درجات الاحصاء </a:t>
            </a:r>
            <a:r>
              <a:rPr lang="en-US" dirty="0" smtClean="0"/>
              <a:t>}</a:t>
            </a:r>
            <a:r>
              <a:rPr lang="ar-EG" dirty="0" smtClean="0"/>
              <a:t> </a:t>
            </a:r>
            <a:r>
              <a:rPr lang="en-US" dirty="0" smtClean="0"/>
              <a:t>13 , 18, 40 , 20 ,45</a:t>
            </a:r>
            <a:r>
              <a:rPr lang="en-US" dirty="0"/>
              <a:t> </a:t>
            </a:r>
            <a:r>
              <a:rPr lang="ar-EG" dirty="0" smtClean="0"/>
              <a:t> </a:t>
            </a:r>
            <a:r>
              <a:rPr lang="en-US" dirty="0" smtClean="0"/>
              <a:t>{</a:t>
            </a:r>
          </a:p>
          <a:p>
            <a:pPr algn="just"/>
            <a:r>
              <a:rPr lang="ar-EG" dirty="0" smtClean="0"/>
              <a:t>درجات بحوث العمليات </a:t>
            </a:r>
            <a:r>
              <a:rPr lang="en-US" dirty="0" smtClean="0"/>
              <a:t>}</a:t>
            </a:r>
            <a:r>
              <a:rPr lang="ar-EG" dirty="0" smtClean="0"/>
              <a:t> </a:t>
            </a:r>
            <a:r>
              <a:rPr lang="en-US" dirty="0" smtClean="0"/>
              <a:t> 35 , 40 , 28 ,30 ,48</a:t>
            </a:r>
            <a:r>
              <a:rPr lang="ar-EG" dirty="0" smtClean="0"/>
              <a:t> </a:t>
            </a:r>
            <a:r>
              <a:rPr lang="en-US" dirty="0" smtClean="0"/>
              <a:t>{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التباين و الانحراف المعياري </a:t>
            </a:r>
            <a:r>
              <a:rPr lang="ar-EG" dirty="0" smtClean="0"/>
              <a:t>:-</a:t>
            </a:r>
            <a:endParaRPr lang="ar-S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 smtClean="0"/>
                  <a:t>الحل:-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sz="2000" dirty="0" smtClean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ar-SA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ar-SA" sz="1800" b="1" i="1">
                            <a:latin typeface="Cambria Math"/>
                          </a:rPr>
                          <m:t>𝝈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ar-SA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sz="1800" b="1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ar-SA" sz="18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18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18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sz="1800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m:rPr>
                        <m:nor/>
                      </m:rPr>
                      <a:rPr lang="en-US" sz="1800" b="1" i="1" dirty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1800" b="1" i="1" dirty="0">
                        <a:latin typeface="Cambria Math"/>
                      </a:rPr>
                      <m:t>− 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800" b="1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8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nary>
                              </m:num>
                              <m:den>
                                <m:r>
                                  <a:rPr lang="en-US" sz="1800" b="1" i="1">
                                    <a:latin typeface="Cambria Math"/>
                                  </a:rPr>
                                  <m:t>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1800" b="1" dirty="0">
                    <a:latin typeface="Cambria Math"/>
                  </a:rPr>
                  <a:t>=</a:t>
                </a:r>
                <a:r>
                  <a:rPr lang="en-US" sz="1800" b="1" i="1" dirty="0"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𝟒𝟓𝟏𝟖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1800" b="1" dirty="0"/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b="1" i="1" smtClean="0">
                                    <a:latin typeface="Cambria Math"/>
                                  </a:rPr>
                                  <m:t>𝟏𝟑𝟔</m:t>
                                </m:r>
                              </m:num>
                              <m:den>
                                <m:r>
                                  <a:rPr lang="en-US" sz="1800" b="1" i="1" smtClean="0">
                                    <a:latin typeface="Cambria Math"/>
                                  </a:rPr>
                                  <m:t>𝟓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1800" b="1" dirty="0"/>
                  <a:t> = </a:t>
                </a:r>
                <a:r>
                  <a:rPr lang="en-US" sz="1800" b="1" dirty="0" smtClean="0"/>
                  <a:t>163.76</a:t>
                </a:r>
                <a:r>
                  <a:rPr lang="ar-EG" sz="1800" b="1" dirty="0" smtClean="0"/>
                  <a:t> </a:t>
                </a:r>
                <a:r>
                  <a:rPr lang="ar-EG" sz="1800" b="1" dirty="0"/>
                  <a:t>ريال 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ar-SA" sz="1800" b="1">
                        <a:latin typeface="Cambria Math"/>
                      </a:rPr>
                      <m:t>𝛔</m:t>
                    </m:r>
                    <m:r>
                      <a:rPr lang="ar-SA" sz="1800" b="1">
                        <a:latin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ar-SA" sz="1800" b="1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SA" sz="1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ar-SA" sz="1800" b="1">
                                <a:latin typeface="Cambria Math"/>
                              </a:rPr>
                              <m:t>𝛔</m:t>
                            </m:r>
                          </m:e>
                          <m:sup>
                            <m:r>
                              <a:rPr lang="en-US" sz="1800" b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1800" b="1" dirty="0">
                    <a:latin typeface="Cambria Math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800" b="1" i="0" smtClean="0">
                            <a:latin typeface="Cambria Math"/>
                          </a:rPr>
                          <m:t>𝟏𝟔𝟑</m:t>
                        </m:r>
                        <m:r>
                          <a:rPr lang="en-US" sz="1800" b="1" i="0" smtClean="0">
                            <a:latin typeface="Cambria Math"/>
                          </a:rPr>
                          <m:t>.</m:t>
                        </m:r>
                        <m:r>
                          <a:rPr lang="en-US" sz="1800" b="1" i="0" smtClean="0">
                            <a:latin typeface="Cambria Math"/>
                          </a:rPr>
                          <m:t>𝟕𝟔</m:t>
                        </m:r>
                      </m:e>
                    </m:rad>
                  </m:oMath>
                </a14:m>
                <a:r>
                  <a:rPr lang="en-US" sz="1800" b="1" dirty="0">
                    <a:latin typeface="Cambria Math"/>
                  </a:rPr>
                  <a:t> = </a:t>
                </a:r>
                <a:r>
                  <a:rPr lang="en-US" sz="1800" b="1" dirty="0" smtClean="0">
                    <a:latin typeface="Cambria Math"/>
                  </a:rPr>
                  <a:t>12.797</a:t>
                </a:r>
                <a:r>
                  <a:rPr lang="ar-EG" sz="1800" b="1" dirty="0" smtClean="0">
                    <a:latin typeface="Cambria Math"/>
                  </a:rPr>
                  <a:t> درجة </a:t>
                </a:r>
                <a:endParaRPr lang="en-US" sz="1800" b="1" dirty="0" smtClean="0">
                  <a:latin typeface="Cambria Math"/>
                </a:endParaRPr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ar-SA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ar-SA" sz="1800" b="1" i="1">
                            <a:latin typeface="Cambria Math"/>
                          </a:rPr>
                          <m:t>𝝈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ar-SA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ar-SA" sz="1800" b="1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ar-SA" sz="18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18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18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sz="1800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m:rPr>
                        <m:nor/>
                      </m:rPr>
                      <a:rPr lang="en-US" sz="1800" b="1" i="1" dirty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1800" b="1" i="1" dirty="0">
                        <a:latin typeface="Cambria Math"/>
                      </a:rPr>
                      <m:t>− 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800" b="1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8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nary>
                              </m:num>
                              <m:den>
                                <m:r>
                                  <a:rPr lang="en-US" sz="1800" b="1" i="1">
                                    <a:latin typeface="Cambria Math"/>
                                  </a:rPr>
                                  <m:t>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1800" b="1" dirty="0">
                    <a:latin typeface="Cambria Math"/>
                  </a:rPr>
                  <a:t>=</a:t>
                </a:r>
                <a:r>
                  <a:rPr lang="en-US" sz="1800" b="1" i="1" dirty="0"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/>
                          </a:rPr>
                          <m:t>𝟔𝟖𝟏𝟑</m:t>
                        </m:r>
                      </m:num>
                      <m:den>
                        <m:r>
                          <a:rPr lang="en-US" sz="1800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1800" b="1" dirty="0"/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b="1" i="1" smtClean="0">
                                    <a:latin typeface="Cambria Math"/>
                                  </a:rPr>
                                  <m:t>𝟏𝟖𝟏</m:t>
                                </m:r>
                              </m:num>
                              <m:den>
                                <m:r>
                                  <a:rPr lang="en-US" sz="1800" b="1" i="1" smtClean="0">
                                    <a:latin typeface="Cambria Math"/>
                                  </a:rPr>
                                  <m:t>𝟓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1800" b="1" dirty="0"/>
                  <a:t> = </a:t>
                </a:r>
                <a:r>
                  <a:rPr lang="en-US" sz="1800" b="1" dirty="0" smtClean="0"/>
                  <a:t>52.16</a:t>
                </a:r>
                <a:r>
                  <a:rPr lang="ar-EG" sz="1800" b="1" dirty="0" smtClean="0"/>
                  <a:t> </a:t>
                </a:r>
                <a:r>
                  <a:rPr lang="ar-EG" sz="1800" b="1" dirty="0"/>
                  <a:t>ريال 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ar-SA" sz="1800" b="1">
                        <a:latin typeface="Cambria Math"/>
                      </a:rPr>
                      <m:t>𝛔</m:t>
                    </m:r>
                    <m:r>
                      <a:rPr lang="ar-SA" sz="1800" b="1">
                        <a:latin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ar-SA" sz="1800" b="1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SA" sz="1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ar-SA" sz="1800" b="1">
                                <a:latin typeface="Cambria Math"/>
                              </a:rPr>
                              <m:t>𝛔</m:t>
                            </m:r>
                          </m:e>
                          <m:sup>
                            <m:r>
                              <a:rPr lang="en-US" sz="1800" b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1800" b="1" dirty="0">
                    <a:latin typeface="Cambria Math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800" b="1" i="0" smtClean="0">
                            <a:latin typeface="Cambria Math"/>
                          </a:rPr>
                          <m:t>𝟓𝟐</m:t>
                        </m:r>
                        <m:r>
                          <a:rPr lang="en-US" sz="1800" b="1" i="0" smtClean="0">
                            <a:latin typeface="Cambria Math"/>
                          </a:rPr>
                          <m:t>.</m:t>
                        </m:r>
                        <m:r>
                          <a:rPr lang="en-US" sz="1800" b="1" i="0" smtClean="0">
                            <a:latin typeface="Cambria Math"/>
                          </a:rPr>
                          <m:t>𝟏𝟔</m:t>
                        </m:r>
                      </m:e>
                    </m:rad>
                  </m:oMath>
                </a14:m>
                <a:r>
                  <a:rPr lang="en-US" sz="1800" b="1" dirty="0">
                    <a:latin typeface="Cambria Math"/>
                  </a:rPr>
                  <a:t> = </a:t>
                </a:r>
                <a:r>
                  <a:rPr lang="en-US" sz="1800" b="1" dirty="0" smtClean="0">
                    <a:latin typeface="Cambria Math"/>
                  </a:rPr>
                  <a:t>7.222</a:t>
                </a:r>
                <a:r>
                  <a:rPr lang="ar-EG" sz="1800" b="1" dirty="0" smtClean="0">
                    <a:latin typeface="Cambria Math"/>
                  </a:rPr>
                  <a:t>درجة </a:t>
                </a:r>
                <a:endParaRPr lang="en-US" sz="1800" dirty="0"/>
              </a:p>
              <a:p>
                <a:pPr algn="l" rtl="0"/>
                <a:endParaRPr lang="en-US" sz="1800" dirty="0"/>
              </a:p>
              <a:p>
                <a:endParaRPr lang="ar-EG" dirty="0" smtClean="0"/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1709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458586"/>
              </p:ext>
            </p:extLst>
          </p:nvPr>
        </p:nvGraphicFramePr>
        <p:xfrm>
          <a:off x="848544" y="1628800"/>
          <a:ext cx="7416822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6"/>
                <a:gridCol w="1059546"/>
                <a:gridCol w="1059546"/>
                <a:gridCol w="1059546"/>
                <a:gridCol w="1059546"/>
                <a:gridCol w="1059546"/>
                <a:gridCol w="10595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dirty="0" smtClean="0"/>
                        <a:t>درجات الاحصاء</a:t>
                      </a:r>
                      <a:r>
                        <a:rPr lang="en-US" dirty="0" smtClean="0"/>
                        <a:t> x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136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x</a:t>
                      </a:r>
                      <a:r>
                        <a:rPr lang="en-US" b="1" baseline="30000" dirty="0" smtClean="0"/>
                        <a:t>2</a:t>
                      </a:r>
                      <a:endParaRPr lang="en-US" b="1" baseline="300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169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324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1600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400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2025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4518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درجات بحوث العمليات </a:t>
                      </a:r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181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x</a:t>
                      </a:r>
                      <a:r>
                        <a:rPr lang="en-US" b="1" baseline="30000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1225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1600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784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900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2304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6813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5817096" y="4509120"/>
            <a:ext cx="2880320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chemeClr val="tx1"/>
                </a:solidFill>
              </a:rPr>
              <a:t>أي أن درجات الطلاب في مقرر الاحصاء أكثر تشتتاً من درجات بحوث العمليات 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14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1307</TotalTime>
  <Words>2273</Words>
  <Application>Microsoft Office PowerPoint</Application>
  <PresentationFormat>A4 Paper (210x297 mm)</PresentationFormat>
  <Paragraphs>637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فورم لكلية ادارة الاعمال</vt:lpstr>
      <vt:lpstr>PowerPoint Presentation</vt:lpstr>
      <vt:lpstr>المحاضرة (11)</vt:lpstr>
      <vt:lpstr>تمرين واجب </vt:lpstr>
      <vt:lpstr>تمرين واجب </vt:lpstr>
      <vt:lpstr>تمرين واجب </vt:lpstr>
      <vt:lpstr>3- الربيع الأدنى و الربيع الأعلى :-</vt:lpstr>
      <vt:lpstr>3- الربيع الأدنى و الربيع الأعلى :-</vt:lpstr>
      <vt:lpstr>3- الربيع الأدنى و الربيع الأعلى :-</vt:lpstr>
      <vt:lpstr>3- الربيع الأدنى و الربيع الأعلى :-</vt:lpstr>
      <vt:lpstr>أولاً الربيع الأدنى :-</vt:lpstr>
      <vt:lpstr>ثانياً الربيع الأعلى :-</vt:lpstr>
      <vt:lpstr>الربيع الادنى و الاعلى من الرسم :-</vt:lpstr>
      <vt:lpstr>3- الربيع الأدنى و الربيع الأعلى :-</vt:lpstr>
      <vt:lpstr>3- الربيع الأدنى و الربيع الأعلى :-</vt:lpstr>
      <vt:lpstr>أولاً الربيع الأدنى :-</vt:lpstr>
      <vt:lpstr>أولاً الربيع الأعلى :-</vt:lpstr>
      <vt:lpstr>4- المنوال :-</vt:lpstr>
      <vt:lpstr>4- المنوال :-</vt:lpstr>
      <vt:lpstr>4- المنوال :-</vt:lpstr>
      <vt:lpstr>4- المنوال :-</vt:lpstr>
      <vt:lpstr>المنوال من الرسم :-</vt:lpstr>
      <vt:lpstr>4- المنوال :-</vt:lpstr>
      <vt:lpstr>4- المنوال :-</vt:lpstr>
      <vt:lpstr>4- المنوال :-</vt:lpstr>
      <vt:lpstr>المنوال من الرسم :-</vt:lpstr>
      <vt:lpstr>4- المنوال :-</vt:lpstr>
      <vt:lpstr>4- المنوال :-</vt:lpstr>
      <vt:lpstr>ثالثاً :- مقاييس التشتت :-</vt:lpstr>
      <vt:lpstr>1 – المدى :-</vt:lpstr>
      <vt:lpstr>1 – المدى :-</vt:lpstr>
      <vt:lpstr>1 – المدى :-</vt:lpstr>
      <vt:lpstr>1 – المدى :-</vt:lpstr>
      <vt:lpstr>2- التباين و الانحراف المعياري :-</vt:lpstr>
      <vt:lpstr>2- التباين و الانحراف المعياري :-</vt:lpstr>
      <vt:lpstr>2- التباين و الانحراف المعياري :-</vt:lpstr>
      <vt:lpstr>2- التباين و الانحراف المعياري :-</vt:lpstr>
      <vt:lpstr>2- التباين و الانحراف المعياري :-</vt:lpstr>
      <vt:lpstr>2- التباين و الانحراف المعياري :-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Lab User</cp:lastModifiedBy>
  <cp:revision>333</cp:revision>
  <dcterms:created xsi:type="dcterms:W3CDTF">2014-02-17T18:40:00Z</dcterms:created>
  <dcterms:modified xsi:type="dcterms:W3CDTF">2014-03-15T13:41:49Z</dcterms:modified>
</cp:coreProperties>
</file>