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310" r:id="rId3"/>
    <p:sldId id="345" r:id="rId4"/>
    <p:sldId id="342" r:id="rId5"/>
    <p:sldId id="346" r:id="rId6"/>
    <p:sldId id="347" r:id="rId7"/>
    <p:sldId id="348" r:id="rId8"/>
    <p:sldId id="343" r:id="rId9"/>
    <p:sldId id="344" r:id="rId10"/>
    <p:sldId id="349" r:id="rId11"/>
    <p:sldId id="350" r:id="rId12"/>
    <p:sldId id="351" r:id="rId13"/>
    <p:sldId id="352" r:id="rId14"/>
    <p:sldId id="353" r:id="rId15"/>
    <p:sldId id="354" r:id="rId16"/>
    <p:sldId id="355" r:id="rId17"/>
    <p:sldId id="356" r:id="rId18"/>
    <p:sldId id="357" r:id="rId19"/>
    <p:sldId id="358" r:id="rId20"/>
    <p:sldId id="359" r:id="rId21"/>
    <p:sldId id="360" r:id="rId22"/>
    <p:sldId id="368" r:id="rId23"/>
    <p:sldId id="369" r:id="rId24"/>
    <p:sldId id="370" r:id="rId25"/>
    <p:sldId id="367" r:id="rId26"/>
    <p:sldId id="362" r:id="rId27"/>
    <p:sldId id="371" r:id="rId28"/>
    <p:sldId id="372" r:id="rId29"/>
    <p:sldId id="373" r:id="rId30"/>
    <p:sldId id="374" r:id="rId31"/>
    <p:sldId id="375" r:id="rId32"/>
    <p:sldId id="376" r:id="rId33"/>
    <p:sldId id="377" r:id="rId34"/>
    <p:sldId id="378" r:id="rId35"/>
    <p:sldId id="379" r:id="rId36"/>
    <p:sldId id="266" r:id="rId3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D9791B"/>
    <a:srgbClr val="AB1A25"/>
    <a:srgbClr val="00263A"/>
    <a:srgbClr val="009900"/>
    <a:srgbClr val="FF3300"/>
    <a:srgbClr val="709256"/>
    <a:srgbClr val="AD9968"/>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p:scale>
          <a:sx n="100" d="100"/>
          <a:sy n="100" d="100"/>
        </p:scale>
        <p:origin x="-366" y="366"/>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5/2/2014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C0000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C00000"/>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C00000"/>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B1A25"/>
                </a:solidFill>
                <a:latin typeface="AYM Wadiy S_U normal."/>
                <a:cs typeface="Times New Roman" pitchFamily="18" charset="0"/>
              </a:rPr>
              <a:t>اسم </a:t>
            </a:r>
            <a:r>
              <a:rPr lang="ar-EG" sz="3700" b="1" dirty="0" smtClean="0">
                <a:solidFill>
                  <a:srgbClr val="AB1A25"/>
                </a:solidFill>
                <a:latin typeface="AYM Wadiy S_U normal."/>
                <a:cs typeface="Times New Roman" pitchFamily="18" charset="0"/>
              </a:rPr>
              <a:t>المقرر</a:t>
            </a:r>
            <a:endParaRPr lang="ar-SA" sz="3700" b="1" dirty="0" smtClean="0">
              <a:solidFill>
                <a:srgbClr val="AB1A25"/>
              </a:solidFill>
              <a:latin typeface="AYM Wadiy S_U normal."/>
              <a:cs typeface="Times New Roman" pitchFamily="18" charset="0"/>
            </a:endParaRPr>
          </a:p>
          <a:p>
            <a:pPr algn="ctr"/>
            <a:r>
              <a:rPr lang="ar-EG" sz="2800" b="1" dirty="0" smtClean="0">
                <a:solidFill>
                  <a:srgbClr val="7F7F7F"/>
                </a:solidFill>
                <a:latin typeface="Calibri" pitchFamily="34" charset="0"/>
                <a:cs typeface="Times New Roman" pitchFamily="18" charset="0"/>
              </a:rPr>
              <a:t>الإحصاء في الإدارة </a:t>
            </a:r>
            <a:endParaRPr lang="ar-SA" sz="2800" b="1" dirty="0" smtClean="0">
              <a:solidFill>
                <a:srgbClr val="7F7F7F"/>
              </a:solidFill>
              <a:latin typeface="Calibri" pitchFamily="34" charset="0"/>
              <a:cs typeface="Times New Roman" pitchFamily="18" charset="0"/>
            </a:endParaRPr>
          </a:p>
          <a:p>
            <a:pPr algn="ctr" rtl="0"/>
            <a:r>
              <a:rPr lang="en-US" sz="2800" b="1" dirty="0" smtClean="0">
                <a:solidFill>
                  <a:srgbClr val="7F7F7F"/>
                </a:solidFill>
                <a:latin typeface="Calibri" pitchFamily="34" charset="0"/>
                <a:cs typeface="Times New Roman" pitchFamily="18" charset="0"/>
              </a:rPr>
              <a:t>QM.0606-103</a:t>
            </a:r>
          </a:p>
          <a:p>
            <a:pPr algn="ctr"/>
            <a:r>
              <a:rPr lang="ar-SA" sz="3700" b="1" dirty="0">
                <a:solidFill>
                  <a:srgbClr val="AB1A25"/>
                </a:solidFill>
                <a:latin typeface="AYM Wadiy S_U normal."/>
                <a:cs typeface="Times New Roman" pitchFamily="18" charset="0"/>
              </a:rPr>
              <a:t>استاذ المقرر</a:t>
            </a:r>
          </a:p>
          <a:p>
            <a:pPr algn="ctr"/>
            <a:r>
              <a:rPr lang="ar-SA" sz="2800" b="1" dirty="0" smtClean="0">
                <a:solidFill>
                  <a:srgbClr val="7F7F7F"/>
                </a:solidFill>
                <a:latin typeface="Calibri" pitchFamily="34" charset="0"/>
                <a:cs typeface="Times New Roman" pitchFamily="18" charset="0"/>
              </a:rPr>
              <a:t>د/ </a:t>
            </a:r>
            <a:r>
              <a:rPr lang="ar-EG" sz="2800" b="1" dirty="0" smtClean="0">
                <a:solidFill>
                  <a:srgbClr val="7F7F7F"/>
                </a:solidFill>
                <a:latin typeface="Calibri" pitchFamily="34" charset="0"/>
                <a:cs typeface="Times New Roman" pitchFamily="18" charset="0"/>
              </a:rPr>
              <a:t>أحمد محمد فرحان</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EG" b="1" dirty="0" smtClean="0">
                <a:effectLst>
                  <a:outerShdw blurRad="38100" dist="38100" dir="2700000" algn="tl">
                    <a:srgbClr val="000000">
                      <a:alpha val="43137"/>
                    </a:srgbClr>
                  </a:outerShdw>
                </a:effectLst>
                <a:cs typeface="Arial" pitchFamily="34" charset="0"/>
              </a:rPr>
              <a:t>(12)</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EG"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تابع مقاييس التشتت</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a:t>2- التباين و الانحراف المعياري </a:t>
            </a:r>
            <a:r>
              <a:rPr lang="ar-EG" dirty="0" smtClean="0"/>
              <a:t>:-</a:t>
            </a:r>
            <a:endParaRPr lang="ar-SA" dirty="0"/>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r>
                  <a:rPr lang="ar-EG" dirty="0" smtClean="0"/>
                  <a:t>ثانياً : التباين و الانحراف المعياري من البيانات المبوبة :-</a:t>
                </a:r>
              </a:p>
              <a:p>
                <a:r>
                  <a:rPr lang="ar-EG" b="1" dirty="0"/>
                  <a:t>	إذا كانت بيانات الظاهرة ، مبوبة في جدول توزيع تكراري ، فإن الانحراف المعياري يحسب بتطبيق المعادلة التالية </a:t>
                </a:r>
                <a:r>
                  <a:rPr lang="ar-EG" b="1" dirty="0" smtClean="0"/>
                  <a:t>:-</a:t>
                </a:r>
              </a:p>
              <a:p>
                <a:pPr algn="l"/>
                <a14:m>
                  <m:oMath xmlns:m="http://schemas.openxmlformats.org/officeDocument/2006/math">
                    <m:sSup>
                      <m:sSupPr>
                        <m:ctrlPr>
                          <a:rPr lang="ar-SA" b="1" i="1">
                            <a:effectLst>
                              <a:outerShdw blurRad="38100" dist="38100" dir="2700000" algn="tl">
                                <a:srgbClr val="000000">
                                  <a:alpha val="43137"/>
                                </a:srgbClr>
                              </a:outerShdw>
                            </a:effectLst>
                            <a:latin typeface="Cambria Math"/>
                          </a:rPr>
                        </m:ctrlPr>
                      </m:sSupPr>
                      <m:e>
                        <m:r>
                          <a:rPr lang="ar-SA" b="1" i="1">
                            <a:effectLst>
                              <a:outerShdw blurRad="38100" dist="38100" dir="2700000" algn="tl">
                                <a:srgbClr val="000000">
                                  <a:alpha val="43137"/>
                                </a:srgbClr>
                              </a:outerShdw>
                            </a:effectLst>
                            <a:latin typeface="Cambria Math"/>
                          </a:rPr>
                          <m:t>𝝈</m:t>
                        </m:r>
                      </m:e>
                      <m:sup>
                        <m:r>
                          <a:rPr lang="en-US" b="1" i="1">
                            <a:effectLst>
                              <a:outerShdw blurRad="38100" dist="38100" dir="2700000" algn="tl">
                                <a:srgbClr val="000000">
                                  <a:alpha val="43137"/>
                                </a:srgbClr>
                              </a:outerShdw>
                            </a:effectLst>
                            <a:latin typeface="Cambria Math"/>
                          </a:rPr>
                          <m:t>𝟐</m:t>
                        </m:r>
                      </m:sup>
                    </m:sSup>
                    <m:r>
                      <a:rPr lang="ar-SA" b="1" i="1">
                        <a:effectLst>
                          <a:outerShdw blurRad="38100" dist="38100" dir="2700000" algn="tl">
                            <a:srgbClr val="000000">
                              <a:alpha val="43137"/>
                            </a:srgbClr>
                          </a:outerShdw>
                        </a:effectLst>
                        <a:latin typeface="Cambria Math"/>
                      </a:rPr>
                      <m:t>=</m:t>
                    </m:r>
                    <m:f>
                      <m:fPr>
                        <m:ctrlPr>
                          <a:rPr lang="ar-SA" b="1" i="1" smtClean="0">
                            <a:effectLst>
                              <a:outerShdw blurRad="38100" dist="38100" dir="2700000" algn="tl">
                                <a:srgbClr val="000000">
                                  <a:alpha val="43137"/>
                                </a:srgbClr>
                              </a:outerShdw>
                            </a:effectLst>
                            <a:latin typeface="Cambria Math"/>
                          </a:rPr>
                        </m:ctrlPr>
                      </m:fPr>
                      <m:num>
                        <m:nary>
                          <m:naryPr>
                            <m:chr m:val="∑"/>
                            <m:subHide m:val="on"/>
                            <m:supHide m:val="on"/>
                            <m:ctrlPr>
                              <a:rPr lang="ar-SA" b="1" i="1">
                                <a:effectLst>
                                  <a:outerShdw blurRad="38100" dist="38100" dir="2700000" algn="tl">
                                    <a:srgbClr val="000000">
                                      <a:alpha val="43137"/>
                                    </a:srgbClr>
                                  </a:outerShdw>
                                </a:effectLst>
                                <a:latin typeface="Cambria Math"/>
                              </a:rPr>
                            </m:ctrlPr>
                          </m:naryPr>
                          <m:sub/>
                          <m:sup/>
                          <m:e>
                            <m:sSup>
                              <m:sSupPr>
                                <m:ctrlPr>
                                  <a:rPr lang="en-US" b="1" i="1">
                                    <a:effectLst>
                                      <a:outerShdw blurRad="38100" dist="38100" dir="2700000" algn="tl">
                                        <a:srgbClr val="000000">
                                          <a:alpha val="43137"/>
                                        </a:srgbClr>
                                      </a:outerShdw>
                                    </a:effectLst>
                                    <a:latin typeface="Cambria Math"/>
                                  </a:rPr>
                                </m:ctrlPr>
                              </m:sSupPr>
                              <m:e>
                                <m:r>
                                  <a:rPr lang="en-US" b="1" i="1" smtClean="0">
                                    <a:effectLst>
                                      <a:outerShdw blurRad="38100" dist="38100" dir="2700000" algn="tl">
                                        <a:srgbClr val="000000">
                                          <a:alpha val="43137"/>
                                        </a:srgbClr>
                                      </a:outerShdw>
                                    </a:effectLst>
                                    <a:latin typeface="Cambria Math"/>
                                  </a:rPr>
                                  <m:t>𝒇</m:t>
                                </m:r>
                                <m:r>
                                  <a:rPr lang="en-US" b="1" i="1">
                                    <a:effectLst>
                                      <a:outerShdw blurRad="38100" dist="38100" dir="2700000" algn="tl">
                                        <a:srgbClr val="000000">
                                          <a:alpha val="43137"/>
                                        </a:srgbClr>
                                      </a:outerShdw>
                                    </a:effectLst>
                                    <a:latin typeface="Cambria Math"/>
                                  </a:rPr>
                                  <m:t>𝒙</m:t>
                                </m:r>
                              </m:e>
                              <m:sup>
                                <m:r>
                                  <a:rPr lang="en-US" b="1" i="1">
                                    <a:effectLst>
                                      <a:outerShdw blurRad="38100" dist="38100" dir="2700000" algn="tl">
                                        <a:srgbClr val="000000">
                                          <a:alpha val="43137"/>
                                        </a:srgbClr>
                                      </a:outerShdw>
                                    </a:effectLst>
                                    <a:latin typeface="Cambria Math"/>
                                  </a:rPr>
                                  <m:t>𝟐</m:t>
                                </m:r>
                              </m:sup>
                            </m:sSup>
                          </m:e>
                        </m:nary>
                      </m:num>
                      <m:den>
                        <m:nary>
                          <m:naryPr>
                            <m:chr m:val="∑"/>
                            <m:subHide m:val="on"/>
                            <m:supHide m:val="on"/>
                            <m:ctrlPr>
                              <a:rPr lang="en-US" b="1" i="1" smtClean="0">
                                <a:effectLst>
                                  <a:outerShdw blurRad="38100" dist="38100" dir="2700000" algn="tl">
                                    <a:srgbClr val="000000">
                                      <a:alpha val="43137"/>
                                    </a:srgbClr>
                                  </a:outerShdw>
                                </a:effectLst>
                                <a:latin typeface="Cambria Math"/>
                              </a:rPr>
                            </m:ctrlPr>
                          </m:naryPr>
                          <m:sub/>
                          <m:sup/>
                          <m:e>
                            <m:r>
                              <a:rPr lang="en-US" b="1" i="1" smtClean="0">
                                <a:effectLst>
                                  <a:outerShdw blurRad="38100" dist="38100" dir="2700000" algn="tl">
                                    <a:srgbClr val="000000">
                                      <a:alpha val="43137"/>
                                    </a:srgbClr>
                                  </a:outerShdw>
                                </a:effectLst>
                                <a:latin typeface="Cambria Math"/>
                              </a:rPr>
                              <m:t>𝒇</m:t>
                            </m:r>
                          </m:e>
                        </m:nary>
                      </m:den>
                    </m:f>
                  </m:oMath>
                </a14:m>
                <a:r>
                  <a:rPr lang="en-US" b="1" i="1" dirty="0">
                    <a:effectLst>
                      <a:outerShdw blurRad="38100" dist="38100" dir="2700000" algn="tl">
                        <a:srgbClr val="000000">
                          <a:alpha val="43137"/>
                        </a:srgbClr>
                      </a:outerShdw>
                    </a:effectLst>
                    <a:latin typeface="Cambria Math"/>
                  </a:rPr>
                  <a:t> - </a:t>
                </a:r>
                <a14:m>
                  <m:oMath xmlns:m="http://schemas.openxmlformats.org/officeDocument/2006/math">
                    <m:sSup>
                      <m:sSupPr>
                        <m:ctrlPr>
                          <a:rPr lang="en-US" b="1" i="1">
                            <a:effectLst>
                              <a:outerShdw blurRad="38100" dist="38100" dir="2700000" algn="tl">
                                <a:srgbClr val="000000">
                                  <a:alpha val="43137"/>
                                </a:srgbClr>
                              </a:outerShdw>
                            </a:effectLst>
                            <a:latin typeface="Cambria Math"/>
                          </a:rPr>
                        </m:ctrlPr>
                      </m:sSupPr>
                      <m:e>
                        <m:d>
                          <m:dPr>
                            <m:ctrlPr>
                              <a:rPr lang="en-US" b="1" i="1">
                                <a:effectLst>
                                  <a:outerShdw blurRad="38100" dist="38100" dir="2700000" algn="tl">
                                    <a:srgbClr val="000000">
                                      <a:alpha val="43137"/>
                                    </a:srgbClr>
                                  </a:outerShdw>
                                </a:effectLst>
                                <a:latin typeface="Cambria Math"/>
                              </a:rPr>
                            </m:ctrlPr>
                          </m:dPr>
                          <m:e>
                            <m:f>
                              <m:fPr>
                                <m:ctrlPr>
                                  <a:rPr lang="en-US" b="1" i="1">
                                    <a:effectLst>
                                      <a:outerShdw blurRad="38100" dist="38100" dir="2700000" algn="tl">
                                        <a:srgbClr val="000000">
                                          <a:alpha val="43137"/>
                                        </a:srgbClr>
                                      </a:outerShdw>
                                    </a:effectLst>
                                    <a:latin typeface="Cambria Math"/>
                                  </a:rPr>
                                </m:ctrlPr>
                              </m:fPr>
                              <m:num>
                                <m:nary>
                                  <m:naryPr>
                                    <m:chr m:val="∑"/>
                                    <m:subHide m:val="on"/>
                                    <m:supHide m:val="on"/>
                                    <m:ctrlPr>
                                      <a:rPr lang="en-US" b="1" i="1">
                                        <a:effectLst>
                                          <a:outerShdw blurRad="38100" dist="38100" dir="2700000" algn="tl">
                                            <a:srgbClr val="000000">
                                              <a:alpha val="43137"/>
                                            </a:srgbClr>
                                          </a:outerShdw>
                                        </a:effectLst>
                                        <a:latin typeface="Cambria Math"/>
                                      </a:rPr>
                                    </m:ctrlPr>
                                  </m:naryPr>
                                  <m:sub/>
                                  <m:sup/>
                                  <m:e>
                                    <m:r>
                                      <a:rPr lang="en-US" b="1" i="1" smtClean="0">
                                        <a:effectLst>
                                          <a:outerShdw blurRad="38100" dist="38100" dir="2700000" algn="tl">
                                            <a:srgbClr val="000000">
                                              <a:alpha val="43137"/>
                                            </a:srgbClr>
                                          </a:outerShdw>
                                        </a:effectLst>
                                        <a:latin typeface="Cambria Math"/>
                                      </a:rPr>
                                      <m:t>𝒇</m:t>
                                    </m:r>
                                    <m:r>
                                      <a:rPr lang="en-US" b="1" i="1">
                                        <a:effectLst>
                                          <a:outerShdw blurRad="38100" dist="38100" dir="2700000" algn="tl">
                                            <a:srgbClr val="000000">
                                              <a:alpha val="43137"/>
                                            </a:srgbClr>
                                          </a:outerShdw>
                                        </a:effectLst>
                                        <a:latin typeface="Cambria Math"/>
                                      </a:rPr>
                                      <m:t>𝒙</m:t>
                                    </m:r>
                                  </m:e>
                                </m:nary>
                              </m:num>
                              <m:den>
                                <m:nary>
                                  <m:naryPr>
                                    <m:chr m:val="∑"/>
                                    <m:subHide m:val="on"/>
                                    <m:supHide m:val="on"/>
                                    <m:ctrlPr>
                                      <a:rPr lang="en-US" b="1" i="1" smtClean="0">
                                        <a:effectLst>
                                          <a:outerShdw blurRad="38100" dist="38100" dir="2700000" algn="tl">
                                            <a:srgbClr val="000000">
                                              <a:alpha val="43137"/>
                                            </a:srgbClr>
                                          </a:outerShdw>
                                        </a:effectLst>
                                        <a:latin typeface="Cambria Math"/>
                                      </a:rPr>
                                    </m:ctrlPr>
                                  </m:naryPr>
                                  <m:sub/>
                                  <m:sup/>
                                  <m:e>
                                    <m:r>
                                      <a:rPr lang="en-US" b="1" i="1" smtClean="0">
                                        <a:effectLst>
                                          <a:outerShdw blurRad="38100" dist="38100" dir="2700000" algn="tl">
                                            <a:srgbClr val="000000">
                                              <a:alpha val="43137"/>
                                            </a:srgbClr>
                                          </a:outerShdw>
                                        </a:effectLst>
                                        <a:latin typeface="Cambria Math"/>
                                      </a:rPr>
                                      <m:t>𝒇</m:t>
                                    </m:r>
                                  </m:e>
                                </m:nary>
                              </m:den>
                            </m:f>
                          </m:e>
                        </m:d>
                      </m:e>
                      <m:sup>
                        <m:r>
                          <a:rPr lang="en-US" b="1" i="1">
                            <a:effectLst>
                              <a:outerShdw blurRad="38100" dist="38100" dir="2700000" algn="tl">
                                <a:srgbClr val="000000">
                                  <a:alpha val="43137"/>
                                </a:srgbClr>
                              </a:outerShdw>
                            </a:effectLst>
                            <a:latin typeface="Cambria Math"/>
                          </a:rPr>
                          <m:t>𝟐</m:t>
                        </m:r>
                      </m:sup>
                    </m:sSup>
                  </m:oMath>
                </a14:m>
                <a:endParaRPr lang="ar-SA" b="1" i="1" dirty="0">
                  <a:effectLst>
                    <a:outerShdw blurRad="38100" dist="38100" dir="2700000" algn="tl">
                      <a:srgbClr val="000000">
                        <a:alpha val="43137"/>
                      </a:srgbClr>
                    </a:outerShdw>
                  </a:effectLst>
                  <a:latin typeface="Cambria Math"/>
                </a:endParaRPr>
              </a:p>
              <a:p>
                <a:pPr algn="l"/>
                <a14:m>
                  <m:oMathPara xmlns:m="http://schemas.openxmlformats.org/officeDocument/2006/math">
                    <m:oMathParaPr>
                      <m:jc m:val="left"/>
                    </m:oMathParaPr>
                    <m:oMath xmlns:m="http://schemas.openxmlformats.org/officeDocument/2006/math">
                      <m:r>
                        <a:rPr lang="ar-SA" b="1" i="1">
                          <a:effectLst>
                            <a:outerShdw blurRad="38100" dist="38100" dir="2700000" algn="tl">
                              <a:srgbClr val="000000">
                                <a:alpha val="43137"/>
                              </a:srgbClr>
                            </a:outerShdw>
                          </a:effectLst>
                          <a:latin typeface="Cambria Math"/>
                        </a:rPr>
                        <m:t>𝝈</m:t>
                      </m:r>
                      <m:r>
                        <a:rPr lang="ar-SA" b="1" i="1">
                          <a:effectLst>
                            <a:outerShdw blurRad="38100" dist="38100" dir="2700000" algn="tl">
                              <a:srgbClr val="000000">
                                <a:alpha val="43137"/>
                              </a:srgbClr>
                            </a:outerShdw>
                          </a:effectLst>
                          <a:latin typeface="Cambria Math"/>
                        </a:rPr>
                        <m:t>= </m:t>
                      </m:r>
                      <m:rad>
                        <m:radPr>
                          <m:degHide m:val="on"/>
                          <m:ctrlPr>
                            <a:rPr lang="ar-SA" b="1" i="1">
                              <a:effectLst>
                                <a:outerShdw blurRad="38100" dist="38100" dir="2700000" algn="tl">
                                  <a:srgbClr val="000000">
                                    <a:alpha val="43137"/>
                                  </a:srgbClr>
                                </a:outerShdw>
                              </a:effectLst>
                              <a:latin typeface="Cambria Math"/>
                            </a:rPr>
                          </m:ctrlPr>
                        </m:radPr>
                        <m:deg/>
                        <m:e>
                          <m:sSup>
                            <m:sSupPr>
                              <m:ctrlPr>
                                <a:rPr lang="ar-SA" b="1" i="1">
                                  <a:effectLst>
                                    <a:outerShdw blurRad="38100" dist="38100" dir="2700000" algn="tl">
                                      <a:srgbClr val="000000">
                                        <a:alpha val="43137"/>
                                      </a:srgbClr>
                                    </a:outerShdw>
                                  </a:effectLst>
                                  <a:latin typeface="Cambria Math"/>
                                </a:rPr>
                              </m:ctrlPr>
                            </m:sSupPr>
                            <m:e>
                              <m:r>
                                <a:rPr lang="ar-SA" b="1" i="1">
                                  <a:effectLst>
                                    <a:outerShdw blurRad="38100" dist="38100" dir="2700000" algn="tl">
                                      <a:srgbClr val="000000">
                                        <a:alpha val="43137"/>
                                      </a:srgbClr>
                                    </a:outerShdw>
                                  </a:effectLst>
                                  <a:latin typeface="Cambria Math"/>
                                </a:rPr>
                                <m:t>𝝈</m:t>
                              </m:r>
                            </m:e>
                            <m:sup>
                              <m:r>
                                <a:rPr lang="en-US" b="1" i="1">
                                  <a:effectLst>
                                    <a:outerShdw blurRad="38100" dist="38100" dir="2700000" algn="tl">
                                      <a:srgbClr val="000000">
                                        <a:alpha val="43137"/>
                                      </a:srgbClr>
                                    </a:outerShdw>
                                  </a:effectLst>
                                  <a:latin typeface="Cambria Math"/>
                                </a:rPr>
                                <m:t>𝟐</m:t>
                              </m:r>
                            </m:sup>
                          </m:sSup>
                        </m:e>
                      </m:rad>
                    </m:oMath>
                  </m:oMathPara>
                </a14:m>
                <a:endParaRPr lang="ar-SA" b="1" i="1" dirty="0">
                  <a:effectLst>
                    <a:outerShdw blurRad="38100" dist="38100" dir="2700000" algn="tl">
                      <a:srgbClr val="000000">
                        <a:alpha val="43137"/>
                      </a:srgbClr>
                    </a:outerShdw>
                  </a:effectLst>
                  <a:latin typeface="Cambria Math"/>
                </a:endParaRPr>
              </a:p>
              <a:p>
                <a:pPr algn="ctr" rtl="0"/>
                <a:endParaRPr lang="ar-SA" b="1" i="1" dirty="0">
                  <a:effectLst>
                    <a:outerShdw blurRad="38100" dist="38100" dir="2700000" algn="tl">
                      <a:srgbClr val="000000">
                        <a:alpha val="43137"/>
                      </a:srgbClr>
                    </a:outerShdw>
                  </a:effectLst>
                  <a:latin typeface="Cambria Math"/>
                </a:endParaRPr>
              </a:p>
              <a:p>
                <a:pPr algn="l" rtl="0"/>
                <a:endParaRPr lang="ar-SA"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1">
                <a:blip r:embed="rId2"/>
                <a:stretch>
                  <a:fillRect t="-1752" r="-1640"/>
                </a:stretch>
              </a:blipFill>
            </p:spPr>
            <p:txBody>
              <a:bodyPr/>
              <a:lstStyle/>
              <a:p>
                <a:r>
                  <a:rPr lang="en-US">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val="15513255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2- التباين و الانحراف المعياري :-</a:t>
            </a:r>
            <a:endParaRPr lang="en-US" dirty="0"/>
          </a:p>
        </p:txBody>
      </p:sp>
      <p:sp>
        <p:nvSpPr>
          <p:cNvPr id="3" name="Content Placeholder 2"/>
          <p:cNvSpPr>
            <a:spLocks noGrp="1"/>
          </p:cNvSpPr>
          <p:nvPr>
            <p:ph idx="1"/>
          </p:nvPr>
        </p:nvSpPr>
        <p:spPr/>
        <p:txBody>
          <a:bodyPr/>
          <a:lstStyle/>
          <a:p>
            <a:r>
              <a:rPr lang="ar-EG" dirty="0" smtClean="0"/>
              <a:t>مثال :-</a:t>
            </a:r>
          </a:p>
          <a:p>
            <a:r>
              <a:rPr lang="ar-EG" dirty="0" smtClean="0"/>
              <a:t>الجدول التالي يتضمن فئات الانفاق الشهري للأسرة و المطلوب حساب الانحراف المعياري و التباين :-</a:t>
            </a:r>
          </a:p>
          <a:p>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569957796"/>
              </p:ext>
            </p:extLst>
          </p:nvPr>
        </p:nvGraphicFramePr>
        <p:xfrm>
          <a:off x="1651000" y="3353400"/>
          <a:ext cx="6604000" cy="2595880"/>
        </p:xfrm>
        <a:graphic>
          <a:graphicData uri="http://schemas.openxmlformats.org/drawingml/2006/table">
            <a:tbl>
              <a:tblPr firstRow="1" bandRow="1">
                <a:tableStyleId>{5C22544A-7EE6-4342-B048-85BDC9FD1C3A}</a:tableStyleId>
              </a:tblPr>
              <a:tblGrid>
                <a:gridCol w="3302000"/>
                <a:gridCol w="3302000"/>
              </a:tblGrid>
              <a:tr h="370840">
                <a:tc>
                  <a:txBody>
                    <a:bodyPr/>
                    <a:lstStyle/>
                    <a:p>
                      <a:pPr algn="ctr"/>
                      <a:r>
                        <a:rPr lang="ar-EG" b="1" dirty="0" smtClean="0"/>
                        <a:t>فئات</a:t>
                      </a:r>
                      <a:r>
                        <a:rPr lang="ar-EG" b="1" baseline="0" dirty="0" smtClean="0"/>
                        <a:t> الانفاق </a:t>
                      </a:r>
                      <a:endParaRPr lang="en-US" b="1" dirty="0"/>
                    </a:p>
                  </a:txBody>
                  <a:tcPr/>
                </a:tc>
                <a:tc>
                  <a:txBody>
                    <a:bodyPr/>
                    <a:lstStyle/>
                    <a:p>
                      <a:pPr algn="ctr"/>
                      <a:r>
                        <a:rPr lang="ar-EG" b="1" dirty="0" smtClean="0"/>
                        <a:t>عدد الاسر </a:t>
                      </a:r>
                      <a:endParaRPr lang="en-US" b="1" dirty="0"/>
                    </a:p>
                  </a:txBody>
                  <a:tcPr/>
                </a:tc>
              </a:tr>
              <a:tr h="370840">
                <a:tc>
                  <a:txBody>
                    <a:bodyPr/>
                    <a:lstStyle/>
                    <a:p>
                      <a:pPr algn="ctr"/>
                      <a:r>
                        <a:rPr lang="en-US" b="1" dirty="0" smtClean="0"/>
                        <a:t>50</a:t>
                      </a:r>
                      <a:r>
                        <a:rPr lang="en-US" b="1" baseline="0" dirty="0" smtClean="0"/>
                        <a:t> - </a:t>
                      </a:r>
                      <a:endParaRPr lang="en-US" b="1" dirty="0"/>
                    </a:p>
                  </a:txBody>
                  <a:tcPr/>
                </a:tc>
                <a:tc>
                  <a:txBody>
                    <a:bodyPr/>
                    <a:lstStyle/>
                    <a:p>
                      <a:pPr algn="ctr"/>
                      <a:r>
                        <a:rPr lang="en-US" b="1" dirty="0" smtClean="0"/>
                        <a:t>120</a:t>
                      </a:r>
                      <a:endParaRPr lang="en-US" b="1" dirty="0"/>
                    </a:p>
                  </a:txBody>
                  <a:tcPr/>
                </a:tc>
              </a:tr>
              <a:tr h="370840">
                <a:tc>
                  <a:txBody>
                    <a:bodyPr/>
                    <a:lstStyle/>
                    <a:p>
                      <a:pPr algn="ctr"/>
                      <a:r>
                        <a:rPr lang="en-US" b="1" dirty="0" smtClean="0"/>
                        <a:t>60 - </a:t>
                      </a:r>
                      <a:endParaRPr lang="en-US" b="1" dirty="0"/>
                    </a:p>
                  </a:txBody>
                  <a:tcPr/>
                </a:tc>
                <a:tc>
                  <a:txBody>
                    <a:bodyPr/>
                    <a:lstStyle/>
                    <a:p>
                      <a:pPr algn="ctr"/>
                      <a:r>
                        <a:rPr lang="en-US" b="1" dirty="0" smtClean="0"/>
                        <a:t>140</a:t>
                      </a:r>
                      <a:endParaRPr lang="en-US" b="1" dirty="0"/>
                    </a:p>
                  </a:txBody>
                  <a:tcPr/>
                </a:tc>
              </a:tr>
              <a:tr h="370840">
                <a:tc>
                  <a:txBody>
                    <a:bodyPr/>
                    <a:lstStyle/>
                    <a:p>
                      <a:pPr algn="ctr"/>
                      <a:r>
                        <a:rPr lang="en-US" b="1" dirty="0" smtClean="0"/>
                        <a:t>70 - </a:t>
                      </a:r>
                      <a:endParaRPr lang="en-US" b="1" dirty="0"/>
                    </a:p>
                  </a:txBody>
                  <a:tcPr/>
                </a:tc>
                <a:tc>
                  <a:txBody>
                    <a:bodyPr/>
                    <a:lstStyle/>
                    <a:p>
                      <a:pPr algn="ctr"/>
                      <a:r>
                        <a:rPr lang="en-US" b="1" dirty="0" smtClean="0"/>
                        <a:t>160</a:t>
                      </a:r>
                      <a:endParaRPr lang="en-US" b="1" dirty="0"/>
                    </a:p>
                  </a:txBody>
                  <a:tcPr/>
                </a:tc>
              </a:tr>
              <a:tr h="370840">
                <a:tc>
                  <a:txBody>
                    <a:bodyPr/>
                    <a:lstStyle/>
                    <a:p>
                      <a:pPr algn="ctr"/>
                      <a:r>
                        <a:rPr lang="en-US" b="1" dirty="0" smtClean="0"/>
                        <a:t>80 -</a:t>
                      </a:r>
                      <a:endParaRPr lang="en-US" b="1" dirty="0"/>
                    </a:p>
                  </a:txBody>
                  <a:tcPr/>
                </a:tc>
                <a:tc>
                  <a:txBody>
                    <a:bodyPr/>
                    <a:lstStyle/>
                    <a:p>
                      <a:pPr algn="ctr"/>
                      <a:r>
                        <a:rPr lang="en-US" b="1" dirty="0" smtClean="0"/>
                        <a:t>180</a:t>
                      </a:r>
                      <a:endParaRPr lang="en-US" b="1" dirty="0"/>
                    </a:p>
                  </a:txBody>
                  <a:tcPr/>
                </a:tc>
              </a:tr>
              <a:tr h="370840">
                <a:tc>
                  <a:txBody>
                    <a:bodyPr/>
                    <a:lstStyle/>
                    <a:p>
                      <a:pPr algn="ctr"/>
                      <a:r>
                        <a:rPr lang="en-US" b="1" dirty="0" smtClean="0"/>
                        <a:t>90 - 100</a:t>
                      </a:r>
                      <a:endParaRPr lang="en-US" b="1" dirty="0"/>
                    </a:p>
                  </a:txBody>
                  <a:tcPr/>
                </a:tc>
                <a:tc>
                  <a:txBody>
                    <a:bodyPr/>
                    <a:lstStyle/>
                    <a:p>
                      <a:pPr algn="ctr"/>
                      <a:r>
                        <a:rPr lang="en-US" b="1" dirty="0" smtClean="0"/>
                        <a:t>150</a:t>
                      </a:r>
                      <a:endParaRPr lang="en-US" b="1" dirty="0"/>
                    </a:p>
                  </a:txBody>
                  <a:tcPr/>
                </a:tc>
              </a:tr>
              <a:tr h="370840">
                <a:tc>
                  <a:txBody>
                    <a:bodyPr/>
                    <a:lstStyle/>
                    <a:p>
                      <a:pPr algn="ctr"/>
                      <a:r>
                        <a:rPr lang="ar-EG" b="1" dirty="0" smtClean="0"/>
                        <a:t>المجموع</a:t>
                      </a:r>
                      <a:endParaRPr lang="en-US" b="1" dirty="0"/>
                    </a:p>
                  </a:txBody>
                  <a:tcPr/>
                </a:tc>
                <a:tc>
                  <a:txBody>
                    <a:bodyPr/>
                    <a:lstStyle/>
                    <a:p>
                      <a:pPr algn="ctr"/>
                      <a:r>
                        <a:rPr lang="en-US" b="1" dirty="0" smtClean="0"/>
                        <a:t>750</a:t>
                      </a:r>
                      <a:endParaRPr lang="en-US" b="1" dirty="0"/>
                    </a:p>
                  </a:txBody>
                  <a:tcPr/>
                </a:tc>
              </a:tr>
            </a:tbl>
          </a:graphicData>
        </a:graphic>
      </p:graphicFrame>
    </p:spTree>
    <p:extLst>
      <p:ext uri="{BB962C8B-B14F-4D97-AF65-F5344CB8AC3E}">
        <p14:creationId xmlns:p14="http://schemas.microsoft.com/office/powerpoint/2010/main" val="8522471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2- التباين و الانحراف المعياري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ar-EG" dirty="0" smtClean="0"/>
                  <a:t>الحل :-</a:t>
                </a:r>
              </a:p>
              <a:p>
                <a:endParaRPr lang="ar-EG" dirty="0"/>
              </a:p>
              <a:p>
                <a:endParaRPr lang="ar-EG" dirty="0" smtClean="0"/>
              </a:p>
              <a:p>
                <a:endParaRPr lang="ar-EG" dirty="0"/>
              </a:p>
              <a:p>
                <a:endParaRPr lang="ar-EG" dirty="0" smtClean="0"/>
              </a:p>
              <a:p>
                <a:endParaRPr lang="ar-EG" dirty="0"/>
              </a:p>
              <a:p>
                <a:pPr algn="l"/>
                <a14:m>
                  <m:oMath xmlns:m="http://schemas.openxmlformats.org/officeDocument/2006/math">
                    <m:sSup>
                      <m:sSupPr>
                        <m:ctrlPr>
                          <a:rPr lang="ar-SA" sz="2000" b="1" i="1">
                            <a:effectLst>
                              <a:outerShdw blurRad="38100" dist="38100" dir="2700000" algn="tl">
                                <a:srgbClr val="000000">
                                  <a:alpha val="43137"/>
                                </a:srgbClr>
                              </a:outerShdw>
                            </a:effectLst>
                            <a:latin typeface="Cambria Math"/>
                          </a:rPr>
                        </m:ctrlPr>
                      </m:sSupPr>
                      <m:e>
                        <m:r>
                          <a:rPr lang="ar-SA" sz="2000" b="1" i="0">
                            <a:effectLst>
                              <a:outerShdw blurRad="38100" dist="38100" dir="2700000" algn="tl">
                                <a:srgbClr val="000000">
                                  <a:alpha val="43137"/>
                                </a:srgbClr>
                              </a:outerShdw>
                            </a:effectLst>
                            <a:latin typeface="Cambria Math"/>
                          </a:rPr>
                          <m:t>𝛔</m:t>
                        </m:r>
                      </m:e>
                      <m:sup>
                        <m:r>
                          <a:rPr lang="en-US" sz="2000" b="1" i="0">
                            <a:effectLst>
                              <a:outerShdw blurRad="38100" dist="38100" dir="2700000" algn="tl">
                                <a:srgbClr val="000000">
                                  <a:alpha val="43137"/>
                                </a:srgbClr>
                              </a:outerShdw>
                            </a:effectLst>
                            <a:latin typeface="Cambria Math"/>
                          </a:rPr>
                          <m:t>𝟐</m:t>
                        </m:r>
                      </m:sup>
                    </m:sSup>
                    <m:r>
                      <a:rPr lang="ar-SA" sz="2000" b="1" i="0">
                        <a:effectLst>
                          <a:outerShdw blurRad="38100" dist="38100" dir="2700000" algn="tl">
                            <a:srgbClr val="000000">
                              <a:alpha val="43137"/>
                            </a:srgbClr>
                          </a:outerShdw>
                        </a:effectLst>
                        <a:latin typeface="Cambria Math"/>
                      </a:rPr>
                      <m:t>=</m:t>
                    </m:r>
                    <m:f>
                      <m:fPr>
                        <m:ctrlPr>
                          <a:rPr lang="ar-SA" sz="2000" b="1" i="1">
                            <a:effectLst>
                              <a:outerShdw blurRad="38100" dist="38100" dir="2700000" algn="tl">
                                <a:srgbClr val="000000">
                                  <a:alpha val="43137"/>
                                </a:srgbClr>
                              </a:outerShdw>
                            </a:effectLst>
                            <a:latin typeface="Cambria Math"/>
                          </a:rPr>
                        </m:ctrlPr>
                      </m:fPr>
                      <m:num>
                        <m:nary>
                          <m:naryPr>
                            <m:chr m:val="∑"/>
                            <m:subHide m:val="on"/>
                            <m:supHide m:val="on"/>
                            <m:ctrlPr>
                              <a:rPr lang="ar-SA" sz="2000" b="1" i="1">
                                <a:effectLst>
                                  <a:outerShdw blurRad="38100" dist="38100" dir="2700000" algn="tl">
                                    <a:srgbClr val="000000">
                                      <a:alpha val="43137"/>
                                    </a:srgbClr>
                                  </a:outerShdw>
                                </a:effectLst>
                                <a:latin typeface="Cambria Math"/>
                              </a:rPr>
                            </m:ctrlPr>
                          </m:naryPr>
                          <m:sub/>
                          <m:sup/>
                          <m:e>
                            <m:sSup>
                              <m:sSupPr>
                                <m:ctrlPr>
                                  <a:rPr lang="en-US" sz="2000" b="1" i="1">
                                    <a:effectLst>
                                      <a:outerShdw blurRad="38100" dist="38100" dir="2700000" algn="tl">
                                        <a:srgbClr val="000000">
                                          <a:alpha val="43137"/>
                                        </a:srgbClr>
                                      </a:outerShdw>
                                    </a:effectLst>
                                    <a:latin typeface="Cambria Math"/>
                                  </a:rPr>
                                </m:ctrlPr>
                              </m:sSupPr>
                              <m:e>
                                <m:r>
                                  <a:rPr lang="en-US" sz="2000" b="1" i="0">
                                    <a:effectLst>
                                      <a:outerShdw blurRad="38100" dist="38100" dir="2700000" algn="tl">
                                        <a:srgbClr val="000000">
                                          <a:alpha val="43137"/>
                                        </a:srgbClr>
                                      </a:outerShdw>
                                    </a:effectLst>
                                    <a:latin typeface="Cambria Math"/>
                                  </a:rPr>
                                  <m:t>𝐟𝐱</m:t>
                                </m:r>
                              </m:e>
                              <m:sup>
                                <m:r>
                                  <a:rPr lang="en-US" sz="2000" b="1" i="0">
                                    <a:effectLst>
                                      <a:outerShdw blurRad="38100" dist="38100" dir="2700000" algn="tl">
                                        <a:srgbClr val="000000">
                                          <a:alpha val="43137"/>
                                        </a:srgbClr>
                                      </a:outerShdw>
                                    </a:effectLst>
                                    <a:latin typeface="Cambria Math"/>
                                  </a:rPr>
                                  <m:t>𝟐</m:t>
                                </m:r>
                              </m:sup>
                            </m:sSup>
                          </m:e>
                        </m:nary>
                      </m:num>
                      <m:den>
                        <m:nary>
                          <m:naryPr>
                            <m:chr m:val="∑"/>
                            <m:subHide m:val="on"/>
                            <m:supHide m:val="on"/>
                            <m:ctrlPr>
                              <a:rPr lang="en-US" sz="2000" b="1" i="1">
                                <a:effectLst>
                                  <a:outerShdw blurRad="38100" dist="38100" dir="2700000" algn="tl">
                                    <a:srgbClr val="000000">
                                      <a:alpha val="43137"/>
                                    </a:srgbClr>
                                  </a:outerShdw>
                                </a:effectLst>
                                <a:latin typeface="Cambria Math"/>
                              </a:rPr>
                            </m:ctrlPr>
                          </m:naryPr>
                          <m:sub/>
                          <m:sup/>
                          <m:e>
                            <m:r>
                              <a:rPr lang="en-US" sz="2000" b="1" i="0">
                                <a:effectLst>
                                  <a:outerShdw blurRad="38100" dist="38100" dir="2700000" algn="tl">
                                    <a:srgbClr val="000000">
                                      <a:alpha val="43137"/>
                                    </a:srgbClr>
                                  </a:outerShdw>
                                </a:effectLst>
                                <a:latin typeface="Cambria Math"/>
                              </a:rPr>
                              <m:t>𝐟</m:t>
                            </m:r>
                          </m:e>
                        </m:nary>
                      </m:den>
                    </m:f>
                  </m:oMath>
                </a14:m>
                <a:r>
                  <a:rPr lang="en-US" sz="2000" b="1" dirty="0">
                    <a:effectLst>
                      <a:outerShdw blurRad="38100" dist="38100" dir="2700000" algn="tl">
                        <a:srgbClr val="000000">
                          <a:alpha val="43137"/>
                        </a:srgbClr>
                      </a:outerShdw>
                    </a:effectLst>
                    <a:latin typeface="Cambria Math"/>
                  </a:rPr>
                  <a:t> - </a:t>
                </a:r>
                <a14:m>
                  <m:oMath xmlns:m="http://schemas.openxmlformats.org/officeDocument/2006/math">
                    <m:sSup>
                      <m:sSupPr>
                        <m:ctrlPr>
                          <a:rPr lang="en-US" sz="2000" b="1" i="1">
                            <a:effectLst>
                              <a:outerShdw blurRad="38100" dist="38100" dir="2700000" algn="tl">
                                <a:srgbClr val="000000">
                                  <a:alpha val="43137"/>
                                </a:srgbClr>
                              </a:outerShdw>
                            </a:effectLst>
                            <a:latin typeface="Cambria Math"/>
                          </a:rPr>
                        </m:ctrlPr>
                      </m:sSupPr>
                      <m:e>
                        <m:d>
                          <m:dPr>
                            <m:ctrlPr>
                              <a:rPr lang="en-US" sz="2000" b="1" i="1">
                                <a:effectLst>
                                  <a:outerShdw blurRad="38100" dist="38100" dir="2700000" algn="tl">
                                    <a:srgbClr val="000000">
                                      <a:alpha val="43137"/>
                                    </a:srgbClr>
                                  </a:outerShdw>
                                </a:effectLst>
                                <a:latin typeface="Cambria Math"/>
                              </a:rPr>
                            </m:ctrlPr>
                          </m:dPr>
                          <m:e>
                            <m:f>
                              <m:fPr>
                                <m:ctrlPr>
                                  <a:rPr lang="en-US" sz="2000" b="1" i="1">
                                    <a:effectLst>
                                      <a:outerShdw blurRad="38100" dist="38100" dir="2700000" algn="tl">
                                        <a:srgbClr val="000000">
                                          <a:alpha val="43137"/>
                                        </a:srgbClr>
                                      </a:outerShdw>
                                    </a:effectLst>
                                    <a:latin typeface="Cambria Math"/>
                                  </a:rPr>
                                </m:ctrlPr>
                              </m:fPr>
                              <m:num>
                                <m:nary>
                                  <m:naryPr>
                                    <m:chr m:val="∑"/>
                                    <m:subHide m:val="on"/>
                                    <m:supHide m:val="on"/>
                                    <m:ctrlPr>
                                      <a:rPr lang="en-US" sz="2000" b="1" i="1">
                                        <a:effectLst>
                                          <a:outerShdw blurRad="38100" dist="38100" dir="2700000" algn="tl">
                                            <a:srgbClr val="000000">
                                              <a:alpha val="43137"/>
                                            </a:srgbClr>
                                          </a:outerShdw>
                                        </a:effectLst>
                                        <a:latin typeface="Cambria Math"/>
                                      </a:rPr>
                                    </m:ctrlPr>
                                  </m:naryPr>
                                  <m:sub/>
                                  <m:sup/>
                                  <m:e>
                                    <m:r>
                                      <a:rPr lang="en-US" sz="2000" b="1" i="0">
                                        <a:effectLst>
                                          <a:outerShdw blurRad="38100" dist="38100" dir="2700000" algn="tl">
                                            <a:srgbClr val="000000">
                                              <a:alpha val="43137"/>
                                            </a:srgbClr>
                                          </a:outerShdw>
                                        </a:effectLst>
                                        <a:latin typeface="Cambria Math"/>
                                      </a:rPr>
                                      <m:t>𝐟𝐱</m:t>
                                    </m:r>
                                  </m:e>
                                </m:nary>
                              </m:num>
                              <m:den>
                                <m:nary>
                                  <m:naryPr>
                                    <m:chr m:val="∑"/>
                                    <m:subHide m:val="on"/>
                                    <m:supHide m:val="on"/>
                                    <m:ctrlPr>
                                      <a:rPr lang="en-US" sz="2000" b="1" i="1">
                                        <a:effectLst>
                                          <a:outerShdw blurRad="38100" dist="38100" dir="2700000" algn="tl">
                                            <a:srgbClr val="000000">
                                              <a:alpha val="43137"/>
                                            </a:srgbClr>
                                          </a:outerShdw>
                                        </a:effectLst>
                                        <a:latin typeface="Cambria Math"/>
                                      </a:rPr>
                                    </m:ctrlPr>
                                  </m:naryPr>
                                  <m:sub/>
                                  <m:sup/>
                                  <m:e>
                                    <m:r>
                                      <a:rPr lang="en-US" sz="2000" b="1" i="0">
                                        <a:effectLst>
                                          <a:outerShdw blurRad="38100" dist="38100" dir="2700000" algn="tl">
                                            <a:srgbClr val="000000">
                                              <a:alpha val="43137"/>
                                            </a:srgbClr>
                                          </a:outerShdw>
                                        </a:effectLst>
                                        <a:latin typeface="Cambria Math"/>
                                      </a:rPr>
                                      <m:t>𝐟</m:t>
                                    </m:r>
                                  </m:e>
                                </m:nary>
                              </m:den>
                            </m:f>
                          </m:e>
                        </m:d>
                      </m:e>
                      <m:sup>
                        <m:r>
                          <a:rPr lang="en-US" sz="2000" b="1" i="0">
                            <a:effectLst>
                              <a:outerShdw blurRad="38100" dist="38100" dir="2700000" algn="tl">
                                <a:srgbClr val="000000">
                                  <a:alpha val="43137"/>
                                </a:srgbClr>
                              </a:outerShdw>
                            </a:effectLst>
                            <a:latin typeface="Cambria Math"/>
                          </a:rPr>
                          <m:t>𝟐</m:t>
                        </m:r>
                      </m:sup>
                    </m:sSup>
                  </m:oMath>
                </a14:m>
                <a:r>
                  <a:rPr lang="en-US" sz="2000" b="1" dirty="0" smtClean="0">
                    <a:effectLst>
                      <a:outerShdw blurRad="38100" dist="38100" dir="2700000" algn="tl">
                        <a:srgbClr val="000000">
                          <a:alpha val="43137"/>
                        </a:srgbClr>
                      </a:outerShdw>
                    </a:effectLst>
                    <a:latin typeface="Cambria Math"/>
                  </a:rPr>
                  <a:t> = </a:t>
                </a:r>
                <a14:m>
                  <m:oMath xmlns:m="http://schemas.openxmlformats.org/officeDocument/2006/math">
                    <m:f>
                      <m:fPr>
                        <m:ctrlPr>
                          <a:rPr lang="en-US" sz="2000" b="1" i="1" smtClean="0">
                            <a:effectLst>
                              <a:outerShdw blurRad="38100" dist="38100" dir="2700000" algn="tl">
                                <a:srgbClr val="000000">
                                  <a:alpha val="43137"/>
                                </a:srgbClr>
                              </a:outerShdw>
                            </a:effectLst>
                            <a:latin typeface="Cambria Math"/>
                          </a:rPr>
                        </m:ctrlPr>
                      </m:fPr>
                      <m:num>
                        <m:r>
                          <a:rPr lang="en-US" sz="2000" b="1" i="1" smtClean="0">
                            <a:effectLst>
                              <a:outerShdw blurRad="38100" dist="38100" dir="2700000" algn="tl">
                                <a:srgbClr val="000000">
                                  <a:alpha val="43137"/>
                                </a:srgbClr>
                              </a:outerShdw>
                            </a:effectLst>
                            <a:latin typeface="Cambria Math"/>
                          </a:rPr>
                          <m:t>𝟒𝟓𝟎𝟖𝟕𝟓𝟎</m:t>
                        </m:r>
                      </m:num>
                      <m:den>
                        <m:r>
                          <a:rPr lang="en-US" sz="2000" b="1" i="1" smtClean="0">
                            <a:effectLst>
                              <a:outerShdw blurRad="38100" dist="38100" dir="2700000" algn="tl">
                                <a:srgbClr val="000000">
                                  <a:alpha val="43137"/>
                                </a:srgbClr>
                              </a:outerShdw>
                            </a:effectLst>
                            <a:latin typeface="Cambria Math"/>
                          </a:rPr>
                          <m:t>𝟕𝟓𝟎</m:t>
                        </m:r>
                      </m:den>
                    </m:f>
                  </m:oMath>
                </a14:m>
                <a:r>
                  <a:rPr lang="en-US" sz="2000" b="1" dirty="0" smtClean="0">
                    <a:effectLst>
                      <a:outerShdw blurRad="38100" dist="38100" dir="2700000" algn="tl">
                        <a:srgbClr val="000000">
                          <a:alpha val="43137"/>
                        </a:srgbClr>
                      </a:outerShdw>
                    </a:effectLst>
                    <a:latin typeface="Cambria Math"/>
                  </a:rPr>
                  <a:t> -  </a:t>
                </a:r>
                <a14:m>
                  <m:oMath xmlns:m="http://schemas.openxmlformats.org/officeDocument/2006/math">
                    <m:sSup>
                      <m:sSupPr>
                        <m:ctrlPr>
                          <a:rPr lang="en-US" sz="2000" b="1" i="1" smtClean="0">
                            <a:effectLst>
                              <a:outerShdw blurRad="38100" dist="38100" dir="2700000" algn="tl">
                                <a:srgbClr val="000000">
                                  <a:alpha val="43137"/>
                                </a:srgbClr>
                              </a:outerShdw>
                            </a:effectLst>
                            <a:latin typeface="Cambria Math"/>
                          </a:rPr>
                        </m:ctrlPr>
                      </m:sSupPr>
                      <m:e>
                        <m:d>
                          <m:dPr>
                            <m:ctrlPr>
                              <a:rPr lang="en-US" sz="2000" b="1" i="1" smtClean="0">
                                <a:effectLst>
                                  <a:outerShdw blurRad="38100" dist="38100" dir="2700000" algn="tl">
                                    <a:srgbClr val="000000">
                                      <a:alpha val="43137"/>
                                    </a:srgbClr>
                                  </a:outerShdw>
                                </a:effectLst>
                                <a:latin typeface="Cambria Math"/>
                              </a:rPr>
                            </m:ctrlPr>
                          </m:dPr>
                          <m:e>
                            <m:f>
                              <m:fPr>
                                <m:ctrlPr>
                                  <a:rPr lang="en-US" sz="2000" b="1" i="1" smtClean="0">
                                    <a:effectLst>
                                      <a:outerShdw blurRad="38100" dist="38100" dir="2700000" algn="tl">
                                        <a:srgbClr val="000000">
                                          <a:alpha val="43137"/>
                                        </a:srgbClr>
                                      </a:outerShdw>
                                    </a:effectLst>
                                    <a:latin typeface="Cambria Math"/>
                                  </a:rPr>
                                </m:ctrlPr>
                              </m:fPr>
                              <m:num>
                                <m:r>
                                  <a:rPr lang="en-US" sz="2000" b="1" i="1" smtClean="0">
                                    <a:effectLst>
                                      <a:outerShdw blurRad="38100" dist="38100" dir="2700000" algn="tl">
                                        <a:srgbClr val="000000">
                                          <a:alpha val="43137"/>
                                        </a:srgbClr>
                                      </a:outerShdw>
                                    </a:effectLst>
                                    <a:latin typeface="Cambria Math"/>
                                  </a:rPr>
                                  <m:t>𝟓𝟕𝟐𝟓𝟎</m:t>
                                </m:r>
                              </m:num>
                              <m:den>
                                <m:r>
                                  <a:rPr lang="en-US" sz="2000" b="1" i="1" smtClean="0">
                                    <a:effectLst>
                                      <a:outerShdw blurRad="38100" dist="38100" dir="2700000" algn="tl">
                                        <a:srgbClr val="000000">
                                          <a:alpha val="43137"/>
                                        </a:srgbClr>
                                      </a:outerShdw>
                                    </a:effectLst>
                                    <a:latin typeface="Cambria Math"/>
                                  </a:rPr>
                                  <m:t>𝟕𝟓𝟎</m:t>
                                </m:r>
                              </m:den>
                            </m:f>
                          </m:e>
                        </m:d>
                      </m:e>
                      <m:sup>
                        <m:r>
                          <a:rPr lang="en-US" sz="2000" b="1" i="1" smtClean="0">
                            <a:effectLst>
                              <a:outerShdw blurRad="38100" dist="38100" dir="2700000" algn="tl">
                                <a:srgbClr val="000000">
                                  <a:alpha val="43137"/>
                                </a:srgbClr>
                              </a:outerShdw>
                            </a:effectLst>
                            <a:latin typeface="Cambria Math"/>
                          </a:rPr>
                          <m:t>𝟐</m:t>
                        </m:r>
                      </m:sup>
                    </m:sSup>
                  </m:oMath>
                </a14:m>
                <a:r>
                  <a:rPr lang="en-US" sz="2000" b="1" dirty="0" smtClean="0">
                    <a:effectLst>
                      <a:outerShdw blurRad="38100" dist="38100" dir="2700000" algn="tl">
                        <a:srgbClr val="000000">
                          <a:alpha val="43137"/>
                        </a:srgbClr>
                      </a:outerShdw>
                    </a:effectLst>
                    <a:latin typeface="Cambria Math"/>
                  </a:rPr>
                  <a:t> =  184.8889</a:t>
                </a:r>
                <a:endParaRPr lang="ar-SA" sz="2000" b="1" dirty="0">
                  <a:effectLst>
                    <a:outerShdw blurRad="38100" dist="38100" dir="2700000" algn="tl">
                      <a:srgbClr val="000000">
                        <a:alpha val="43137"/>
                      </a:srgbClr>
                    </a:outerShdw>
                  </a:effectLst>
                  <a:latin typeface="Cambria Math"/>
                </a:endParaRPr>
              </a:p>
              <a:p>
                <a:pPr algn="ctr"/>
                <a14:m>
                  <m:oMath xmlns:m="http://schemas.openxmlformats.org/officeDocument/2006/math">
                    <m:r>
                      <a:rPr lang="ar-SA" sz="2000" b="1" i="0">
                        <a:effectLst>
                          <a:outerShdw blurRad="38100" dist="38100" dir="2700000" algn="tl">
                            <a:srgbClr val="000000">
                              <a:alpha val="43137"/>
                            </a:srgbClr>
                          </a:outerShdw>
                        </a:effectLst>
                        <a:latin typeface="Cambria Math"/>
                      </a:rPr>
                      <m:t>𝛔</m:t>
                    </m:r>
                    <m:r>
                      <a:rPr lang="ar-SA" sz="2000" b="1" i="0">
                        <a:effectLst>
                          <a:outerShdw blurRad="38100" dist="38100" dir="2700000" algn="tl">
                            <a:srgbClr val="000000">
                              <a:alpha val="43137"/>
                            </a:srgbClr>
                          </a:outerShdw>
                        </a:effectLst>
                        <a:latin typeface="Cambria Math"/>
                      </a:rPr>
                      <m:t>= </m:t>
                    </m:r>
                    <m:rad>
                      <m:radPr>
                        <m:degHide m:val="on"/>
                        <m:ctrlPr>
                          <a:rPr lang="ar-SA" sz="2000" b="1" i="1">
                            <a:effectLst>
                              <a:outerShdw blurRad="38100" dist="38100" dir="2700000" algn="tl">
                                <a:srgbClr val="000000">
                                  <a:alpha val="43137"/>
                                </a:srgbClr>
                              </a:outerShdw>
                            </a:effectLst>
                            <a:latin typeface="Cambria Math"/>
                          </a:rPr>
                        </m:ctrlPr>
                      </m:radPr>
                      <m:deg/>
                      <m:e>
                        <m:sSup>
                          <m:sSupPr>
                            <m:ctrlPr>
                              <a:rPr lang="ar-SA" sz="2000" b="1" i="1">
                                <a:effectLst>
                                  <a:outerShdw blurRad="38100" dist="38100" dir="2700000" algn="tl">
                                    <a:srgbClr val="000000">
                                      <a:alpha val="43137"/>
                                    </a:srgbClr>
                                  </a:outerShdw>
                                </a:effectLst>
                                <a:latin typeface="Cambria Math"/>
                              </a:rPr>
                            </m:ctrlPr>
                          </m:sSupPr>
                          <m:e>
                            <m:r>
                              <a:rPr lang="ar-SA" sz="2000" b="1" i="0">
                                <a:effectLst>
                                  <a:outerShdw blurRad="38100" dist="38100" dir="2700000" algn="tl">
                                    <a:srgbClr val="000000">
                                      <a:alpha val="43137"/>
                                    </a:srgbClr>
                                  </a:outerShdw>
                                </a:effectLst>
                                <a:latin typeface="Cambria Math"/>
                              </a:rPr>
                              <m:t>𝛔</m:t>
                            </m:r>
                          </m:e>
                          <m:sup>
                            <m:r>
                              <a:rPr lang="en-US" sz="2000" b="1" i="0">
                                <a:effectLst>
                                  <a:outerShdw blurRad="38100" dist="38100" dir="2700000" algn="tl">
                                    <a:srgbClr val="000000">
                                      <a:alpha val="43137"/>
                                    </a:srgbClr>
                                  </a:outerShdw>
                                </a:effectLst>
                                <a:latin typeface="Cambria Math"/>
                              </a:rPr>
                              <m:t>𝟐</m:t>
                            </m:r>
                          </m:sup>
                        </m:sSup>
                      </m:e>
                    </m:rad>
                  </m:oMath>
                </a14:m>
                <a:r>
                  <a:rPr lang="en-US" sz="2000" b="1" dirty="0" smtClean="0">
                    <a:effectLst>
                      <a:outerShdw blurRad="38100" dist="38100" dir="2700000" algn="tl">
                        <a:srgbClr val="000000">
                          <a:alpha val="43137"/>
                        </a:srgbClr>
                      </a:outerShdw>
                    </a:effectLst>
                    <a:latin typeface="Cambria Math"/>
                  </a:rPr>
                  <a:t> = 13.5974</a:t>
                </a:r>
                <a:endParaRPr lang="ar-SA" sz="2000" b="1" dirty="0">
                  <a:effectLst>
                    <a:outerShdw blurRad="38100" dist="38100" dir="2700000" algn="tl">
                      <a:srgbClr val="000000">
                        <a:alpha val="43137"/>
                      </a:srgbClr>
                    </a:outerShdw>
                  </a:effectLst>
                  <a:latin typeface="Cambria Math"/>
                </a:endParaRPr>
              </a:p>
              <a:p>
                <a:pPr algn="l"/>
                <a:endParaRPr lang="ar-EG" dirty="0" smtClean="0"/>
              </a:p>
              <a:p>
                <a:pPr algn="l"/>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t="-1752" r="-1640" b="-4582"/>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4076182059"/>
              </p:ext>
            </p:extLst>
          </p:nvPr>
        </p:nvGraphicFramePr>
        <p:xfrm>
          <a:off x="920552" y="1860024"/>
          <a:ext cx="6604000" cy="2865120"/>
        </p:xfrm>
        <a:graphic>
          <a:graphicData uri="http://schemas.openxmlformats.org/drawingml/2006/table">
            <a:tbl>
              <a:tblPr firstRow="1" bandRow="1">
                <a:tableStyleId>{5C22544A-7EE6-4342-B048-85BDC9FD1C3A}</a:tableStyleId>
              </a:tblPr>
              <a:tblGrid>
                <a:gridCol w="1320800"/>
                <a:gridCol w="1320800"/>
                <a:gridCol w="1320800"/>
                <a:gridCol w="1320800"/>
                <a:gridCol w="1320800"/>
              </a:tblGrid>
              <a:tr h="370840">
                <a:tc>
                  <a:txBody>
                    <a:bodyPr/>
                    <a:lstStyle/>
                    <a:p>
                      <a:pPr algn="ctr"/>
                      <a:r>
                        <a:rPr lang="ar-EG" b="1" dirty="0" smtClean="0"/>
                        <a:t>فئات</a:t>
                      </a:r>
                      <a:r>
                        <a:rPr lang="ar-EG" b="1" baseline="0" dirty="0" smtClean="0"/>
                        <a:t> الانفاق </a:t>
                      </a:r>
                      <a:endParaRPr lang="en-US" b="1" baseline="0" dirty="0" smtClean="0"/>
                    </a:p>
                    <a:p>
                      <a:pPr algn="ctr"/>
                      <a:endParaRPr lang="en-US" b="1" dirty="0"/>
                    </a:p>
                  </a:txBody>
                  <a:tcPr/>
                </a:tc>
                <a:tc>
                  <a:txBody>
                    <a:bodyPr/>
                    <a:lstStyle/>
                    <a:p>
                      <a:pPr algn="ctr"/>
                      <a:r>
                        <a:rPr lang="ar-EG" b="1" dirty="0" smtClean="0"/>
                        <a:t>عدد الاسر </a:t>
                      </a:r>
                      <a:endParaRPr lang="en-US" b="1" dirty="0" smtClean="0"/>
                    </a:p>
                    <a:p>
                      <a:pPr algn="ctr"/>
                      <a:r>
                        <a:rPr lang="en-US" b="1" dirty="0" smtClean="0"/>
                        <a:t>f</a:t>
                      </a:r>
                      <a:endParaRPr lang="en-US" b="1" dirty="0"/>
                    </a:p>
                  </a:txBody>
                  <a:tcPr/>
                </a:tc>
                <a:tc>
                  <a:txBody>
                    <a:bodyPr/>
                    <a:lstStyle/>
                    <a:p>
                      <a:pPr algn="ctr"/>
                      <a:r>
                        <a:rPr lang="ar-EG" dirty="0" smtClean="0"/>
                        <a:t>مركز</a:t>
                      </a:r>
                      <a:r>
                        <a:rPr lang="ar-EG" baseline="0" dirty="0" smtClean="0"/>
                        <a:t> الفئة</a:t>
                      </a:r>
                    </a:p>
                    <a:p>
                      <a:pPr algn="ctr"/>
                      <a:r>
                        <a:rPr lang="en-US" baseline="0" dirty="0" smtClean="0"/>
                        <a:t>x</a:t>
                      </a:r>
                      <a:endParaRPr lang="en-US" dirty="0"/>
                    </a:p>
                  </a:txBody>
                  <a:tcPr/>
                </a:tc>
                <a:tc>
                  <a:txBody>
                    <a:bodyPr/>
                    <a:lstStyle/>
                    <a:p>
                      <a:pPr algn="ctr"/>
                      <a:r>
                        <a:rPr lang="en-US" dirty="0" smtClean="0"/>
                        <a:t>f</a:t>
                      </a:r>
                      <a:r>
                        <a:rPr lang="en-US" baseline="0" dirty="0" smtClean="0"/>
                        <a:t> x</a:t>
                      </a:r>
                      <a:endParaRPr lang="en-US" dirty="0"/>
                    </a:p>
                  </a:txBody>
                  <a:tcPr/>
                </a:tc>
                <a:tc>
                  <a:txBody>
                    <a:bodyPr/>
                    <a:lstStyle/>
                    <a:p>
                      <a:pPr algn="ctr"/>
                      <a:r>
                        <a:rPr lang="en-US" dirty="0" smtClean="0"/>
                        <a:t>fx</a:t>
                      </a:r>
                      <a:r>
                        <a:rPr lang="en-US" baseline="30000" dirty="0" smtClean="0"/>
                        <a:t>2</a:t>
                      </a:r>
                      <a:endParaRPr lang="en-US" dirty="0"/>
                    </a:p>
                  </a:txBody>
                  <a:tcPr/>
                </a:tc>
              </a:tr>
              <a:tr h="370840">
                <a:tc>
                  <a:txBody>
                    <a:bodyPr/>
                    <a:lstStyle/>
                    <a:p>
                      <a:pPr algn="ctr"/>
                      <a:r>
                        <a:rPr lang="en-US" b="1" dirty="0" smtClean="0"/>
                        <a:t>50</a:t>
                      </a:r>
                      <a:r>
                        <a:rPr lang="en-US" b="1" baseline="0" dirty="0" smtClean="0"/>
                        <a:t> - </a:t>
                      </a:r>
                      <a:endParaRPr lang="en-US" b="1" dirty="0"/>
                    </a:p>
                  </a:txBody>
                  <a:tcPr/>
                </a:tc>
                <a:tc>
                  <a:txBody>
                    <a:bodyPr/>
                    <a:lstStyle/>
                    <a:p>
                      <a:pPr algn="ctr"/>
                      <a:r>
                        <a:rPr lang="en-US" b="1" dirty="0" smtClean="0"/>
                        <a:t>120</a:t>
                      </a:r>
                      <a:endParaRPr lang="en-US" b="1" dirty="0"/>
                    </a:p>
                  </a:txBody>
                  <a:tcPr/>
                </a:tc>
                <a:tc>
                  <a:txBody>
                    <a:bodyPr/>
                    <a:lstStyle/>
                    <a:p>
                      <a:pPr marL="0" algn="ctr" defTabSz="914400" rtl="0" eaLnBrk="1" latinLnBrk="0" hangingPunct="1"/>
                      <a:r>
                        <a:rPr lang="en-US" sz="1800" b="1" kern="1200" dirty="0" smtClean="0">
                          <a:solidFill>
                            <a:schemeClr val="dk1"/>
                          </a:solidFill>
                          <a:latin typeface="+mn-lt"/>
                          <a:ea typeface="+mn-ea"/>
                          <a:cs typeface="+mn-cs"/>
                        </a:rPr>
                        <a:t>55</a:t>
                      </a:r>
                      <a:endParaRPr lang="en-US" sz="1800" b="1" kern="1200" dirty="0">
                        <a:solidFill>
                          <a:schemeClr val="dk1"/>
                        </a:solidFill>
                        <a:latin typeface="+mn-lt"/>
                        <a:ea typeface="+mn-ea"/>
                        <a:cs typeface="+mn-cs"/>
                      </a:endParaRPr>
                    </a:p>
                  </a:txBody>
                  <a:tcPr/>
                </a:tc>
                <a:tc>
                  <a:txBody>
                    <a:bodyPr/>
                    <a:lstStyle/>
                    <a:p>
                      <a:pPr marL="0" algn="ctr" defTabSz="914400" rtl="0" eaLnBrk="1" fontAlgn="b" latinLnBrk="0" hangingPunct="1"/>
                      <a:r>
                        <a:rPr lang="en-US" sz="1800" b="1" kern="1200" dirty="0">
                          <a:solidFill>
                            <a:schemeClr val="dk1"/>
                          </a:solidFill>
                          <a:latin typeface="+mn-lt"/>
                          <a:ea typeface="+mn-ea"/>
                          <a:cs typeface="+mn-cs"/>
                        </a:rPr>
                        <a:t>6600</a:t>
                      </a:r>
                    </a:p>
                  </a:txBody>
                  <a:tcPr marL="9525" marR="9525" marT="9525" marB="0" anchor="b"/>
                </a:tc>
                <a:tc>
                  <a:txBody>
                    <a:bodyPr/>
                    <a:lstStyle/>
                    <a:p>
                      <a:pPr marL="0" algn="ctr" defTabSz="914400" rtl="0" eaLnBrk="1" fontAlgn="b" latinLnBrk="0" hangingPunct="1"/>
                      <a:r>
                        <a:rPr lang="en-US" sz="1800" b="1" kern="1200">
                          <a:solidFill>
                            <a:schemeClr val="dk1"/>
                          </a:solidFill>
                          <a:latin typeface="+mn-lt"/>
                          <a:ea typeface="+mn-ea"/>
                          <a:cs typeface="+mn-cs"/>
                        </a:rPr>
                        <a:t>363000</a:t>
                      </a:r>
                    </a:p>
                  </a:txBody>
                  <a:tcPr marL="9525" marR="9525" marT="9525" marB="0" anchor="b"/>
                </a:tc>
              </a:tr>
              <a:tr h="370840">
                <a:tc>
                  <a:txBody>
                    <a:bodyPr/>
                    <a:lstStyle/>
                    <a:p>
                      <a:pPr algn="ctr"/>
                      <a:r>
                        <a:rPr lang="en-US" b="1" dirty="0" smtClean="0"/>
                        <a:t>60 - </a:t>
                      </a:r>
                      <a:endParaRPr lang="en-US" b="1" dirty="0"/>
                    </a:p>
                  </a:txBody>
                  <a:tcPr/>
                </a:tc>
                <a:tc>
                  <a:txBody>
                    <a:bodyPr/>
                    <a:lstStyle/>
                    <a:p>
                      <a:pPr algn="ctr"/>
                      <a:r>
                        <a:rPr lang="en-US" b="1" dirty="0" smtClean="0"/>
                        <a:t>140</a:t>
                      </a:r>
                      <a:endParaRPr lang="en-US" b="1" dirty="0"/>
                    </a:p>
                  </a:txBody>
                  <a:tcPr/>
                </a:tc>
                <a:tc>
                  <a:txBody>
                    <a:bodyPr/>
                    <a:lstStyle/>
                    <a:p>
                      <a:pPr marL="0" algn="ctr" defTabSz="914400" rtl="0" eaLnBrk="1" latinLnBrk="0" hangingPunct="1"/>
                      <a:r>
                        <a:rPr lang="en-US" sz="1800" b="1" kern="1200" dirty="0" smtClean="0">
                          <a:solidFill>
                            <a:schemeClr val="dk1"/>
                          </a:solidFill>
                          <a:latin typeface="+mn-lt"/>
                          <a:ea typeface="+mn-ea"/>
                          <a:cs typeface="+mn-cs"/>
                        </a:rPr>
                        <a:t>65</a:t>
                      </a:r>
                      <a:endParaRPr lang="en-US" sz="1800" b="1" kern="1200" dirty="0">
                        <a:solidFill>
                          <a:schemeClr val="dk1"/>
                        </a:solidFill>
                        <a:latin typeface="+mn-lt"/>
                        <a:ea typeface="+mn-ea"/>
                        <a:cs typeface="+mn-cs"/>
                      </a:endParaRPr>
                    </a:p>
                  </a:txBody>
                  <a:tcPr/>
                </a:tc>
                <a:tc>
                  <a:txBody>
                    <a:bodyPr/>
                    <a:lstStyle/>
                    <a:p>
                      <a:pPr marL="0" algn="ctr" defTabSz="914400" rtl="0" eaLnBrk="1" fontAlgn="b" latinLnBrk="0" hangingPunct="1"/>
                      <a:r>
                        <a:rPr lang="en-US" sz="1800" b="1" kern="1200">
                          <a:solidFill>
                            <a:schemeClr val="dk1"/>
                          </a:solidFill>
                          <a:latin typeface="+mn-lt"/>
                          <a:ea typeface="+mn-ea"/>
                          <a:cs typeface="+mn-cs"/>
                        </a:rPr>
                        <a:t>9100</a:t>
                      </a:r>
                    </a:p>
                  </a:txBody>
                  <a:tcPr marL="9525" marR="9525" marT="9525" marB="0" anchor="b"/>
                </a:tc>
                <a:tc>
                  <a:txBody>
                    <a:bodyPr/>
                    <a:lstStyle/>
                    <a:p>
                      <a:pPr marL="0" algn="ctr" defTabSz="914400" rtl="0" eaLnBrk="1" fontAlgn="b" latinLnBrk="0" hangingPunct="1"/>
                      <a:r>
                        <a:rPr lang="en-US" sz="1800" b="1" kern="1200">
                          <a:solidFill>
                            <a:schemeClr val="dk1"/>
                          </a:solidFill>
                          <a:latin typeface="+mn-lt"/>
                          <a:ea typeface="+mn-ea"/>
                          <a:cs typeface="+mn-cs"/>
                        </a:rPr>
                        <a:t>591500</a:t>
                      </a:r>
                    </a:p>
                  </a:txBody>
                  <a:tcPr marL="9525" marR="9525" marT="9525" marB="0" anchor="b"/>
                </a:tc>
              </a:tr>
              <a:tr h="370840">
                <a:tc>
                  <a:txBody>
                    <a:bodyPr/>
                    <a:lstStyle/>
                    <a:p>
                      <a:pPr algn="ctr"/>
                      <a:r>
                        <a:rPr lang="en-US" b="1" dirty="0" smtClean="0"/>
                        <a:t>70 - </a:t>
                      </a:r>
                      <a:endParaRPr lang="en-US" b="1" dirty="0"/>
                    </a:p>
                  </a:txBody>
                  <a:tcPr/>
                </a:tc>
                <a:tc>
                  <a:txBody>
                    <a:bodyPr/>
                    <a:lstStyle/>
                    <a:p>
                      <a:pPr algn="ctr"/>
                      <a:r>
                        <a:rPr lang="en-US" b="1" dirty="0" smtClean="0"/>
                        <a:t>160</a:t>
                      </a:r>
                      <a:endParaRPr lang="en-US" b="1" dirty="0"/>
                    </a:p>
                  </a:txBody>
                  <a:tcPr/>
                </a:tc>
                <a:tc>
                  <a:txBody>
                    <a:bodyPr/>
                    <a:lstStyle/>
                    <a:p>
                      <a:pPr marL="0" algn="ctr" defTabSz="914400" rtl="0" eaLnBrk="1" latinLnBrk="0" hangingPunct="1"/>
                      <a:r>
                        <a:rPr lang="en-US" sz="1800" b="1" kern="1200" dirty="0" smtClean="0">
                          <a:solidFill>
                            <a:schemeClr val="dk1"/>
                          </a:solidFill>
                          <a:latin typeface="+mn-lt"/>
                          <a:ea typeface="+mn-ea"/>
                          <a:cs typeface="+mn-cs"/>
                        </a:rPr>
                        <a:t>75</a:t>
                      </a:r>
                      <a:endParaRPr lang="en-US" sz="1800" b="1" kern="1200" dirty="0">
                        <a:solidFill>
                          <a:schemeClr val="dk1"/>
                        </a:solidFill>
                        <a:latin typeface="+mn-lt"/>
                        <a:ea typeface="+mn-ea"/>
                        <a:cs typeface="+mn-cs"/>
                      </a:endParaRPr>
                    </a:p>
                  </a:txBody>
                  <a:tcPr/>
                </a:tc>
                <a:tc>
                  <a:txBody>
                    <a:bodyPr/>
                    <a:lstStyle/>
                    <a:p>
                      <a:pPr marL="0" algn="ctr" defTabSz="914400" rtl="0" eaLnBrk="1" fontAlgn="b" latinLnBrk="0" hangingPunct="1"/>
                      <a:r>
                        <a:rPr lang="en-US" sz="1800" b="1" kern="1200" dirty="0">
                          <a:solidFill>
                            <a:schemeClr val="dk1"/>
                          </a:solidFill>
                          <a:latin typeface="+mn-lt"/>
                          <a:ea typeface="+mn-ea"/>
                          <a:cs typeface="+mn-cs"/>
                        </a:rPr>
                        <a:t>12000</a:t>
                      </a:r>
                    </a:p>
                  </a:txBody>
                  <a:tcPr marL="9525" marR="9525" marT="9525" marB="0" anchor="b"/>
                </a:tc>
                <a:tc>
                  <a:txBody>
                    <a:bodyPr/>
                    <a:lstStyle/>
                    <a:p>
                      <a:pPr marL="0" algn="ctr" defTabSz="914400" rtl="0" eaLnBrk="1" fontAlgn="b" latinLnBrk="0" hangingPunct="1"/>
                      <a:r>
                        <a:rPr lang="en-US" sz="1800" b="1" kern="1200">
                          <a:solidFill>
                            <a:schemeClr val="dk1"/>
                          </a:solidFill>
                          <a:latin typeface="+mn-lt"/>
                          <a:ea typeface="+mn-ea"/>
                          <a:cs typeface="+mn-cs"/>
                        </a:rPr>
                        <a:t>900000</a:t>
                      </a:r>
                    </a:p>
                  </a:txBody>
                  <a:tcPr marL="9525" marR="9525" marT="9525" marB="0" anchor="b"/>
                </a:tc>
              </a:tr>
              <a:tr h="370840">
                <a:tc>
                  <a:txBody>
                    <a:bodyPr/>
                    <a:lstStyle/>
                    <a:p>
                      <a:pPr algn="ctr"/>
                      <a:r>
                        <a:rPr lang="en-US" b="1" dirty="0" smtClean="0"/>
                        <a:t>80 -</a:t>
                      </a:r>
                      <a:endParaRPr lang="en-US" b="1" dirty="0"/>
                    </a:p>
                  </a:txBody>
                  <a:tcPr/>
                </a:tc>
                <a:tc>
                  <a:txBody>
                    <a:bodyPr/>
                    <a:lstStyle/>
                    <a:p>
                      <a:pPr algn="ctr"/>
                      <a:r>
                        <a:rPr lang="en-US" b="1" dirty="0" smtClean="0"/>
                        <a:t>180</a:t>
                      </a:r>
                      <a:endParaRPr lang="en-US" b="1" dirty="0"/>
                    </a:p>
                  </a:txBody>
                  <a:tcPr/>
                </a:tc>
                <a:tc>
                  <a:txBody>
                    <a:bodyPr/>
                    <a:lstStyle/>
                    <a:p>
                      <a:pPr marL="0" algn="ctr" defTabSz="914400" rtl="0" eaLnBrk="1" latinLnBrk="0" hangingPunct="1"/>
                      <a:r>
                        <a:rPr lang="en-US" sz="1800" b="1" kern="1200" dirty="0" smtClean="0">
                          <a:solidFill>
                            <a:schemeClr val="dk1"/>
                          </a:solidFill>
                          <a:latin typeface="+mn-lt"/>
                          <a:ea typeface="+mn-ea"/>
                          <a:cs typeface="+mn-cs"/>
                        </a:rPr>
                        <a:t>85</a:t>
                      </a:r>
                      <a:endParaRPr lang="en-US" sz="1800" b="1" kern="1200" dirty="0">
                        <a:solidFill>
                          <a:schemeClr val="dk1"/>
                        </a:solidFill>
                        <a:latin typeface="+mn-lt"/>
                        <a:ea typeface="+mn-ea"/>
                        <a:cs typeface="+mn-cs"/>
                      </a:endParaRPr>
                    </a:p>
                  </a:txBody>
                  <a:tcPr/>
                </a:tc>
                <a:tc>
                  <a:txBody>
                    <a:bodyPr/>
                    <a:lstStyle/>
                    <a:p>
                      <a:pPr marL="0" algn="ctr" defTabSz="914400" rtl="0" eaLnBrk="1" fontAlgn="b" latinLnBrk="0" hangingPunct="1"/>
                      <a:r>
                        <a:rPr lang="en-US" sz="1800" b="1" kern="1200" dirty="0">
                          <a:solidFill>
                            <a:schemeClr val="dk1"/>
                          </a:solidFill>
                          <a:latin typeface="+mn-lt"/>
                          <a:ea typeface="+mn-ea"/>
                          <a:cs typeface="+mn-cs"/>
                        </a:rPr>
                        <a:t>15300</a:t>
                      </a:r>
                    </a:p>
                  </a:txBody>
                  <a:tcPr marL="9525" marR="9525" marT="9525" marB="0" anchor="b"/>
                </a:tc>
                <a:tc>
                  <a:txBody>
                    <a:bodyPr/>
                    <a:lstStyle/>
                    <a:p>
                      <a:pPr marL="0" algn="ctr" defTabSz="914400" rtl="0" eaLnBrk="1" fontAlgn="b" latinLnBrk="0" hangingPunct="1"/>
                      <a:r>
                        <a:rPr lang="en-US" sz="1800" b="1" kern="1200">
                          <a:solidFill>
                            <a:schemeClr val="dk1"/>
                          </a:solidFill>
                          <a:latin typeface="+mn-lt"/>
                          <a:ea typeface="+mn-ea"/>
                          <a:cs typeface="+mn-cs"/>
                        </a:rPr>
                        <a:t>1300500</a:t>
                      </a:r>
                    </a:p>
                  </a:txBody>
                  <a:tcPr marL="9525" marR="9525" marT="9525" marB="0" anchor="b"/>
                </a:tc>
              </a:tr>
              <a:tr h="370840">
                <a:tc>
                  <a:txBody>
                    <a:bodyPr/>
                    <a:lstStyle/>
                    <a:p>
                      <a:pPr algn="ctr"/>
                      <a:r>
                        <a:rPr lang="en-US" b="1" dirty="0" smtClean="0"/>
                        <a:t>90 - 100</a:t>
                      </a:r>
                      <a:endParaRPr lang="en-US" b="1" dirty="0"/>
                    </a:p>
                  </a:txBody>
                  <a:tcPr/>
                </a:tc>
                <a:tc>
                  <a:txBody>
                    <a:bodyPr/>
                    <a:lstStyle/>
                    <a:p>
                      <a:pPr algn="ctr"/>
                      <a:r>
                        <a:rPr lang="en-US" b="1" dirty="0" smtClean="0"/>
                        <a:t>150</a:t>
                      </a:r>
                      <a:endParaRPr lang="en-US" b="1" dirty="0"/>
                    </a:p>
                  </a:txBody>
                  <a:tcPr/>
                </a:tc>
                <a:tc>
                  <a:txBody>
                    <a:bodyPr/>
                    <a:lstStyle/>
                    <a:p>
                      <a:pPr marL="0" algn="ctr" defTabSz="914400" rtl="0" eaLnBrk="1" latinLnBrk="0" hangingPunct="1"/>
                      <a:r>
                        <a:rPr lang="en-US" sz="1800" b="1" kern="1200" dirty="0" smtClean="0">
                          <a:solidFill>
                            <a:schemeClr val="dk1"/>
                          </a:solidFill>
                          <a:latin typeface="+mn-lt"/>
                          <a:ea typeface="+mn-ea"/>
                          <a:cs typeface="+mn-cs"/>
                        </a:rPr>
                        <a:t>95</a:t>
                      </a:r>
                      <a:endParaRPr lang="en-US" sz="1800" b="1" kern="1200" dirty="0">
                        <a:solidFill>
                          <a:schemeClr val="dk1"/>
                        </a:solidFill>
                        <a:latin typeface="+mn-lt"/>
                        <a:ea typeface="+mn-ea"/>
                        <a:cs typeface="+mn-cs"/>
                      </a:endParaRPr>
                    </a:p>
                  </a:txBody>
                  <a:tcPr/>
                </a:tc>
                <a:tc>
                  <a:txBody>
                    <a:bodyPr/>
                    <a:lstStyle/>
                    <a:p>
                      <a:pPr marL="0" algn="ctr" defTabSz="914400" rtl="0" eaLnBrk="1" fontAlgn="b" latinLnBrk="0" hangingPunct="1"/>
                      <a:r>
                        <a:rPr lang="en-US" sz="1800" b="1" kern="1200" dirty="0">
                          <a:solidFill>
                            <a:schemeClr val="dk1"/>
                          </a:solidFill>
                          <a:latin typeface="+mn-lt"/>
                          <a:ea typeface="+mn-ea"/>
                          <a:cs typeface="+mn-cs"/>
                        </a:rPr>
                        <a:t>14250</a:t>
                      </a:r>
                    </a:p>
                  </a:txBody>
                  <a:tcPr marL="9525" marR="9525" marT="9525" marB="0" anchor="b"/>
                </a:tc>
                <a:tc>
                  <a:txBody>
                    <a:bodyPr/>
                    <a:lstStyle/>
                    <a:p>
                      <a:pPr marL="0" algn="ctr" defTabSz="914400" rtl="0" eaLnBrk="1" fontAlgn="b" latinLnBrk="0" hangingPunct="1"/>
                      <a:r>
                        <a:rPr lang="en-US" sz="1800" b="1" kern="1200" dirty="0">
                          <a:solidFill>
                            <a:schemeClr val="dk1"/>
                          </a:solidFill>
                          <a:latin typeface="+mn-lt"/>
                          <a:ea typeface="+mn-ea"/>
                          <a:cs typeface="+mn-cs"/>
                        </a:rPr>
                        <a:t>1353750</a:t>
                      </a:r>
                    </a:p>
                  </a:txBody>
                  <a:tcPr marL="9525" marR="9525" marT="9525" marB="0" anchor="b"/>
                </a:tc>
              </a:tr>
              <a:tr h="370840">
                <a:tc>
                  <a:txBody>
                    <a:bodyPr/>
                    <a:lstStyle/>
                    <a:p>
                      <a:pPr algn="ctr"/>
                      <a:r>
                        <a:rPr lang="ar-EG" b="1" dirty="0" smtClean="0"/>
                        <a:t>المجموع</a:t>
                      </a:r>
                      <a:endParaRPr lang="en-US" b="1" dirty="0"/>
                    </a:p>
                  </a:txBody>
                  <a:tcPr>
                    <a:solidFill>
                      <a:schemeClr val="accent2">
                        <a:lumMod val="75000"/>
                      </a:schemeClr>
                    </a:solidFill>
                  </a:tcPr>
                </a:tc>
                <a:tc>
                  <a:txBody>
                    <a:bodyPr/>
                    <a:lstStyle/>
                    <a:p>
                      <a:pPr algn="ctr"/>
                      <a:r>
                        <a:rPr lang="en-US" b="1" dirty="0" smtClean="0"/>
                        <a:t>750</a:t>
                      </a:r>
                      <a:endParaRPr lang="en-US" b="1" dirty="0"/>
                    </a:p>
                  </a:txBody>
                  <a:tcPr>
                    <a:solidFill>
                      <a:schemeClr val="accent2">
                        <a:lumMod val="75000"/>
                      </a:schemeClr>
                    </a:solidFill>
                  </a:tcPr>
                </a:tc>
                <a:tc>
                  <a:txBody>
                    <a:bodyPr/>
                    <a:lstStyle/>
                    <a:p>
                      <a:pPr marL="0" algn="ctr" defTabSz="914400" rtl="0" eaLnBrk="1" latinLnBrk="0" hangingPunct="1"/>
                      <a:endParaRPr lang="en-US" sz="1800" b="1" kern="1200" dirty="0">
                        <a:solidFill>
                          <a:schemeClr val="dk1"/>
                        </a:solidFill>
                        <a:latin typeface="+mn-lt"/>
                        <a:ea typeface="+mn-ea"/>
                        <a:cs typeface="+mn-cs"/>
                      </a:endParaRPr>
                    </a:p>
                  </a:txBody>
                  <a:tcPr>
                    <a:solidFill>
                      <a:schemeClr val="accent2">
                        <a:lumMod val="75000"/>
                      </a:schemeClr>
                    </a:solidFill>
                  </a:tcPr>
                </a:tc>
                <a:tc>
                  <a:txBody>
                    <a:bodyPr/>
                    <a:lstStyle/>
                    <a:p>
                      <a:pPr marL="0" algn="ctr" defTabSz="914400" rtl="0" eaLnBrk="1" fontAlgn="b" latinLnBrk="0" hangingPunct="1"/>
                      <a:r>
                        <a:rPr lang="en-US" sz="1800" b="1" kern="1200" dirty="0">
                          <a:solidFill>
                            <a:schemeClr val="dk1"/>
                          </a:solidFill>
                          <a:latin typeface="+mn-lt"/>
                          <a:ea typeface="+mn-ea"/>
                          <a:cs typeface="+mn-cs"/>
                        </a:rPr>
                        <a:t>57250</a:t>
                      </a:r>
                    </a:p>
                  </a:txBody>
                  <a:tcPr marL="9525" marR="9525" marT="9525" marB="0" anchor="b">
                    <a:solidFill>
                      <a:schemeClr val="accent2">
                        <a:lumMod val="75000"/>
                      </a:schemeClr>
                    </a:solidFill>
                  </a:tcPr>
                </a:tc>
                <a:tc>
                  <a:txBody>
                    <a:bodyPr/>
                    <a:lstStyle/>
                    <a:p>
                      <a:pPr marL="0" algn="ctr" defTabSz="914400" rtl="0" eaLnBrk="1" fontAlgn="b" latinLnBrk="0" hangingPunct="1"/>
                      <a:r>
                        <a:rPr lang="en-US" sz="1800" b="1" kern="1200" dirty="0">
                          <a:solidFill>
                            <a:schemeClr val="dk1"/>
                          </a:solidFill>
                          <a:latin typeface="+mn-lt"/>
                          <a:ea typeface="+mn-ea"/>
                          <a:cs typeface="+mn-cs"/>
                        </a:rPr>
                        <a:t>4508750</a:t>
                      </a:r>
                    </a:p>
                  </a:txBody>
                  <a:tcPr marL="9525" marR="9525" marT="9525" marB="0" anchor="b">
                    <a:solidFill>
                      <a:schemeClr val="accent2">
                        <a:lumMod val="75000"/>
                      </a:schemeClr>
                    </a:solidFill>
                  </a:tcPr>
                </a:tc>
              </a:tr>
            </a:tbl>
          </a:graphicData>
        </a:graphic>
      </p:graphicFrame>
    </p:spTree>
    <p:extLst>
      <p:ext uri="{BB962C8B-B14F-4D97-AF65-F5344CB8AC3E}">
        <p14:creationId xmlns:p14="http://schemas.microsoft.com/office/powerpoint/2010/main" val="19463342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2- التباين و الانحراف المعياري :-</a:t>
            </a:r>
            <a:endParaRPr lang="en-US" dirty="0"/>
          </a:p>
        </p:txBody>
      </p:sp>
      <p:sp>
        <p:nvSpPr>
          <p:cNvPr id="3" name="Content Placeholder 2"/>
          <p:cNvSpPr>
            <a:spLocks noGrp="1"/>
          </p:cNvSpPr>
          <p:nvPr>
            <p:ph idx="1"/>
          </p:nvPr>
        </p:nvSpPr>
        <p:spPr/>
        <p:txBody>
          <a:bodyPr/>
          <a:lstStyle/>
          <a:p>
            <a:r>
              <a:rPr lang="ar-EG" dirty="0" smtClean="0"/>
              <a:t>مثال :-</a:t>
            </a:r>
          </a:p>
          <a:p>
            <a:pPr rtl="1"/>
            <a:r>
              <a:rPr lang="ar-EG" dirty="0" smtClean="0"/>
              <a:t>الجدول التالي يتضمن فئات الاجر الشهري لمجموعة من العاملين و المطلوب حساب الانحراف المعياري والتباين :-</a:t>
            </a:r>
          </a:p>
          <a:p>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706942650"/>
              </p:ext>
            </p:extLst>
          </p:nvPr>
        </p:nvGraphicFramePr>
        <p:xfrm>
          <a:off x="1651000" y="3353400"/>
          <a:ext cx="6604000" cy="2595880"/>
        </p:xfrm>
        <a:graphic>
          <a:graphicData uri="http://schemas.openxmlformats.org/drawingml/2006/table">
            <a:tbl>
              <a:tblPr firstRow="1" bandRow="1">
                <a:tableStyleId>{5C22544A-7EE6-4342-B048-85BDC9FD1C3A}</a:tableStyleId>
              </a:tblPr>
              <a:tblGrid>
                <a:gridCol w="3302000"/>
                <a:gridCol w="3302000"/>
              </a:tblGrid>
              <a:tr h="370840">
                <a:tc>
                  <a:txBody>
                    <a:bodyPr/>
                    <a:lstStyle/>
                    <a:p>
                      <a:pPr algn="ctr"/>
                      <a:r>
                        <a:rPr lang="ar-EG" b="1" dirty="0" smtClean="0"/>
                        <a:t>فئات</a:t>
                      </a:r>
                      <a:r>
                        <a:rPr lang="ar-EG" b="1" baseline="0" dirty="0" smtClean="0"/>
                        <a:t> الانفاق </a:t>
                      </a:r>
                      <a:endParaRPr lang="en-US" b="1" dirty="0"/>
                    </a:p>
                  </a:txBody>
                  <a:tcPr/>
                </a:tc>
                <a:tc>
                  <a:txBody>
                    <a:bodyPr/>
                    <a:lstStyle/>
                    <a:p>
                      <a:pPr algn="ctr"/>
                      <a:r>
                        <a:rPr lang="ar-EG" b="1" dirty="0" smtClean="0"/>
                        <a:t>عدد الاسر </a:t>
                      </a:r>
                      <a:endParaRPr lang="en-US" b="1" dirty="0"/>
                    </a:p>
                  </a:txBody>
                  <a:tcPr/>
                </a:tc>
              </a:tr>
              <a:tr h="370840">
                <a:tc>
                  <a:txBody>
                    <a:bodyPr/>
                    <a:lstStyle/>
                    <a:p>
                      <a:pPr algn="ctr"/>
                      <a:r>
                        <a:rPr lang="en-US" b="1" dirty="0" smtClean="0"/>
                        <a:t>100 - </a:t>
                      </a:r>
                      <a:endParaRPr lang="en-US" b="1" dirty="0"/>
                    </a:p>
                  </a:txBody>
                  <a:tcPr/>
                </a:tc>
                <a:tc>
                  <a:txBody>
                    <a:bodyPr/>
                    <a:lstStyle/>
                    <a:p>
                      <a:pPr algn="ctr"/>
                      <a:r>
                        <a:rPr lang="en-US" b="1" dirty="0" smtClean="0"/>
                        <a:t>55</a:t>
                      </a:r>
                      <a:endParaRPr lang="en-US" b="1" dirty="0"/>
                    </a:p>
                  </a:txBody>
                  <a:tcPr/>
                </a:tc>
              </a:tr>
              <a:tr h="370840">
                <a:tc>
                  <a:txBody>
                    <a:bodyPr/>
                    <a:lstStyle/>
                    <a:p>
                      <a:pPr algn="ctr"/>
                      <a:r>
                        <a:rPr lang="en-US" b="1" dirty="0" smtClean="0"/>
                        <a:t>200</a:t>
                      </a:r>
                      <a:r>
                        <a:rPr lang="en-US" b="1" baseline="0" dirty="0" smtClean="0"/>
                        <a:t> -</a:t>
                      </a:r>
                      <a:endParaRPr lang="en-US" b="1" dirty="0"/>
                    </a:p>
                  </a:txBody>
                  <a:tcPr/>
                </a:tc>
                <a:tc>
                  <a:txBody>
                    <a:bodyPr/>
                    <a:lstStyle/>
                    <a:p>
                      <a:pPr algn="ctr"/>
                      <a:r>
                        <a:rPr lang="en-US" b="1" dirty="0" smtClean="0"/>
                        <a:t>65</a:t>
                      </a:r>
                      <a:endParaRPr lang="en-US" b="1" dirty="0"/>
                    </a:p>
                  </a:txBody>
                  <a:tcPr/>
                </a:tc>
              </a:tr>
              <a:tr h="370840">
                <a:tc>
                  <a:txBody>
                    <a:bodyPr/>
                    <a:lstStyle/>
                    <a:p>
                      <a:pPr algn="ctr"/>
                      <a:r>
                        <a:rPr lang="en-US" b="1" dirty="0" smtClean="0"/>
                        <a:t>300 -</a:t>
                      </a:r>
                      <a:endParaRPr lang="en-US" b="1" dirty="0"/>
                    </a:p>
                  </a:txBody>
                  <a:tcPr/>
                </a:tc>
                <a:tc>
                  <a:txBody>
                    <a:bodyPr/>
                    <a:lstStyle/>
                    <a:p>
                      <a:pPr algn="ctr"/>
                      <a:r>
                        <a:rPr lang="en-US" b="1" dirty="0" smtClean="0"/>
                        <a:t>80</a:t>
                      </a:r>
                      <a:endParaRPr lang="en-US" b="1" dirty="0"/>
                    </a:p>
                  </a:txBody>
                  <a:tcPr/>
                </a:tc>
              </a:tr>
              <a:tr h="370840">
                <a:tc>
                  <a:txBody>
                    <a:bodyPr/>
                    <a:lstStyle/>
                    <a:p>
                      <a:pPr algn="ctr"/>
                      <a:r>
                        <a:rPr lang="en-US" b="1" dirty="0" smtClean="0"/>
                        <a:t>400 -</a:t>
                      </a:r>
                      <a:endParaRPr lang="en-US" b="1" dirty="0"/>
                    </a:p>
                  </a:txBody>
                  <a:tcPr/>
                </a:tc>
                <a:tc>
                  <a:txBody>
                    <a:bodyPr/>
                    <a:lstStyle/>
                    <a:p>
                      <a:pPr algn="ctr"/>
                      <a:r>
                        <a:rPr lang="en-US" b="1" dirty="0" smtClean="0"/>
                        <a:t>75</a:t>
                      </a:r>
                      <a:endParaRPr lang="en-US" b="1" dirty="0"/>
                    </a:p>
                  </a:txBody>
                  <a:tcPr/>
                </a:tc>
              </a:tr>
              <a:tr h="370840">
                <a:tc>
                  <a:txBody>
                    <a:bodyPr/>
                    <a:lstStyle/>
                    <a:p>
                      <a:pPr algn="ctr"/>
                      <a:r>
                        <a:rPr lang="en-US" b="1" dirty="0" smtClean="0"/>
                        <a:t>500 - 600</a:t>
                      </a:r>
                      <a:endParaRPr lang="en-US" b="1" dirty="0"/>
                    </a:p>
                  </a:txBody>
                  <a:tcPr/>
                </a:tc>
                <a:tc>
                  <a:txBody>
                    <a:bodyPr/>
                    <a:lstStyle/>
                    <a:p>
                      <a:pPr algn="ctr"/>
                      <a:r>
                        <a:rPr lang="en-US" b="1" dirty="0" smtClean="0"/>
                        <a:t>35</a:t>
                      </a:r>
                      <a:endParaRPr lang="en-US" b="1" dirty="0"/>
                    </a:p>
                  </a:txBody>
                  <a:tcPr/>
                </a:tc>
              </a:tr>
              <a:tr h="370840">
                <a:tc>
                  <a:txBody>
                    <a:bodyPr/>
                    <a:lstStyle/>
                    <a:p>
                      <a:pPr algn="ctr"/>
                      <a:r>
                        <a:rPr lang="ar-EG" b="1" dirty="0" smtClean="0"/>
                        <a:t>المجموع</a:t>
                      </a:r>
                      <a:endParaRPr lang="en-US" b="1" dirty="0"/>
                    </a:p>
                  </a:txBody>
                  <a:tcPr/>
                </a:tc>
                <a:tc>
                  <a:txBody>
                    <a:bodyPr/>
                    <a:lstStyle/>
                    <a:p>
                      <a:pPr algn="ctr"/>
                      <a:r>
                        <a:rPr lang="en-US" b="1" dirty="0" smtClean="0"/>
                        <a:t>310</a:t>
                      </a:r>
                      <a:endParaRPr lang="en-US" b="1" dirty="0"/>
                    </a:p>
                  </a:txBody>
                  <a:tcPr/>
                </a:tc>
              </a:tr>
            </a:tbl>
          </a:graphicData>
        </a:graphic>
      </p:graphicFrame>
    </p:spTree>
    <p:extLst>
      <p:ext uri="{BB962C8B-B14F-4D97-AF65-F5344CB8AC3E}">
        <p14:creationId xmlns:p14="http://schemas.microsoft.com/office/powerpoint/2010/main" val="16383350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2- التباين و الانحراف المعياري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ar-EG" dirty="0" smtClean="0"/>
                  <a:t>الحل :-</a:t>
                </a:r>
              </a:p>
              <a:p>
                <a:endParaRPr lang="ar-EG" dirty="0"/>
              </a:p>
              <a:p>
                <a:endParaRPr lang="ar-EG" dirty="0" smtClean="0"/>
              </a:p>
              <a:p>
                <a:endParaRPr lang="ar-EG" dirty="0"/>
              </a:p>
              <a:p>
                <a:endParaRPr lang="ar-EG" dirty="0" smtClean="0"/>
              </a:p>
              <a:p>
                <a:endParaRPr lang="ar-EG" dirty="0"/>
              </a:p>
              <a:p>
                <a:pPr algn="l"/>
                <a14:m>
                  <m:oMath xmlns:m="http://schemas.openxmlformats.org/officeDocument/2006/math">
                    <m:sSup>
                      <m:sSupPr>
                        <m:ctrlPr>
                          <a:rPr lang="ar-SA" sz="2000" b="1" i="1">
                            <a:effectLst>
                              <a:outerShdw blurRad="38100" dist="38100" dir="2700000" algn="tl">
                                <a:srgbClr val="000000">
                                  <a:alpha val="43137"/>
                                </a:srgbClr>
                              </a:outerShdw>
                            </a:effectLst>
                            <a:latin typeface="Cambria Math"/>
                          </a:rPr>
                        </m:ctrlPr>
                      </m:sSupPr>
                      <m:e>
                        <m:r>
                          <a:rPr lang="ar-SA" sz="2000" b="1" i="0">
                            <a:effectLst>
                              <a:outerShdw blurRad="38100" dist="38100" dir="2700000" algn="tl">
                                <a:srgbClr val="000000">
                                  <a:alpha val="43137"/>
                                </a:srgbClr>
                              </a:outerShdw>
                            </a:effectLst>
                            <a:latin typeface="Cambria Math"/>
                          </a:rPr>
                          <m:t>𝛔</m:t>
                        </m:r>
                      </m:e>
                      <m:sup>
                        <m:r>
                          <a:rPr lang="en-US" sz="2000" b="1" i="0">
                            <a:effectLst>
                              <a:outerShdw blurRad="38100" dist="38100" dir="2700000" algn="tl">
                                <a:srgbClr val="000000">
                                  <a:alpha val="43137"/>
                                </a:srgbClr>
                              </a:outerShdw>
                            </a:effectLst>
                            <a:latin typeface="Cambria Math"/>
                          </a:rPr>
                          <m:t>𝟐</m:t>
                        </m:r>
                      </m:sup>
                    </m:sSup>
                    <m:r>
                      <a:rPr lang="ar-SA" sz="2000" b="1" i="0">
                        <a:effectLst>
                          <a:outerShdw blurRad="38100" dist="38100" dir="2700000" algn="tl">
                            <a:srgbClr val="000000">
                              <a:alpha val="43137"/>
                            </a:srgbClr>
                          </a:outerShdw>
                        </a:effectLst>
                        <a:latin typeface="Cambria Math"/>
                      </a:rPr>
                      <m:t>=</m:t>
                    </m:r>
                    <m:f>
                      <m:fPr>
                        <m:ctrlPr>
                          <a:rPr lang="ar-SA" sz="2000" b="1" i="1">
                            <a:effectLst>
                              <a:outerShdw blurRad="38100" dist="38100" dir="2700000" algn="tl">
                                <a:srgbClr val="000000">
                                  <a:alpha val="43137"/>
                                </a:srgbClr>
                              </a:outerShdw>
                            </a:effectLst>
                            <a:latin typeface="Cambria Math"/>
                          </a:rPr>
                        </m:ctrlPr>
                      </m:fPr>
                      <m:num>
                        <m:nary>
                          <m:naryPr>
                            <m:chr m:val="∑"/>
                            <m:subHide m:val="on"/>
                            <m:supHide m:val="on"/>
                            <m:ctrlPr>
                              <a:rPr lang="ar-SA" sz="2000" b="1" i="1">
                                <a:effectLst>
                                  <a:outerShdw blurRad="38100" dist="38100" dir="2700000" algn="tl">
                                    <a:srgbClr val="000000">
                                      <a:alpha val="43137"/>
                                    </a:srgbClr>
                                  </a:outerShdw>
                                </a:effectLst>
                                <a:latin typeface="Cambria Math"/>
                              </a:rPr>
                            </m:ctrlPr>
                          </m:naryPr>
                          <m:sub/>
                          <m:sup/>
                          <m:e>
                            <m:sSup>
                              <m:sSupPr>
                                <m:ctrlPr>
                                  <a:rPr lang="en-US" sz="2000" b="1" i="1">
                                    <a:effectLst>
                                      <a:outerShdw blurRad="38100" dist="38100" dir="2700000" algn="tl">
                                        <a:srgbClr val="000000">
                                          <a:alpha val="43137"/>
                                        </a:srgbClr>
                                      </a:outerShdw>
                                    </a:effectLst>
                                    <a:latin typeface="Cambria Math"/>
                                  </a:rPr>
                                </m:ctrlPr>
                              </m:sSupPr>
                              <m:e>
                                <m:r>
                                  <a:rPr lang="en-US" sz="2000" b="1" i="0">
                                    <a:effectLst>
                                      <a:outerShdw blurRad="38100" dist="38100" dir="2700000" algn="tl">
                                        <a:srgbClr val="000000">
                                          <a:alpha val="43137"/>
                                        </a:srgbClr>
                                      </a:outerShdw>
                                    </a:effectLst>
                                    <a:latin typeface="Cambria Math"/>
                                  </a:rPr>
                                  <m:t>𝐟𝐱</m:t>
                                </m:r>
                              </m:e>
                              <m:sup>
                                <m:r>
                                  <a:rPr lang="en-US" sz="2000" b="1" i="0">
                                    <a:effectLst>
                                      <a:outerShdw blurRad="38100" dist="38100" dir="2700000" algn="tl">
                                        <a:srgbClr val="000000">
                                          <a:alpha val="43137"/>
                                        </a:srgbClr>
                                      </a:outerShdw>
                                    </a:effectLst>
                                    <a:latin typeface="Cambria Math"/>
                                  </a:rPr>
                                  <m:t>𝟐</m:t>
                                </m:r>
                              </m:sup>
                            </m:sSup>
                          </m:e>
                        </m:nary>
                      </m:num>
                      <m:den>
                        <m:nary>
                          <m:naryPr>
                            <m:chr m:val="∑"/>
                            <m:subHide m:val="on"/>
                            <m:supHide m:val="on"/>
                            <m:ctrlPr>
                              <a:rPr lang="en-US" sz="2000" b="1" i="1">
                                <a:effectLst>
                                  <a:outerShdw blurRad="38100" dist="38100" dir="2700000" algn="tl">
                                    <a:srgbClr val="000000">
                                      <a:alpha val="43137"/>
                                    </a:srgbClr>
                                  </a:outerShdw>
                                </a:effectLst>
                                <a:latin typeface="Cambria Math"/>
                              </a:rPr>
                            </m:ctrlPr>
                          </m:naryPr>
                          <m:sub/>
                          <m:sup/>
                          <m:e>
                            <m:r>
                              <a:rPr lang="en-US" sz="2000" b="1" i="0">
                                <a:effectLst>
                                  <a:outerShdw blurRad="38100" dist="38100" dir="2700000" algn="tl">
                                    <a:srgbClr val="000000">
                                      <a:alpha val="43137"/>
                                    </a:srgbClr>
                                  </a:outerShdw>
                                </a:effectLst>
                                <a:latin typeface="Cambria Math"/>
                              </a:rPr>
                              <m:t>𝐟</m:t>
                            </m:r>
                          </m:e>
                        </m:nary>
                      </m:den>
                    </m:f>
                  </m:oMath>
                </a14:m>
                <a:r>
                  <a:rPr lang="en-US" sz="2000" b="1" dirty="0">
                    <a:effectLst>
                      <a:outerShdw blurRad="38100" dist="38100" dir="2700000" algn="tl">
                        <a:srgbClr val="000000">
                          <a:alpha val="43137"/>
                        </a:srgbClr>
                      </a:outerShdw>
                    </a:effectLst>
                    <a:latin typeface="Cambria Math"/>
                  </a:rPr>
                  <a:t> - </a:t>
                </a:r>
                <a14:m>
                  <m:oMath xmlns:m="http://schemas.openxmlformats.org/officeDocument/2006/math">
                    <m:sSup>
                      <m:sSupPr>
                        <m:ctrlPr>
                          <a:rPr lang="en-US" sz="2000" b="1" i="1">
                            <a:effectLst>
                              <a:outerShdw blurRad="38100" dist="38100" dir="2700000" algn="tl">
                                <a:srgbClr val="000000">
                                  <a:alpha val="43137"/>
                                </a:srgbClr>
                              </a:outerShdw>
                            </a:effectLst>
                            <a:latin typeface="Cambria Math"/>
                          </a:rPr>
                        </m:ctrlPr>
                      </m:sSupPr>
                      <m:e>
                        <m:d>
                          <m:dPr>
                            <m:ctrlPr>
                              <a:rPr lang="en-US" sz="2000" b="1" i="1">
                                <a:effectLst>
                                  <a:outerShdw blurRad="38100" dist="38100" dir="2700000" algn="tl">
                                    <a:srgbClr val="000000">
                                      <a:alpha val="43137"/>
                                    </a:srgbClr>
                                  </a:outerShdw>
                                </a:effectLst>
                                <a:latin typeface="Cambria Math"/>
                              </a:rPr>
                            </m:ctrlPr>
                          </m:dPr>
                          <m:e>
                            <m:f>
                              <m:fPr>
                                <m:ctrlPr>
                                  <a:rPr lang="en-US" sz="2000" b="1" i="1">
                                    <a:effectLst>
                                      <a:outerShdw blurRad="38100" dist="38100" dir="2700000" algn="tl">
                                        <a:srgbClr val="000000">
                                          <a:alpha val="43137"/>
                                        </a:srgbClr>
                                      </a:outerShdw>
                                    </a:effectLst>
                                    <a:latin typeface="Cambria Math"/>
                                  </a:rPr>
                                </m:ctrlPr>
                              </m:fPr>
                              <m:num>
                                <m:nary>
                                  <m:naryPr>
                                    <m:chr m:val="∑"/>
                                    <m:subHide m:val="on"/>
                                    <m:supHide m:val="on"/>
                                    <m:ctrlPr>
                                      <a:rPr lang="en-US" sz="2000" b="1" i="1">
                                        <a:effectLst>
                                          <a:outerShdw blurRad="38100" dist="38100" dir="2700000" algn="tl">
                                            <a:srgbClr val="000000">
                                              <a:alpha val="43137"/>
                                            </a:srgbClr>
                                          </a:outerShdw>
                                        </a:effectLst>
                                        <a:latin typeface="Cambria Math"/>
                                      </a:rPr>
                                    </m:ctrlPr>
                                  </m:naryPr>
                                  <m:sub/>
                                  <m:sup/>
                                  <m:e>
                                    <m:r>
                                      <a:rPr lang="en-US" sz="2000" b="1" i="0">
                                        <a:effectLst>
                                          <a:outerShdw blurRad="38100" dist="38100" dir="2700000" algn="tl">
                                            <a:srgbClr val="000000">
                                              <a:alpha val="43137"/>
                                            </a:srgbClr>
                                          </a:outerShdw>
                                        </a:effectLst>
                                        <a:latin typeface="Cambria Math"/>
                                      </a:rPr>
                                      <m:t>𝐟𝐱</m:t>
                                    </m:r>
                                  </m:e>
                                </m:nary>
                              </m:num>
                              <m:den>
                                <m:nary>
                                  <m:naryPr>
                                    <m:chr m:val="∑"/>
                                    <m:subHide m:val="on"/>
                                    <m:supHide m:val="on"/>
                                    <m:ctrlPr>
                                      <a:rPr lang="en-US" sz="2000" b="1" i="1">
                                        <a:effectLst>
                                          <a:outerShdw blurRad="38100" dist="38100" dir="2700000" algn="tl">
                                            <a:srgbClr val="000000">
                                              <a:alpha val="43137"/>
                                            </a:srgbClr>
                                          </a:outerShdw>
                                        </a:effectLst>
                                        <a:latin typeface="Cambria Math"/>
                                      </a:rPr>
                                    </m:ctrlPr>
                                  </m:naryPr>
                                  <m:sub/>
                                  <m:sup/>
                                  <m:e>
                                    <m:r>
                                      <a:rPr lang="en-US" sz="2000" b="1" i="0">
                                        <a:effectLst>
                                          <a:outerShdw blurRad="38100" dist="38100" dir="2700000" algn="tl">
                                            <a:srgbClr val="000000">
                                              <a:alpha val="43137"/>
                                            </a:srgbClr>
                                          </a:outerShdw>
                                        </a:effectLst>
                                        <a:latin typeface="Cambria Math"/>
                                      </a:rPr>
                                      <m:t>𝐟</m:t>
                                    </m:r>
                                  </m:e>
                                </m:nary>
                              </m:den>
                            </m:f>
                          </m:e>
                        </m:d>
                      </m:e>
                      <m:sup>
                        <m:r>
                          <a:rPr lang="en-US" sz="2000" b="1" i="0">
                            <a:effectLst>
                              <a:outerShdw blurRad="38100" dist="38100" dir="2700000" algn="tl">
                                <a:srgbClr val="000000">
                                  <a:alpha val="43137"/>
                                </a:srgbClr>
                              </a:outerShdw>
                            </a:effectLst>
                            <a:latin typeface="Cambria Math"/>
                          </a:rPr>
                          <m:t>𝟐</m:t>
                        </m:r>
                      </m:sup>
                    </m:sSup>
                  </m:oMath>
                </a14:m>
                <a:r>
                  <a:rPr lang="en-US" sz="2000" b="1" dirty="0" smtClean="0">
                    <a:effectLst>
                      <a:outerShdw blurRad="38100" dist="38100" dir="2700000" algn="tl">
                        <a:srgbClr val="000000">
                          <a:alpha val="43137"/>
                        </a:srgbClr>
                      </a:outerShdw>
                    </a:effectLst>
                    <a:latin typeface="Cambria Math"/>
                  </a:rPr>
                  <a:t> = </a:t>
                </a:r>
                <a14:m>
                  <m:oMath xmlns:m="http://schemas.openxmlformats.org/officeDocument/2006/math">
                    <m:f>
                      <m:fPr>
                        <m:ctrlPr>
                          <a:rPr lang="en-US" sz="2000" b="1" i="1" smtClean="0">
                            <a:effectLst>
                              <a:outerShdw blurRad="38100" dist="38100" dir="2700000" algn="tl">
                                <a:srgbClr val="000000">
                                  <a:alpha val="43137"/>
                                </a:srgbClr>
                              </a:outerShdw>
                            </a:effectLst>
                            <a:latin typeface="Cambria Math"/>
                          </a:rPr>
                        </m:ctrlPr>
                      </m:fPr>
                      <m:num>
                        <m:r>
                          <a:rPr lang="en-US" sz="2000" b="1" i="1" smtClean="0">
                            <a:effectLst>
                              <a:outerShdw blurRad="38100" dist="38100" dir="2700000" algn="tl">
                                <a:srgbClr val="000000">
                                  <a:alpha val="43137"/>
                                </a:srgbClr>
                              </a:outerShdw>
                            </a:effectLst>
                            <a:latin typeface="Cambria Math"/>
                          </a:rPr>
                          <m:t>𝟒𝟎𝟖𝟕𝟓𝟎𝟎𝟎</m:t>
                        </m:r>
                      </m:num>
                      <m:den>
                        <m:r>
                          <a:rPr lang="en-US" sz="2000" b="1" i="1" smtClean="0">
                            <a:effectLst>
                              <a:outerShdw blurRad="38100" dist="38100" dir="2700000" algn="tl">
                                <a:srgbClr val="000000">
                                  <a:alpha val="43137"/>
                                </a:srgbClr>
                              </a:outerShdw>
                            </a:effectLst>
                            <a:latin typeface="Cambria Math"/>
                          </a:rPr>
                          <m:t>𝟑𝟏𝟎</m:t>
                        </m:r>
                      </m:den>
                    </m:f>
                  </m:oMath>
                </a14:m>
                <a:r>
                  <a:rPr lang="en-US" sz="2000" b="1" dirty="0" smtClean="0">
                    <a:effectLst>
                      <a:outerShdw blurRad="38100" dist="38100" dir="2700000" algn="tl">
                        <a:srgbClr val="000000">
                          <a:alpha val="43137"/>
                        </a:srgbClr>
                      </a:outerShdw>
                    </a:effectLst>
                    <a:latin typeface="Cambria Math"/>
                  </a:rPr>
                  <a:t> -  </a:t>
                </a:r>
                <a14:m>
                  <m:oMath xmlns:m="http://schemas.openxmlformats.org/officeDocument/2006/math">
                    <m:sSup>
                      <m:sSupPr>
                        <m:ctrlPr>
                          <a:rPr lang="en-US" sz="2000" b="1" i="1" smtClean="0">
                            <a:effectLst>
                              <a:outerShdw blurRad="38100" dist="38100" dir="2700000" algn="tl">
                                <a:srgbClr val="000000">
                                  <a:alpha val="43137"/>
                                </a:srgbClr>
                              </a:outerShdw>
                            </a:effectLst>
                            <a:latin typeface="Cambria Math"/>
                          </a:rPr>
                        </m:ctrlPr>
                      </m:sSupPr>
                      <m:e>
                        <m:d>
                          <m:dPr>
                            <m:ctrlPr>
                              <a:rPr lang="en-US" sz="2000" b="1" i="1" smtClean="0">
                                <a:effectLst>
                                  <a:outerShdw blurRad="38100" dist="38100" dir="2700000" algn="tl">
                                    <a:srgbClr val="000000">
                                      <a:alpha val="43137"/>
                                    </a:srgbClr>
                                  </a:outerShdw>
                                </a:effectLst>
                                <a:latin typeface="Cambria Math"/>
                              </a:rPr>
                            </m:ctrlPr>
                          </m:dPr>
                          <m:e>
                            <m:f>
                              <m:fPr>
                                <m:ctrlPr>
                                  <a:rPr lang="en-US" sz="2000" b="1" i="1" smtClean="0">
                                    <a:effectLst>
                                      <a:outerShdw blurRad="38100" dist="38100" dir="2700000" algn="tl">
                                        <a:srgbClr val="000000">
                                          <a:alpha val="43137"/>
                                        </a:srgbClr>
                                      </a:outerShdw>
                                    </a:effectLst>
                                    <a:latin typeface="Cambria Math"/>
                                  </a:rPr>
                                </m:ctrlPr>
                              </m:fPr>
                              <m:num>
                                <m:r>
                                  <a:rPr lang="en-US" sz="2000" b="1" i="1" smtClean="0">
                                    <a:effectLst>
                                      <a:outerShdw blurRad="38100" dist="38100" dir="2700000" algn="tl">
                                        <a:srgbClr val="000000">
                                          <a:alpha val="43137"/>
                                        </a:srgbClr>
                                      </a:outerShdw>
                                    </a:effectLst>
                                    <a:latin typeface="Cambria Math"/>
                                  </a:rPr>
                                  <m:t>𝟏𝟎𝟓𝟓𝟎𝟎</m:t>
                                </m:r>
                              </m:num>
                              <m:den>
                                <m:r>
                                  <a:rPr lang="en-US" sz="2000" b="1" i="1" smtClean="0">
                                    <a:effectLst>
                                      <a:outerShdw blurRad="38100" dist="38100" dir="2700000" algn="tl">
                                        <a:srgbClr val="000000">
                                          <a:alpha val="43137"/>
                                        </a:srgbClr>
                                      </a:outerShdw>
                                    </a:effectLst>
                                    <a:latin typeface="Cambria Math"/>
                                  </a:rPr>
                                  <m:t>𝟑𝟏𝟎</m:t>
                                </m:r>
                              </m:den>
                            </m:f>
                          </m:e>
                        </m:d>
                      </m:e>
                      <m:sup>
                        <m:r>
                          <a:rPr lang="en-US" sz="2000" b="1" i="1" smtClean="0">
                            <a:effectLst>
                              <a:outerShdw blurRad="38100" dist="38100" dir="2700000" algn="tl">
                                <a:srgbClr val="000000">
                                  <a:alpha val="43137"/>
                                </a:srgbClr>
                              </a:outerShdw>
                            </a:effectLst>
                            <a:latin typeface="Cambria Math"/>
                          </a:rPr>
                          <m:t>𝟐</m:t>
                        </m:r>
                      </m:sup>
                    </m:sSup>
                  </m:oMath>
                </a14:m>
                <a:r>
                  <a:rPr lang="en-US" sz="2000" b="1" dirty="0" smtClean="0">
                    <a:effectLst>
                      <a:outerShdw blurRad="38100" dist="38100" dir="2700000" algn="tl">
                        <a:srgbClr val="000000">
                          <a:alpha val="43137"/>
                        </a:srgbClr>
                      </a:outerShdw>
                    </a:effectLst>
                    <a:latin typeface="Cambria Math"/>
                  </a:rPr>
                  <a:t> =  16035.38</a:t>
                </a:r>
                <a:r>
                  <a:rPr lang="ar-EG" sz="2000" b="1" dirty="0" smtClean="0">
                    <a:effectLst>
                      <a:outerShdw blurRad="38100" dist="38100" dir="2700000" algn="tl">
                        <a:srgbClr val="000000">
                          <a:alpha val="43137"/>
                        </a:srgbClr>
                      </a:outerShdw>
                    </a:effectLst>
                    <a:latin typeface="Cambria Math"/>
                  </a:rPr>
                  <a:t> ريال  </a:t>
                </a:r>
                <a:endParaRPr lang="ar-SA" sz="2000" b="1" dirty="0">
                  <a:effectLst>
                    <a:outerShdw blurRad="38100" dist="38100" dir="2700000" algn="tl">
                      <a:srgbClr val="000000">
                        <a:alpha val="43137"/>
                      </a:srgbClr>
                    </a:outerShdw>
                  </a:effectLst>
                  <a:latin typeface="Cambria Math"/>
                </a:endParaRPr>
              </a:p>
              <a:p>
                <a:pPr algn="ctr"/>
                <a14:m>
                  <m:oMath xmlns:m="http://schemas.openxmlformats.org/officeDocument/2006/math">
                    <m:r>
                      <a:rPr lang="ar-SA" sz="2000" b="1" i="0">
                        <a:effectLst>
                          <a:outerShdw blurRad="38100" dist="38100" dir="2700000" algn="tl">
                            <a:srgbClr val="000000">
                              <a:alpha val="43137"/>
                            </a:srgbClr>
                          </a:outerShdw>
                        </a:effectLst>
                        <a:latin typeface="Cambria Math"/>
                      </a:rPr>
                      <m:t>𝛔</m:t>
                    </m:r>
                    <m:r>
                      <a:rPr lang="ar-SA" sz="2000" b="1" i="0">
                        <a:effectLst>
                          <a:outerShdw blurRad="38100" dist="38100" dir="2700000" algn="tl">
                            <a:srgbClr val="000000">
                              <a:alpha val="43137"/>
                            </a:srgbClr>
                          </a:outerShdw>
                        </a:effectLst>
                        <a:latin typeface="Cambria Math"/>
                      </a:rPr>
                      <m:t>= </m:t>
                    </m:r>
                    <m:rad>
                      <m:radPr>
                        <m:degHide m:val="on"/>
                        <m:ctrlPr>
                          <a:rPr lang="ar-SA" sz="2000" b="1" i="1">
                            <a:effectLst>
                              <a:outerShdw blurRad="38100" dist="38100" dir="2700000" algn="tl">
                                <a:srgbClr val="000000">
                                  <a:alpha val="43137"/>
                                </a:srgbClr>
                              </a:outerShdw>
                            </a:effectLst>
                            <a:latin typeface="Cambria Math"/>
                          </a:rPr>
                        </m:ctrlPr>
                      </m:radPr>
                      <m:deg/>
                      <m:e>
                        <m:sSup>
                          <m:sSupPr>
                            <m:ctrlPr>
                              <a:rPr lang="ar-SA" sz="2000" b="1" i="1">
                                <a:effectLst>
                                  <a:outerShdw blurRad="38100" dist="38100" dir="2700000" algn="tl">
                                    <a:srgbClr val="000000">
                                      <a:alpha val="43137"/>
                                    </a:srgbClr>
                                  </a:outerShdw>
                                </a:effectLst>
                                <a:latin typeface="Cambria Math"/>
                              </a:rPr>
                            </m:ctrlPr>
                          </m:sSupPr>
                          <m:e>
                            <m:r>
                              <a:rPr lang="ar-SA" sz="2000" b="1" i="0">
                                <a:effectLst>
                                  <a:outerShdw blurRad="38100" dist="38100" dir="2700000" algn="tl">
                                    <a:srgbClr val="000000">
                                      <a:alpha val="43137"/>
                                    </a:srgbClr>
                                  </a:outerShdw>
                                </a:effectLst>
                                <a:latin typeface="Cambria Math"/>
                              </a:rPr>
                              <m:t>𝛔</m:t>
                            </m:r>
                          </m:e>
                          <m:sup>
                            <m:r>
                              <a:rPr lang="en-US" sz="2000" b="1" i="0">
                                <a:effectLst>
                                  <a:outerShdw blurRad="38100" dist="38100" dir="2700000" algn="tl">
                                    <a:srgbClr val="000000">
                                      <a:alpha val="43137"/>
                                    </a:srgbClr>
                                  </a:outerShdw>
                                </a:effectLst>
                                <a:latin typeface="Cambria Math"/>
                              </a:rPr>
                              <m:t>𝟐</m:t>
                            </m:r>
                          </m:sup>
                        </m:sSup>
                      </m:e>
                    </m:rad>
                  </m:oMath>
                </a14:m>
                <a:r>
                  <a:rPr lang="en-US" sz="2000" b="1" dirty="0" smtClean="0">
                    <a:effectLst>
                      <a:outerShdw blurRad="38100" dist="38100" dir="2700000" algn="tl">
                        <a:srgbClr val="000000">
                          <a:alpha val="43137"/>
                        </a:srgbClr>
                      </a:outerShdw>
                    </a:effectLst>
                    <a:latin typeface="Cambria Math"/>
                  </a:rPr>
                  <a:t> = 126.6309 </a:t>
                </a:r>
                <a:r>
                  <a:rPr lang="ar-EG" sz="2000" b="1" dirty="0" smtClean="0">
                    <a:effectLst>
                      <a:outerShdw blurRad="38100" dist="38100" dir="2700000" algn="tl">
                        <a:srgbClr val="000000">
                          <a:alpha val="43137"/>
                        </a:srgbClr>
                      </a:outerShdw>
                    </a:effectLst>
                    <a:latin typeface="Cambria Math"/>
                  </a:rPr>
                  <a:t>ريال </a:t>
                </a:r>
                <a:endParaRPr lang="ar-SA" sz="2000" b="1" dirty="0">
                  <a:effectLst>
                    <a:outerShdw blurRad="38100" dist="38100" dir="2700000" algn="tl">
                      <a:srgbClr val="000000">
                        <a:alpha val="43137"/>
                      </a:srgbClr>
                    </a:outerShdw>
                  </a:effectLst>
                  <a:latin typeface="Cambria Math"/>
                </a:endParaRPr>
              </a:p>
              <a:p>
                <a:pPr algn="l"/>
                <a:endParaRPr lang="ar-EG" dirty="0" smtClean="0"/>
              </a:p>
              <a:p>
                <a:pPr algn="l"/>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t="-1752" r="-1640" b="-4717"/>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763828798"/>
              </p:ext>
            </p:extLst>
          </p:nvPr>
        </p:nvGraphicFramePr>
        <p:xfrm>
          <a:off x="920552" y="1860024"/>
          <a:ext cx="6604000" cy="2865120"/>
        </p:xfrm>
        <a:graphic>
          <a:graphicData uri="http://schemas.openxmlformats.org/drawingml/2006/table">
            <a:tbl>
              <a:tblPr firstRow="1" bandRow="1">
                <a:tableStyleId>{5C22544A-7EE6-4342-B048-85BDC9FD1C3A}</a:tableStyleId>
              </a:tblPr>
              <a:tblGrid>
                <a:gridCol w="1320800"/>
                <a:gridCol w="1320800"/>
                <a:gridCol w="1320800"/>
                <a:gridCol w="1320800"/>
                <a:gridCol w="1320800"/>
              </a:tblGrid>
              <a:tr h="370840">
                <a:tc>
                  <a:txBody>
                    <a:bodyPr/>
                    <a:lstStyle/>
                    <a:p>
                      <a:pPr algn="ctr"/>
                      <a:r>
                        <a:rPr lang="ar-EG" b="1" dirty="0" smtClean="0"/>
                        <a:t>فئات</a:t>
                      </a:r>
                      <a:r>
                        <a:rPr lang="ar-EG" b="1" baseline="0" dirty="0" smtClean="0"/>
                        <a:t> الانفاق </a:t>
                      </a:r>
                      <a:endParaRPr lang="en-US" b="1" baseline="0" dirty="0" smtClean="0"/>
                    </a:p>
                    <a:p>
                      <a:pPr algn="ctr"/>
                      <a:endParaRPr lang="en-US" b="1" dirty="0"/>
                    </a:p>
                  </a:txBody>
                  <a:tcPr/>
                </a:tc>
                <a:tc>
                  <a:txBody>
                    <a:bodyPr/>
                    <a:lstStyle/>
                    <a:p>
                      <a:pPr algn="ctr"/>
                      <a:r>
                        <a:rPr lang="ar-EG" b="1" dirty="0" smtClean="0"/>
                        <a:t>عدد الاسر </a:t>
                      </a:r>
                      <a:endParaRPr lang="en-US" b="1" dirty="0" smtClean="0"/>
                    </a:p>
                    <a:p>
                      <a:pPr algn="ctr"/>
                      <a:r>
                        <a:rPr lang="en-US" b="1" dirty="0" smtClean="0"/>
                        <a:t>f</a:t>
                      </a:r>
                      <a:endParaRPr lang="en-US" b="1" dirty="0"/>
                    </a:p>
                  </a:txBody>
                  <a:tcPr/>
                </a:tc>
                <a:tc>
                  <a:txBody>
                    <a:bodyPr/>
                    <a:lstStyle/>
                    <a:p>
                      <a:pPr algn="ctr"/>
                      <a:r>
                        <a:rPr lang="ar-EG" dirty="0" smtClean="0"/>
                        <a:t>مركز</a:t>
                      </a:r>
                      <a:r>
                        <a:rPr lang="ar-EG" baseline="0" dirty="0" smtClean="0"/>
                        <a:t> الفئة</a:t>
                      </a:r>
                    </a:p>
                    <a:p>
                      <a:pPr algn="ctr"/>
                      <a:r>
                        <a:rPr lang="en-US" baseline="0" dirty="0" smtClean="0"/>
                        <a:t>x</a:t>
                      </a:r>
                      <a:endParaRPr lang="en-US" dirty="0"/>
                    </a:p>
                  </a:txBody>
                  <a:tcPr/>
                </a:tc>
                <a:tc>
                  <a:txBody>
                    <a:bodyPr/>
                    <a:lstStyle/>
                    <a:p>
                      <a:pPr algn="ctr"/>
                      <a:r>
                        <a:rPr lang="en-US" dirty="0" smtClean="0"/>
                        <a:t>f</a:t>
                      </a:r>
                      <a:r>
                        <a:rPr lang="en-US" baseline="0" dirty="0" smtClean="0"/>
                        <a:t> x</a:t>
                      </a:r>
                      <a:endParaRPr lang="en-US" dirty="0"/>
                    </a:p>
                  </a:txBody>
                  <a:tcPr/>
                </a:tc>
                <a:tc>
                  <a:txBody>
                    <a:bodyPr/>
                    <a:lstStyle/>
                    <a:p>
                      <a:pPr algn="ctr"/>
                      <a:r>
                        <a:rPr lang="en-US" dirty="0" smtClean="0"/>
                        <a:t>fx</a:t>
                      </a:r>
                      <a:r>
                        <a:rPr lang="en-US" baseline="30000" dirty="0" smtClean="0"/>
                        <a:t>2</a:t>
                      </a:r>
                      <a:endParaRPr lang="en-US" dirty="0"/>
                    </a:p>
                  </a:txBody>
                  <a:tcPr/>
                </a:tc>
              </a:tr>
              <a:tr h="370840">
                <a:tc>
                  <a:txBody>
                    <a:bodyPr/>
                    <a:lstStyle/>
                    <a:p>
                      <a:pPr algn="ctr"/>
                      <a:r>
                        <a:rPr lang="en-US" b="1" dirty="0" smtClean="0"/>
                        <a:t>100 - </a:t>
                      </a:r>
                      <a:endParaRPr lang="en-US" b="1" dirty="0"/>
                    </a:p>
                  </a:txBody>
                  <a:tcPr/>
                </a:tc>
                <a:tc>
                  <a:txBody>
                    <a:bodyPr/>
                    <a:lstStyle/>
                    <a:p>
                      <a:pPr algn="ctr"/>
                      <a:r>
                        <a:rPr lang="en-US" b="1" dirty="0" smtClean="0"/>
                        <a:t>55</a:t>
                      </a:r>
                      <a:endParaRPr lang="en-US" b="1" dirty="0"/>
                    </a:p>
                  </a:txBody>
                  <a:tcPr/>
                </a:tc>
                <a:tc>
                  <a:txBody>
                    <a:bodyPr/>
                    <a:lstStyle/>
                    <a:p>
                      <a:pPr marL="0" algn="ctr" defTabSz="914400" rtl="0" eaLnBrk="1" latinLnBrk="0" hangingPunct="1"/>
                      <a:r>
                        <a:rPr lang="en-US" sz="1800" b="1" kern="1200" dirty="0" smtClean="0">
                          <a:solidFill>
                            <a:schemeClr val="dk1"/>
                          </a:solidFill>
                          <a:latin typeface="+mn-lt"/>
                          <a:ea typeface="+mn-ea"/>
                          <a:cs typeface="+mn-cs"/>
                        </a:rPr>
                        <a:t>150</a:t>
                      </a:r>
                      <a:endParaRPr lang="en-US" sz="1800" b="1" kern="1200" dirty="0">
                        <a:solidFill>
                          <a:schemeClr val="dk1"/>
                        </a:solidFill>
                        <a:latin typeface="+mn-lt"/>
                        <a:ea typeface="+mn-ea"/>
                        <a:cs typeface="+mn-cs"/>
                      </a:endParaRPr>
                    </a:p>
                  </a:txBody>
                  <a:tcPr/>
                </a:tc>
                <a:tc>
                  <a:txBody>
                    <a:bodyPr/>
                    <a:lstStyle/>
                    <a:p>
                      <a:pPr marL="0" algn="ctr" defTabSz="914400" rtl="0" eaLnBrk="1" fontAlgn="b" latinLnBrk="0" hangingPunct="1"/>
                      <a:r>
                        <a:rPr lang="en-US" sz="1800" b="1" kern="1200" dirty="0" smtClean="0">
                          <a:solidFill>
                            <a:schemeClr val="dk1"/>
                          </a:solidFill>
                          <a:latin typeface="+mn-lt"/>
                          <a:ea typeface="+mn-ea"/>
                          <a:cs typeface="+mn-cs"/>
                        </a:rPr>
                        <a:t>8250</a:t>
                      </a:r>
                      <a:endParaRPr lang="en-US" sz="1800" b="1" kern="1200" dirty="0">
                        <a:solidFill>
                          <a:schemeClr val="dk1"/>
                        </a:solidFill>
                        <a:latin typeface="+mn-lt"/>
                        <a:ea typeface="+mn-ea"/>
                        <a:cs typeface="+mn-cs"/>
                      </a:endParaRPr>
                    </a:p>
                  </a:txBody>
                  <a:tcPr marL="9525" marR="9525" marT="9525" marB="0" anchor="b"/>
                </a:tc>
                <a:tc>
                  <a:txBody>
                    <a:bodyPr/>
                    <a:lstStyle/>
                    <a:p>
                      <a:pPr marL="0" algn="ctr" defTabSz="914400" rtl="0" eaLnBrk="1" fontAlgn="b" latinLnBrk="0" hangingPunct="1"/>
                      <a:r>
                        <a:rPr lang="en-US" sz="1800" b="1" kern="1200" dirty="0">
                          <a:solidFill>
                            <a:schemeClr val="dk1"/>
                          </a:solidFill>
                          <a:latin typeface="+mn-lt"/>
                          <a:ea typeface="+mn-ea"/>
                          <a:cs typeface="+mn-cs"/>
                        </a:rPr>
                        <a:t>1237500</a:t>
                      </a:r>
                    </a:p>
                  </a:txBody>
                  <a:tcPr marL="9525" marR="9525" marT="9525" marB="0" anchor="b"/>
                </a:tc>
              </a:tr>
              <a:tr h="370840">
                <a:tc>
                  <a:txBody>
                    <a:bodyPr/>
                    <a:lstStyle/>
                    <a:p>
                      <a:pPr algn="ctr"/>
                      <a:r>
                        <a:rPr lang="en-US" b="1" dirty="0" smtClean="0"/>
                        <a:t>200</a:t>
                      </a:r>
                      <a:r>
                        <a:rPr lang="en-US" b="1" baseline="0" dirty="0" smtClean="0"/>
                        <a:t> -</a:t>
                      </a:r>
                      <a:endParaRPr lang="en-US" b="1" dirty="0"/>
                    </a:p>
                  </a:txBody>
                  <a:tcPr/>
                </a:tc>
                <a:tc>
                  <a:txBody>
                    <a:bodyPr/>
                    <a:lstStyle/>
                    <a:p>
                      <a:pPr algn="ctr"/>
                      <a:r>
                        <a:rPr lang="en-US" b="1" dirty="0" smtClean="0"/>
                        <a:t>65</a:t>
                      </a:r>
                      <a:endParaRPr lang="en-US" b="1" dirty="0"/>
                    </a:p>
                  </a:txBody>
                  <a:tcPr/>
                </a:tc>
                <a:tc>
                  <a:txBody>
                    <a:bodyPr/>
                    <a:lstStyle/>
                    <a:p>
                      <a:pPr marL="0" algn="ctr" defTabSz="914400" rtl="0" eaLnBrk="1" latinLnBrk="0" hangingPunct="1"/>
                      <a:r>
                        <a:rPr lang="en-US" sz="1800" b="1" kern="1200" dirty="0" smtClean="0">
                          <a:solidFill>
                            <a:schemeClr val="dk1"/>
                          </a:solidFill>
                          <a:latin typeface="+mn-lt"/>
                          <a:ea typeface="+mn-ea"/>
                          <a:cs typeface="+mn-cs"/>
                        </a:rPr>
                        <a:t>250</a:t>
                      </a:r>
                      <a:endParaRPr lang="en-US" sz="1800" b="1" kern="1200" dirty="0">
                        <a:solidFill>
                          <a:schemeClr val="dk1"/>
                        </a:solidFill>
                        <a:latin typeface="+mn-lt"/>
                        <a:ea typeface="+mn-ea"/>
                        <a:cs typeface="+mn-cs"/>
                      </a:endParaRPr>
                    </a:p>
                  </a:txBody>
                  <a:tcPr/>
                </a:tc>
                <a:tc>
                  <a:txBody>
                    <a:bodyPr/>
                    <a:lstStyle/>
                    <a:p>
                      <a:pPr marL="0" algn="ctr" defTabSz="914400" rtl="0" eaLnBrk="1" fontAlgn="b" latinLnBrk="0" hangingPunct="1"/>
                      <a:r>
                        <a:rPr lang="en-US" sz="1800" b="1" kern="1200" dirty="0" smtClean="0">
                          <a:solidFill>
                            <a:schemeClr val="dk1"/>
                          </a:solidFill>
                          <a:latin typeface="+mn-lt"/>
                          <a:ea typeface="+mn-ea"/>
                          <a:cs typeface="+mn-cs"/>
                        </a:rPr>
                        <a:t>16250</a:t>
                      </a:r>
                      <a:endParaRPr lang="en-US" sz="1800" b="1" kern="1200" dirty="0">
                        <a:solidFill>
                          <a:schemeClr val="dk1"/>
                        </a:solidFill>
                        <a:latin typeface="+mn-lt"/>
                        <a:ea typeface="+mn-ea"/>
                        <a:cs typeface="+mn-cs"/>
                      </a:endParaRPr>
                    </a:p>
                  </a:txBody>
                  <a:tcPr marL="9525" marR="9525" marT="9525" marB="0" anchor="b"/>
                </a:tc>
                <a:tc>
                  <a:txBody>
                    <a:bodyPr/>
                    <a:lstStyle/>
                    <a:p>
                      <a:pPr marL="0" algn="ctr" defTabSz="914400" rtl="0" eaLnBrk="1" fontAlgn="b" latinLnBrk="0" hangingPunct="1"/>
                      <a:r>
                        <a:rPr lang="en-US" sz="1800" b="1" kern="1200" dirty="0">
                          <a:solidFill>
                            <a:schemeClr val="dk1"/>
                          </a:solidFill>
                          <a:latin typeface="+mn-lt"/>
                          <a:ea typeface="+mn-ea"/>
                          <a:cs typeface="+mn-cs"/>
                        </a:rPr>
                        <a:t>4062500</a:t>
                      </a:r>
                    </a:p>
                  </a:txBody>
                  <a:tcPr marL="9525" marR="9525" marT="9525" marB="0" anchor="b"/>
                </a:tc>
              </a:tr>
              <a:tr h="370840">
                <a:tc>
                  <a:txBody>
                    <a:bodyPr/>
                    <a:lstStyle/>
                    <a:p>
                      <a:pPr algn="ctr"/>
                      <a:r>
                        <a:rPr lang="en-US" b="1" dirty="0" smtClean="0"/>
                        <a:t>300 -</a:t>
                      </a:r>
                      <a:endParaRPr lang="en-US" b="1" dirty="0"/>
                    </a:p>
                  </a:txBody>
                  <a:tcPr/>
                </a:tc>
                <a:tc>
                  <a:txBody>
                    <a:bodyPr/>
                    <a:lstStyle/>
                    <a:p>
                      <a:pPr algn="ctr"/>
                      <a:r>
                        <a:rPr lang="en-US" b="1" dirty="0" smtClean="0"/>
                        <a:t>80</a:t>
                      </a:r>
                      <a:endParaRPr lang="en-US" b="1" dirty="0"/>
                    </a:p>
                  </a:txBody>
                  <a:tcPr/>
                </a:tc>
                <a:tc>
                  <a:txBody>
                    <a:bodyPr/>
                    <a:lstStyle/>
                    <a:p>
                      <a:pPr marL="0" algn="ctr" defTabSz="914400" rtl="0" eaLnBrk="1" latinLnBrk="0" hangingPunct="1"/>
                      <a:r>
                        <a:rPr lang="en-US" sz="1800" b="1" kern="1200" dirty="0" smtClean="0">
                          <a:solidFill>
                            <a:schemeClr val="dk1"/>
                          </a:solidFill>
                          <a:latin typeface="+mn-lt"/>
                          <a:ea typeface="+mn-ea"/>
                          <a:cs typeface="+mn-cs"/>
                        </a:rPr>
                        <a:t>350</a:t>
                      </a:r>
                      <a:endParaRPr lang="en-US" sz="1800" b="1" kern="1200" dirty="0">
                        <a:solidFill>
                          <a:schemeClr val="dk1"/>
                        </a:solidFill>
                        <a:latin typeface="+mn-lt"/>
                        <a:ea typeface="+mn-ea"/>
                        <a:cs typeface="+mn-cs"/>
                      </a:endParaRPr>
                    </a:p>
                  </a:txBody>
                  <a:tcPr/>
                </a:tc>
                <a:tc>
                  <a:txBody>
                    <a:bodyPr/>
                    <a:lstStyle/>
                    <a:p>
                      <a:pPr marL="0" algn="ctr" defTabSz="914400" rtl="0" eaLnBrk="1" fontAlgn="b" latinLnBrk="0" hangingPunct="1"/>
                      <a:r>
                        <a:rPr lang="en-US" sz="1800" b="1" kern="1200" dirty="0" smtClean="0">
                          <a:solidFill>
                            <a:schemeClr val="dk1"/>
                          </a:solidFill>
                          <a:latin typeface="+mn-lt"/>
                          <a:ea typeface="+mn-ea"/>
                          <a:cs typeface="+mn-cs"/>
                        </a:rPr>
                        <a:t>28000</a:t>
                      </a:r>
                      <a:endParaRPr lang="en-US" sz="1800" b="1" kern="1200" dirty="0">
                        <a:solidFill>
                          <a:schemeClr val="dk1"/>
                        </a:solidFill>
                        <a:latin typeface="+mn-lt"/>
                        <a:ea typeface="+mn-ea"/>
                        <a:cs typeface="+mn-cs"/>
                      </a:endParaRPr>
                    </a:p>
                  </a:txBody>
                  <a:tcPr marL="9525" marR="9525" marT="9525" marB="0" anchor="b"/>
                </a:tc>
                <a:tc>
                  <a:txBody>
                    <a:bodyPr/>
                    <a:lstStyle/>
                    <a:p>
                      <a:pPr marL="0" algn="ctr" defTabSz="914400" rtl="0" eaLnBrk="1" fontAlgn="b" latinLnBrk="0" hangingPunct="1"/>
                      <a:r>
                        <a:rPr lang="en-US" sz="1800" b="1" kern="1200" dirty="0">
                          <a:solidFill>
                            <a:schemeClr val="dk1"/>
                          </a:solidFill>
                          <a:latin typeface="+mn-lt"/>
                          <a:ea typeface="+mn-ea"/>
                          <a:cs typeface="+mn-cs"/>
                        </a:rPr>
                        <a:t>9800000</a:t>
                      </a:r>
                    </a:p>
                  </a:txBody>
                  <a:tcPr marL="9525" marR="9525" marT="9525" marB="0" anchor="b"/>
                </a:tc>
              </a:tr>
              <a:tr h="370840">
                <a:tc>
                  <a:txBody>
                    <a:bodyPr/>
                    <a:lstStyle/>
                    <a:p>
                      <a:pPr algn="ctr"/>
                      <a:r>
                        <a:rPr lang="en-US" b="1" dirty="0" smtClean="0"/>
                        <a:t>400 -</a:t>
                      </a:r>
                      <a:endParaRPr lang="en-US" b="1" dirty="0"/>
                    </a:p>
                  </a:txBody>
                  <a:tcPr/>
                </a:tc>
                <a:tc>
                  <a:txBody>
                    <a:bodyPr/>
                    <a:lstStyle/>
                    <a:p>
                      <a:pPr algn="ctr"/>
                      <a:r>
                        <a:rPr lang="en-US" b="1" dirty="0" smtClean="0"/>
                        <a:t>75</a:t>
                      </a:r>
                      <a:endParaRPr lang="en-US" b="1" dirty="0"/>
                    </a:p>
                  </a:txBody>
                  <a:tcPr/>
                </a:tc>
                <a:tc>
                  <a:txBody>
                    <a:bodyPr/>
                    <a:lstStyle/>
                    <a:p>
                      <a:pPr marL="0" algn="ctr" defTabSz="914400" rtl="0" eaLnBrk="1" latinLnBrk="0" hangingPunct="1"/>
                      <a:r>
                        <a:rPr lang="en-US" sz="1800" b="1" kern="1200" dirty="0" smtClean="0">
                          <a:solidFill>
                            <a:schemeClr val="dk1"/>
                          </a:solidFill>
                          <a:latin typeface="+mn-lt"/>
                          <a:ea typeface="+mn-ea"/>
                          <a:cs typeface="+mn-cs"/>
                        </a:rPr>
                        <a:t>450</a:t>
                      </a:r>
                      <a:endParaRPr lang="en-US" sz="1800" b="1" kern="1200" dirty="0">
                        <a:solidFill>
                          <a:schemeClr val="dk1"/>
                        </a:solidFill>
                        <a:latin typeface="+mn-lt"/>
                        <a:ea typeface="+mn-ea"/>
                        <a:cs typeface="+mn-cs"/>
                      </a:endParaRPr>
                    </a:p>
                  </a:txBody>
                  <a:tcPr/>
                </a:tc>
                <a:tc>
                  <a:txBody>
                    <a:bodyPr/>
                    <a:lstStyle/>
                    <a:p>
                      <a:pPr marL="0" algn="ctr" defTabSz="914400" rtl="0" eaLnBrk="1" fontAlgn="b" latinLnBrk="0" hangingPunct="1"/>
                      <a:r>
                        <a:rPr lang="en-US" sz="1800" b="1" kern="1200" dirty="0" smtClean="0">
                          <a:solidFill>
                            <a:schemeClr val="dk1"/>
                          </a:solidFill>
                          <a:latin typeface="+mn-lt"/>
                          <a:ea typeface="+mn-ea"/>
                          <a:cs typeface="+mn-cs"/>
                        </a:rPr>
                        <a:t>33750</a:t>
                      </a:r>
                      <a:endParaRPr lang="en-US" sz="1800" b="1" kern="1200" dirty="0">
                        <a:solidFill>
                          <a:schemeClr val="dk1"/>
                        </a:solidFill>
                        <a:latin typeface="+mn-lt"/>
                        <a:ea typeface="+mn-ea"/>
                        <a:cs typeface="+mn-cs"/>
                      </a:endParaRPr>
                    </a:p>
                  </a:txBody>
                  <a:tcPr marL="9525" marR="9525" marT="9525" marB="0" anchor="b"/>
                </a:tc>
                <a:tc>
                  <a:txBody>
                    <a:bodyPr/>
                    <a:lstStyle/>
                    <a:p>
                      <a:pPr marL="0" algn="ctr" defTabSz="914400" rtl="0" eaLnBrk="1" fontAlgn="b" latinLnBrk="0" hangingPunct="1"/>
                      <a:r>
                        <a:rPr lang="en-US" sz="1800" b="1" kern="1200" dirty="0">
                          <a:solidFill>
                            <a:schemeClr val="dk1"/>
                          </a:solidFill>
                          <a:latin typeface="+mn-lt"/>
                          <a:ea typeface="+mn-ea"/>
                          <a:cs typeface="+mn-cs"/>
                        </a:rPr>
                        <a:t>15187500</a:t>
                      </a:r>
                    </a:p>
                  </a:txBody>
                  <a:tcPr marL="9525" marR="9525" marT="9525" marB="0" anchor="b"/>
                </a:tc>
              </a:tr>
              <a:tr h="370840">
                <a:tc>
                  <a:txBody>
                    <a:bodyPr/>
                    <a:lstStyle/>
                    <a:p>
                      <a:pPr algn="ctr"/>
                      <a:r>
                        <a:rPr lang="en-US" b="1" dirty="0" smtClean="0"/>
                        <a:t>500 - 600</a:t>
                      </a:r>
                      <a:endParaRPr lang="en-US" b="1" dirty="0"/>
                    </a:p>
                  </a:txBody>
                  <a:tcPr/>
                </a:tc>
                <a:tc>
                  <a:txBody>
                    <a:bodyPr/>
                    <a:lstStyle/>
                    <a:p>
                      <a:pPr algn="ctr"/>
                      <a:r>
                        <a:rPr lang="en-US" b="1" dirty="0" smtClean="0"/>
                        <a:t>35</a:t>
                      </a:r>
                      <a:endParaRPr lang="en-US" b="1" dirty="0"/>
                    </a:p>
                  </a:txBody>
                  <a:tcPr/>
                </a:tc>
                <a:tc>
                  <a:txBody>
                    <a:bodyPr/>
                    <a:lstStyle/>
                    <a:p>
                      <a:pPr marL="0" algn="ctr" defTabSz="914400" rtl="0" eaLnBrk="1" latinLnBrk="0" hangingPunct="1"/>
                      <a:r>
                        <a:rPr lang="en-US" sz="1800" b="1" kern="1200" dirty="0" smtClean="0">
                          <a:solidFill>
                            <a:schemeClr val="dk1"/>
                          </a:solidFill>
                          <a:latin typeface="+mn-lt"/>
                          <a:ea typeface="+mn-ea"/>
                          <a:cs typeface="+mn-cs"/>
                        </a:rPr>
                        <a:t>550</a:t>
                      </a:r>
                      <a:endParaRPr lang="en-US" sz="1800" b="1" kern="1200" dirty="0">
                        <a:solidFill>
                          <a:schemeClr val="dk1"/>
                        </a:solidFill>
                        <a:latin typeface="+mn-lt"/>
                        <a:ea typeface="+mn-ea"/>
                        <a:cs typeface="+mn-cs"/>
                      </a:endParaRPr>
                    </a:p>
                  </a:txBody>
                  <a:tcPr/>
                </a:tc>
                <a:tc>
                  <a:txBody>
                    <a:bodyPr/>
                    <a:lstStyle/>
                    <a:p>
                      <a:pPr marL="0" algn="ctr" defTabSz="914400" rtl="0" eaLnBrk="1" fontAlgn="b" latinLnBrk="0" hangingPunct="1"/>
                      <a:r>
                        <a:rPr lang="en-US" sz="1800" b="1" kern="1200" dirty="0" smtClean="0">
                          <a:solidFill>
                            <a:schemeClr val="dk1"/>
                          </a:solidFill>
                          <a:latin typeface="+mn-lt"/>
                          <a:ea typeface="+mn-ea"/>
                          <a:cs typeface="+mn-cs"/>
                        </a:rPr>
                        <a:t>19250</a:t>
                      </a:r>
                      <a:endParaRPr lang="en-US" sz="1800" b="1" kern="1200" dirty="0">
                        <a:solidFill>
                          <a:schemeClr val="dk1"/>
                        </a:solidFill>
                        <a:latin typeface="+mn-lt"/>
                        <a:ea typeface="+mn-ea"/>
                        <a:cs typeface="+mn-cs"/>
                      </a:endParaRPr>
                    </a:p>
                  </a:txBody>
                  <a:tcPr marL="9525" marR="9525" marT="9525" marB="0" anchor="b"/>
                </a:tc>
                <a:tc>
                  <a:txBody>
                    <a:bodyPr/>
                    <a:lstStyle/>
                    <a:p>
                      <a:pPr marL="0" algn="ctr" defTabSz="914400" rtl="0" eaLnBrk="1" fontAlgn="b" latinLnBrk="0" hangingPunct="1"/>
                      <a:r>
                        <a:rPr lang="en-US" sz="1800" b="1" kern="1200" dirty="0">
                          <a:solidFill>
                            <a:schemeClr val="dk1"/>
                          </a:solidFill>
                          <a:latin typeface="+mn-lt"/>
                          <a:ea typeface="+mn-ea"/>
                          <a:cs typeface="+mn-cs"/>
                        </a:rPr>
                        <a:t>10587500</a:t>
                      </a:r>
                    </a:p>
                  </a:txBody>
                  <a:tcPr marL="9525" marR="9525" marT="9525" marB="0" anchor="b"/>
                </a:tc>
              </a:tr>
              <a:tr h="370840">
                <a:tc>
                  <a:txBody>
                    <a:bodyPr/>
                    <a:lstStyle/>
                    <a:p>
                      <a:pPr algn="ctr"/>
                      <a:r>
                        <a:rPr lang="ar-EG" b="1" dirty="0" smtClean="0"/>
                        <a:t>المجموع</a:t>
                      </a:r>
                      <a:endParaRPr lang="en-US" b="1" dirty="0"/>
                    </a:p>
                  </a:txBody>
                  <a:tcPr>
                    <a:solidFill>
                      <a:schemeClr val="accent2">
                        <a:lumMod val="75000"/>
                      </a:schemeClr>
                    </a:solidFill>
                  </a:tcPr>
                </a:tc>
                <a:tc>
                  <a:txBody>
                    <a:bodyPr/>
                    <a:lstStyle/>
                    <a:p>
                      <a:pPr algn="ctr"/>
                      <a:r>
                        <a:rPr lang="en-US" b="1" dirty="0" smtClean="0"/>
                        <a:t>310</a:t>
                      </a:r>
                      <a:endParaRPr lang="en-US" b="1" dirty="0"/>
                    </a:p>
                  </a:txBody>
                  <a:tcPr>
                    <a:solidFill>
                      <a:schemeClr val="accent2">
                        <a:lumMod val="75000"/>
                      </a:schemeClr>
                    </a:solidFill>
                  </a:tcPr>
                </a:tc>
                <a:tc>
                  <a:txBody>
                    <a:bodyPr/>
                    <a:lstStyle/>
                    <a:p>
                      <a:pPr marL="0" algn="ctr" defTabSz="914400" rtl="0" eaLnBrk="1" latinLnBrk="0" hangingPunct="1"/>
                      <a:endParaRPr lang="en-US" sz="1800" b="1" kern="1200" dirty="0">
                        <a:solidFill>
                          <a:schemeClr val="dk1"/>
                        </a:solidFill>
                        <a:latin typeface="+mn-lt"/>
                        <a:ea typeface="+mn-ea"/>
                        <a:cs typeface="+mn-cs"/>
                      </a:endParaRPr>
                    </a:p>
                  </a:txBody>
                  <a:tcPr>
                    <a:solidFill>
                      <a:schemeClr val="accent2">
                        <a:lumMod val="75000"/>
                      </a:schemeClr>
                    </a:solidFill>
                  </a:tcPr>
                </a:tc>
                <a:tc>
                  <a:txBody>
                    <a:bodyPr/>
                    <a:lstStyle/>
                    <a:p>
                      <a:pPr marL="0" algn="ctr" defTabSz="914400" rtl="0" eaLnBrk="1" fontAlgn="b" latinLnBrk="0" hangingPunct="1"/>
                      <a:r>
                        <a:rPr lang="en-US" sz="1800" b="1" kern="1200" dirty="0" smtClean="0">
                          <a:solidFill>
                            <a:schemeClr val="dk1"/>
                          </a:solidFill>
                          <a:latin typeface="+mn-lt"/>
                          <a:ea typeface="+mn-ea"/>
                          <a:cs typeface="+mn-cs"/>
                        </a:rPr>
                        <a:t>105500</a:t>
                      </a:r>
                      <a:endParaRPr lang="en-US" sz="1800" b="1" kern="1200" dirty="0">
                        <a:solidFill>
                          <a:schemeClr val="dk1"/>
                        </a:solidFill>
                        <a:latin typeface="+mn-lt"/>
                        <a:ea typeface="+mn-ea"/>
                        <a:cs typeface="+mn-cs"/>
                      </a:endParaRPr>
                    </a:p>
                  </a:txBody>
                  <a:tcPr marL="9525" marR="9525" marT="9525" marB="0" anchor="b">
                    <a:solidFill>
                      <a:schemeClr val="accent2">
                        <a:lumMod val="75000"/>
                      </a:schemeClr>
                    </a:solidFill>
                  </a:tcPr>
                </a:tc>
                <a:tc>
                  <a:txBody>
                    <a:bodyPr/>
                    <a:lstStyle/>
                    <a:p>
                      <a:pPr marL="0" algn="ctr" defTabSz="914400" rtl="0" eaLnBrk="1" fontAlgn="b" latinLnBrk="0" hangingPunct="1"/>
                      <a:r>
                        <a:rPr lang="en-US" sz="1800" b="1" kern="1200" dirty="0">
                          <a:solidFill>
                            <a:schemeClr val="dk1"/>
                          </a:solidFill>
                          <a:latin typeface="+mn-lt"/>
                          <a:ea typeface="+mn-ea"/>
                          <a:cs typeface="+mn-cs"/>
                        </a:rPr>
                        <a:t>40875000</a:t>
                      </a:r>
                    </a:p>
                  </a:txBody>
                  <a:tcPr marL="9525" marR="9525" marT="9525" marB="0" anchor="b">
                    <a:solidFill>
                      <a:schemeClr val="accent2">
                        <a:lumMod val="75000"/>
                      </a:schemeClr>
                    </a:solidFill>
                  </a:tcPr>
                </a:tc>
              </a:tr>
            </a:tbl>
          </a:graphicData>
        </a:graphic>
      </p:graphicFrame>
    </p:spTree>
    <p:extLst>
      <p:ext uri="{BB962C8B-B14F-4D97-AF65-F5344CB8AC3E}">
        <p14:creationId xmlns:p14="http://schemas.microsoft.com/office/powerpoint/2010/main" val="32980526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3- معامل الاختلاف المعياري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algn="just" rtl="1"/>
                <a:r>
                  <a:rPr lang="ar-SA" altLang="en-US" dirty="0" smtClean="0">
                    <a:latin typeface="Times New Roman" pitchFamily="18" charset="0"/>
                    <a:cs typeface="Times New Roman" pitchFamily="18" charset="0"/>
                  </a:rPr>
                  <a:t>هو معامل نسبي يستخدم للمقارنة بين تشتت ظاهرتين أو أكثر مختلفتين في وحدة القياس أو</a:t>
                </a:r>
                <a:r>
                  <a:rPr lang="ar-EG" altLang="en-US" dirty="0">
                    <a:latin typeface="Times New Roman" pitchFamily="18" charset="0"/>
                    <a:cs typeface="Times New Roman" pitchFamily="18" charset="0"/>
                  </a:rPr>
                  <a:t> </a:t>
                </a:r>
                <a:r>
                  <a:rPr lang="ar-EG" altLang="en-US" dirty="0" smtClean="0">
                    <a:latin typeface="Times New Roman" pitchFamily="18" charset="0"/>
                    <a:cs typeface="Times New Roman" pitchFamily="18" charset="0"/>
                  </a:rPr>
                  <a:t>في </a:t>
                </a:r>
                <a:r>
                  <a:rPr lang="ar-EG" altLang="en-US" dirty="0">
                    <a:latin typeface="Times New Roman" pitchFamily="18" charset="0"/>
                    <a:cs typeface="Times New Roman" pitchFamily="18" charset="0"/>
                  </a:rPr>
                  <a:t>القيمة المتوسطة لهم</a:t>
                </a:r>
                <a:r>
                  <a:rPr lang="ar-SA" altLang="en-US" dirty="0">
                    <a:latin typeface="Times New Roman" pitchFamily="18" charset="0"/>
                    <a:cs typeface="Times New Roman" pitchFamily="18" charset="0"/>
                  </a:rPr>
                  <a:t>ا. والظاهرة التي معامل اختلافها أكبر تكون أكثر تشتتاً من الأخرى. ويرمز له بالرمز</a:t>
                </a:r>
                <a:r>
                  <a:rPr lang="ar-EG" altLang="en-US" dirty="0">
                    <a:latin typeface="Times New Roman" pitchFamily="18" charset="0"/>
                    <a:cs typeface="Times New Roman" pitchFamily="18" charset="0"/>
                  </a:rPr>
                  <a:t> </a:t>
                </a:r>
                <a:r>
                  <a:rPr lang="en-US" altLang="en-US" dirty="0">
                    <a:latin typeface="Times New Roman" pitchFamily="18" charset="0"/>
                    <a:cs typeface="Times New Roman" pitchFamily="18" charset="0"/>
                  </a:rPr>
                  <a:t>x)</a:t>
                </a:r>
                <a:r>
                  <a:rPr lang="ar-EG" altLang="en-US" dirty="0">
                    <a:latin typeface="Times New Roman" pitchFamily="18" charset="0"/>
                    <a:cs typeface="Times New Roman" pitchFamily="18" charset="0"/>
                  </a:rPr>
                  <a:t>)</a:t>
                </a:r>
                <a:r>
                  <a:rPr lang="en-US" altLang="en-US" dirty="0">
                    <a:latin typeface="Times New Roman" pitchFamily="18" charset="0"/>
                    <a:cs typeface="Times New Roman" pitchFamily="18" charset="0"/>
                  </a:rPr>
                  <a:t>c.v.</a:t>
                </a:r>
                <a:r>
                  <a:rPr lang="ar-SA" altLang="en-US" dirty="0">
                    <a:latin typeface="Times New Roman" pitchFamily="18" charset="0"/>
                    <a:cs typeface="Times New Roman" pitchFamily="18" charset="0"/>
                  </a:rPr>
                  <a:t> </a:t>
                </a:r>
                <a:r>
                  <a:rPr lang="ar-EG" altLang="en-US" dirty="0" smtClean="0">
                    <a:latin typeface="Times New Roman" pitchFamily="18" charset="0"/>
                    <a:cs typeface="Times New Roman" pitchFamily="18" charset="0"/>
                  </a:rPr>
                  <a:t>.</a:t>
                </a:r>
              </a:p>
              <a:p>
                <a:pPr algn="l"/>
                <a:r>
                  <a:rPr lang="en-US" altLang="en-US" dirty="0" smtClean="0">
                    <a:latin typeface="Times New Roman" pitchFamily="18" charset="0"/>
                    <a:cs typeface="Times New Roman" pitchFamily="18" charset="0"/>
                  </a:rPr>
                  <a:t>C.V = </a:t>
                </a:r>
                <a14:m>
                  <m:oMath xmlns:m="http://schemas.openxmlformats.org/officeDocument/2006/math">
                    <m:f>
                      <m:fPr>
                        <m:ctrlPr>
                          <a:rPr lang="en-US" altLang="en-US" sz="3600" i="1" smtClean="0">
                            <a:latin typeface="Cambria Math"/>
                            <a:cs typeface="Times New Roman" pitchFamily="18" charset="0"/>
                          </a:rPr>
                        </m:ctrlPr>
                      </m:fPr>
                      <m:num>
                        <m:r>
                          <a:rPr lang="en-US" altLang="en-US" sz="3600" i="1" smtClean="0">
                            <a:latin typeface="Cambria Math"/>
                            <a:ea typeface="Cambria Math"/>
                            <a:cs typeface="Times New Roman" pitchFamily="18" charset="0"/>
                          </a:rPr>
                          <m:t>𝜎</m:t>
                        </m:r>
                      </m:num>
                      <m:den>
                        <m:acc>
                          <m:accPr>
                            <m:chr m:val="̅"/>
                            <m:ctrlPr>
                              <a:rPr lang="en-US" altLang="en-US" sz="3600" i="1" smtClean="0">
                                <a:latin typeface="Cambria Math"/>
                                <a:cs typeface="Times New Roman" pitchFamily="18" charset="0"/>
                              </a:rPr>
                            </m:ctrlPr>
                          </m:accPr>
                          <m:e>
                            <m:r>
                              <a:rPr lang="en-US" altLang="en-US" sz="3600" b="0" i="1" smtClean="0">
                                <a:latin typeface="Cambria Math"/>
                                <a:cs typeface="Times New Roman" pitchFamily="18" charset="0"/>
                              </a:rPr>
                              <m:t>𝑋</m:t>
                            </m:r>
                          </m:e>
                        </m:acc>
                      </m:den>
                    </m:f>
                  </m:oMath>
                </a14:m>
                <a:r>
                  <a:rPr lang="en-US" altLang="en-US" sz="3600" dirty="0" smtClean="0">
                    <a:latin typeface="Times New Roman" pitchFamily="18" charset="0"/>
                    <a:cs typeface="Times New Roman" pitchFamily="18" charset="0"/>
                  </a:rPr>
                  <a:t> </a:t>
                </a:r>
                <a:r>
                  <a:rPr lang="en-US" altLang="en-US" dirty="0" smtClean="0">
                    <a:latin typeface="Times New Roman" pitchFamily="18" charset="0"/>
                    <a:cs typeface="Times New Roman" pitchFamily="18" charset="0"/>
                  </a:rPr>
                  <a:t>× 100 </a:t>
                </a:r>
                <a:endParaRPr lang="en-US" altLang="en-US" dirty="0">
                  <a:latin typeface="Times New Roman" pitchFamily="18" charset="0"/>
                  <a:cs typeface="Times New Roman"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802" t="-1887" r="-1709"/>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val="8522471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3- معامل الاختلاف المعياري :-</a:t>
            </a:r>
            <a:endParaRPr lang="en-US" dirty="0"/>
          </a:p>
        </p:txBody>
      </p:sp>
      <p:sp>
        <p:nvSpPr>
          <p:cNvPr id="3" name="Content Placeholder 2"/>
          <p:cNvSpPr>
            <a:spLocks noGrp="1"/>
          </p:cNvSpPr>
          <p:nvPr>
            <p:ph idx="1"/>
          </p:nvPr>
        </p:nvSpPr>
        <p:spPr/>
        <p:txBody>
          <a:bodyPr/>
          <a:lstStyle/>
          <a:p>
            <a:pPr algn="just" rtl="1"/>
            <a:r>
              <a:rPr lang="ar-EG" sz="2800" dirty="0" smtClean="0"/>
              <a:t>مثال :-</a:t>
            </a:r>
          </a:p>
          <a:p>
            <a:pPr algn="just" rtl="1"/>
            <a:r>
              <a:rPr lang="ar-EG" sz="2800" dirty="0" smtClean="0"/>
              <a:t>في دراسة لمستوى أداء طلاب التعليم عن بعد في مقررين وهما مقرر المحاسبة و الاحصاء تم تجميع البيانات التالية :-</a:t>
            </a:r>
          </a:p>
          <a:p>
            <a:pPr algn="just" rtl="1"/>
            <a:endParaRPr lang="ar-EG" sz="2800" dirty="0"/>
          </a:p>
          <a:p>
            <a:pPr algn="just" rtl="1"/>
            <a:endParaRPr lang="ar-EG" sz="2800" dirty="0" smtClean="0"/>
          </a:p>
          <a:p>
            <a:pPr algn="just" rtl="1"/>
            <a:endParaRPr lang="ar-EG" sz="2800" dirty="0"/>
          </a:p>
          <a:p>
            <a:pPr algn="just" rtl="1"/>
            <a:endParaRPr lang="ar-EG" sz="2800" dirty="0" smtClean="0"/>
          </a:p>
          <a:p>
            <a:pPr algn="just" rtl="1"/>
            <a:r>
              <a:rPr lang="ar-EG" sz="2800" dirty="0" smtClean="0"/>
              <a:t>المطلوب : أي من المقررين أكثر تشتتاً ؟</a:t>
            </a:r>
          </a:p>
          <a:p>
            <a:pPr algn="just"/>
            <a:r>
              <a:rPr lang="ar-EG" sz="2800" dirty="0" smtClean="0"/>
              <a:t> </a:t>
            </a:r>
            <a:endParaRPr lang="en-US" sz="28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mc:AlternateContent xmlns:mc="http://schemas.openxmlformats.org/markup-compatibility/2006" xmlns:a14="http://schemas.microsoft.com/office/drawing/2010/main">
        <mc:Choice Requires="a14">
          <p:graphicFrame>
            <p:nvGraphicFramePr>
              <p:cNvPr id="5" name="Table 4"/>
              <p:cNvGraphicFramePr>
                <a:graphicFrameLocks noGrp="1"/>
              </p:cNvGraphicFramePr>
              <p:nvPr>
                <p:extLst>
                  <p:ext uri="{D42A27DB-BD31-4B8C-83A1-F6EECF244321}">
                    <p14:modId xmlns:p14="http://schemas.microsoft.com/office/powerpoint/2010/main" val="4241339693"/>
                  </p:ext>
                </p:extLst>
              </p:nvPr>
            </p:nvGraphicFramePr>
            <p:xfrm>
              <a:off x="1280593" y="3284984"/>
              <a:ext cx="6696744" cy="1752600"/>
            </p:xfrm>
            <a:graphic>
              <a:graphicData uri="http://schemas.openxmlformats.org/drawingml/2006/table">
                <a:tbl>
                  <a:tblPr firstRow="1" bandRow="1">
                    <a:tableStyleId>{5C22544A-7EE6-4342-B048-85BDC9FD1C3A}</a:tableStyleId>
                  </a:tblPr>
                  <a:tblGrid>
                    <a:gridCol w="2232248"/>
                    <a:gridCol w="2232248"/>
                    <a:gridCol w="2232248"/>
                  </a:tblGrid>
                  <a:tr h="370840">
                    <a:tc gridSpan="2">
                      <a:txBody>
                        <a:bodyPr/>
                        <a:lstStyle/>
                        <a:p>
                          <a:pPr algn="ctr"/>
                          <a:r>
                            <a:rPr lang="ar-EG" b="1" dirty="0" smtClean="0"/>
                            <a:t>المقاييس الوصفية لاختبار  مستوى الطلاب  </a:t>
                          </a:r>
                          <a:endParaRPr lang="en-US" b="1" dirty="0"/>
                        </a:p>
                      </a:txBody>
                      <a:tcPr/>
                    </a:tc>
                    <a:tc hMerge="1">
                      <a:txBody>
                        <a:bodyPr/>
                        <a:lstStyle/>
                        <a:p>
                          <a:pPr algn="ctr"/>
                          <a:endParaRPr lang="en-US" b="1" dirty="0"/>
                        </a:p>
                      </a:txBody>
                      <a:tcPr/>
                    </a:tc>
                    <a:tc>
                      <a:txBody>
                        <a:bodyPr/>
                        <a:lstStyle/>
                        <a:p>
                          <a:pPr algn="ctr"/>
                          <a:r>
                            <a:rPr lang="ar-EG" b="1" dirty="0" smtClean="0"/>
                            <a:t>المقرر </a:t>
                          </a:r>
                          <a:endParaRPr lang="en-US" b="1" dirty="0"/>
                        </a:p>
                      </a:txBody>
                      <a:tcPr/>
                    </a:tc>
                  </a:tr>
                  <a:tr h="370840">
                    <a:tc>
                      <a:txBody>
                        <a:bodyPr/>
                        <a:lstStyle/>
                        <a:p>
                          <a:pPr algn="ctr"/>
                          <a:r>
                            <a:rPr lang="ar-EG" b="1" dirty="0" smtClean="0"/>
                            <a:t>الانحراف المعياري</a:t>
                          </a:r>
                        </a:p>
                        <a:p>
                          <a:pPr algn="ctr"/>
                          <a:r>
                            <a:rPr lang="en-US" b="1" dirty="0" smtClean="0">
                              <a:latin typeface="Times New Roman"/>
                              <a:cs typeface="Times New Roman"/>
                            </a:rPr>
                            <a:t>σ</a:t>
                          </a:r>
                          <a:endParaRPr lang="en-US" b="1" dirty="0"/>
                        </a:p>
                      </a:txBody>
                      <a:tcPr/>
                    </a:tc>
                    <a:tc>
                      <a:txBody>
                        <a:bodyPr/>
                        <a:lstStyle/>
                        <a:p>
                          <a:pPr algn="ctr"/>
                          <a:r>
                            <a:rPr lang="ar-EG" b="1" dirty="0" smtClean="0"/>
                            <a:t>الوسط الحسابي</a:t>
                          </a:r>
                          <a:endParaRPr lang="en-US" b="1" dirty="0" smtClean="0"/>
                        </a:p>
                        <a:p>
                          <a:pPr algn="ctr"/>
                          <a14:m>
                            <m:oMathPara xmlns:m="http://schemas.openxmlformats.org/officeDocument/2006/math">
                              <m:oMathParaPr>
                                <m:jc m:val="centerGroup"/>
                              </m:oMathParaPr>
                              <m:oMath xmlns:m="http://schemas.openxmlformats.org/officeDocument/2006/math">
                                <m:acc>
                                  <m:accPr>
                                    <m:chr m:val="̅"/>
                                    <m:ctrlPr>
                                      <a:rPr lang="en-US" b="1" i="1" smtClean="0">
                                        <a:latin typeface="Cambria Math"/>
                                      </a:rPr>
                                    </m:ctrlPr>
                                  </m:accPr>
                                  <m:e>
                                    <m:r>
                                      <a:rPr lang="en-US" b="1" i="1" smtClean="0">
                                        <a:latin typeface="Cambria Math"/>
                                      </a:rPr>
                                      <m:t>𝑿</m:t>
                                    </m:r>
                                  </m:e>
                                </m:acc>
                              </m:oMath>
                            </m:oMathPara>
                          </a14:m>
                          <a:endParaRPr lang="en-US" b="1" dirty="0"/>
                        </a:p>
                      </a:txBody>
                      <a:tcPr/>
                    </a:tc>
                    <a:tc>
                      <a:txBody>
                        <a:bodyPr/>
                        <a:lstStyle/>
                        <a:p>
                          <a:pPr algn="ctr"/>
                          <a:endParaRPr lang="en-US" b="1" dirty="0"/>
                        </a:p>
                      </a:txBody>
                      <a:tcPr/>
                    </a:tc>
                  </a:tr>
                  <a:tr h="370840">
                    <a:tc>
                      <a:txBody>
                        <a:bodyPr/>
                        <a:lstStyle/>
                        <a:p>
                          <a:pPr algn="ctr"/>
                          <a:r>
                            <a:rPr lang="en-US" b="1" dirty="0" smtClean="0"/>
                            <a:t>5</a:t>
                          </a:r>
                          <a:endParaRPr lang="en-US" b="1" dirty="0"/>
                        </a:p>
                      </a:txBody>
                      <a:tcPr/>
                    </a:tc>
                    <a:tc>
                      <a:txBody>
                        <a:bodyPr/>
                        <a:lstStyle/>
                        <a:p>
                          <a:pPr algn="ctr"/>
                          <a:r>
                            <a:rPr lang="en-US" b="1" dirty="0" smtClean="0"/>
                            <a:t>70</a:t>
                          </a:r>
                          <a:endParaRPr lang="en-US" b="1" dirty="0"/>
                        </a:p>
                      </a:txBody>
                      <a:tcPr/>
                    </a:tc>
                    <a:tc>
                      <a:txBody>
                        <a:bodyPr/>
                        <a:lstStyle/>
                        <a:p>
                          <a:pPr algn="ctr"/>
                          <a:r>
                            <a:rPr lang="ar-EG" b="1" dirty="0" smtClean="0"/>
                            <a:t>المحاسبة </a:t>
                          </a:r>
                          <a:endParaRPr lang="en-US" b="1" dirty="0"/>
                        </a:p>
                      </a:txBody>
                      <a:tcPr/>
                    </a:tc>
                  </a:tr>
                  <a:tr h="370840">
                    <a:tc>
                      <a:txBody>
                        <a:bodyPr/>
                        <a:lstStyle/>
                        <a:p>
                          <a:pPr algn="ctr"/>
                          <a:r>
                            <a:rPr lang="en-US" b="1" dirty="0" smtClean="0"/>
                            <a:t>8</a:t>
                          </a:r>
                          <a:endParaRPr lang="en-US" b="1" dirty="0"/>
                        </a:p>
                      </a:txBody>
                      <a:tcPr/>
                    </a:tc>
                    <a:tc>
                      <a:txBody>
                        <a:bodyPr/>
                        <a:lstStyle/>
                        <a:p>
                          <a:pPr algn="ctr"/>
                          <a:r>
                            <a:rPr lang="en-US" b="1" dirty="0" smtClean="0"/>
                            <a:t>80</a:t>
                          </a:r>
                          <a:endParaRPr lang="en-US" b="1" dirty="0"/>
                        </a:p>
                      </a:txBody>
                      <a:tcPr/>
                    </a:tc>
                    <a:tc>
                      <a:txBody>
                        <a:bodyPr/>
                        <a:lstStyle/>
                        <a:p>
                          <a:pPr algn="ctr"/>
                          <a:r>
                            <a:rPr lang="ar-EG" b="1" dirty="0" smtClean="0"/>
                            <a:t>الاحصاء</a:t>
                          </a:r>
                          <a:endParaRPr lang="en-US" b="1" dirty="0"/>
                        </a:p>
                      </a:txBody>
                      <a:tcPr/>
                    </a:tc>
                  </a:tr>
                </a:tbl>
              </a:graphicData>
            </a:graphic>
          </p:graphicFrame>
        </mc:Choice>
        <mc:Fallback xmlns="">
          <p:graphicFrame>
            <p:nvGraphicFramePr>
              <p:cNvPr id="5" name="Table 4"/>
              <p:cNvGraphicFramePr>
                <a:graphicFrameLocks noGrp="1"/>
              </p:cNvGraphicFramePr>
              <p:nvPr>
                <p:extLst>
                  <p:ext uri="{D42A27DB-BD31-4B8C-83A1-F6EECF244321}">
                    <p14:modId xmlns:p14="http://schemas.microsoft.com/office/powerpoint/2010/main" val="4241339693"/>
                  </p:ext>
                </p:extLst>
              </p:nvPr>
            </p:nvGraphicFramePr>
            <p:xfrm>
              <a:off x="1280593" y="3284984"/>
              <a:ext cx="6696744" cy="1752600"/>
            </p:xfrm>
            <a:graphic>
              <a:graphicData uri="http://schemas.openxmlformats.org/drawingml/2006/table">
                <a:tbl>
                  <a:tblPr firstRow="1" bandRow="1">
                    <a:tableStyleId>{5C22544A-7EE6-4342-B048-85BDC9FD1C3A}</a:tableStyleId>
                  </a:tblPr>
                  <a:tblGrid>
                    <a:gridCol w="2232248"/>
                    <a:gridCol w="2232248"/>
                    <a:gridCol w="2232248"/>
                  </a:tblGrid>
                  <a:tr h="370840">
                    <a:tc gridSpan="2">
                      <a:txBody>
                        <a:bodyPr/>
                        <a:lstStyle/>
                        <a:p>
                          <a:pPr algn="ctr"/>
                          <a:r>
                            <a:rPr lang="ar-EG" b="1" dirty="0" smtClean="0"/>
                            <a:t>المقاييس الوصفية لاختبار  مستوى الطلاب  </a:t>
                          </a:r>
                          <a:endParaRPr lang="en-US" b="1" dirty="0"/>
                        </a:p>
                      </a:txBody>
                      <a:tcPr/>
                    </a:tc>
                    <a:tc hMerge="1">
                      <a:txBody>
                        <a:bodyPr/>
                        <a:lstStyle/>
                        <a:p>
                          <a:pPr algn="ctr"/>
                          <a:endParaRPr lang="en-US" b="1" dirty="0"/>
                        </a:p>
                      </a:txBody>
                      <a:tcPr/>
                    </a:tc>
                    <a:tc>
                      <a:txBody>
                        <a:bodyPr/>
                        <a:lstStyle/>
                        <a:p>
                          <a:pPr algn="ctr"/>
                          <a:r>
                            <a:rPr lang="ar-EG" b="1" dirty="0" smtClean="0"/>
                            <a:t>المقرر </a:t>
                          </a:r>
                          <a:endParaRPr lang="en-US" b="1" dirty="0"/>
                        </a:p>
                      </a:txBody>
                      <a:tcPr/>
                    </a:tc>
                  </a:tr>
                  <a:tr h="640080">
                    <a:tc>
                      <a:txBody>
                        <a:bodyPr/>
                        <a:lstStyle/>
                        <a:p>
                          <a:pPr algn="ctr"/>
                          <a:r>
                            <a:rPr lang="ar-EG" b="1" dirty="0" smtClean="0"/>
                            <a:t>الانحراف المعياري</a:t>
                          </a:r>
                        </a:p>
                        <a:p>
                          <a:pPr algn="ctr"/>
                          <a:r>
                            <a:rPr lang="en-US" b="1" dirty="0" smtClean="0">
                              <a:latin typeface="Times New Roman"/>
                              <a:cs typeface="Times New Roman"/>
                            </a:rPr>
                            <a:t>σ</a:t>
                          </a:r>
                          <a:endParaRPr lang="en-US" b="1" dirty="0"/>
                        </a:p>
                      </a:txBody>
                      <a:tcPr/>
                    </a:tc>
                    <a:tc>
                      <a:txBody>
                        <a:bodyPr/>
                        <a:lstStyle/>
                        <a:p>
                          <a:endParaRPr lang="en-US"/>
                        </a:p>
                      </a:txBody>
                      <a:tcPr>
                        <a:blipFill rotWithShape="1">
                          <a:blip r:embed="rId2"/>
                          <a:stretch>
                            <a:fillRect l="-99728" t="-63810" r="-99728" b="-130476"/>
                          </a:stretch>
                        </a:blipFill>
                      </a:tcPr>
                    </a:tc>
                    <a:tc>
                      <a:txBody>
                        <a:bodyPr/>
                        <a:lstStyle/>
                        <a:p>
                          <a:pPr algn="ctr"/>
                          <a:endParaRPr lang="en-US" b="1" dirty="0"/>
                        </a:p>
                      </a:txBody>
                      <a:tcPr/>
                    </a:tc>
                  </a:tr>
                  <a:tr h="370840">
                    <a:tc>
                      <a:txBody>
                        <a:bodyPr/>
                        <a:lstStyle/>
                        <a:p>
                          <a:pPr algn="ctr"/>
                          <a:r>
                            <a:rPr lang="en-US" b="1" dirty="0" smtClean="0"/>
                            <a:t>5</a:t>
                          </a:r>
                          <a:endParaRPr lang="en-US" b="1" dirty="0"/>
                        </a:p>
                      </a:txBody>
                      <a:tcPr/>
                    </a:tc>
                    <a:tc>
                      <a:txBody>
                        <a:bodyPr/>
                        <a:lstStyle/>
                        <a:p>
                          <a:pPr algn="ctr"/>
                          <a:r>
                            <a:rPr lang="en-US" b="1" dirty="0" smtClean="0"/>
                            <a:t>70</a:t>
                          </a:r>
                          <a:endParaRPr lang="en-US" b="1" dirty="0"/>
                        </a:p>
                      </a:txBody>
                      <a:tcPr/>
                    </a:tc>
                    <a:tc>
                      <a:txBody>
                        <a:bodyPr/>
                        <a:lstStyle/>
                        <a:p>
                          <a:pPr algn="ctr"/>
                          <a:r>
                            <a:rPr lang="ar-EG" b="1" dirty="0" smtClean="0"/>
                            <a:t>المحاسبة </a:t>
                          </a:r>
                          <a:endParaRPr lang="en-US" b="1" dirty="0"/>
                        </a:p>
                      </a:txBody>
                      <a:tcPr/>
                    </a:tc>
                  </a:tr>
                  <a:tr h="370840">
                    <a:tc>
                      <a:txBody>
                        <a:bodyPr/>
                        <a:lstStyle/>
                        <a:p>
                          <a:pPr algn="ctr"/>
                          <a:r>
                            <a:rPr lang="en-US" b="1" dirty="0" smtClean="0"/>
                            <a:t>8</a:t>
                          </a:r>
                          <a:endParaRPr lang="en-US" b="1" dirty="0"/>
                        </a:p>
                      </a:txBody>
                      <a:tcPr/>
                    </a:tc>
                    <a:tc>
                      <a:txBody>
                        <a:bodyPr/>
                        <a:lstStyle/>
                        <a:p>
                          <a:pPr algn="ctr"/>
                          <a:r>
                            <a:rPr lang="en-US" b="1" dirty="0" smtClean="0"/>
                            <a:t>80</a:t>
                          </a:r>
                          <a:endParaRPr lang="en-US" b="1" dirty="0"/>
                        </a:p>
                      </a:txBody>
                      <a:tcPr/>
                    </a:tc>
                    <a:tc>
                      <a:txBody>
                        <a:bodyPr/>
                        <a:lstStyle/>
                        <a:p>
                          <a:pPr algn="ctr"/>
                          <a:r>
                            <a:rPr lang="ar-EG" b="1" dirty="0" smtClean="0"/>
                            <a:t>الاحصاء</a:t>
                          </a:r>
                          <a:endParaRPr lang="en-US" b="1" dirty="0"/>
                        </a:p>
                      </a:txBody>
                      <a:tcPr/>
                    </a:tc>
                  </a:tr>
                </a:tbl>
              </a:graphicData>
            </a:graphic>
          </p:graphicFrame>
        </mc:Fallback>
      </mc:AlternateContent>
    </p:spTree>
    <p:extLst>
      <p:ext uri="{BB962C8B-B14F-4D97-AF65-F5344CB8AC3E}">
        <p14:creationId xmlns:p14="http://schemas.microsoft.com/office/powerpoint/2010/main" val="8522471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3- معامل الاختلاف المعياري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algn="just" rtl="1"/>
                <a:r>
                  <a:rPr lang="ar-EG" sz="2800" dirty="0" smtClean="0"/>
                  <a:t>الحل :</a:t>
                </a:r>
              </a:p>
              <a:p>
                <a:pPr algn="ctr"/>
                <a:r>
                  <a:rPr lang="en-US" altLang="en-US" sz="2800" dirty="0">
                    <a:latin typeface="Times New Roman" pitchFamily="18" charset="0"/>
                    <a:cs typeface="Times New Roman" pitchFamily="18" charset="0"/>
                  </a:rPr>
                  <a:t>C.V = </a:t>
                </a:r>
                <a14:m>
                  <m:oMath xmlns:m="http://schemas.openxmlformats.org/officeDocument/2006/math">
                    <m:f>
                      <m:fPr>
                        <m:ctrlPr>
                          <a:rPr lang="en-US" altLang="en-US" sz="2800" i="1">
                            <a:latin typeface="Cambria Math"/>
                            <a:cs typeface="Times New Roman" pitchFamily="18" charset="0"/>
                          </a:rPr>
                        </m:ctrlPr>
                      </m:fPr>
                      <m:num>
                        <m:r>
                          <a:rPr lang="en-US" altLang="en-US" sz="2800" i="1">
                            <a:latin typeface="Cambria Math"/>
                            <a:ea typeface="Cambria Math"/>
                            <a:cs typeface="Times New Roman" pitchFamily="18" charset="0"/>
                          </a:rPr>
                          <m:t>𝜎</m:t>
                        </m:r>
                      </m:num>
                      <m:den>
                        <m:acc>
                          <m:accPr>
                            <m:chr m:val="̅"/>
                            <m:ctrlPr>
                              <a:rPr lang="en-US" altLang="en-US" sz="2800" i="1">
                                <a:latin typeface="Cambria Math"/>
                                <a:cs typeface="Times New Roman" pitchFamily="18" charset="0"/>
                              </a:rPr>
                            </m:ctrlPr>
                          </m:accPr>
                          <m:e>
                            <m:r>
                              <a:rPr lang="en-US" altLang="en-US" sz="2800" i="1">
                                <a:latin typeface="Cambria Math"/>
                                <a:cs typeface="Times New Roman" pitchFamily="18" charset="0"/>
                              </a:rPr>
                              <m:t>𝑋</m:t>
                            </m:r>
                          </m:e>
                        </m:acc>
                      </m:den>
                    </m:f>
                  </m:oMath>
                </a14:m>
                <a:r>
                  <a:rPr lang="en-US" altLang="en-US" sz="2800" dirty="0">
                    <a:latin typeface="Times New Roman" pitchFamily="18" charset="0"/>
                    <a:cs typeface="Times New Roman" pitchFamily="18" charset="0"/>
                  </a:rPr>
                  <a:t> × 100 </a:t>
                </a:r>
              </a:p>
              <a:p>
                <a:pPr algn="just"/>
                <a:r>
                  <a:rPr lang="en-US" sz="2800" dirty="0" smtClean="0"/>
                  <a:t> C.V 1= </a:t>
                </a:r>
                <a14:m>
                  <m:oMath xmlns:m="http://schemas.openxmlformats.org/officeDocument/2006/math">
                    <m:f>
                      <m:fPr>
                        <m:ctrlPr>
                          <a:rPr lang="en-US" sz="2800" i="1" smtClean="0">
                            <a:latin typeface="Cambria Math"/>
                          </a:rPr>
                        </m:ctrlPr>
                      </m:fPr>
                      <m:num>
                        <m:r>
                          <a:rPr lang="en-US" sz="2800" b="0" i="1" smtClean="0">
                            <a:latin typeface="Cambria Math"/>
                          </a:rPr>
                          <m:t>5</m:t>
                        </m:r>
                      </m:num>
                      <m:den>
                        <m:r>
                          <a:rPr lang="en-US" sz="2800" b="0" i="1" smtClean="0">
                            <a:latin typeface="Cambria Math"/>
                          </a:rPr>
                          <m:t>70</m:t>
                        </m:r>
                      </m:den>
                    </m:f>
                  </m:oMath>
                </a14:m>
                <a:r>
                  <a:rPr lang="en-US" sz="2800" dirty="0" smtClean="0"/>
                  <a:t> × 100 = 7.143%</a:t>
                </a:r>
              </a:p>
              <a:p>
                <a:pPr algn="just"/>
                <a:r>
                  <a:rPr lang="en-US" sz="2800" dirty="0" smtClean="0"/>
                  <a:t> </a:t>
                </a:r>
                <a:r>
                  <a:rPr lang="en-US" sz="2800" dirty="0"/>
                  <a:t>C.V </a:t>
                </a:r>
                <a:r>
                  <a:rPr lang="en-US" sz="2800" dirty="0" smtClean="0"/>
                  <a:t>2= </a:t>
                </a:r>
                <a14:m>
                  <m:oMath xmlns:m="http://schemas.openxmlformats.org/officeDocument/2006/math">
                    <m:f>
                      <m:fPr>
                        <m:ctrlPr>
                          <a:rPr lang="en-US" sz="2800" i="1">
                            <a:latin typeface="Cambria Math"/>
                          </a:rPr>
                        </m:ctrlPr>
                      </m:fPr>
                      <m:num>
                        <m:r>
                          <a:rPr lang="en-US" sz="2800" b="0" i="1" smtClean="0">
                            <a:latin typeface="Cambria Math"/>
                          </a:rPr>
                          <m:t>8</m:t>
                        </m:r>
                      </m:num>
                      <m:den>
                        <m:r>
                          <a:rPr lang="en-US" sz="2800" b="0" i="1" smtClean="0">
                            <a:latin typeface="Cambria Math"/>
                          </a:rPr>
                          <m:t>80</m:t>
                        </m:r>
                      </m:den>
                    </m:f>
                  </m:oMath>
                </a14:m>
                <a:r>
                  <a:rPr lang="en-US" sz="2800" dirty="0"/>
                  <a:t> × 100 = </a:t>
                </a:r>
                <a:r>
                  <a:rPr lang="en-US" sz="2800" dirty="0" smtClean="0"/>
                  <a:t>10%</a:t>
                </a:r>
                <a:endParaRPr lang="en-US" sz="2800" dirty="0"/>
              </a:p>
              <a:p>
                <a:pPr algn="just" rtl="1"/>
                <a:r>
                  <a:rPr lang="ar-EG" sz="2800" dirty="0" smtClean="0"/>
                  <a:t>بما أن معامل الاختلاف لدرجات الطلاب في مقرر الاحصاء أكبر من معامل الاختلاف بالنسبة لدرجات الطلاب في مقرر المحاسبة فيمكن القول أن التشتت النسبي لدرجات الاحصاء أكبر من المحاسبة أي أن درجات المحاسبة أكثر تجانساً من درجات الاحصاء . </a:t>
                </a:r>
                <a:endParaRPr lang="en-US" sz="2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529" t="-1348" r="-1367" b="-1752"/>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11044234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4- معامل الالتواء :-</a:t>
            </a:r>
            <a:endParaRPr lang="en-US" dirty="0"/>
          </a:p>
        </p:txBody>
      </p:sp>
      <p:sp>
        <p:nvSpPr>
          <p:cNvPr id="3" name="Content Placeholder 2"/>
          <p:cNvSpPr>
            <a:spLocks noGrp="1"/>
          </p:cNvSpPr>
          <p:nvPr>
            <p:ph idx="1"/>
          </p:nvPr>
        </p:nvSpPr>
        <p:spPr/>
        <p:txBody>
          <a:bodyPr/>
          <a:lstStyle/>
          <a:p>
            <a:pPr algn="just" rtl="1"/>
            <a:r>
              <a:rPr lang="ar-SA" altLang="en-US" sz="2400" dirty="0">
                <a:latin typeface="Times New Roman" pitchFamily="18" charset="0"/>
                <a:cs typeface="Times New Roman" pitchFamily="18" charset="0"/>
              </a:rPr>
              <a:t>هو درجة بُعد المنحنى التكراري عن التماثل. ويقصد بالتماثل أنه إذا أسقطنا عموداً من قمة المنحنى التكراري وقسمه إلى قسمين منطبقين يكـون التوزيع متماثلاً. والعكس فيكون التوزيع غير متماثل أي ملتو إما إلى جهة اليمين أو إلى جهة اليسار</a:t>
            </a:r>
            <a:r>
              <a:rPr lang="ar-SA" altLang="en-US" sz="2400" b="1" dirty="0">
                <a:latin typeface="Times New Roman" pitchFamily="18" charset="0"/>
                <a:cs typeface="Times New Roman" pitchFamily="18" charset="0"/>
              </a:rPr>
              <a:t>.</a:t>
            </a:r>
            <a:endParaRPr lang="en-US" altLang="en-US" sz="2400" dirty="0">
              <a:latin typeface="Times New Roman" pitchFamily="18" charset="0"/>
              <a:cs typeface="Times New Roman" pitchFamily="18" charset="0"/>
            </a:endParaRPr>
          </a:p>
          <a:p>
            <a:pPr algn="just" rtl="1"/>
            <a:r>
              <a:rPr lang="ar-SA" altLang="en-US" sz="2400" b="1" dirty="0" smtClean="0">
                <a:solidFill>
                  <a:srgbClr val="FF0000"/>
                </a:solidFill>
                <a:cs typeface="Simplified Arabic" pitchFamily="18" charset="-78"/>
              </a:rPr>
              <a:t>معامل </a:t>
            </a:r>
            <a:r>
              <a:rPr lang="ar-SA" altLang="en-US" sz="2400" b="1" dirty="0">
                <a:solidFill>
                  <a:srgbClr val="FF0000"/>
                </a:solidFill>
                <a:cs typeface="Simplified Arabic" pitchFamily="18" charset="-78"/>
              </a:rPr>
              <a:t>الالتواء </a:t>
            </a:r>
            <a:r>
              <a:rPr lang="ar-SA" altLang="en-US" sz="2400" b="1" dirty="0">
                <a:solidFill>
                  <a:schemeClr val="accent2"/>
                </a:solidFill>
                <a:cs typeface="Simplified Arabic" pitchFamily="18" charset="-78"/>
              </a:rPr>
              <a:t>=</a:t>
            </a:r>
            <a:r>
              <a:rPr lang="ar-SA" altLang="en-US" sz="2000" dirty="0"/>
              <a:t> </a:t>
            </a:r>
            <a:r>
              <a:rPr lang="ar-SA" altLang="en-US" sz="2400" dirty="0">
                <a:latin typeface="Times New Roman" pitchFamily="18" charset="0"/>
                <a:cs typeface="Times New Roman" pitchFamily="18" charset="0"/>
              </a:rPr>
              <a:t>صفر يعنى أن المنحنى الاعتدالي متماثل أي إذا قسمنا هذا المنحنى قسمين فإنهما يكونا متماثلان تماما، ويسمى لذلك توزيع اعتدالي. أما إذا انحرف المنحنى نحو القيم الكبيرة (جهة اليمين) فيوصف بأنه موجب الالتواء، وإذا انحرف نحو القيم الصغيرة (جهة اليسار) فيوصف بأنه سالب الالتواء.</a:t>
            </a:r>
            <a:endParaRPr lang="en-GB" altLang="en-US" sz="2400" dirty="0">
              <a:latin typeface="Times New Roman" pitchFamily="18" charset="0"/>
              <a:cs typeface="Times New Roman" pitchFamily="18" charset="0"/>
            </a:endParaRPr>
          </a:p>
          <a:p>
            <a:pPr algn="just" rtl="1"/>
            <a:r>
              <a:rPr lang="ar-SA" sz="2400" dirty="0">
                <a:latin typeface="Times New Roman" pitchFamily="18" charset="0"/>
                <a:cs typeface="Times New Roman" pitchFamily="18" charset="0"/>
              </a:rPr>
              <a:t>يمكن الاستفادة من هذا التعريف في ناحيتين:</a:t>
            </a:r>
          </a:p>
          <a:p>
            <a:pPr marL="285750" indent="-285750" algn="just" rtl="1">
              <a:buFont typeface="Arial" pitchFamily="34" charset="0"/>
              <a:buChar char="•"/>
            </a:pPr>
            <a:r>
              <a:rPr lang="ar-SA" sz="2400" dirty="0">
                <a:latin typeface="Times New Roman" pitchFamily="18" charset="0"/>
                <a:cs typeface="Times New Roman" pitchFamily="18" charset="0"/>
              </a:rPr>
              <a:t>معرفة نوع الالتواء موجب أو سالب على حسب الإشارة.</a:t>
            </a:r>
          </a:p>
          <a:p>
            <a:pPr marL="285750" indent="-285750" algn="just" rtl="1">
              <a:buFont typeface="Arial" pitchFamily="34" charset="0"/>
              <a:buChar char="•"/>
            </a:pPr>
            <a:r>
              <a:rPr lang="ar-SA" sz="2400" dirty="0">
                <a:latin typeface="Times New Roman" pitchFamily="18" charset="0"/>
                <a:cs typeface="Times New Roman" pitchFamily="18" charset="0"/>
              </a:rPr>
              <a:t>المقارنة بين توزيعين تكرارين . المجموعة التي لها معامل التواء أكبر يكون توزيعها ملتوياً أكثر.</a:t>
            </a:r>
          </a:p>
          <a:p>
            <a:r>
              <a:rPr lang="en-GB" altLang="en-US" b="1" dirty="0" smtClean="0">
                <a:solidFill>
                  <a:srgbClr val="660066"/>
                </a:solidFill>
                <a:cs typeface="Simplified Arabic" pitchFamily="18" charset="-78"/>
              </a:rPr>
              <a:t> </a:t>
            </a:r>
            <a:endParaRPr lang="ar-SA" altLang="en-US" b="1" dirty="0">
              <a:solidFill>
                <a:srgbClr val="660066"/>
              </a:solidFill>
              <a:cs typeface="Simplified Arabic" pitchFamily="18" charset="-78"/>
            </a:endParaRPr>
          </a:p>
          <a:p>
            <a:endParaRPr lang="en-US" sz="24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extLst>
      <p:ext uri="{BB962C8B-B14F-4D97-AF65-F5344CB8AC3E}">
        <p14:creationId xmlns:p14="http://schemas.microsoft.com/office/powerpoint/2010/main" val="25770660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4- معامل الالتواء :-</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07360" y="1772816"/>
            <a:ext cx="8291279" cy="1883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Group 30"/>
          <p:cNvGraphicFramePr>
            <a:graphicFrameLocks noGrp="1"/>
          </p:cNvGraphicFramePr>
          <p:nvPr>
            <p:extLst>
              <p:ext uri="{D42A27DB-BD31-4B8C-83A1-F6EECF244321}">
                <p14:modId xmlns:p14="http://schemas.microsoft.com/office/powerpoint/2010/main" val="3224695754"/>
              </p:ext>
            </p:extLst>
          </p:nvPr>
        </p:nvGraphicFramePr>
        <p:xfrm>
          <a:off x="848544" y="3933056"/>
          <a:ext cx="8143875" cy="1524000"/>
        </p:xfrm>
        <a:graphic>
          <a:graphicData uri="http://schemas.openxmlformats.org/drawingml/2006/table">
            <a:tbl>
              <a:tblPr rtl="1"/>
              <a:tblGrid>
                <a:gridCol w="2714625"/>
                <a:gridCol w="2808287"/>
                <a:gridCol w="2620963"/>
              </a:tblGrid>
              <a:tr h="1000125">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Times New Roman" pitchFamily="18" charset="0"/>
                          <a:cs typeface="Times New Roman" pitchFamily="18" charset="0"/>
                        </a:rPr>
                        <a:t>التوزيع غير  متماثل</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Times New Roman" pitchFamily="18" charset="0"/>
                          <a:cs typeface="Times New Roman" pitchFamily="18" charset="0"/>
                        </a:rPr>
                        <a:t>وملتو من جهة اليسار</a:t>
                      </a: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Times New Roman" pitchFamily="18" charset="0"/>
                          <a:cs typeface="Times New Roman" pitchFamily="18" charset="0"/>
                        </a:rPr>
                        <a:t>معامل الالتواء = قيمة سالبة  </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Times New Roman" pitchFamily="18" charset="0"/>
                          <a:cs typeface="Times New Roman" pitchFamily="18" charset="0"/>
                        </a:rPr>
                        <a:t>التوزيع متماثل</a:t>
                      </a: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Times New Roman" pitchFamily="18" charset="0"/>
                          <a:cs typeface="Times New Roman" pitchFamily="18" charset="0"/>
                        </a:rPr>
                        <a:t>معامل الالتواء = </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0</a:t>
                      </a:r>
                    </a:p>
                  </a:txBody>
                  <a:tcPr marL="68580" marR="6858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endParaRPr kumimoji="0" lang="ar-SA"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Times New Roman" pitchFamily="18" charset="0"/>
                          <a:cs typeface="Times New Roman" pitchFamily="18" charset="0"/>
                        </a:rPr>
                        <a:t>التوزيع غير  متماثل</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Times New Roman" pitchFamily="18" charset="0"/>
                          <a:cs typeface="Times New Roman" pitchFamily="18" charset="0"/>
                        </a:rPr>
                        <a:t>وملتو من جهة اليمين</a:t>
                      </a:r>
                    </a:p>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Times New Roman" pitchFamily="18" charset="0"/>
                          <a:cs typeface="Times New Roman" pitchFamily="18" charset="0"/>
                        </a:rPr>
                        <a:t>معامل الالتواء = قيمة موجبة</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1"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a:noFill/>
                    </a:lnL>
                    <a:lnR>
                      <a:noFill/>
                    </a:lnR>
                    <a:lnT>
                      <a:noFill/>
                    </a:lnT>
                    <a:lnB>
                      <a:noFill/>
                    </a:lnB>
                    <a:lnTlToBr>
                      <a:noFill/>
                    </a:lnTlToBr>
                    <a:lnBlToTr>
                      <a:noFill/>
                    </a:lnBlToTr>
                    <a:noFill/>
                  </a:tcPr>
                </a:tc>
              </a:tr>
            </a:tbl>
          </a:graphicData>
        </a:graphic>
      </p:graphicFrame>
    </p:spTree>
    <p:extLst>
      <p:ext uri="{BB962C8B-B14F-4D97-AF65-F5344CB8AC3E}">
        <p14:creationId xmlns:p14="http://schemas.microsoft.com/office/powerpoint/2010/main" val="25770660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4- معامل الالتواء :-</a:t>
            </a:r>
            <a:endParaRPr lang="en-US" dirty="0"/>
          </a:p>
        </p:txBody>
      </p:sp>
      <p:sp>
        <p:nvSpPr>
          <p:cNvPr id="3" name="Content Placeholder 2"/>
          <p:cNvSpPr>
            <a:spLocks noGrp="1"/>
          </p:cNvSpPr>
          <p:nvPr>
            <p:ph idx="1"/>
          </p:nvPr>
        </p:nvSpPr>
        <p:spPr/>
        <p:txBody>
          <a:bodyPr/>
          <a:lstStyle/>
          <a:p>
            <a:r>
              <a:rPr lang="ar-EG" dirty="0" smtClean="0"/>
              <a:t>1- معامل الالتواء المعياري :-</a:t>
            </a:r>
          </a:p>
          <a:p>
            <a:pPr lvl="1"/>
            <a:endParaRPr lang="ar-EG" dirty="0" smtClean="0"/>
          </a:p>
          <a:p>
            <a:pPr lvl="1"/>
            <a:endParaRPr lang="ar-EG" dirty="0"/>
          </a:p>
          <a:p>
            <a:pPr lvl="1"/>
            <a:endParaRPr lang="ar-EG" dirty="0" smtClean="0"/>
          </a:p>
          <a:p>
            <a:pPr lvl="1" algn="just" rtl="1"/>
            <a:r>
              <a:rPr lang="ar-EG" dirty="0" smtClean="0"/>
              <a:t>الناتج :-</a:t>
            </a:r>
          </a:p>
          <a:p>
            <a:pPr lvl="1" algn="just" rtl="1"/>
            <a:r>
              <a:rPr lang="ar-EG" dirty="0" smtClean="0"/>
              <a:t>1- صفر أو يقترب من الصفر إذا فالتوزيع معتدل أو متماثل أو طبيعي .</a:t>
            </a:r>
          </a:p>
          <a:p>
            <a:pPr lvl="1" algn="just" rtl="1"/>
            <a:r>
              <a:rPr lang="ar-EG" dirty="0" smtClean="0"/>
              <a:t>2- موجب إذا التوزيع ملتوي جهة اليمين .</a:t>
            </a:r>
          </a:p>
          <a:p>
            <a:pPr lvl="1" algn="just" rtl="1"/>
            <a:r>
              <a:rPr lang="ar-EG" dirty="0" smtClean="0"/>
              <a:t>3- سالب إذا التوزيع ملتوي جهة اليسار .</a:t>
            </a:r>
            <a:endParaRPr lang="ar-EG" dirty="0"/>
          </a:p>
          <a:p>
            <a:pPr lvl="1"/>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mc:AlternateContent xmlns:mc="http://schemas.openxmlformats.org/markup-compatibility/2006" xmlns:a14="http://schemas.microsoft.com/office/drawing/2010/main">
        <mc:Choice Requires="a14">
          <p:sp>
            <p:nvSpPr>
              <p:cNvPr id="5" name="Rectangle 1"/>
              <p:cNvSpPr>
                <a:spLocks noChangeArrowheads="1"/>
              </p:cNvSpPr>
              <p:nvPr/>
            </p:nvSpPr>
            <p:spPr bwMode="auto">
              <a:xfrm>
                <a:off x="285750" y="2519457"/>
                <a:ext cx="9144000" cy="129888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EG" sz="2800" b="1" dirty="0" smtClean="0">
                    <a:solidFill>
                      <a:srgbClr val="FF0000"/>
                    </a:solidFill>
                    <a:effectLst>
                      <a:outerShdw blurRad="38100" dist="38100" dir="2700000" algn="tl">
                        <a:srgbClr val="000000">
                          <a:alpha val="43137"/>
                        </a:srgbClr>
                      </a:outerShdw>
                    </a:effectLst>
                  </a:rPr>
                  <a:t>معامل الالتواء المعياري =  </a:t>
                </a:r>
                <a14:m>
                  <m:oMath xmlns:m="http://schemas.openxmlformats.org/officeDocument/2006/math">
                    <m:f>
                      <m:fPr>
                        <m:ctrlPr>
                          <a:rPr lang="ar-EG" sz="2800" b="1" i="1">
                            <a:solidFill>
                              <a:srgbClr val="FF0000"/>
                            </a:solidFill>
                            <a:effectLst>
                              <a:outerShdw blurRad="38100" dist="38100" dir="2700000" algn="tl">
                                <a:srgbClr val="000000">
                                  <a:alpha val="43137"/>
                                </a:srgbClr>
                              </a:outerShdw>
                            </a:effectLst>
                            <a:latin typeface="Cambria Math"/>
                          </a:rPr>
                        </m:ctrlPr>
                      </m:fPr>
                      <m:num>
                        <m:d>
                          <m:dPr>
                            <m:ctrlPr>
                              <a:rPr lang="en-US" sz="2800" b="1" i="1">
                                <a:solidFill>
                                  <a:srgbClr val="FF0000"/>
                                </a:solidFill>
                                <a:effectLst>
                                  <a:outerShdw blurRad="38100" dist="38100" dir="2700000" algn="tl">
                                    <a:srgbClr val="000000">
                                      <a:alpha val="43137"/>
                                    </a:srgbClr>
                                  </a:outerShdw>
                                </a:effectLst>
                                <a:latin typeface="Cambria Math"/>
                              </a:rPr>
                            </m:ctrlPr>
                          </m:dPr>
                          <m:e>
                            <m:r>
                              <a:rPr lang="ar-EG" sz="2800" b="1" i="1">
                                <a:solidFill>
                                  <a:srgbClr val="FF0000"/>
                                </a:solidFill>
                                <a:effectLst>
                                  <a:outerShdw blurRad="38100" dist="38100" dir="2700000" algn="tl">
                                    <a:srgbClr val="000000">
                                      <a:alpha val="43137"/>
                                    </a:srgbClr>
                                  </a:outerShdw>
                                </a:effectLst>
                                <a:latin typeface="Cambria Math"/>
                              </a:rPr>
                              <m:t>الوسيط</m:t>
                            </m:r>
                            <m:r>
                              <a:rPr lang="ar-EG" sz="2800" b="1" i="1">
                                <a:solidFill>
                                  <a:srgbClr val="FF0000"/>
                                </a:solidFill>
                                <a:effectLst>
                                  <a:outerShdw blurRad="38100" dist="38100" dir="2700000" algn="tl">
                                    <a:srgbClr val="000000">
                                      <a:alpha val="43137"/>
                                    </a:srgbClr>
                                  </a:outerShdw>
                                </a:effectLst>
                                <a:latin typeface="Cambria Math"/>
                              </a:rPr>
                              <m:t> −</m:t>
                            </m:r>
                            <m:r>
                              <a:rPr lang="ar-EG" sz="2800" b="1" i="1">
                                <a:solidFill>
                                  <a:srgbClr val="FF0000"/>
                                </a:solidFill>
                                <a:effectLst>
                                  <a:outerShdw blurRad="38100" dist="38100" dir="2700000" algn="tl">
                                    <a:srgbClr val="000000">
                                      <a:alpha val="43137"/>
                                    </a:srgbClr>
                                  </a:outerShdw>
                                </a:effectLst>
                                <a:latin typeface="Cambria Math"/>
                              </a:rPr>
                              <m:t>الحسابي</m:t>
                            </m:r>
                            <m:r>
                              <a:rPr lang="ar-EG" sz="2800" b="1" i="1">
                                <a:solidFill>
                                  <a:srgbClr val="FF0000"/>
                                </a:solidFill>
                                <a:effectLst>
                                  <a:outerShdw blurRad="38100" dist="38100" dir="2700000" algn="tl">
                                    <a:srgbClr val="000000">
                                      <a:alpha val="43137"/>
                                    </a:srgbClr>
                                  </a:outerShdw>
                                </a:effectLst>
                                <a:latin typeface="Cambria Math"/>
                              </a:rPr>
                              <m:t> </m:t>
                            </m:r>
                            <m:r>
                              <a:rPr lang="ar-EG" sz="2800" b="1" i="1">
                                <a:solidFill>
                                  <a:srgbClr val="FF0000"/>
                                </a:solidFill>
                                <a:effectLst>
                                  <a:outerShdw blurRad="38100" dist="38100" dir="2700000" algn="tl">
                                    <a:srgbClr val="000000">
                                      <a:alpha val="43137"/>
                                    </a:srgbClr>
                                  </a:outerShdw>
                                </a:effectLst>
                                <a:latin typeface="Cambria Math"/>
                              </a:rPr>
                              <m:t>الوسط</m:t>
                            </m:r>
                            <m:r>
                              <a:rPr lang="ar-EG" sz="2800" b="1" i="1">
                                <a:solidFill>
                                  <a:srgbClr val="FF0000"/>
                                </a:solidFill>
                                <a:effectLst>
                                  <a:outerShdw blurRad="38100" dist="38100" dir="2700000" algn="tl">
                                    <a:srgbClr val="000000">
                                      <a:alpha val="43137"/>
                                    </a:srgbClr>
                                  </a:outerShdw>
                                </a:effectLst>
                                <a:latin typeface="Cambria Math"/>
                              </a:rPr>
                              <m:t> </m:t>
                            </m:r>
                          </m:e>
                        </m:d>
                        <m:r>
                          <a:rPr lang="ar-EG" sz="2800" b="1" i="1">
                            <a:solidFill>
                              <a:srgbClr val="FF0000"/>
                            </a:solidFill>
                            <a:effectLst>
                              <a:outerShdw blurRad="38100" dist="38100" dir="2700000" algn="tl">
                                <a:srgbClr val="000000">
                                  <a:alpha val="43137"/>
                                </a:srgbClr>
                              </a:outerShdw>
                            </a:effectLst>
                            <a:latin typeface="Cambria Math"/>
                          </a:rPr>
                          <m:t>𝟑</m:t>
                        </m:r>
                      </m:num>
                      <m:den>
                        <m:r>
                          <a:rPr lang="ar-EG" sz="2800" b="1" i="1">
                            <a:solidFill>
                              <a:srgbClr val="FF0000"/>
                            </a:solidFill>
                            <a:effectLst>
                              <a:outerShdw blurRad="38100" dist="38100" dir="2700000" algn="tl">
                                <a:srgbClr val="000000">
                                  <a:alpha val="43137"/>
                                </a:srgbClr>
                              </a:outerShdw>
                            </a:effectLst>
                            <a:latin typeface="Cambria Math"/>
                          </a:rPr>
                          <m:t>المعياري</m:t>
                        </m:r>
                        <m:r>
                          <a:rPr lang="ar-EG" sz="2800" b="1" i="1">
                            <a:solidFill>
                              <a:srgbClr val="FF0000"/>
                            </a:solidFill>
                            <a:effectLst>
                              <a:outerShdw blurRad="38100" dist="38100" dir="2700000" algn="tl">
                                <a:srgbClr val="000000">
                                  <a:alpha val="43137"/>
                                </a:srgbClr>
                              </a:outerShdw>
                            </a:effectLst>
                            <a:latin typeface="Cambria Math"/>
                          </a:rPr>
                          <m:t> </m:t>
                        </m:r>
                        <m:r>
                          <a:rPr lang="ar-EG" sz="2800" b="1" i="1">
                            <a:solidFill>
                              <a:srgbClr val="FF0000"/>
                            </a:solidFill>
                            <a:effectLst>
                              <a:outerShdw blurRad="38100" dist="38100" dir="2700000" algn="tl">
                                <a:srgbClr val="000000">
                                  <a:alpha val="43137"/>
                                </a:srgbClr>
                              </a:outerShdw>
                            </a:effectLst>
                            <a:latin typeface="Cambria Math"/>
                          </a:rPr>
                          <m:t>الانحراف</m:t>
                        </m:r>
                        <m:r>
                          <a:rPr lang="ar-EG" sz="2800" b="1" i="1">
                            <a:solidFill>
                              <a:srgbClr val="FF0000"/>
                            </a:solidFill>
                            <a:effectLst>
                              <a:outerShdw blurRad="38100" dist="38100" dir="2700000" algn="tl">
                                <a:srgbClr val="000000">
                                  <a:alpha val="43137"/>
                                </a:srgbClr>
                              </a:outerShdw>
                            </a:effectLst>
                            <a:latin typeface="Cambria Math"/>
                          </a:rPr>
                          <m:t> </m:t>
                        </m:r>
                      </m:den>
                    </m:f>
                  </m:oMath>
                </a14:m>
                <a:endParaRPr lang="en-US" sz="2800" b="1" dirty="0">
                  <a:solidFill>
                    <a:srgbClr val="FF0000"/>
                  </a:solidFill>
                  <a:effectLst>
                    <a:outerShdw blurRad="38100" dist="38100" dir="2700000" algn="tl">
                      <a:srgbClr val="000000">
                        <a:alpha val="43137"/>
                      </a:srgbClr>
                    </a:outerShdw>
                  </a:effectLst>
                </a:endParaRPr>
              </a:p>
              <a:p>
                <a:pPr algn="ctr" eaLnBrk="1" hangingPunct="1"/>
                <a:endParaRPr lang="ar-SA" altLang="en-US" sz="2800" dirty="0">
                  <a:solidFill>
                    <a:srgbClr val="FF0000"/>
                  </a:solidFill>
                  <a:cs typeface="Simplified Arabic" pitchFamily="18" charset="-78"/>
                </a:endParaRPr>
              </a:p>
            </p:txBody>
          </p:sp>
        </mc:Choice>
        <mc:Fallback xmlns="">
          <p:sp>
            <p:nvSpPr>
              <p:cNvPr id="5" name="Rectangle 1"/>
              <p:cNvSpPr>
                <a:spLocks noRot="1" noChangeAspect="1" noMove="1" noResize="1" noEditPoints="1" noAdjustHandles="1" noChangeArrowheads="1" noChangeShapeType="1" noTextEdit="1"/>
              </p:cNvSpPr>
              <p:nvPr/>
            </p:nvSpPr>
            <p:spPr bwMode="auto">
              <a:xfrm>
                <a:off x="285750" y="2519457"/>
                <a:ext cx="9144000" cy="1298882"/>
              </a:xfrm>
              <a:prstGeom prst="rect">
                <a:avLst/>
              </a:prstGeom>
              <a:blipFill rotWithShape="1">
                <a:blip r:embed="rId2"/>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25770660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4- معامل الالتواء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ar-EG" sz="2400" dirty="0" smtClean="0"/>
                  <a:t>مثال :-</a:t>
                </a:r>
              </a:p>
              <a:p>
                <a:pPr algn="just" rtl="1"/>
                <a:r>
                  <a:rPr lang="ar-EG" sz="2400" dirty="0" smtClean="0"/>
                  <a:t>إذا كان متوسط درجات الطلاب في مقرر الاحصاء 85 درجة و ذلك بانحراف معياري قدره 10 درجات فإذا علمت أن قيمة وسيط الدرجات لهذا المقرر هو 80 درجة المطلوب حساب معامل الالتواء المعياري لدرجات الطلاب في هذا المقرر ؟</a:t>
                </a:r>
              </a:p>
              <a:p>
                <a:pPr algn="just" rtl="1"/>
                <a:r>
                  <a:rPr lang="ar-EG" sz="2400" dirty="0" smtClean="0"/>
                  <a:t>الحل </a:t>
                </a:r>
              </a:p>
              <a:p>
                <a:pPr algn="just" rtl="1"/>
                <a:r>
                  <a:rPr lang="ar-EG" sz="2400" dirty="0" smtClean="0"/>
                  <a:t>معامل الالتواء المعياري =  </a:t>
                </a:r>
                <a14:m>
                  <m:oMath xmlns:m="http://schemas.openxmlformats.org/officeDocument/2006/math">
                    <m:f>
                      <m:fPr>
                        <m:ctrlPr>
                          <a:rPr lang="ar-EG" sz="2400" i="1" smtClean="0">
                            <a:latin typeface="Cambria Math"/>
                          </a:rPr>
                        </m:ctrlPr>
                      </m:fPr>
                      <m:num>
                        <m:d>
                          <m:dPr>
                            <m:ctrlPr>
                              <a:rPr lang="en-US" sz="2400" b="0" i="1" smtClean="0">
                                <a:latin typeface="Cambria Math"/>
                              </a:rPr>
                            </m:ctrlPr>
                          </m:dPr>
                          <m:e>
                            <m:r>
                              <a:rPr lang="ar-EG" sz="2400" b="0" i="1" smtClean="0">
                                <a:latin typeface="Cambria Math"/>
                              </a:rPr>
                              <m:t>الوسيط</m:t>
                            </m:r>
                            <m:r>
                              <a:rPr lang="ar-EG" sz="2400" b="0" i="1" smtClean="0">
                                <a:latin typeface="Cambria Math"/>
                              </a:rPr>
                              <m:t> −</m:t>
                            </m:r>
                            <m:r>
                              <a:rPr lang="ar-EG" sz="2400" b="0" i="1" smtClean="0">
                                <a:latin typeface="Cambria Math"/>
                              </a:rPr>
                              <m:t>الحسابي</m:t>
                            </m:r>
                            <m:r>
                              <a:rPr lang="ar-EG" sz="2400" b="0" i="1" smtClean="0">
                                <a:latin typeface="Cambria Math"/>
                              </a:rPr>
                              <m:t> </m:t>
                            </m:r>
                            <m:r>
                              <a:rPr lang="ar-EG" sz="2400" b="0" i="1" smtClean="0">
                                <a:latin typeface="Cambria Math"/>
                              </a:rPr>
                              <m:t>الوسط</m:t>
                            </m:r>
                            <m:r>
                              <a:rPr lang="ar-EG" sz="2400" b="0" i="1" smtClean="0">
                                <a:latin typeface="Cambria Math"/>
                              </a:rPr>
                              <m:t> </m:t>
                            </m:r>
                          </m:e>
                        </m:d>
                        <m:r>
                          <a:rPr lang="ar-EG" sz="2400" b="0" i="1" smtClean="0">
                            <a:latin typeface="Cambria Math"/>
                          </a:rPr>
                          <m:t>3</m:t>
                        </m:r>
                      </m:num>
                      <m:den>
                        <m:r>
                          <a:rPr lang="ar-EG" sz="2400" b="0" i="1" smtClean="0">
                            <a:latin typeface="Cambria Math"/>
                          </a:rPr>
                          <m:t>المعياري</m:t>
                        </m:r>
                        <m:r>
                          <a:rPr lang="ar-EG" sz="2400" b="0" i="1" smtClean="0">
                            <a:latin typeface="Cambria Math"/>
                          </a:rPr>
                          <m:t> </m:t>
                        </m:r>
                        <m:r>
                          <a:rPr lang="ar-EG" sz="2400" b="0" i="1" smtClean="0">
                            <a:latin typeface="Cambria Math"/>
                          </a:rPr>
                          <m:t>الانحراف</m:t>
                        </m:r>
                        <m:r>
                          <a:rPr lang="ar-EG" sz="2400" b="0" i="1" smtClean="0">
                            <a:latin typeface="Cambria Math"/>
                          </a:rPr>
                          <m:t> </m:t>
                        </m:r>
                      </m:den>
                    </m:f>
                  </m:oMath>
                </a14:m>
                <a:endParaRPr lang="ar-EG" sz="2400" dirty="0" smtClean="0"/>
              </a:p>
              <a:p>
                <a:pPr algn="l"/>
                <a:r>
                  <a:rPr lang="en-US" sz="2400" dirty="0" smtClean="0"/>
                  <a:t> </a:t>
                </a:r>
                <a:r>
                  <a:rPr lang="ar-EG" sz="2400" dirty="0" smtClean="0"/>
                  <a:t>عامل الالتواء المعياري</a:t>
                </a:r>
                <a:r>
                  <a:rPr lang="en-US" sz="2400" dirty="0" smtClean="0"/>
                  <a:t> = </a:t>
                </a:r>
                <a:r>
                  <a:rPr lang="ar-EG" sz="2400" dirty="0" smtClean="0"/>
                  <a:t> </a:t>
                </a:r>
                <a14:m>
                  <m:oMath xmlns:m="http://schemas.openxmlformats.org/officeDocument/2006/math">
                    <m:f>
                      <m:fPr>
                        <m:ctrlPr>
                          <a:rPr lang="ar-EG" sz="2400" i="1" smtClean="0">
                            <a:latin typeface="Cambria Math"/>
                          </a:rPr>
                        </m:ctrlPr>
                      </m:fPr>
                      <m:num>
                        <m:r>
                          <a:rPr lang="ar-EG" sz="2400" b="0" i="1" smtClean="0">
                            <a:latin typeface="Cambria Math"/>
                          </a:rPr>
                          <m:t>3</m:t>
                        </m:r>
                        <m:r>
                          <a:rPr lang="ar-EG" sz="2400" b="0" i="1" smtClean="0">
                            <a:latin typeface="Cambria Math"/>
                          </a:rPr>
                          <m:t> ×( </m:t>
                        </m:r>
                        <m:r>
                          <a:rPr lang="en-US" sz="2400" b="0" i="1" smtClean="0">
                            <a:latin typeface="Cambria Math"/>
                          </a:rPr>
                          <m:t>85</m:t>
                        </m:r>
                        <m:r>
                          <a:rPr lang="en-US" sz="2400" b="0" i="1" smtClean="0">
                            <a:latin typeface="Cambria Math"/>
                          </a:rPr>
                          <m:t> −</m:t>
                        </m:r>
                        <m:r>
                          <a:rPr lang="en-US" sz="2400" b="0" i="1" smtClean="0">
                            <a:latin typeface="Cambria Math"/>
                          </a:rPr>
                          <m:t>80</m:t>
                        </m:r>
                        <m:r>
                          <a:rPr lang="en-US" sz="2400" b="0" i="1" smtClean="0">
                            <a:latin typeface="Cambria Math"/>
                          </a:rPr>
                          <m:t> )</m:t>
                        </m:r>
                      </m:num>
                      <m:den>
                        <m:r>
                          <a:rPr lang="en-US" sz="2400" b="0" i="1" smtClean="0">
                            <a:latin typeface="Cambria Math"/>
                          </a:rPr>
                          <m:t>10</m:t>
                        </m:r>
                      </m:den>
                    </m:f>
                  </m:oMath>
                </a14:m>
                <a:r>
                  <a:rPr lang="en-US" sz="2400" dirty="0" smtClean="0"/>
                  <a:t> = 1.5</a:t>
                </a:r>
              </a:p>
              <a:p>
                <a:pPr algn="r" rtl="1"/>
                <a:r>
                  <a:rPr lang="ar-EG" sz="2400" dirty="0" smtClean="0"/>
                  <a:t>حيث أن الناتج قيمة موجبة إذا فهذا التوزيع  ملتوي جهة اليمين .</a:t>
                </a:r>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051" t="-943" r="-1025"/>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extLst>
      <p:ext uri="{BB962C8B-B14F-4D97-AF65-F5344CB8AC3E}">
        <p14:creationId xmlns:p14="http://schemas.microsoft.com/office/powerpoint/2010/main" val="25770660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4- معامل الالتواء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algn="just" rtl="1"/>
                <a:r>
                  <a:rPr lang="ar-EG" dirty="0" smtClean="0"/>
                  <a:t>2- معامل الالتواء الربيعي :-</a:t>
                </a:r>
              </a:p>
              <a:p>
                <a:pPr algn="just" rtl="1"/>
                <a:r>
                  <a:rPr lang="ar-EG" dirty="0"/>
                  <a:t>معامل الالتواء </a:t>
                </a:r>
                <a:r>
                  <a:rPr lang="ar-EG" dirty="0" smtClean="0"/>
                  <a:t>الربيعي = </a:t>
                </a:r>
                <a:endParaRPr lang="en-US" dirty="0" smtClean="0"/>
              </a:p>
              <a:p>
                <a:pPr algn="just" rtl="1"/>
                <a14:m>
                  <m:oMathPara xmlns:m="http://schemas.openxmlformats.org/officeDocument/2006/math">
                    <m:oMathParaPr>
                      <m:jc m:val="centerGroup"/>
                    </m:oMathParaPr>
                    <m:oMath xmlns:m="http://schemas.openxmlformats.org/officeDocument/2006/math">
                      <m:f>
                        <m:fPr>
                          <m:ctrlPr>
                            <a:rPr lang="ar-EG" i="1" smtClean="0">
                              <a:latin typeface="Cambria Math"/>
                            </a:rPr>
                          </m:ctrlPr>
                        </m:fPr>
                        <m:num>
                          <m:d>
                            <m:dPr>
                              <m:ctrlPr>
                                <a:rPr lang="en-US" b="0" i="1" smtClean="0">
                                  <a:latin typeface="Cambria Math"/>
                                </a:rPr>
                              </m:ctrlPr>
                            </m:dPr>
                            <m:e>
                              <m:r>
                                <a:rPr lang="ar-EG" b="0" i="1" smtClean="0">
                                  <a:latin typeface="Cambria Math"/>
                                </a:rPr>
                                <m:t>الادنى</m:t>
                              </m:r>
                              <m:r>
                                <a:rPr lang="ar-EG" b="0" i="1" smtClean="0">
                                  <a:latin typeface="Cambria Math"/>
                                </a:rPr>
                                <m:t> </m:t>
                              </m:r>
                              <m:r>
                                <a:rPr lang="ar-EG" b="0" i="1" smtClean="0">
                                  <a:latin typeface="Cambria Math"/>
                                </a:rPr>
                                <m:t>الربيع</m:t>
                              </m:r>
                              <m:r>
                                <a:rPr lang="ar-EG" b="0" i="1" smtClean="0">
                                  <a:latin typeface="Cambria Math"/>
                                </a:rPr>
                                <m:t> − </m:t>
                              </m:r>
                              <m:r>
                                <a:rPr lang="ar-EG" b="0" i="1" smtClean="0">
                                  <a:latin typeface="Cambria Math"/>
                                </a:rPr>
                                <m:t>الوسيط</m:t>
                              </m:r>
                            </m:e>
                          </m:d>
                          <m:r>
                            <a:rPr lang="en-US" b="0" i="1" smtClean="0">
                              <a:latin typeface="Cambria Math"/>
                            </a:rPr>
                            <m:t>−(</m:t>
                          </m:r>
                          <m:r>
                            <a:rPr lang="ar-EG" b="0" i="1" smtClean="0">
                              <a:latin typeface="Cambria Math"/>
                            </a:rPr>
                            <m:t>الوسيط</m:t>
                          </m:r>
                          <m:r>
                            <a:rPr lang="ar-EG" b="0" i="1" smtClean="0">
                              <a:latin typeface="Cambria Math"/>
                            </a:rPr>
                            <m:t> −</m:t>
                          </m:r>
                          <m:r>
                            <a:rPr lang="ar-EG" b="0" i="1" smtClean="0">
                              <a:latin typeface="Cambria Math"/>
                            </a:rPr>
                            <m:t>الاعلى</m:t>
                          </m:r>
                          <m:r>
                            <a:rPr lang="ar-EG" b="0" i="1" smtClean="0">
                              <a:latin typeface="Cambria Math"/>
                            </a:rPr>
                            <m:t> </m:t>
                          </m:r>
                          <m:r>
                            <a:rPr lang="ar-EG" b="0" i="1" smtClean="0">
                              <a:latin typeface="Cambria Math"/>
                            </a:rPr>
                            <m:t>الربيع</m:t>
                          </m:r>
                          <m:r>
                            <a:rPr lang="ar-EG" b="0" i="1" smtClean="0">
                              <a:latin typeface="Cambria Math"/>
                            </a:rPr>
                            <m:t> )</m:t>
                          </m:r>
                        </m:num>
                        <m:den>
                          <m:d>
                            <m:dPr>
                              <m:ctrlPr>
                                <a:rPr lang="en-US" i="1">
                                  <a:latin typeface="Cambria Math"/>
                                </a:rPr>
                              </m:ctrlPr>
                            </m:dPr>
                            <m:e>
                              <m:r>
                                <a:rPr lang="ar-EG" i="1">
                                  <a:latin typeface="Cambria Math"/>
                                </a:rPr>
                                <m:t>الادنى</m:t>
                              </m:r>
                              <m:r>
                                <a:rPr lang="ar-EG" i="1">
                                  <a:latin typeface="Cambria Math"/>
                                </a:rPr>
                                <m:t> </m:t>
                              </m:r>
                              <m:r>
                                <a:rPr lang="ar-EG" i="1">
                                  <a:latin typeface="Cambria Math"/>
                                </a:rPr>
                                <m:t>الربيع</m:t>
                              </m:r>
                              <m:r>
                                <a:rPr lang="ar-EG" i="1">
                                  <a:latin typeface="Cambria Math"/>
                                </a:rPr>
                                <m:t> </m:t>
                              </m:r>
                            </m:e>
                          </m:d>
                          <m:r>
                            <a:rPr lang="en-US" i="1">
                              <a:latin typeface="Cambria Math"/>
                            </a:rPr>
                            <m:t>−</m:t>
                          </m:r>
                          <m:r>
                            <a:rPr lang="en-US" b="0" i="1" smtClean="0">
                              <a:latin typeface="Cambria Math"/>
                            </a:rPr>
                            <m:t>(</m:t>
                          </m:r>
                          <m:r>
                            <a:rPr lang="ar-EG" i="1" smtClean="0">
                              <a:latin typeface="Cambria Math"/>
                            </a:rPr>
                            <m:t>الا</m:t>
                          </m:r>
                          <m:r>
                            <a:rPr lang="ar-EG" i="1">
                              <a:latin typeface="Cambria Math"/>
                            </a:rPr>
                            <m:t>على</m:t>
                          </m:r>
                          <m:r>
                            <a:rPr lang="ar-EG" i="1">
                              <a:latin typeface="Cambria Math"/>
                            </a:rPr>
                            <m:t> </m:t>
                          </m:r>
                          <m:r>
                            <a:rPr lang="ar-EG" i="1">
                              <a:latin typeface="Cambria Math"/>
                            </a:rPr>
                            <m:t>الربيع</m:t>
                          </m:r>
                          <m:r>
                            <a:rPr lang="ar-EG" i="1">
                              <a:latin typeface="Cambria Math"/>
                            </a:rPr>
                            <m:t> )</m:t>
                          </m:r>
                        </m:den>
                      </m:f>
                    </m:oMath>
                  </m:oMathPara>
                </a14:m>
                <a:endParaRPr lang="en-US" dirty="0" smtClean="0"/>
              </a:p>
              <a:p>
                <a:pPr algn="just" rt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t="-1752" r="-1777"/>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extLst>
      <p:ext uri="{BB962C8B-B14F-4D97-AF65-F5344CB8AC3E}">
        <p14:creationId xmlns:p14="http://schemas.microsoft.com/office/powerpoint/2010/main" val="25770660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4- معامل الالتواء :-</a:t>
            </a:r>
            <a:endParaRPr lang="en-US" dirty="0"/>
          </a:p>
        </p:txBody>
      </p:sp>
      <p:sp>
        <p:nvSpPr>
          <p:cNvPr id="3" name="Content Placeholder 2"/>
          <p:cNvSpPr>
            <a:spLocks noGrp="1"/>
          </p:cNvSpPr>
          <p:nvPr>
            <p:ph idx="1"/>
          </p:nvPr>
        </p:nvSpPr>
        <p:spPr/>
        <p:txBody>
          <a:bodyPr/>
          <a:lstStyle/>
          <a:p>
            <a:r>
              <a:rPr lang="ar-EG" sz="2400" dirty="0" smtClean="0"/>
              <a:t>مثال :-</a:t>
            </a:r>
          </a:p>
          <a:p>
            <a:pPr algn="just" rtl="1"/>
            <a:r>
              <a:rPr lang="ar-EG" sz="2400" dirty="0" smtClean="0"/>
              <a:t>البيانات التالية توضح مجموعة من المقاييس الاحصائية للأجور الشهرية لعينتين من العاملين أحدهما في قطاع التعليم و الاخرى في القطاع الصناعي :-</a:t>
            </a:r>
            <a:endParaRPr lang="en-US" sz="2400" dirty="0" smtClean="0"/>
          </a:p>
          <a:p>
            <a:pPr algn="just" rtl="1"/>
            <a:endParaRPr lang="en-US" sz="2400" dirty="0"/>
          </a:p>
          <a:p>
            <a:pPr algn="just" rtl="1"/>
            <a:endParaRPr lang="en-US" sz="2400" dirty="0" smtClean="0"/>
          </a:p>
          <a:p>
            <a:pPr algn="just" rtl="1"/>
            <a:endParaRPr lang="en-US" sz="2400" dirty="0"/>
          </a:p>
          <a:p>
            <a:pPr algn="just" rtl="1"/>
            <a:endParaRPr lang="en-US" sz="2400" dirty="0" smtClean="0"/>
          </a:p>
          <a:p>
            <a:pPr algn="just" rtl="1"/>
            <a:r>
              <a:rPr lang="ar-EG" sz="2400" dirty="0" smtClean="0"/>
              <a:t>المطلوب :-</a:t>
            </a:r>
          </a:p>
          <a:p>
            <a:pPr algn="just" rtl="1"/>
            <a:r>
              <a:rPr lang="ar-EG" sz="2400" dirty="0" smtClean="0"/>
              <a:t>باستخدام معامل الالتواء الربيعي قارن بين نوع كل من التوزيعين .</a:t>
            </a:r>
          </a:p>
          <a:p>
            <a:pPr algn="just" rtl="1"/>
            <a:endParaRPr lang="en-US" sz="24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607050331"/>
              </p:ext>
            </p:extLst>
          </p:nvPr>
        </p:nvGraphicFramePr>
        <p:xfrm>
          <a:off x="2046064" y="2996952"/>
          <a:ext cx="5283200" cy="1381760"/>
        </p:xfrm>
        <a:graphic>
          <a:graphicData uri="http://schemas.openxmlformats.org/drawingml/2006/table">
            <a:tbl>
              <a:tblPr firstRow="1" bandRow="1">
                <a:tableStyleId>{5C22544A-7EE6-4342-B048-85BDC9FD1C3A}</a:tableStyleId>
              </a:tblPr>
              <a:tblGrid>
                <a:gridCol w="1320800"/>
                <a:gridCol w="1320800"/>
                <a:gridCol w="1320800"/>
                <a:gridCol w="1320800"/>
              </a:tblGrid>
              <a:tr h="370840">
                <a:tc>
                  <a:txBody>
                    <a:bodyPr/>
                    <a:lstStyle/>
                    <a:p>
                      <a:pPr algn="ctr" rtl="1"/>
                      <a:r>
                        <a:rPr lang="ar-EG" b="1" dirty="0" smtClean="0"/>
                        <a:t>الربيع  الأعلى</a:t>
                      </a:r>
                      <a:endParaRPr lang="en-US" b="1" dirty="0"/>
                    </a:p>
                  </a:txBody>
                  <a:tcPr/>
                </a:tc>
                <a:tc>
                  <a:txBody>
                    <a:bodyPr/>
                    <a:lstStyle/>
                    <a:p>
                      <a:pPr algn="ctr" rtl="1"/>
                      <a:r>
                        <a:rPr lang="ar-EG" b="1" dirty="0" smtClean="0"/>
                        <a:t>الوسيط </a:t>
                      </a:r>
                      <a:endParaRPr lang="en-US" b="1" dirty="0"/>
                    </a:p>
                  </a:txBody>
                  <a:tcPr/>
                </a:tc>
                <a:tc>
                  <a:txBody>
                    <a:bodyPr/>
                    <a:lstStyle/>
                    <a:p>
                      <a:pPr algn="ctr" rtl="1"/>
                      <a:r>
                        <a:rPr lang="ar-EG" b="1" dirty="0" smtClean="0"/>
                        <a:t>الربيع  الأدنى</a:t>
                      </a:r>
                      <a:endParaRPr lang="en-US" b="1" dirty="0"/>
                    </a:p>
                  </a:txBody>
                  <a:tcPr/>
                </a:tc>
                <a:tc>
                  <a:txBody>
                    <a:bodyPr/>
                    <a:lstStyle/>
                    <a:p>
                      <a:pPr algn="ctr" rtl="1"/>
                      <a:r>
                        <a:rPr lang="ar-EG" b="1" dirty="0" smtClean="0"/>
                        <a:t>العاملين في قطاع </a:t>
                      </a:r>
                      <a:endParaRPr lang="en-US" b="1" dirty="0"/>
                    </a:p>
                  </a:txBody>
                  <a:tcPr/>
                </a:tc>
              </a:tr>
              <a:tr h="370840">
                <a:tc>
                  <a:txBody>
                    <a:bodyPr/>
                    <a:lstStyle/>
                    <a:p>
                      <a:pPr algn="ctr" rtl="1"/>
                      <a:r>
                        <a:rPr lang="en-US" b="1" dirty="0" smtClean="0"/>
                        <a:t>900</a:t>
                      </a:r>
                      <a:endParaRPr lang="en-US" b="1" dirty="0"/>
                    </a:p>
                  </a:txBody>
                  <a:tcPr/>
                </a:tc>
                <a:tc>
                  <a:txBody>
                    <a:bodyPr/>
                    <a:lstStyle/>
                    <a:p>
                      <a:pPr algn="ctr" rtl="1"/>
                      <a:r>
                        <a:rPr lang="en-US" b="1" dirty="0" smtClean="0"/>
                        <a:t>500</a:t>
                      </a:r>
                      <a:endParaRPr lang="en-US" b="1" dirty="0"/>
                    </a:p>
                  </a:txBody>
                  <a:tcPr/>
                </a:tc>
                <a:tc>
                  <a:txBody>
                    <a:bodyPr/>
                    <a:lstStyle/>
                    <a:p>
                      <a:pPr algn="ctr" rtl="1"/>
                      <a:r>
                        <a:rPr lang="en-US" b="1" dirty="0" smtClean="0"/>
                        <a:t>110</a:t>
                      </a:r>
                      <a:endParaRPr lang="en-US" b="1" dirty="0"/>
                    </a:p>
                  </a:txBody>
                  <a:tcPr/>
                </a:tc>
                <a:tc>
                  <a:txBody>
                    <a:bodyPr/>
                    <a:lstStyle/>
                    <a:p>
                      <a:pPr algn="ctr" rtl="1"/>
                      <a:r>
                        <a:rPr lang="ar-EG" b="1" dirty="0" smtClean="0"/>
                        <a:t>التعليم </a:t>
                      </a:r>
                      <a:endParaRPr lang="en-US" b="1" dirty="0"/>
                    </a:p>
                  </a:txBody>
                  <a:tcPr/>
                </a:tc>
              </a:tr>
              <a:tr h="370840">
                <a:tc>
                  <a:txBody>
                    <a:bodyPr/>
                    <a:lstStyle/>
                    <a:p>
                      <a:pPr algn="ctr" rtl="1"/>
                      <a:r>
                        <a:rPr lang="en-US" b="1" dirty="0" smtClean="0"/>
                        <a:t>1100</a:t>
                      </a:r>
                      <a:endParaRPr lang="en-US" b="1" dirty="0"/>
                    </a:p>
                  </a:txBody>
                  <a:tcPr/>
                </a:tc>
                <a:tc>
                  <a:txBody>
                    <a:bodyPr/>
                    <a:lstStyle/>
                    <a:p>
                      <a:pPr algn="ctr" rtl="1"/>
                      <a:r>
                        <a:rPr lang="en-US" b="1" dirty="0" smtClean="0"/>
                        <a:t>850</a:t>
                      </a:r>
                      <a:endParaRPr lang="en-US" b="1" dirty="0"/>
                    </a:p>
                  </a:txBody>
                  <a:tcPr/>
                </a:tc>
                <a:tc>
                  <a:txBody>
                    <a:bodyPr/>
                    <a:lstStyle/>
                    <a:p>
                      <a:pPr algn="ctr" rtl="1"/>
                      <a:r>
                        <a:rPr lang="en-US" b="1" dirty="0" smtClean="0"/>
                        <a:t>250</a:t>
                      </a:r>
                      <a:endParaRPr lang="en-US" b="1" dirty="0"/>
                    </a:p>
                  </a:txBody>
                  <a:tcPr/>
                </a:tc>
                <a:tc>
                  <a:txBody>
                    <a:bodyPr/>
                    <a:lstStyle/>
                    <a:p>
                      <a:pPr algn="ctr" rtl="1"/>
                      <a:r>
                        <a:rPr lang="ar-EG" b="1" dirty="0" smtClean="0"/>
                        <a:t>الصناعي</a:t>
                      </a:r>
                      <a:endParaRPr lang="en-US" b="1" dirty="0"/>
                    </a:p>
                  </a:txBody>
                  <a:tcPr/>
                </a:tc>
              </a:tr>
            </a:tbl>
          </a:graphicData>
        </a:graphic>
      </p:graphicFrame>
    </p:spTree>
    <p:extLst>
      <p:ext uri="{BB962C8B-B14F-4D97-AF65-F5344CB8AC3E}">
        <p14:creationId xmlns:p14="http://schemas.microsoft.com/office/powerpoint/2010/main" val="36451909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4- معامل الالتواء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algn="just" rtl="1"/>
                <a:r>
                  <a:rPr lang="ar-EG" sz="2800" dirty="0" smtClean="0"/>
                  <a:t>1- معامل الالتواء الربيعي للعاملين في قطاع التعليم = </a:t>
                </a:r>
              </a:p>
              <a:p>
                <a:pPr algn="l"/>
                <a:r>
                  <a:rPr lang="ar-EG" sz="2800" dirty="0" smtClean="0"/>
                  <a:t>معامل الالتواء </a:t>
                </a:r>
                <a:r>
                  <a:rPr lang="en-US" sz="2800" dirty="0" smtClean="0"/>
                  <a:t>= </a:t>
                </a:r>
                <a14:m>
                  <m:oMath xmlns:m="http://schemas.openxmlformats.org/officeDocument/2006/math">
                    <m:f>
                      <m:fPr>
                        <m:ctrlPr>
                          <a:rPr lang="en-US" sz="2800" i="1" smtClean="0">
                            <a:latin typeface="Cambria Math"/>
                          </a:rPr>
                        </m:ctrlPr>
                      </m:fPr>
                      <m:num>
                        <m:d>
                          <m:dPr>
                            <m:ctrlPr>
                              <a:rPr lang="en-US" sz="2800" b="0" i="1" smtClean="0">
                                <a:latin typeface="Cambria Math"/>
                              </a:rPr>
                            </m:ctrlPr>
                          </m:dPr>
                          <m:e>
                            <m:r>
                              <a:rPr lang="en-US" sz="2800" b="0" i="1" smtClean="0">
                                <a:latin typeface="Cambria Math"/>
                              </a:rPr>
                              <m:t> </m:t>
                            </m:r>
                            <m:r>
                              <a:rPr lang="en-US" sz="2800" b="0" i="1" smtClean="0">
                                <a:latin typeface="Cambria Math"/>
                              </a:rPr>
                              <m:t>900</m:t>
                            </m:r>
                            <m:r>
                              <a:rPr lang="en-US" sz="2800" b="0" i="1" smtClean="0">
                                <a:latin typeface="Cambria Math"/>
                              </a:rPr>
                              <m:t>−</m:t>
                            </m:r>
                            <m:r>
                              <a:rPr lang="en-US" sz="2800" b="0" i="1" smtClean="0">
                                <a:latin typeface="Cambria Math"/>
                              </a:rPr>
                              <m:t>500</m:t>
                            </m:r>
                          </m:e>
                        </m:d>
                        <m:r>
                          <a:rPr lang="en-US" sz="2800" b="0" i="1" smtClean="0">
                            <a:latin typeface="Cambria Math"/>
                          </a:rPr>
                          <m:t>−(</m:t>
                        </m:r>
                        <m:r>
                          <a:rPr lang="en-US" sz="2800" b="0" i="1" smtClean="0">
                            <a:latin typeface="Cambria Math"/>
                          </a:rPr>
                          <m:t>500</m:t>
                        </m:r>
                        <m:r>
                          <a:rPr lang="en-US" sz="2800" b="0" i="1" smtClean="0">
                            <a:latin typeface="Cambria Math"/>
                          </a:rPr>
                          <m:t>−</m:t>
                        </m:r>
                        <m:r>
                          <a:rPr lang="en-US" sz="2800" b="0" i="1" smtClean="0">
                            <a:latin typeface="Cambria Math"/>
                          </a:rPr>
                          <m:t>110</m:t>
                        </m:r>
                        <m:r>
                          <a:rPr lang="en-US" sz="2800" b="0" i="1" smtClean="0">
                            <a:latin typeface="Cambria Math"/>
                          </a:rPr>
                          <m:t>)</m:t>
                        </m:r>
                      </m:num>
                      <m:den>
                        <m:r>
                          <a:rPr lang="en-US" sz="2800" b="0" i="1" smtClean="0">
                            <a:latin typeface="Cambria Math"/>
                          </a:rPr>
                          <m:t>(</m:t>
                        </m:r>
                        <m:r>
                          <a:rPr lang="en-US" sz="2800" b="0" i="1" smtClean="0">
                            <a:latin typeface="Cambria Math"/>
                          </a:rPr>
                          <m:t>900</m:t>
                        </m:r>
                        <m:r>
                          <a:rPr lang="en-US" sz="2800" b="0" i="1" smtClean="0">
                            <a:latin typeface="Cambria Math"/>
                          </a:rPr>
                          <m:t>−</m:t>
                        </m:r>
                        <m:r>
                          <a:rPr lang="en-US" sz="2800" b="0" i="1" smtClean="0">
                            <a:latin typeface="Cambria Math"/>
                          </a:rPr>
                          <m:t>110</m:t>
                        </m:r>
                        <m:r>
                          <a:rPr lang="en-US" sz="2800" b="0" i="1" smtClean="0">
                            <a:latin typeface="Cambria Math"/>
                          </a:rPr>
                          <m:t>)</m:t>
                        </m:r>
                      </m:den>
                    </m:f>
                  </m:oMath>
                </a14:m>
                <a:r>
                  <a:rPr lang="en-US" sz="2800" dirty="0" smtClean="0"/>
                  <a:t>  = 0.01</a:t>
                </a:r>
              </a:p>
              <a:p>
                <a:pPr algn="r" rtl="1"/>
                <a:r>
                  <a:rPr lang="ar-EG" sz="2800" dirty="0" smtClean="0"/>
                  <a:t>يتضح من النتائج السابقة أن قيمة معامل الالتواء تقترب من الصفر و لذلك فيمكن اعتبار أن هذا التوزيع متماثل .</a:t>
                </a:r>
                <a:endParaRPr lang="en-US" sz="2800" dirty="0" smtClean="0"/>
              </a:p>
              <a:p>
                <a:pPr algn="just" rtl="1"/>
                <a:r>
                  <a:rPr lang="ar-EG" sz="2800" dirty="0" smtClean="0"/>
                  <a:t>2- </a:t>
                </a:r>
                <a:r>
                  <a:rPr lang="ar-EG" sz="2800" dirty="0"/>
                  <a:t>معامل الالتواء الربيعي للعاملين في </a:t>
                </a:r>
                <a:r>
                  <a:rPr lang="ar-EG" sz="2800" dirty="0" smtClean="0"/>
                  <a:t>القطاع الصناعي </a:t>
                </a:r>
                <a:r>
                  <a:rPr lang="ar-EG" sz="2800" dirty="0"/>
                  <a:t>= </a:t>
                </a:r>
              </a:p>
              <a:p>
                <a:pPr algn="l"/>
                <a:r>
                  <a:rPr lang="ar-EG" sz="2800" dirty="0"/>
                  <a:t>معامل الالتواء </a:t>
                </a:r>
                <a:r>
                  <a:rPr lang="en-US" sz="2800" dirty="0"/>
                  <a:t>= </a:t>
                </a:r>
                <a14:m>
                  <m:oMath xmlns:m="http://schemas.openxmlformats.org/officeDocument/2006/math">
                    <m:f>
                      <m:fPr>
                        <m:ctrlPr>
                          <a:rPr lang="en-US" sz="2800" i="1">
                            <a:latin typeface="Cambria Math"/>
                          </a:rPr>
                        </m:ctrlPr>
                      </m:fPr>
                      <m:num>
                        <m:d>
                          <m:dPr>
                            <m:ctrlPr>
                              <a:rPr lang="en-US" sz="2800" i="1">
                                <a:latin typeface="Cambria Math"/>
                              </a:rPr>
                            </m:ctrlPr>
                          </m:dPr>
                          <m:e>
                            <m:r>
                              <a:rPr lang="en-US" sz="2800" b="0" i="1" smtClean="0">
                                <a:latin typeface="Cambria Math"/>
                              </a:rPr>
                              <m:t>1100</m:t>
                            </m:r>
                            <m:r>
                              <a:rPr lang="en-US" sz="2800" b="0" i="1" smtClean="0">
                                <a:latin typeface="Cambria Math"/>
                              </a:rPr>
                              <m:t>−</m:t>
                            </m:r>
                            <m:r>
                              <a:rPr lang="en-US" sz="2800" b="0" i="1" smtClean="0">
                                <a:latin typeface="Cambria Math"/>
                              </a:rPr>
                              <m:t>850</m:t>
                            </m:r>
                          </m:e>
                        </m:d>
                        <m:r>
                          <a:rPr lang="en-US" sz="2800" i="1">
                            <a:latin typeface="Cambria Math"/>
                          </a:rPr>
                          <m:t>−(</m:t>
                        </m:r>
                        <m:r>
                          <a:rPr lang="en-US" sz="2800" b="0" i="1" smtClean="0">
                            <a:latin typeface="Cambria Math"/>
                          </a:rPr>
                          <m:t>850</m:t>
                        </m:r>
                        <m:r>
                          <a:rPr lang="en-US" sz="2800" b="0" i="1" smtClean="0">
                            <a:latin typeface="Cambria Math"/>
                          </a:rPr>
                          <m:t>−</m:t>
                        </m:r>
                        <m:r>
                          <a:rPr lang="en-US" sz="2800" b="0" i="1" smtClean="0">
                            <a:latin typeface="Cambria Math"/>
                          </a:rPr>
                          <m:t>250</m:t>
                        </m:r>
                        <m:r>
                          <a:rPr lang="en-US" sz="2800" i="1">
                            <a:latin typeface="Cambria Math"/>
                          </a:rPr>
                          <m:t>)</m:t>
                        </m:r>
                      </m:num>
                      <m:den>
                        <m:r>
                          <a:rPr lang="en-US" sz="2800" i="1">
                            <a:latin typeface="Cambria Math"/>
                          </a:rPr>
                          <m:t>(</m:t>
                        </m:r>
                        <m:r>
                          <a:rPr lang="en-US" sz="2800" b="0" i="1" smtClean="0">
                            <a:latin typeface="Cambria Math"/>
                          </a:rPr>
                          <m:t>1100</m:t>
                        </m:r>
                        <m:r>
                          <a:rPr lang="en-US" sz="2800" b="0" i="1" smtClean="0">
                            <a:latin typeface="Cambria Math"/>
                          </a:rPr>
                          <m:t>−</m:t>
                        </m:r>
                        <m:r>
                          <a:rPr lang="en-US" sz="2800" b="0" i="1" smtClean="0">
                            <a:latin typeface="Cambria Math"/>
                          </a:rPr>
                          <m:t>250</m:t>
                        </m:r>
                        <m:r>
                          <a:rPr lang="en-US" sz="2800" i="1">
                            <a:latin typeface="Cambria Math"/>
                          </a:rPr>
                          <m:t>)</m:t>
                        </m:r>
                      </m:den>
                    </m:f>
                  </m:oMath>
                </a14:m>
                <a:r>
                  <a:rPr lang="en-US" sz="2800" dirty="0" smtClean="0"/>
                  <a:t> = -0.41176</a:t>
                </a:r>
                <a:endParaRPr lang="ar-EG" sz="2800" dirty="0" smtClean="0"/>
              </a:p>
              <a:p>
                <a:pPr algn="r" rtl="1"/>
                <a:r>
                  <a:rPr lang="ar-EG" sz="2800" dirty="0" smtClean="0"/>
                  <a:t>يعتبر التوزيع السابق توزيع ملتوي جهة اليسار.</a:t>
                </a:r>
                <a:endParaRPr lang="ar-EG" sz="2800" dirty="0"/>
              </a:p>
              <a:p>
                <a:pPr algn="l"/>
                <a:endParaRPr lang="ar-EG" sz="2800" dirty="0" smtClean="0"/>
              </a:p>
              <a:p>
                <a:endParaRPr lang="en-US" sz="2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435" t="-1348" r="-1435"/>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Tree>
    <p:extLst>
      <p:ext uri="{BB962C8B-B14F-4D97-AF65-F5344CB8AC3E}">
        <p14:creationId xmlns:p14="http://schemas.microsoft.com/office/powerpoint/2010/main" val="36451909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تمرين شامل :-</a:t>
            </a:r>
            <a:endParaRPr lang="en-US" dirty="0"/>
          </a:p>
        </p:txBody>
      </p:sp>
      <p:sp>
        <p:nvSpPr>
          <p:cNvPr id="3" name="Content Placeholder 2"/>
          <p:cNvSpPr>
            <a:spLocks noGrp="1"/>
          </p:cNvSpPr>
          <p:nvPr>
            <p:ph idx="1"/>
          </p:nvPr>
        </p:nvSpPr>
        <p:spPr/>
        <p:txBody>
          <a:bodyPr/>
          <a:lstStyle/>
          <a:p>
            <a:r>
              <a:rPr lang="ar-EG" dirty="0" smtClean="0"/>
              <a:t>الجدول التالي يوضح توزيع مجموعة من درجات الطلاب في مقرر الكيمياء :-</a:t>
            </a:r>
            <a:endParaRPr lang="en-US" dirty="0" smtClean="0"/>
          </a:p>
          <a:p>
            <a:endParaRPr lang="en-US" dirty="0"/>
          </a:p>
          <a:p>
            <a:endParaRPr lang="en-US" dirty="0" smtClean="0"/>
          </a:p>
          <a:p>
            <a:endParaRPr lang="en-US" dirty="0"/>
          </a:p>
          <a:p>
            <a:endParaRPr lang="en-US" dirty="0" smtClean="0"/>
          </a:p>
          <a:p>
            <a:r>
              <a:rPr lang="ar-EG" dirty="0" smtClean="0"/>
              <a:t>المطلوب :-</a:t>
            </a:r>
          </a:p>
          <a:p>
            <a:pPr algn="l"/>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697839562"/>
              </p:ext>
            </p:extLst>
          </p:nvPr>
        </p:nvGraphicFramePr>
        <p:xfrm>
          <a:off x="1136576" y="2348880"/>
          <a:ext cx="6604000" cy="2595880"/>
        </p:xfrm>
        <a:graphic>
          <a:graphicData uri="http://schemas.openxmlformats.org/drawingml/2006/table">
            <a:tbl>
              <a:tblPr firstRow="1" bandRow="1">
                <a:tableStyleId>{5C22544A-7EE6-4342-B048-85BDC9FD1C3A}</a:tableStyleId>
              </a:tblPr>
              <a:tblGrid>
                <a:gridCol w="3302000"/>
                <a:gridCol w="3302000"/>
              </a:tblGrid>
              <a:tr h="370840">
                <a:tc>
                  <a:txBody>
                    <a:bodyPr/>
                    <a:lstStyle/>
                    <a:p>
                      <a:pPr algn="ctr"/>
                      <a:r>
                        <a:rPr lang="ar-EG" b="1" dirty="0" smtClean="0"/>
                        <a:t>فئات الدرجات </a:t>
                      </a:r>
                      <a:endParaRPr lang="en-US" b="1" dirty="0"/>
                    </a:p>
                  </a:txBody>
                  <a:tcPr/>
                </a:tc>
                <a:tc>
                  <a:txBody>
                    <a:bodyPr/>
                    <a:lstStyle/>
                    <a:p>
                      <a:pPr algn="ctr"/>
                      <a:r>
                        <a:rPr lang="ar-EG" b="1" dirty="0" smtClean="0"/>
                        <a:t>عدد الطلاب </a:t>
                      </a:r>
                      <a:endParaRPr lang="en-US" b="1" dirty="0"/>
                    </a:p>
                  </a:txBody>
                  <a:tcPr/>
                </a:tc>
              </a:tr>
              <a:tr h="370840">
                <a:tc>
                  <a:txBody>
                    <a:bodyPr/>
                    <a:lstStyle/>
                    <a:p>
                      <a:pPr algn="ctr"/>
                      <a:r>
                        <a:rPr lang="en-US" b="1" dirty="0" smtClean="0"/>
                        <a:t>0</a:t>
                      </a:r>
                      <a:r>
                        <a:rPr lang="en-US" b="1" baseline="0" dirty="0" smtClean="0"/>
                        <a:t> - </a:t>
                      </a:r>
                      <a:endParaRPr lang="en-US" b="1" dirty="0"/>
                    </a:p>
                  </a:txBody>
                  <a:tcPr/>
                </a:tc>
                <a:tc>
                  <a:txBody>
                    <a:bodyPr/>
                    <a:lstStyle/>
                    <a:p>
                      <a:pPr algn="ctr"/>
                      <a:r>
                        <a:rPr lang="en-US" b="1" dirty="0" smtClean="0"/>
                        <a:t>15</a:t>
                      </a:r>
                      <a:endParaRPr lang="en-US" b="1" dirty="0"/>
                    </a:p>
                  </a:txBody>
                  <a:tcPr/>
                </a:tc>
              </a:tr>
              <a:tr h="370840">
                <a:tc>
                  <a:txBody>
                    <a:bodyPr/>
                    <a:lstStyle/>
                    <a:p>
                      <a:pPr algn="ctr"/>
                      <a:r>
                        <a:rPr lang="en-US" b="1" dirty="0" smtClean="0"/>
                        <a:t>10 - </a:t>
                      </a:r>
                      <a:endParaRPr lang="en-US" b="1" dirty="0"/>
                    </a:p>
                  </a:txBody>
                  <a:tcPr/>
                </a:tc>
                <a:tc>
                  <a:txBody>
                    <a:bodyPr/>
                    <a:lstStyle/>
                    <a:p>
                      <a:pPr algn="ctr"/>
                      <a:r>
                        <a:rPr lang="en-US" b="1" dirty="0" smtClean="0"/>
                        <a:t>40</a:t>
                      </a:r>
                      <a:endParaRPr lang="en-US" b="1" dirty="0"/>
                    </a:p>
                  </a:txBody>
                  <a:tcPr/>
                </a:tc>
              </a:tr>
              <a:tr h="370840">
                <a:tc>
                  <a:txBody>
                    <a:bodyPr/>
                    <a:lstStyle/>
                    <a:p>
                      <a:pPr algn="ctr"/>
                      <a:r>
                        <a:rPr lang="en-US" b="1" dirty="0" smtClean="0"/>
                        <a:t> 20 -    </a:t>
                      </a:r>
                      <a:endParaRPr lang="en-US" b="1" dirty="0"/>
                    </a:p>
                  </a:txBody>
                  <a:tcPr/>
                </a:tc>
                <a:tc>
                  <a:txBody>
                    <a:bodyPr/>
                    <a:lstStyle/>
                    <a:p>
                      <a:pPr algn="ctr"/>
                      <a:r>
                        <a:rPr lang="en-US" b="1" dirty="0" smtClean="0"/>
                        <a:t>55</a:t>
                      </a:r>
                      <a:endParaRPr lang="en-US" b="1" dirty="0"/>
                    </a:p>
                  </a:txBody>
                  <a:tcPr/>
                </a:tc>
              </a:tr>
              <a:tr h="370840">
                <a:tc>
                  <a:txBody>
                    <a:bodyPr/>
                    <a:lstStyle/>
                    <a:p>
                      <a:pPr algn="ctr"/>
                      <a:r>
                        <a:rPr lang="en-US" b="1" dirty="0" smtClean="0"/>
                        <a:t>30 -</a:t>
                      </a:r>
                      <a:endParaRPr lang="en-US" b="1" dirty="0"/>
                    </a:p>
                  </a:txBody>
                  <a:tcPr/>
                </a:tc>
                <a:tc>
                  <a:txBody>
                    <a:bodyPr/>
                    <a:lstStyle/>
                    <a:p>
                      <a:pPr algn="ctr"/>
                      <a:r>
                        <a:rPr lang="en-US" b="1" dirty="0" smtClean="0"/>
                        <a:t>35</a:t>
                      </a:r>
                      <a:endParaRPr lang="en-US" b="1" dirty="0"/>
                    </a:p>
                  </a:txBody>
                  <a:tcPr/>
                </a:tc>
              </a:tr>
              <a:tr h="370840">
                <a:tc>
                  <a:txBody>
                    <a:bodyPr/>
                    <a:lstStyle/>
                    <a:p>
                      <a:pPr algn="ctr"/>
                      <a:r>
                        <a:rPr lang="en-US" b="1" dirty="0" smtClean="0"/>
                        <a:t>40 – 50</a:t>
                      </a:r>
                      <a:endParaRPr lang="en-US" b="1" dirty="0"/>
                    </a:p>
                  </a:txBody>
                  <a:tcPr/>
                </a:tc>
                <a:tc>
                  <a:txBody>
                    <a:bodyPr/>
                    <a:lstStyle/>
                    <a:p>
                      <a:pPr algn="ctr"/>
                      <a:r>
                        <a:rPr lang="en-US" b="1" dirty="0" smtClean="0"/>
                        <a:t>5</a:t>
                      </a:r>
                      <a:endParaRPr lang="en-US" b="1" dirty="0"/>
                    </a:p>
                  </a:txBody>
                  <a:tcPr/>
                </a:tc>
              </a:tr>
              <a:tr h="370840">
                <a:tc>
                  <a:txBody>
                    <a:bodyPr/>
                    <a:lstStyle/>
                    <a:p>
                      <a:pPr algn="ctr"/>
                      <a:r>
                        <a:rPr lang="ar-EG" b="1" dirty="0" smtClean="0"/>
                        <a:t>المجموع</a:t>
                      </a:r>
                      <a:endParaRPr lang="en-US" b="1" dirty="0"/>
                    </a:p>
                  </a:txBody>
                  <a:tcPr>
                    <a:solidFill>
                      <a:srgbClr val="013E36"/>
                    </a:solidFill>
                  </a:tcPr>
                </a:tc>
                <a:tc>
                  <a:txBody>
                    <a:bodyPr/>
                    <a:lstStyle/>
                    <a:p>
                      <a:pPr algn="ctr"/>
                      <a:r>
                        <a:rPr lang="en-US" b="1" dirty="0" smtClean="0"/>
                        <a:t>150</a:t>
                      </a:r>
                      <a:endParaRPr lang="en-US" b="1" dirty="0"/>
                    </a:p>
                  </a:txBody>
                  <a:tcPr>
                    <a:solidFill>
                      <a:srgbClr val="013E36"/>
                    </a:solidFill>
                  </a:tcPr>
                </a:tc>
              </a:tr>
            </a:tbl>
          </a:graphicData>
        </a:graphic>
      </p:graphicFrame>
    </p:spTree>
    <p:extLst>
      <p:ext uri="{BB962C8B-B14F-4D97-AF65-F5344CB8AC3E}">
        <p14:creationId xmlns:p14="http://schemas.microsoft.com/office/powerpoint/2010/main" val="36451909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تمرين شامل :-</a:t>
            </a:r>
            <a:endParaRPr lang="en-US" dirty="0"/>
          </a:p>
        </p:txBody>
      </p:sp>
      <p:sp>
        <p:nvSpPr>
          <p:cNvPr id="3" name="Content Placeholder 2"/>
          <p:cNvSpPr>
            <a:spLocks noGrp="1"/>
          </p:cNvSpPr>
          <p:nvPr>
            <p:ph idx="1"/>
          </p:nvPr>
        </p:nvSpPr>
        <p:spPr/>
        <p:txBody>
          <a:bodyPr/>
          <a:lstStyle/>
          <a:p>
            <a:r>
              <a:rPr lang="ar-EG" b="1" u="sng" dirty="0" smtClean="0">
                <a:effectLst>
                  <a:outerShdw blurRad="38100" dist="38100" dir="2700000" algn="tl">
                    <a:srgbClr val="000000">
                      <a:alpha val="43137"/>
                    </a:srgbClr>
                  </a:outerShdw>
                </a:effectLst>
              </a:rPr>
              <a:t>1- الوسط الحسابي و التباين و الانحراف المعياري  :-</a:t>
            </a:r>
            <a:endParaRPr lang="en-US" b="1" u="sng" dirty="0" smtClean="0">
              <a:effectLst>
                <a:outerShdw blurRad="38100" dist="38100" dir="2700000" algn="tl">
                  <a:srgbClr val="000000">
                    <a:alpha val="43137"/>
                  </a:srgbClr>
                </a:outerShdw>
              </a:effectLst>
            </a:endParaRPr>
          </a:p>
          <a:p>
            <a:endParaRPr lang="en-US" dirty="0"/>
          </a:p>
          <a:p>
            <a:endParaRPr lang="en-US" dirty="0" smtClean="0"/>
          </a:p>
          <a:p>
            <a:endParaRPr lang="en-US" dirty="0"/>
          </a:p>
          <a:p>
            <a:endParaRPr lang="en-US" dirty="0" smtClean="0"/>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754420886"/>
              </p:ext>
            </p:extLst>
          </p:nvPr>
        </p:nvGraphicFramePr>
        <p:xfrm>
          <a:off x="1136576" y="2348880"/>
          <a:ext cx="6604000" cy="2595880"/>
        </p:xfrm>
        <a:graphic>
          <a:graphicData uri="http://schemas.openxmlformats.org/drawingml/2006/table">
            <a:tbl>
              <a:tblPr firstRow="1" bandRow="1">
                <a:tableStyleId>{5C22544A-7EE6-4342-B048-85BDC9FD1C3A}</a:tableStyleId>
              </a:tblPr>
              <a:tblGrid>
                <a:gridCol w="1320800"/>
                <a:gridCol w="1320800"/>
                <a:gridCol w="1320800"/>
                <a:gridCol w="1320800"/>
                <a:gridCol w="1320800"/>
              </a:tblGrid>
              <a:tr h="370840">
                <a:tc>
                  <a:txBody>
                    <a:bodyPr/>
                    <a:lstStyle/>
                    <a:p>
                      <a:pPr algn="ctr"/>
                      <a:r>
                        <a:rPr lang="ar-EG" b="1" dirty="0" smtClean="0"/>
                        <a:t>فئات الدرجات </a:t>
                      </a:r>
                      <a:endParaRPr lang="en-US" b="1" dirty="0"/>
                    </a:p>
                  </a:txBody>
                  <a:tcPr/>
                </a:tc>
                <a:tc>
                  <a:txBody>
                    <a:bodyPr/>
                    <a:lstStyle/>
                    <a:p>
                      <a:pPr algn="ctr"/>
                      <a:r>
                        <a:rPr lang="ar-EG" b="1" dirty="0" smtClean="0"/>
                        <a:t>عدد الطلاب </a:t>
                      </a:r>
                      <a:endParaRPr lang="en-US" b="1" dirty="0"/>
                    </a:p>
                  </a:txBody>
                  <a:tcPr/>
                </a:tc>
                <a:tc>
                  <a:txBody>
                    <a:bodyPr/>
                    <a:lstStyle/>
                    <a:p>
                      <a:pPr algn="ctr"/>
                      <a:r>
                        <a:rPr lang="en-US" b="1" dirty="0" smtClean="0"/>
                        <a:t>x</a:t>
                      </a:r>
                      <a:endParaRPr lang="en-US" b="1" dirty="0"/>
                    </a:p>
                  </a:txBody>
                  <a:tcPr/>
                </a:tc>
                <a:tc>
                  <a:txBody>
                    <a:bodyPr/>
                    <a:lstStyle/>
                    <a:p>
                      <a:pPr algn="ctr"/>
                      <a:r>
                        <a:rPr lang="en-US" b="1" dirty="0" err="1" smtClean="0"/>
                        <a:t>fx</a:t>
                      </a:r>
                      <a:endParaRPr lang="en-US" b="1" dirty="0"/>
                    </a:p>
                  </a:txBody>
                  <a:tcPr/>
                </a:tc>
                <a:tc>
                  <a:txBody>
                    <a:bodyPr/>
                    <a:lstStyle/>
                    <a:p>
                      <a:pPr algn="ctr"/>
                      <a:r>
                        <a:rPr lang="en-US" b="1" dirty="0" smtClean="0"/>
                        <a:t>fx</a:t>
                      </a:r>
                      <a:r>
                        <a:rPr lang="en-US" b="1" baseline="30000" dirty="0" smtClean="0"/>
                        <a:t>2</a:t>
                      </a:r>
                      <a:endParaRPr lang="en-US" b="1" baseline="30000" dirty="0"/>
                    </a:p>
                  </a:txBody>
                  <a:tcPr/>
                </a:tc>
              </a:tr>
              <a:tr h="370840">
                <a:tc>
                  <a:txBody>
                    <a:bodyPr/>
                    <a:lstStyle/>
                    <a:p>
                      <a:pPr algn="ctr"/>
                      <a:r>
                        <a:rPr lang="en-US" b="1" dirty="0" smtClean="0"/>
                        <a:t>0</a:t>
                      </a:r>
                      <a:r>
                        <a:rPr lang="en-US" b="1" baseline="0" dirty="0" smtClean="0"/>
                        <a:t> - </a:t>
                      </a:r>
                      <a:endParaRPr lang="en-US" b="1" dirty="0"/>
                    </a:p>
                  </a:txBody>
                  <a:tcPr/>
                </a:tc>
                <a:tc>
                  <a:txBody>
                    <a:bodyPr/>
                    <a:lstStyle/>
                    <a:p>
                      <a:pPr algn="ctr"/>
                      <a:r>
                        <a:rPr lang="en-US" b="1" dirty="0" smtClean="0"/>
                        <a:t>15</a:t>
                      </a:r>
                      <a:endParaRPr lang="en-US" b="1" dirty="0"/>
                    </a:p>
                  </a:txBody>
                  <a:tcPr/>
                </a:tc>
                <a:tc>
                  <a:txBody>
                    <a:bodyPr/>
                    <a:lstStyle/>
                    <a:p>
                      <a:pPr algn="ctr"/>
                      <a:r>
                        <a:rPr lang="en-US" b="1" dirty="0" smtClean="0"/>
                        <a:t>5</a:t>
                      </a:r>
                      <a:endParaRPr lang="en-US" b="1" dirty="0"/>
                    </a:p>
                  </a:txBody>
                  <a:tcPr/>
                </a:tc>
                <a:tc>
                  <a:txBody>
                    <a:bodyPr/>
                    <a:lstStyle/>
                    <a:p>
                      <a:pPr marL="0" algn="ctr" defTabSz="914400" rtl="0" eaLnBrk="1" fontAlgn="b" latinLnBrk="0" hangingPunct="1"/>
                      <a:r>
                        <a:rPr lang="en-US" sz="1800" b="1" kern="1200" dirty="0">
                          <a:solidFill>
                            <a:schemeClr val="dk1"/>
                          </a:solidFill>
                          <a:latin typeface="+mn-lt"/>
                          <a:ea typeface="+mn-ea"/>
                          <a:cs typeface="+mn-cs"/>
                        </a:rPr>
                        <a:t>75</a:t>
                      </a:r>
                    </a:p>
                  </a:txBody>
                  <a:tcPr marL="9525" marR="9525" marT="9525" marB="0" anchor="b"/>
                </a:tc>
                <a:tc>
                  <a:txBody>
                    <a:bodyPr/>
                    <a:lstStyle/>
                    <a:p>
                      <a:pPr marL="0" algn="ctr" defTabSz="914400" rtl="0" eaLnBrk="1" fontAlgn="b" latinLnBrk="0" hangingPunct="1"/>
                      <a:r>
                        <a:rPr lang="en-US" sz="1800" b="1" kern="1200" dirty="0">
                          <a:solidFill>
                            <a:schemeClr val="dk1"/>
                          </a:solidFill>
                          <a:latin typeface="+mn-lt"/>
                          <a:ea typeface="+mn-ea"/>
                          <a:cs typeface="+mn-cs"/>
                        </a:rPr>
                        <a:t>375</a:t>
                      </a:r>
                    </a:p>
                  </a:txBody>
                  <a:tcPr marL="9525" marR="9525" marT="9525" marB="0" anchor="b"/>
                </a:tc>
              </a:tr>
              <a:tr h="370840">
                <a:tc>
                  <a:txBody>
                    <a:bodyPr/>
                    <a:lstStyle/>
                    <a:p>
                      <a:pPr algn="ctr"/>
                      <a:r>
                        <a:rPr lang="en-US" b="1" dirty="0" smtClean="0"/>
                        <a:t>10 - </a:t>
                      </a:r>
                      <a:endParaRPr lang="en-US" b="1" dirty="0"/>
                    </a:p>
                  </a:txBody>
                  <a:tcPr/>
                </a:tc>
                <a:tc>
                  <a:txBody>
                    <a:bodyPr/>
                    <a:lstStyle/>
                    <a:p>
                      <a:pPr algn="ctr"/>
                      <a:r>
                        <a:rPr lang="en-US" b="1" dirty="0" smtClean="0"/>
                        <a:t>40</a:t>
                      </a:r>
                      <a:endParaRPr lang="en-US" b="1" dirty="0"/>
                    </a:p>
                  </a:txBody>
                  <a:tcPr/>
                </a:tc>
                <a:tc>
                  <a:txBody>
                    <a:bodyPr/>
                    <a:lstStyle/>
                    <a:p>
                      <a:pPr algn="ctr"/>
                      <a:r>
                        <a:rPr lang="en-US" b="1" dirty="0" smtClean="0"/>
                        <a:t>15</a:t>
                      </a:r>
                      <a:endParaRPr lang="en-US" b="1" dirty="0"/>
                    </a:p>
                  </a:txBody>
                  <a:tcPr/>
                </a:tc>
                <a:tc>
                  <a:txBody>
                    <a:bodyPr/>
                    <a:lstStyle/>
                    <a:p>
                      <a:pPr marL="0" algn="ctr" defTabSz="914400" rtl="0" eaLnBrk="1" fontAlgn="b" latinLnBrk="0" hangingPunct="1"/>
                      <a:r>
                        <a:rPr lang="en-US" sz="1800" b="1" kern="1200" dirty="0">
                          <a:solidFill>
                            <a:schemeClr val="dk1"/>
                          </a:solidFill>
                          <a:latin typeface="+mn-lt"/>
                          <a:ea typeface="+mn-ea"/>
                          <a:cs typeface="+mn-cs"/>
                        </a:rPr>
                        <a:t>600</a:t>
                      </a:r>
                    </a:p>
                  </a:txBody>
                  <a:tcPr marL="9525" marR="9525" marT="9525" marB="0" anchor="b"/>
                </a:tc>
                <a:tc>
                  <a:txBody>
                    <a:bodyPr/>
                    <a:lstStyle/>
                    <a:p>
                      <a:pPr marL="0" algn="ctr" defTabSz="914400" rtl="0" eaLnBrk="1" fontAlgn="b" latinLnBrk="0" hangingPunct="1"/>
                      <a:r>
                        <a:rPr lang="en-US" sz="1800" b="1" kern="1200" dirty="0">
                          <a:solidFill>
                            <a:schemeClr val="dk1"/>
                          </a:solidFill>
                          <a:latin typeface="+mn-lt"/>
                          <a:ea typeface="+mn-ea"/>
                          <a:cs typeface="+mn-cs"/>
                        </a:rPr>
                        <a:t>9000</a:t>
                      </a:r>
                    </a:p>
                  </a:txBody>
                  <a:tcPr marL="9525" marR="9525" marT="9525" marB="0" anchor="b"/>
                </a:tc>
              </a:tr>
              <a:tr h="370840">
                <a:tc>
                  <a:txBody>
                    <a:bodyPr/>
                    <a:lstStyle/>
                    <a:p>
                      <a:pPr algn="ctr"/>
                      <a:r>
                        <a:rPr lang="en-US" b="1" dirty="0" smtClean="0"/>
                        <a:t> 20 -    </a:t>
                      </a:r>
                      <a:endParaRPr lang="en-US" b="1" dirty="0"/>
                    </a:p>
                  </a:txBody>
                  <a:tcPr/>
                </a:tc>
                <a:tc>
                  <a:txBody>
                    <a:bodyPr/>
                    <a:lstStyle/>
                    <a:p>
                      <a:pPr algn="ctr"/>
                      <a:r>
                        <a:rPr lang="en-US" b="1" dirty="0" smtClean="0"/>
                        <a:t>55</a:t>
                      </a:r>
                      <a:endParaRPr lang="en-US" b="1" dirty="0"/>
                    </a:p>
                  </a:txBody>
                  <a:tcPr/>
                </a:tc>
                <a:tc>
                  <a:txBody>
                    <a:bodyPr/>
                    <a:lstStyle/>
                    <a:p>
                      <a:pPr algn="ctr"/>
                      <a:r>
                        <a:rPr lang="en-US" b="1" dirty="0" smtClean="0"/>
                        <a:t>25</a:t>
                      </a:r>
                      <a:endParaRPr lang="en-US" b="1" dirty="0"/>
                    </a:p>
                  </a:txBody>
                  <a:tcPr/>
                </a:tc>
                <a:tc>
                  <a:txBody>
                    <a:bodyPr/>
                    <a:lstStyle/>
                    <a:p>
                      <a:pPr marL="0" algn="ctr" defTabSz="914400" rtl="0" eaLnBrk="1" fontAlgn="b" latinLnBrk="0" hangingPunct="1"/>
                      <a:r>
                        <a:rPr lang="en-US" sz="1800" b="1" kern="1200" dirty="0">
                          <a:solidFill>
                            <a:schemeClr val="dk1"/>
                          </a:solidFill>
                          <a:latin typeface="+mn-lt"/>
                          <a:ea typeface="+mn-ea"/>
                          <a:cs typeface="+mn-cs"/>
                        </a:rPr>
                        <a:t>1375</a:t>
                      </a:r>
                    </a:p>
                  </a:txBody>
                  <a:tcPr marL="9525" marR="9525" marT="9525" marB="0" anchor="b"/>
                </a:tc>
                <a:tc>
                  <a:txBody>
                    <a:bodyPr/>
                    <a:lstStyle/>
                    <a:p>
                      <a:pPr marL="0" algn="ctr" defTabSz="914400" rtl="0" eaLnBrk="1" fontAlgn="b" latinLnBrk="0" hangingPunct="1"/>
                      <a:r>
                        <a:rPr lang="en-US" sz="1800" b="1" kern="1200" dirty="0">
                          <a:solidFill>
                            <a:schemeClr val="dk1"/>
                          </a:solidFill>
                          <a:latin typeface="+mn-lt"/>
                          <a:ea typeface="+mn-ea"/>
                          <a:cs typeface="+mn-cs"/>
                        </a:rPr>
                        <a:t>34375</a:t>
                      </a:r>
                    </a:p>
                  </a:txBody>
                  <a:tcPr marL="9525" marR="9525" marT="9525" marB="0" anchor="b"/>
                </a:tc>
              </a:tr>
              <a:tr h="370840">
                <a:tc>
                  <a:txBody>
                    <a:bodyPr/>
                    <a:lstStyle/>
                    <a:p>
                      <a:pPr algn="ctr"/>
                      <a:r>
                        <a:rPr lang="en-US" b="1" dirty="0" smtClean="0"/>
                        <a:t>30 -</a:t>
                      </a:r>
                      <a:endParaRPr lang="en-US" b="1" dirty="0"/>
                    </a:p>
                  </a:txBody>
                  <a:tcPr/>
                </a:tc>
                <a:tc>
                  <a:txBody>
                    <a:bodyPr/>
                    <a:lstStyle/>
                    <a:p>
                      <a:pPr algn="ctr"/>
                      <a:r>
                        <a:rPr lang="en-US" b="1" dirty="0" smtClean="0"/>
                        <a:t>35</a:t>
                      </a:r>
                      <a:endParaRPr lang="en-US" b="1" dirty="0"/>
                    </a:p>
                  </a:txBody>
                  <a:tcPr/>
                </a:tc>
                <a:tc>
                  <a:txBody>
                    <a:bodyPr/>
                    <a:lstStyle/>
                    <a:p>
                      <a:pPr algn="ctr"/>
                      <a:r>
                        <a:rPr lang="en-US" b="1" dirty="0" smtClean="0"/>
                        <a:t>35</a:t>
                      </a:r>
                      <a:endParaRPr lang="en-US" b="1" dirty="0"/>
                    </a:p>
                  </a:txBody>
                  <a:tcPr/>
                </a:tc>
                <a:tc>
                  <a:txBody>
                    <a:bodyPr/>
                    <a:lstStyle/>
                    <a:p>
                      <a:pPr marL="0" algn="ctr" defTabSz="914400" rtl="0" eaLnBrk="1" fontAlgn="b" latinLnBrk="0" hangingPunct="1"/>
                      <a:r>
                        <a:rPr lang="en-US" sz="1800" b="1" kern="1200" dirty="0">
                          <a:solidFill>
                            <a:schemeClr val="dk1"/>
                          </a:solidFill>
                          <a:latin typeface="+mn-lt"/>
                          <a:ea typeface="+mn-ea"/>
                          <a:cs typeface="+mn-cs"/>
                        </a:rPr>
                        <a:t>1225</a:t>
                      </a:r>
                    </a:p>
                  </a:txBody>
                  <a:tcPr marL="9525" marR="9525" marT="9525" marB="0" anchor="b"/>
                </a:tc>
                <a:tc>
                  <a:txBody>
                    <a:bodyPr/>
                    <a:lstStyle/>
                    <a:p>
                      <a:pPr marL="0" algn="ctr" defTabSz="914400" rtl="0" eaLnBrk="1" fontAlgn="b" latinLnBrk="0" hangingPunct="1"/>
                      <a:r>
                        <a:rPr lang="en-US" sz="1800" b="1" kern="1200" dirty="0">
                          <a:solidFill>
                            <a:schemeClr val="dk1"/>
                          </a:solidFill>
                          <a:latin typeface="+mn-lt"/>
                          <a:ea typeface="+mn-ea"/>
                          <a:cs typeface="+mn-cs"/>
                        </a:rPr>
                        <a:t>42875</a:t>
                      </a:r>
                    </a:p>
                  </a:txBody>
                  <a:tcPr marL="9525" marR="9525" marT="9525" marB="0" anchor="b"/>
                </a:tc>
              </a:tr>
              <a:tr h="370840">
                <a:tc>
                  <a:txBody>
                    <a:bodyPr/>
                    <a:lstStyle/>
                    <a:p>
                      <a:pPr algn="ctr"/>
                      <a:r>
                        <a:rPr lang="en-US" b="1" dirty="0" smtClean="0"/>
                        <a:t>40 – 50</a:t>
                      </a:r>
                      <a:endParaRPr lang="en-US" b="1" dirty="0"/>
                    </a:p>
                  </a:txBody>
                  <a:tcPr/>
                </a:tc>
                <a:tc>
                  <a:txBody>
                    <a:bodyPr/>
                    <a:lstStyle/>
                    <a:p>
                      <a:pPr algn="ctr"/>
                      <a:r>
                        <a:rPr lang="en-US" b="1" dirty="0" smtClean="0"/>
                        <a:t>5</a:t>
                      </a:r>
                      <a:endParaRPr lang="en-US" b="1" dirty="0"/>
                    </a:p>
                  </a:txBody>
                  <a:tcPr/>
                </a:tc>
                <a:tc>
                  <a:txBody>
                    <a:bodyPr/>
                    <a:lstStyle/>
                    <a:p>
                      <a:pPr algn="ctr"/>
                      <a:r>
                        <a:rPr lang="en-US" b="1" dirty="0" smtClean="0"/>
                        <a:t>55</a:t>
                      </a:r>
                      <a:endParaRPr lang="en-US" b="1" dirty="0"/>
                    </a:p>
                  </a:txBody>
                  <a:tcPr/>
                </a:tc>
                <a:tc>
                  <a:txBody>
                    <a:bodyPr/>
                    <a:lstStyle/>
                    <a:p>
                      <a:pPr marL="0" algn="ctr" defTabSz="914400" rtl="0" eaLnBrk="1" fontAlgn="b" latinLnBrk="0" hangingPunct="1"/>
                      <a:r>
                        <a:rPr lang="en-US" sz="1800" b="1" kern="1200" dirty="0">
                          <a:solidFill>
                            <a:schemeClr val="dk1"/>
                          </a:solidFill>
                          <a:latin typeface="+mn-lt"/>
                          <a:ea typeface="+mn-ea"/>
                          <a:cs typeface="+mn-cs"/>
                        </a:rPr>
                        <a:t>225</a:t>
                      </a:r>
                    </a:p>
                  </a:txBody>
                  <a:tcPr marL="9525" marR="9525" marT="9525" marB="0" anchor="b"/>
                </a:tc>
                <a:tc>
                  <a:txBody>
                    <a:bodyPr/>
                    <a:lstStyle/>
                    <a:p>
                      <a:pPr marL="0" algn="ctr" defTabSz="914400" rtl="0" eaLnBrk="1" fontAlgn="b" latinLnBrk="0" hangingPunct="1"/>
                      <a:r>
                        <a:rPr lang="en-US" sz="1800" b="1" kern="1200" dirty="0">
                          <a:solidFill>
                            <a:schemeClr val="dk1"/>
                          </a:solidFill>
                          <a:latin typeface="+mn-lt"/>
                          <a:ea typeface="+mn-ea"/>
                          <a:cs typeface="+mn-cs"/>
                        </a:rPr>
                        <a:t>10125</a:t>
                      </a:r>
                    </a:p>
                  </a:txBody>
                  <a:tcPr marL="9525" marR="9525" marT="9525" marB="0" anchor="b"/>
                </a:tc>
              </a:tr>
              <a:tr h="370840">
                <a:tc>
                  <a:txBody>
                    <a:bodyPr/>
                    <a:lstStyle/>
                    <a:p>
                      <a:pPr algn="ctr"/>
                      <a:r>
                        <a:rPr lang="ar-EG" b="1" dirty="0" smtClean="0">
                          <a:solidFill>
                            <a:schemeClr val="bg1"/>
                          </a:solidFill>
                        </a:rPr>
                        <a:t>المجموع</a:t>
                      </a:r>
                      <a:endParaRPr lang="en-US" b="1" dirty="0">
                        <a:solidFill>
                          <a:schemeClr val="bg1"/>
                        </a:solidFill>
                      </a:endParaRPr>
                    </a:p>
                  </a:txBody>
                  <a:tcPr>
                    <a:solidFill>
                      <a:srgbClr val="013E36"/>
                    </a:solidFill>
                  </a:tcPr>
                </a:tc>
                <a:tc>
                  <a:txBody>
                    <a:bodyPr/>
                    <a:lstStyle/>
                    <a:p>
                      <a:pPr algn="ctr"/>
                      <a:r>
                        <a:rPr lang="en-US" b="1" dirty="0" smtClean="0">
                          <a:solidFill>
                            <a:schemeClr val="bg1"/>
                          </a:solidFill>
                        </a:rPr>
                        <a:t>150</a:t>
                      </a:r>
                      <a:endParaRPr lang="en-US" b="1" dirty="0">
                        <a:solidFill>
                          <a:schemeClr val="bg1"/>
                        </a:solidFill>
                      </a:endParaRPr>
                    </a:p>
                  </a:txBody>
                  <a:tcPr>
                    <a:solidFill>
                      <a:srgbClr val="013E36"/>
                    </a:solidFill>
                  </a:tcPr>
                </a:tc>
                <a:tc>
                  <a:txBody>
                    <a:bodyPr/>
                    <a:lstStyle/>
                    <a:p>
                      <a:pPr algn="ctr"/>
                      <a:endParaRPr lang="en-US" b="1" dirty="0">
                        <a:solidFill>
                          <a:schemeClr val="bg1"/>
                        </a:solidFill>
                      </a:endParaRPr>
                    </a:p>
                  </a:txBody>
                  <a:tcPr>
                    <a:solidFill>
                      <a:srgbClr val="013E36"/>
                    </a:solidFill>
                  </a:tcPr>
                </a:tc>
                <a:tc>
                  <a:txBody>
                    <a:bodyPr/>
                    <a:lstStyle/>
                    <a:p>
                      <a:pPr marL="0" algn="ctr" defTabSz="914400" rtl="0" eaLnBrk="1" fontAlgn="b" latinLnBrk="0" hangingPunct="1"/>
                      <a:r>
                        <a:rPr lang="en-US" sz="1800" b="1" kern="1200" dirty="0">
                          <a:solidFill>
                            <a:schemeClr val="bg1"/>
                          </a:solidFill>
                          <a:latin typeface="+mn-lt"/>
                          <a:ea typeface="+mn-ea"/>
                          <a:cs typeface="+mn-cs"/>
                        </a:rPr>
                        <a:t>3500</a:t>
                      </a:r>
                    </a:p>
                  </a:txBody>
                  <a:tcPr marL="9525" marR="9525" marT="9525" marB="0" anchor="b">
                    <a:solidFill>
                      <a:srgbClr val="013E36"/>
                    </a:solidFill>
                  </a:tcPr>
                </a:tc>
                <a:tc>
                  <a:txBody>
                    <a:bodyPr/>
                    <a:lstStyle/>
                    <a:p>
                      <a:pPr marL="0" algn="ctr" defTabSz="914400" rtl="0" eaLnBrk="1" fontAlgn="b" latinLnBrk="0" hangingPunct="1"/>
                      <a:r>
                        <a:rPr lang="en-US" sz="1800" b="1" kern="1200" dirty="0">
                          <a:solidFill>
                            <a:schemeClr val="bg1"/>
                          </a:solidFill>
                          <a:latin typeface="+mn-lt"/>
                          <a:ea typeface="+mn-ea"/>
                          <a:cs typeface="+mn-cs"/>
                        </a:rPr>
                        <a:t>96750</a:t>
                      </a:r>
                    </a:p>
                  </a:txBody>
                  <a:tcPr marL="9525" marR="9525" marT="9525" marB="0" anchor="b">
                    <a:solidFill>
                      <a:srgbClr val="013E36"/>
                    </a:solidFill>
                  </a:tcPr>
                </a:tc>
              </a:tr>
            </a:tbl>
          </a:graphicData>
        </a:graphic>
      </p:graphicFrame>
    </p:spTree>
    <p:extLst>
      <p:ext uri="{BB962C8B-B14F-4D97-AF65-F5344CB8AC3E}">
        <p14:creationId xmlns:p14="http://schemas.microsoft.com/office/powerpoint/2010/main" val="36451909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تمرين شامل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algn="just" rtl="1"/>
                <a:r>
                  <a:rPr lang="ar-EG" dirty="0" smtClean="0"/>
                  <a:t>1- الوسط الحسابي :-</a:t>
                </a:r>
              </a:p>
              <a:p>
                <a:pPr algn="l"/>
                <a14:m>
                  <m:oMath xmlns:m="http://schemas.openxmlformats.org/officeDocument/2006/math">
                    <m:acc>
                      <m:accPr>
                        <m:chr m:val="̅"/>
                        <m:ctrlPr>
                          <a:rPr lang="ar-SA" b="1" i="1">
                            <a:solidFill>
                              <a:schemeClr val="tx1"/>
                            </a:solidFill>
                            <a:latin typeface="Cambria Math"/>
                          </a:rPr>
                        </m:ctrlPr>
                      </m:accPr>
                      <m:e>
                        <m:r>
                          <a:rPr lang="en-US" b="1" i="1">
                            <a:solidFill>
                              <a:schemeClr val="tx1"/>
                            </a:solidFill>
                            <a:latin typeface="Cambria Math"/>
                          </a:rPr>
                          <m:t>𝑿</m:t>
                        </m:r>
                      </m:e>
                    </m:acc>
                    <m:r>
                      <a:rPr lang="en-US" b="1" i="1">
                        <a:solidFill>
                          <a:schemeClr val="tx1"/>
                        </a:solidFill>
                        <a:latin typeface="Cambria Math"/>
                      </a:rPr>
                      <m:t>=  </m:t>
                    </m:r>
                    <m:f>
                      <m:fPr>
                        <m:ctrlPr>
                          <a:rPr lang="en-US" b="1" i="1">
                            <a:solidFill>
                              <a:schemeClr val="tx1"/>
                            </a:solidFill>
                            <a:latin typeface="Cambria Math"/>
                          </a:rPr>
                        </m:ctrlPr>
                      </m:fPr>
                      <m:num>
                        <m:sSub>
                          <m:sSubPr>
                            <m:ctrlPr>
                              <a:rPr lang="ar-SA" b="1" i="1">
                                <a:solidFill>
                                  <a:schemeClr val="tx1"/>
                                </a:solidFill>
                                <a:latin typeface="Cambria Math"/>
                              </a:rPr>
                            </m:ctrlPr>
                          </m:sSubPr>
                          <m:e>
                            <m:r>
                              <a:rPr lang="en-US" b="1" i="1">
                                <a:solidFill>
                                  <a:schemeClr val="tx1"/>
                                </a:solidFill>
                                <a:latin typeface="Cambria Math"/>
                              </a:rPr>
                              <m:t>∑</m:t>
                            </m:r>
                            <m:r>
                              <a:rPr lang="en-US" b="1" i="1">
                                <a:solidFill>
                                  <a:schemeClr val="tx1"/>
                                </a:solidFill>
                                <a:latin typeface="Cambria Math"/>
                              </a:rPr>
                              <m:t>𝒙</m:t>
                            </m:r>
                          </m:e>
                          <m:sub>
                            <m:r>
                              <a:rPr lang="en-US" b="1" i="1">
                                <a:solidFill>
                                  <a:schemeClr val="tx1"/>
                                </a:solidFill>
                                <a:latin typeface="Cambria Math"/>
                              </a:rPr>
                              <m:t>𝒊</m:t>
                            </m:r>
                          </m:sub>
                        </m:sSub>
                        <m:sSub>
                          <m:sSubPr>
                            <m:ctrlPr>
                              <a:rPr lang="ar-SA" b="1" i="1">
                                <a:solidFill>
                                  <a:schemeClr val="tx1"/>
                                </a:solidFill>
                                <a:latin typeface="Cambria Math"/>
                              </a:rPr>
                            </m:ctrlPr>
                          </m:sSubPr>
                          <m:e>
                            <m:r>
                              <a:rPr lang="en-US" b="1" i="1">
                                <a:solidFill>
                                  <a:schemeClr val="tx1"/>
                                </a:solidFill>
                                <a:latin typeface="Cambria Math"/>
                              </a:rPr>
                              <m:t>𝒇</m:t>
                            </m:r>
                          </m:e>
                          <m:sub>
                            <m:r>
                              <a:rPr lang="en-US" b="1" i="1">
                                <a:solidFill>
                                  <a:schemeClr val="tx1"/>
                                </a:solidFill>
                                <a:latin typeface="Cambria Math"/>
                              </a:rPr>
                              <m:t>𝒊</m:t>
                            </m:r>
                          </m:sub>
                        </m:sSub>
                        <m:r>
                          <m:rPr>
                            <m:nor/>
                          </m:rPr>
                          <a:rPr lang="ar-SA" b="1" i="1" dirty="0">
                            <a:solidFill>
                              <a:schemeClr val="tx1"/>
                            </a:solidFill>
                          </a:rPr>
                          <m:t> </m:t>
                        </m:r>
                      </m:num>
                      <m:den>
                        <m:r>
                          <m:rPr>
                            <m:nor/>
                          </m:rPr>
                          <a:rPr lang="ar-SA" b="1" dirty="0">
                            <a:solidFill>
                              <a:schemeClr val="tx1"/>
                            </a:solidFill>
                          </a:rPr>
                          <m:t>∑</m:t>
                        </m:r>
                        <m:sSub>
                          <m:sSubPr>
                            <m:ctrlPr>
                              <a:rPr lang="ar-SA" b="1" i="1">
                                <a:solidFill>
                                  <a:schemeClr val="tx1"/>
                                </a:solidFill>
                                <a:latin typeface="Cambria Math"/>
                              </a:rPr>
                            </m:ctrlPr>
                          </m:sSubPr>
                          <m:e>
                            <m:r>
                              <a:rPr lang="en-US" b="1" i="1">
                                <a:solidFill>
                                  <a:schemeClr val="tx1"/>
                                </a:solidFill>
                                <a:latin typeface="Cambria Math"/>
                              </a:rPr>
                              <m:t>𝒇</m:t>
                            </m:r>
                          </m:e>
                          <m:sub>
                            <m:r>
                              <a:rPr lang="en-US" b="1" i="1">
                                <a:solidFill>
                                  <a:schemeClr val="tx1"/>
                                </a:solidFill>
                                <a:latin typeface="Cambria Math"/>
                              </a:rPr>
                              <m:t>𝒊</m:t>
                            </m:r>
                          </m:sub>
                        </m:sSub>
                      </m:den>
                    </m:f>
                  </m:oMath>
                </a14:m>
                <a:r>
                  <a:rPr lang="en-US" dirty="0"/>
                  <a:t>= </a:t>
                </a:r>
                <a14:m>
                  <m:oMath xmlns:m="http://schemas.openxmlformats.org/officeDocument/2006/math">
                    <m:f>
                      <m:fPr>
                        <m:ctrlPr>
                          <a:rPr lang="en-US" i="1" dirty="0">
                            <a:latin typeface="Cambria Math"/>
                          </a:rPr>
                        </m:ctrlPr>
                      </m:fPr>
                      <m:num>
                        <m:r>
                          <a:rPr lang="en-US" i="1" dirty="0">
                            <a:latin typeface="Cambria Math"/>
                          </a:rPr>
                          <m:t>3500</m:t>
                        </m:r>
                      </m:num>
                      <m:den>
                        <m:r>
                          <a:rPr lang="en-US" i="1" dirty="0">
                            <a:latin typeface="Cambria Math"/>
                          </a:rPr>
                          <m:t>150</m:t>
                        </m:r>
                      </m:den>
                    </m:f>
                  </m:oMath>
                </a14:m>
                <a:r>
                  <a:rPr lang="en-US" dirty="0"/>
                  <a:t> = 23.33</a:t>
                </a:r>
                <a:r>
                  <a:rPr lang="ar-EG" dirty="0"/>
                  <a:t> درجة </a:t>
                </a:r>
              </a:p>
              <a:p>
                <a:r>
                  <a:rPr lang="ar-EG" dirty="0" smtClean="0"/>
                  <a:t>2- التباين :-</a:t>
                </a:r>
              </a:p>
              <a:p>
                <a:pPr algn="l"/>
                <a14:m>
                  <m:oMath xmlns:m="http://schemas.openxmlformats.org/officeDocument/2006/math">
                    <m:sSup>
                      <m:sSupPr>
                        <m:ctrlPr>
                          <a:rPr lang="ar-SA" b="1" i="1" smtClean="0">
                            <a:effectLst/>
                            <a:latin typeface="Cambria Math"/>
                          </a:rPr>
                        </m:ctrlPr>
                      </m:sSupPr>
                      <m:e>
                        <m:r>
                          <a:rPr lang="ar-SA" b="1" i="0">
                            <a:effectLst/>
                            <a:latin typeface="Cambria Math"/>
                          </a:rPr>
                          <m:t>𝛔</m:t>
                        </m:r>
                      </m:e>
                      <m:sup>
                        <m:r>
                          <a:rPr lang="en-US" b="1" i="0">
                            <a:effectLst/>
                            <a:latin typeface="Cambria Math"/>
                          </a:rPr>
                          <m:t>𝟐</m:t>
                        </m:r>
                      </m:sup>
                    </m:sSup>
                    <m:r>
                      <a:rPr lang="ar-SA" b="1" i="0">
                        <a:effectLst/>
                        <a:latin typeface="Cambria Math"/>
                      </a:rPr>
                      <m:t>=</m:t>
                    </m:r>
                    <m:f>
                      <m:fPr>
                        <m:ctrlPr>
                          <a:rPr lang="ar-SA" b="1" i="1">
                            <a:effectLst/>
                            <a:latin typeface="Cambria Math"/>
                          </a:rPr>
                        </m:ctrlPr>
                      </m:fPr>
                      <m:num>
                        <m:nary>
                          <m:naryPr>
                            <m:chr m:val="∑"/>
                            <m:subHide m:val="on"/>
                            <m:supHide m:val="on"/>
                            <m:ctrlPr>
                              <a:rPr lang="ar-SA" b="1" i="1">
                                <a:effectLst/>
                                <a:latin typeface="Cambria Math"/>
                              </a:rPr>
                            </m:ctrlPr>
                          </m:naryPr>
                          <m:sub/>
                          <m:sup/>
                          <m:e>
                            <m:sSup>
                              <m:sSupPr>
                                <m:ctrlPr>
                                  <a:rPr lang="en-US" b="1" i="1">
                                    <a:effectLst/>
                                    <a:latin typeface="Cambria Math"/>
                                  </a:rPr>
                                </m:ctrlPr>
                              </m:sSupPr>
                              <m:e>
                                <m:r>
                                  <a:rPr lang="en-US" b="1" i="0">
                                    <a:effectLst/>
                                    <a:latin typeface="Cambria Math"/>
                                  </a:rPr>
                                  <m:t>𝐟𝐱</m:t>
                                </m:r>
                              </m:e>
                              <m:sup>
                                <m:r>
                                  <a:rPr lang="en-US" b="1" i="0">
                                    <a:effectLst/>
                                    <a:latin typeface="Cambria Math"/>
                                  </a:rPr>
                                  <m:t>𝟐</m:t>
                                </m:r>
                              </m:sup>
                            </m:sSup>
                          </m:e>
                        </m:nary>
                      </m:num>
                      <m:den>
                        <m:nary>
                          <m:naryPr>
                            <m:chr m:val="∑"/>
                            <m:subHide m:val="on"/>
                            <m:supHide m:val="on"/>
                            <m:ctrlPr>
                              <a:rPr lang="en-US" b="1" i="1">
                                <a:effectLst/>
                                <a:latin typeface="Cambria Math"/>
                              </a:rPr>
                            </m:ctrlPr>
                          </m:naryPr>
                          <m:sub/>
                          <m:sup/>
                          <m:e>
                            <m:r>
                              <a:rPr lang="en-US" b="1" i="0">
                                <a:effectLst/>
                                <a:latin typeface="Cambria Math"/>
                              </a:rPr>
                              <m:t>𝐟</m:t>
                            </m:r>
                          </m:e>
                        </m:nary>
                      </m:den>
                    </m:f>
                  </m:oMath>
                </a14:m>
                <a:r>
                  <a:rPr lang="en-US" b="1" dirty="0">
                    <a:effectLst/>
                    <a:latin typeface="Cambria Math"/>
                  </a:rPr>
                  <a:t> - </a:t>
                </a:r>
                <a14:m>
                  <m:oMath xmlns:m="http://schemas.openxmlformats.org/officeDocument/2006/math">
                    <m:sSup>
                      <m:sSupPr>
                        <m:ctrlPr>
                          <a:rPr lang="en-US" b="1" i="1">
                            <a:effectLst/>
                            <a:latin typeface="Cambria Math"/>
                          </a:rPr>
                        </m:ctrlPr>
                      </m:sSupPr>
                      <m:e>
                        <m:d>
                          <m:dPr>
                            <m:ctrlPr>
                              <a:rPr lang="en-US" b="1" i="1">
                                <a:effectLst/>
                                <a:latin typeface="Cambria Math"/>
                              </a:rPr>
                            </m:ctrlPr>
                          </m:dPr>
                          <m:e>
                            <m:f>
                              <m:fPr>
                                <m:ctrlPr>
                                  <a:rPr lang="en-US" b="1" i="1">
                                    <a:effectLst/>
                                    <a:latin typeface="Cambria Math"/>
                                  </a:rPr>
                                </m:ctrlPr>
                              </m:fPr>
                              <m:num>
                                <m:nary>
                                  <m:naryPr>
                                    <m:chr m:val="∑"/>
                                    <m:subHide m:val="on"/>
                                    <m:supHide m:val="on"/>
                                    <m:ctrlPr>
                                      <a:rPr lang="en-US" b="1" i="1">
                                        <a:effectLst/>
                                        <a:latin typeface="Cambria Math"/>
                                      </a:rPr>
                                    </m:ctrlPr>
                                  </m:naryPr>
                                  <m:sub/>
                                  <m:sup/>
                                  <m:e>
                                    <m:r>
                                      <a:rPr lang="en-US" b="1" i="0">
                                        <a:effectLst/>
                                        <a:latin typeface="Cambria Math"/>
                                      </a:rPr>
                                      <m:t>𝐟𝐱</m:t>
                                    </m:r>
                                  </m:e>
                                </m:nary>
                              </m:num>
                              <m:den>
                                <m:nary>
                                  <m:naryPr>
                                    <m:chr m:val="∑"/>
                                    <m:subHide m:val="on"/>
                                    <m:supHide m:val="on"/>
                                    <m:ctrlPr>
                                      <a:rPr lang="en-US" b="1" i="1">
                                        <a:effectLst/>
                                        <a:latin typeface="Cambria Math"/>
                                      </a:rPr>
                                    </m:ctrlPr>
                                  </m:naryPr>
                                  <m:sub/>
                                  <m:sup/>
                                  <m:e>
                                    <m:r>
                                      <a:rPr lang="en-US" b="1" i="0">
                                        <a:effectLst/>
                                        <a:latin typeface="Cambria Math"/>
                                      </a:rPr>
                                      <m:t>𝐟</m:t>
                                    </m:r>
                                  </m:e>
                                </m:nary>
                              </m:den>
                            </m:f>
                          </m:e>
                        </m:d>
                      </m:e>
                      <m:sup>
                        <m:r>
                          <a:rPr lang="en-US" b="1" i="0">
                            <a:effectLst/>
                            <a:latin typeface="Cambria Math"/>
                          </a:rPr>
                          <m:t>𝟐</m:t>
                        </m:r>
                      </m:sup>
                    </m:sSup>
                    <m:r>
                      <a:rPr lang="en-US" b="1" i="0" smtClean="0">
                        <a:effectLst/>
                        <a:latin typeface="Cambria Math"/>
                      </a:rPr>
                      <m:t> </m:t>
                    </m:r>
                  </m:oMath>
                </a14:m>
                <a:r>
                  <a:rPr lang="en-US" b="1" dirty="0" smtClean="0">
                    <a:effectLst/>
                    <a:latin typeface="Cambria Math"/>
                  </a:rPr>
                  <a:t>= </a:t>
                </a:r>
                <a14:m>
                  <m:oMath xmlns:m="http://schemas.openxmlformats.org/officeDocument/2006/math">
                    <m:f>
                      <m:fPr>
                        <m:ctrlPr>
                          <a:rPr lang="en-US" b="1" i="1" smtClean="0">
                            <a:effectLst/>
                            <a:latin typeface="Cambria Math"/>
                          </a:rPr>
                        </m:ctrlPr>
                      </m:fPr>
                      <m:num>
                        <m:r>
                          <a:rPr lang="en-US" b="1" i="1" smtClean="0">
                            <a:effectLst/>
                            <a:latin typeface="Cambria Math"/>
                          </a:rPr>
                          <m:t>𝟗𝟔𝟕𝟓𝟎</m:t>
                        </m:r>
                      </m:num>
                      <m:den>
                        <m:r>
                          <a:rPr lang="en-US" b="1" i="1" smtClean="0">
                            <a:effectLst/>
                            <a:latin typeface="Cambria Math"/>
                          </a:rPr>
                          <m:t>𝟏𝟓𝟎</m:t>
                        </m:r>
                      </m:den>
                    </m:f>
                    <m:r>
                      <a:rPr lang="en-US" b="1" i="1" smtClean="0">
                        <a:effectLst/>
                        <a:latin typeface="Cambria Math"/>
                      </a:rPr>
                      <m:t>−</m:t>
                    </m:r>
                    <m:sSup>
                      <m:sSupPr>
                        <m:ctrlPr>
                          <a:rPr lang="en-US" b="1" i="1" smtClean="0">
                            <a:effectLst/>
                            <a:latin typeface="Cambria Math"/>
                          </a:rPr>
                        </m:ctrlPr>
                      </m:sSupPr>
                      <m:e>
                        <m:d>
                          <m:dPr>
                            <m:ctrlPr>
                              <a:rPr lang="en-US" b="1" i="1" smtClean="0">
                                <a:effectLst/>
                                <a:latin typeface="Cambria Math"/>
                              </a:rPr>
                            </m:ctrlPr>
                          </m:dPr>
                          <m:e>
                            <m:f>
                              <m:fPr>
                                <m:ctrlPr>
                                  <a:rPr lang="en-US" b="1" i="1" smtClean="0">
                                    <a:effectLst/>
                                    <a:latin typeface="Cambria Math"/>
                                  </a:rPr>
                                </m:ctrlPr>
                              </m:fPr>
                              <m:num>
                                <m:r>
                                  <a:rPr lang="en-US" b="1" i="1" smtClean="0">
                                    <a:effectLst/>
                                    <a:latin typeface="Cambria Math"/>
                                  </a:rPr>
                                  <m:t>𝟑𝟓𝟎𝟎</m:t>
                                </m:r>
                              </m:num>
                              <m:den>
                                <m:r>
                                  <a:rPr lang="en-US" b="1" i="1" smtClean="0">
                                    <a:effectLst/>
                                    <a:latin typeface="Cambria Math"/>
                                  </a:rPr>
                                  <m:t>𝟏𝟓𝟎</m:t>
                                </m:r>
                              </m:den>
                            </m:f>
                          </m:e>
                        </m:d>
                      </m:e>
                      <m:sup>
                        <m:r>
                          <a:rPr lang="en-US" b="1" i="1" smtClean="0">
                            <a:effectLst/>
                            <a:latin typeface="Cambria Math"/>
                          </a:rPr>
                          <m:t>𝟐</m:t>
                        </m:r>
                      </m:sup>
                    </m:sSup>
                  </m:oMath>
                </a14:m>
                <a:r>
                  <a:rPr lang="en-US" b="1" dirty="0" smtClean="0">
                    <a:effectLst/>
                    <a:latin typeface="Cambria Math"/>
                  </a:rPr>
                  <a:t>= 100.55</a:t>
                </a:r>
              </a:p>
              <a:p>
                <a:pPr algn="just" rtl="1"/>
                <a:r>
                  <a:rPr lang="ar-EG" dirty="0"/>
                  <a:t>3- الانحراف المعياري :-</a:t>
                </a:r>
                <a:endParaRPr lang="ar-SA" dirty="0"/>
              </a:p>
              <a:p>
                <a:pPr algn="just"/>
                <a14:m>
                  <m:oMath xmlns:m="http://schemas.openxmlformats.org/officeDocument/2006/math">
                    <m:r>
                      <a:rPr lang="ar-SA" b="1" i="0" smtClean="0">
                        <a:effectLst/>
                        <a:latin typeface="Cambria Math"/>
                      </a:rPr>
                      <m:t>𝛔</m:t>
                    </m:r>
                    <m:r>
                      <a:rPr lang="ar-SA" b="1" i="0" smtClean="0">
                        <a:effectLst/>
                        <a:latin typeface="Cambria Math"/>
                      </a:rPr>
                      <m:t>= </m:t>
                    </m:r>
                    <m:rad>
                      <m:radPr>
                        <m:degHide m:val="on"/>
                        <m:ctrlPr>
                          <a:rPr lang="ar-SA" b="1" i="1">
                            <a:effectLst/>
                            <a:latin typeface="Cambria Math"/>
                          </a:rPr>
                        </m:ctrlPr>
                      </m:radPr>
                      <m:deg/>
                      <m:e>
                        <m:sSup>
                          <m:sSupPr>
                            <m:ctrlPr>
                              <a:rPr lang="ar-SA" b="1" i="1">
                                <a:effectLst/>
                                <a:latin typeface="Cambria Math"/>
                              </a:rPr>
                            </m:ctrlPr>
                          </m:sSupPr>
                          <m:e>
                            <m:r>
                              <a:rPr lang="ar-SA" b="1" i="0">
                                <a:effectLst/>
                                <a:latin typeface="Cambria Math"/>
                              </a:rPr>
                              <m:t>𝛔</m:t>
                            </m:r>
                          </m:e>
                          <m:sup>
                            <m:r>
                              <a:rPr lang="en-US" b="1" i="0">
                                <a:effectLst/>
                                <a:latin typeface="Cambria Math"/>
                              </a:rPr>
                              <m:t>𝟐</m:t>
                            </m:r>
                          </m:sup>
                        </m:sSup>
                      </m:e>
                    </m:rad>
                  </m:oMath>
                </a14:m>
                <a:r>
                  <a:rPr lang="en-US" b="1" dirty="0" smtClean="0">
                    <a:effectLst/>
                    <a:latin typeface="Cambria Math"/>
                  </a:rPr>
                  <a:t> = </a:t>
                </a:r>
                <a14:m>
                  <m:oMath xmlns:m="http://schemas.openxmlformats.org/officeDocument/2006/math">
                    <m:rad>
                      <m:radPr>
                        <m:degHide m:val="on"/>
                        <m:ctrlPr>
                          <a:rPr lang="en-US" b="1" i="1" smtClean="0">
                            <a:effectLst/>
                            <a:latin typeface="Cambria Math"/>
                          </a:rPr>
                        </m:ctrlPr>
                      </m:radPr>
                      <m:deg/>
                      <m:e>
                        <m:r>
                          <a:rPr lang="en-US" b="1" i="0" smtClean="0">
                            <a:effectLst/>
                            <a:latin typeface="Cambria Math"/>
                          </a:rPr>
                          <m:t>𝟏𝟎𝟎</m:t>
                        </m:r>
                        <m:r>
                          <a:rPr lang="en-US" b="1" i="0" smtClean="0">
                            <a:effectLst/>
                            <a:latin typeface="Cambria Math"/>
                          </a:rPr>
                          <m:t>.</m:t>
                        </m:r>
                        <m:r>
                          <a:rPr lang="en-US" b="1" i="0" smtClean="0">
                            <a:effectLst/>
                            <a:latin typeface="Cambria Math"/>
                          </a:rPr>
                          <m:t>𝟓𝟓</m:t>
                        </m:r>
                      </m:e>
                    </m:rad>
                  </m:oMath>
                </a14:m>
                <a:r>
                  <a:rPr lang="en-US" b="1" dirty="0" smtClean="0">
                    <a:effectLst/>
                    <a:latin typeface="Cambria Math"/>
                  </a:rPr>
                  <a:t>=  10.03</a:t>
                </a:r>
                <a:r>
                  <a:rPr lang="ar-EG" b="1" dirty="0" smtClean="0">
                    <a:effectLst/>
                    <a:latin typeface="Cambria Math"/>
                  </a:rPr>
                  <a:t> درجة </a:t>
                </a:r>
                <a:endParaRPr lang="ar-SA" b="1" dirty="0">
                  <a:effectLst/>
                  <a:latin typeface="Cambria Math"/>
                </a:endParaRPr>
              </a:p>
              <a:p>
                <a:pPr algn="just"/>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t="-1752" r="-1777" b="-2156"/>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Tree>
    <p:extLst>
      <p:ext uri="{BB962C8B-B14F-4D97-AF65-F5344CB8AC3E}">
        <p14:creationId xmlns:p14="http://schemas.microsoft.com/office/powerpoint/2010/main" val="36752110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تمرين شامل :-</a:t>
            </a:r>
            <a:endParaRPr lang="en-US" dirty="0"/>
          </a:p>
        </p:txBody>
      </p:sp>
      <p:sp>
        <p:nvSpPr>
          <p:cNvPr id="3" name="Content Placeholder 2"/>
          <p:cNvSpPr>
            <a:spLocks noGrp="1"/>
          </p:cNvSpPr>
          <p:nvPr>
            <p:ph idx="1"/>
          </p:nvPr>
        </p:nvSpPr>
        <p:spPr>
          <a:xfrm>
            <a:off x="495300" y="1600201"/>
            <a:ext cx="8915400" cy="1396752"/>
          </a:xfrm>
        </p:spPr>
        <p:txBody>
          <a:bodyPr/>
          <a:lstStyle/>
          <a:p>
            <a:r>
              <a:rPr lang="ar-EG" b="1" u="sng" dirty="0" smtClean="0">
                <a:effectLst>
                  <a:outerShdw blurRad="38100" dist="38100" dir="2700000" algn="tl">
                    <a:srgbClr val="000000">
                      <a:alpha val="43137"/>
                    </a:srgbClr>
                  </a:outerShdw>
                </a:effectLst>
              </a:rPr>
              <a:t>2- الوسيط و الربيع الادنى و الربيع الاعلى :-</a:t>
            </a:r>
          </a:p>
          <a:p>
            <a:pPr rtl="1"/>
            <a:r>
              <a:rPr lang="ar-EG" dirty="0" smtClean="0">
                <a:effectLst>
                  <a:outerShdw blurRad="38100" dist="38100" dir="2700000" algn="tl">
                    <a:srgbClr val="000000">
                      <a:alpha val="43137"/>
                    </a:srgbClr>
                  </a:outerShdw>
                </a:effectLst>
              </a:rPr>
              <a:t>1- تكوين الجدول التكراري المتجمع الصاعد :-</a:t>
            </a:r>
          </a:p>
          <a:p>
            <a:pPr rtl="1"/>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4257352306"/>
              </p:ext>
            </p:extLst>
          </p:nvPr>
        </p:nvGraphicFramePr>
        <p:xfrm>
          <a:off x="5241032" y="3316952"/>
          <a:ext cx="3816424" cy="2560320"/>
        </p:xfrm>
        <a:graphic>
          <a:graphicData uri="http://schemas.openxmlformats.org/drawingml/2006/table">
            <a:tbl>
              <a:tblPr firstRow="1" bandRow="1">
                <a:tableStyleId>{5C22544A-7EE6-4342-B048-85BDC9FD1C3A}</a:tableStyleId>
              </a:tblPr>
              <a:tblGrid>
                <a:gridCol w="1908212"/>
                <a:gridCol w="1908212"/>
              </a:tblGrid>
              <a:tr h="195963">
                <a:tc>
                  <a:txBody>
                    <a:bodyPr/>
                    <a:lstStyle/>
                    <a:p>
                      <a:pPr algn="ctr"/>
                      <a:r>
                        <a:rPr lang="ar-EG" b="1" dirty="0" smtClean="0"/>
                        <a:t>فئات الدرجات </a:t>
                      </a:r>
                      <a:endParaRPr lang="en-US" b="1" dirty="0"/>
                    </a:p>
                  </a:txBody>
                  <a:tcPr/>
                </a:tc>
                <a:tc>
                  <a:txBody>
                    <a:bodyPr/>
                    <a:lstStyle/>
                    <a:p>
                      <a:pPr algn="ctr"/>
                      <a:r>
                        <a:rPr lang="ar-EG" b="1" dirty="0" smtClean="0"/>
                        <a:t>عدد الطلاب </a:t>
                      </a:r>
                      <a:endParaRPr lang="en-US" b="1" dirty="0"/>
                    </a:p>
                  </a:txBody>
                  <a:tcPr/>
                </a:tc>
              </a:tr>
              <a:tr h="195963">
                <a:tc>
                  <a:txBody>
                    <a:bodyPr/>
                    <a:lstStyle/>
                    <a:p>
                      <a:pPr algn="ctr"/>
                      <a:r>
                        <a:rPr lang="en-US" b="1" dirty="0" smtClean="0"/>
                        <a:t>0</a:t>
                      </a:r>
                      <a:r>
                        <a:rPr lang="en-US" b="1" baseline="0" dirty="0" smtClean="0"/>
                        <a:t> - </a:t>
                      </a:r>
                      <a:endParaRPr lang="en-US" b="1" dirty="0"/>
                    </a:p>
                  </a:txBody>
                  <a:tcPr/>
                </a:tc>
                <a:tc>
                  <a:txBody>
                    <a:bodyPr/>
                    <a:lstStyle/>
                    <a:p>
                      <a:pPr algn="ctr"/>
                      <a:r>
                        <a:rPr lang="en-US" b="1" dirty="0" smtClean="0"/>
                        <a:t>15</a:t>
                      </a:r>
                      <a:endParaRPr lang="en-US" b="1" dirty="0"/>
                    </a:p>
                  </a:txBody>
                  <a:tcPr/>
                </a:tc>
              </a:tr>
              <a:tr h="195963">
                <a:tc>
                  <a:txBody>
                    <a:bodyPr/>
                    <a:lstStyle/>
                    <a:p>
                      <a:pPr algn="ctr"/>
                      <a:r>
                        <a:rPr lang="en-US" b="1" dirty="0" smtClean="0"/>
                        <a:t>10 - </a:t>
                      </a:r>
                      <a:endParaRPr lang="en-US" b="1" dirty="0"/>
                    </a:p>
                  </a:txBody>
                  <a:tcPr/>
                </a:tc>
                <a:tc>
                  <a:txBody>
                    <a:bodyPr/>
                    <a:lstStyle/>
                    <a:p>
                      <a:pPr algn="ctr"/>
                      <a:r>
                        <a:rPr lang="en-US" b="1" dirty="0" smtClean="0"/>
                        <a:t>40</a:t>
                      </a:r>
                      <a:endParaRPr lang="en-US" b="1" dirty="0"/>
                    </a:p>
                  </a:txBody>
                  <a:tcPr/>
                </a:tc>
              </a:tr>
              <a:tr h="195963">
                <a:tc>
                  <a:txBody>
                    <a:bodyPr/>
                    <a:lstStyle/>
                    <a:p>
                      <a:pPr algn="ctr"/>
                      <a:r>
                        <a:rPr lang="en-US" b="1" dirty="0" smtClean="0"/>
                        <a:t> 20 -    </a:t>
                      </a:r>
                      <a:endParaRPr lang="en-US" b="1" dirty="0"/>
                    </a:p>
                  </a:txBody>
                  <a:tcPr/>
                </a:tc>
                <a:tc>
                  <a:txBody>
                    <a:bodyPr/>
                    <a:lstStyle/>
                    <a:p>
                      <a:pPr algn="ctr"/>
                      <a:r>
                        <a:rPr lang="en-US" b="1" dirty="0" smtClean="0"/>
                        <a:t>55</a:t>
                      </a:r>
                      <a:endParaRPr lang="en-US" b="1" dirty="0"/>
                    </a:p>
                  </a:txBody>
                  <a:tcPr/>
                </a:tc>
              </a:tr>
              <a:tr h="195963">
                <a:tc>
                  <a:txBody>
                    <a:bodyPr/>
                    <a:lstStyle/>
                    <a:p>
                      <a:pPr algn="ctr"/>
                      <a:r>
                        <a:rPr lang="en-US" b="1" dirty="0" smtClean="0"/>
                        <a:t>30 -</a:t>
                      </a:r>
                      <a:endParaRPr lang="en-US" b="1" dirty="0"/>
                    </a:p>
                  </a:txBody>
                  <a:tcPr/>
                </a:tc>
                <a:tc>
                  <a:txBody>
                    <a:bodyPr/>
                    <a:lstStyle/>
                    <a:p>
                      <a:pPr algn="ctr"/>
                      <a:r>
                        <a:rPr lang="en-US" b="1" dirty="0" smtClean="0"/>
                        <a:t>35</a:t>
                      </a:r>
                      <a:endParaRPr lang="en-US" b="1" dirty="0"/>
                    </a:p>
                  </a:txBody>
                  <a:tcPr/>
                </a:tc>
              </a:tr>
              <a:tr h="195963">
                <a:tc>
                  <a:txBody>
                    <a:bodyPr/>
                    <a:lstStyle/>
                    <a:p>
                      <a:pPr algn="ctr"/>
                      <a:r>
                        <a:rPr lang="en-US" b="1" dirty="0" smtClean="0"/>
                        <a:t>40 – 50</a:t>
                      </a:r>
                      <a:endParaRPr lang="en-US" b="1" dirty="0"/>
                    </a:p>
                  </a:txBody>
                  <a:tcPr/>
                </a:tc>
                <a:tc>
                  <a:txBody>
                    <a:bodyPr/>
                    <a:lstStyle/>
                    <a:p>
                      <a:pPr algn="ctr"/>
                      <a:r>
                        <a:rPr lang="en-US" b="1" dirty="0" smtClean="0"/>
                        <a:t>5</a:t>
                      </a:r>
                      <a:endParaRPr lang="en-US" b="1" dirty="0"/>
                    </a:p>
                  </a:txBody>
                  <a:tcPr/>
                </a:tc>
              </a:tr>
              <a:tr h="195963">
                <a:tc>
                  <a:txBody>
                    <a:bodyPr/>
                    <a:lstStyle/>
                    <a:p>
                      <a:pPr algn="ctr"/>
                      <a:r>
                        <a:rPr lang="ar-EG" b="1" dirty="0" smtClean="0">
                          <a:solidFill>
                            <a:schemeClr val="bg1"/>
                          </a:solidFill>
                        </a:rPr>
                        <a:t>المجموع</a:t>
                      </a:r>
                      <a:endParaRPr lang="en-US" b="1" dirty="0">
                        <a:solidFill>
                          <a:schemeClr val="bg1"/>
                        </a:solidFill>
                      </a:endParaRPr>
                    </a:p>
                  </a:txBody>
                  <a:tcPr>
                    <a:solidFill>
                      <a:srgbClr val="013E36"/>
                    </a:solidFill>
                  </a:tcPr>
                </a:tc>
                <a:tc>
                  <a:txBody>
                    <a:bodyPr/>
                    <a:lstStyle/>
                    <a:p>
                      <a:pPr algn="ctr"/>
                      <a:r>
                        <a:rPr lang="en-US" b="1" dirty="0" smtClean="0">
                          <a:solidFill>
                            <a:schemeClr val="bg1"/>
                          </a:solidFill>
                        </a:rPr>
                        <a:t>150</a:t>
                      </a:r>
                      <a:endParaRPr lang="en-US" b="1" dirty="0">
                        <a:solidFill>
                          <a:schemeClr val="bg1"/>
                        </a:solidFill>
                      </a:endParaRPr>
                    </a:p>
                  </a:txBody>
                  <a:tcPr>
                    <a:solidFill>
                      <a:srgbClr val="013E36"/>
                    </a:solidFill>
                  </a:tcPr>
                </a:tc>
              </a:tr>
            </a:tbl>
          </a:graphicData>
        </a:graphic>
      </p:graphicFrame>
      <p:sp>
        <p:nvSpPr>
          <p:cNvPr id="6" name="Content Placeholder 2"/>
          <p:cNvSpPr txBox="1">
            <a:spLocks/>
          </p:cNvSpPr>
          <p:nvPr/>
        </p:nvSpPr>
        <p:spPr bwMode="auto">
          <a:xfrm>
            <a:off x="5040188" y="2780929"/>
            <a:ext cx="3657228" cy="9361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1" fontAlgn="base" hangingPunct="1">
              <a:spcBef>
                <a:spcPct val="20000"/>
              </a:spcBef>
              <a:spcAft>
                <a:spcPct val="0"/>
              </a:spcAft>
              <a:buFont typeface="Arial" pitchFamily="34" charset="0"/>
              <a:buNone/>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None/>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None/>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rtl="1"/>
            <a:r>
              <a:rPr lang="ar-EG" sz="2400" b="1" u="sng" dirty="0" smtClean="0">
                <a:effectLst>
                  <a:outerShdw blurRad="38100" dist="38100" dir="2700000" algn="tl">
                    <a:srgbClr val="000000">
                      <a:alpha val="43137"/>
                    </a:srgbClr>
                  </a:outerShdw>
                </a:effectLst>
              </a:rPr>
              <a:t>الجدول الاصلي </a:t>
            </a:r>
            <a:endParaRPr lang="en-US" sz="2400" b="1" u="sng" dirty="0">
              <a:effectLst>
                <a:outerShdw blurRad="38100" dist="38100" dir="2700000" algn="tl">
                  <a:srgbClr val="000000">
                    <a:alpha val="43137"/>
                  </a:srgbClr>
                </a:outerShdw>
              </a:effectLst>
            </a:endParaRPr>
          </a:p>
        </p:txBody>
      </p:sp>
      <p:sp>
        <p:nvSpPr>
          <p:cNvPr id="7" name="Content Placeholder 2"/>
          <p:cNvSpPr txBox="1">
            <a:spLocks/>
          </p:cNvSpPr>
          <p:nvPr/>
        </p:nvSpPr>
        <p:spPr bwMode="auto">
          <a:xfrm>
            <a:off x="800100" y="2636912"/>
            <a:ext cx="3657228" cy="9361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1" fontAlgn="base" hangingPunct="1">
              <a:spcBef>
                <a:spcPct val="20000"/>
              </a:spcBef>
              <a:spcAft>
                <a:spcPct val="0"/>
              </a:spcAft>
              <a:buFont typeface="Arial" pitchFamily="34" charset="0"/>
              <a:buNone/>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None/>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None/>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rtl="1"/>
            <a:r>
              <a:rPr lang="ar-EG" sz="2400" b="1" u="sng" dirty="0" smtClean="0">
                <a:effectLst>
                  <a:outerShdw blurRad="38100" dist="38100" dir="2700000" algn="tl">
                    <a:srgbClr val="000000">
                      <a:alpha val="43137"/>
                    </a:srgbClr>
                  </a:outerShdw>
                </a:effectLst>
              </a:rPr>
              <a:t>الجدول التكراري المتجمع الصاعد</a:t>
            </a:r>
            <a:endParaRPr lang="en-US" sz="2400" b="1" u="sng" dirty="0">
              <a:effectLst>
                <a:outerShdw blurRad="38100" dist="38100" dir="2700000" algn="tl">
                  <a:srgbClr val="000000">
                    <a:alpha val="43137"/>
                  </a:srgbClr>
                </a:outerShdw>
              </a:effectLst>
            </a:endParaRPr>
          </a:p>
        </p:txBody>
      </p:sp>
      <p:graphicFrame>
        <p:nvGraphicFramePr>
          <p:cNvPr id="8" name="Table 7"/>
          <p:cNvGraphicFramePr>
            <a:graphicFrameLocks noGrp="1"/>
          </p:cNvGraphicFramePr>
          <p:nvPr>
            <p:extLst>
              <p:ext uri="{D42A27DB-BD31-4B8C-83A1-F6EECF244321}">
                <p14:modId xmlns:p14="http://schemas.microsoft.com/office/powerpoint/2010/main" val="3833988714"/>
              </p:ext>
            </p:extLst>
          </p:nvPr>
        </p:nvGraphicFramePr>
        <p:xfrm>
          <a:off x="560512" y="3284984"/>
          <a:ext cx="4238104" cy="2595880"/>
        </p:xfrm>
        <a:graphic>
          <a:graphicData uri="http://schemas.openxmlformats.org/drawingml/2006/table">
            <a:tbl>
              <a:tblPr firstRow="1" bandRow="1">
                <a:tableStyleId>{5C22544A-7EE6-4342-B048-85BDC9FD1C3A}</a:tableStyleId>
              </a:tblPr>
              <a:tblGrid>
                <a:gridCol w="2119052"/>
                <a:gridCol w="2119052"/>
              </a:tblGrid>
              <a:tr h="370840">
                <a:tc>
                  <a:txBody>
                    <a:bodyPr/>
                    <a:lstStyle/>
                    <a:p>
                      <a:pPr algn="ctr"/>
                      <a:r>
                        <a:rPr lang="ar-EG" b="1" dirty="0" smtClean="0"/>
                        <a:t>الحد الادنى لفئة</a:t>
                      </a:r>
                      <a:endParaRPr lang="en-US" b="1" dirty="0"/>
                    </a:p>
                  </a:txBody>
                  <a:tcPr/>
                </a:tc>
                <a:tc>
                  <a:txBody>
                    <a:bodyPr/>
                    <a:lstStyle/>
                    <a:p>
                      <a:pPr algn="ctr"/>
                      <a:r>
                        <a:rPr lang="ar-EG" b="1" dirty="0" smtClean="0"/>
                        <a:t>التكرار المتجمع</a:t>
                      </a:r>
                      <a:endParaRPr lang="en-US" b="1" dirty="0"/>
                    </a:p>
                  </a:txBody>
                  <a:tcPr/>
                </a:tc>
              </a:tr>
              <a:tr h="370840">
                <a:tc>
                  <a:txBody>
                    <a:bodyPr/>
                    <a:lstStyle/>
                    <a:p>
                      <a:pPr algn="ctr" rtl="1"/>
                      <a:r>
                        <a:rPr lang="ar-EG" b="1" dirty="0" smtClean="0"/>
                        <a:t>أقل من </a:t>
                      </a:r>
                      <a:r>
                        <a:rPr lang="en-US" b="1" dirty="0" smtClean="0"/>
                        <a:t>0</a:t>
                      </a:r>
                      <a:r>
                        <a:rPr lang="ar-EG" b="1" baseline="0" dirty="0" smtClean="0"/>
                        <a:t> </a:t>
                      </a:r>
                      <a:endParaRPr lang="en-US" b="1" dirty="0"/>
                    </a:p>
                  </a:txBody>
                  <a:tcPr/>
                </a:tc>
                <a:tc>
                  <a:txBody>
                    <a:bodyPr/>
                    <a:lstStyle/>
                    <a:p>
                      <a:pPr algn="ctr"/>
                      <a:r>
                        <a:rPr lang="en-US" b="1" dirty="0" smtClean="0"/>
                        <a:t>0</a:t>
                      </a:r>
                      <a:endParaRPr lang="en-US" b="1" dirty="0"/>
                    </a:p>
                  </a:txBody>
                  <a:tcPr/>
                </a:tc>
              </a:tr>
              <a:tr h="370840">
                <a:tc>
                  <a:txBody>
                    <a:bodyPr/>
                    <a:lstStyle/>
                    <a:p>
                      <a:pPr algn="ctr" rtl="1"/>
                      <a:r>
                        <a:rPr lang="ar-EG" b="1" dirty="0" smtClean="0"/>
                        <a:t>أقل من </a:t>
                      </a:r>
                      <a:r>
                        <a:rPr lang="en-US" b="1" dirty="0" smtClean="0"/>
                        <a:t>10</a:t>
                      </a:r>
                      <a:endParaRPr lang="en-US" b="1" dirty="0"/>
                    </a:p>
                  </a:txBody>
                  <a:tcPr/>
                </a:tc>
                <a:tc>
                  <a:txBody>
                    <a:bodyPr/>
                    <a:lstStyle/>
                    <a:p>
                      <a:pPr algn="ctr"/>
                      <a:r>
                        <a:rPr lang="en-US" b="1" dirty="0" smtClean="0"/>
                        <a:t>15</a:t>
                      </a:r>
                      <a:endParaRPr lang="en-US" b="1" dirty="0"/>
                    </a:p>
                  </a:txBody>
                  <a:tcPr/>
                </a:tc>
              </a:tr>
              <a:tr h="370840">
                <a:tc>
                  <a:txBody>
                    <a:bodyPr/>
                    <a:lstStyle/>
                    <a:p>
                      <a:pPr algn="ctr" rtl="1"/>
                      <a:r>
                        <a:rPr lang="ar-EG" b="1" dirty="0" smtClean="0"/>
                        <a:t>أقل من </a:t>
                      </a:r>
                      <a:r>
                        <a:rPr lang="en-US" b="1" dirty="0" smtClean="0"/>
                        <a:t>20</a:t>
                      </a:r>
                      <a:endParaRPr lang="en-US" b="1" dirty="0"/>
                    </a:p>
                  </a:txBody>
                  <a:tcPr/>
                </a:tc>
                <a:tc>
                  <a:txBody>
                    <a:bodyPr/>
                    <a:lstStyle/>
                    <a:p>
                      <a:pPr algn="ctr"/>
                      <a:r>
                        <a:rPr lang="en-US" b="1" dirty="0" smtClean="0"/>
                        <a:t>55</a:t>
                      </a:r>
                      <a:endParaRPr lang="en-US" b="1" dirty="0"/>
                    </a:p>
                  </a:txBody>
                  <a:tcPr/>
                </a:tc>
              </a:tr>
              <a:tr h="370840">
                <a:tc>
                  <a:txBody>
                    <a:bodyPr/>
                    <a:lstStyle/>
                    <a:p>
                      <a:pPr algn="ctr" rtl="1"/>
                      <a:r>
                        <a:rPr lang="ar-EG" b="1" dirty="0" smtClean="0"/>
                        <a:t>أقل من </a:t>
                      </a:r>
                      <a:r>
                        <a:rPr lang="en-US" b="1" dirty="0" smtClean="0"/>
                        <a:t>30</a:t>
                      </a:r>
                      <a:endParaRPr lang="en-US" b="1" dirty="0"/>
                    </a:p>
                  </a:txBody>
                  <a:tcPr/>
                </a:tc>
                <a:tc>
                  <a:txBody>
                    <a:bodyPr/>
                    <a:lstStyle/>
                    <a:p>
                      <a:pPr algn="ctr"/>
                      <a:r>
                        <a:rPr lang="en-US" b="1" dirty="0" smtClean="0"/>
                        <a:t>110</a:t>
                      </a:r>
                      <a:endParaRPr lang="en-US" b="1" dirty="0"/>
                    </a:p>
                  </a:txBody>
                  <a:tcPr/>
                </a:tc>
              </a:tr>
              <a:tr h="370840">
                <a:tc>
                  <a:txBody>
                    <a:bodyPr/>
                    <a:lstStyle/>
                    <a:p>
                      <a:pPr algn="ctr" rtl="1"/>
                      <a:r>
                        <a:rPr lang="ar-EG" b="1" dirty="0" smtClean="0"/>
                        <a:t>أقل من </a:t>
                      </a:r>
                      <a:r>
                        <a:rPr lang="en-US" b="1" dirty="0" smtClean="0"/>
                        <a:t>40</a:t>
                      </a:r>
                      <a:endParaRPr lang="en-US" b="1" dirty="0"/>
                    </a:p>
                  </a:txBody>
                  <a:tcPr/>
                </a:tc>
                <a:tc>
                  <a:txBody>
                    <a:bodyPr/>
                    <a:lstStyle/>
                    <a:p>
                      <a:pPr algn="ctr"/>
                      <a:r>
                        <a:rPr lang="en-US" b="1" dirty="0" smtClean="0"/>
                        <a:t>145</a:t>
                      </a:r>
                      <a:endParaRPr lang="en-US" b="1" dirty="0"/>
                    </a:p>
                  </a:txBody>
                  <a:tcPr/>
                </a:tc>
              </a:tr>
              <a:tr h="370840">
                <a:tc>
                  <a:txBody>
                    <a:bodyPr/>
                    <a:lstStyle/>
                    <a:p>
                      <a:pPr algn="ctr" rtl="1"/>
                      <a:r>
                        <a:rPr lang="ar-EG" b="1" dirty="0" smtClean="0"/>
                        <a:t>أقل من </a:t>
                      </a:r>
                      <a:r>
                        <a:rPr lang="en-US" b="1" dirty="0" smtClean="0"/>
                        <a:t>50</a:t>
                      </a:r>
                      <a:endParaRPr lang="en-US" b="1" dirty="0"/>
                    </a:p>
                  </a:txBody>
                  <a:tcPr/>
                </a:tc>
                <a:tc>
                  <a:txBody>
                    <a:bodyPr/>
                    <a:lstStyle/>
                    <a:p>
                      <a:pPr algn="ctr"/>
                      <a:r>
                        <a:rPr lang="en-US" b="1" dirty="0" smtClean="0"/>
                        <a:t>150</a:t>
                      </a:r>
                      <a:endParaRPr lang="en-US" b="1" dirty="0"/>
                    </a:p>
                  </a:txBody>
                  <a:tcPr/>
                </a:tc>
              </a:tr>
            </a:tbl>
          </a:graphicData>
        </a:graphic>
      </p:graphicFrame>
    </p:spTree>
    <p:extLst>
      <p:ext uri="{BB962C8B-B14F-4D97-AF65-F5344CB8AC3E}">
        <p14:creationId xmlns:p14="http://schemas.microsoft.com/office/powerpoint/2010/main" val="36752110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a:t>تمرين شامل :-</a:t>
            </a:r>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mc:AlternateContent xmlns:mc="http://schemas.openxmlformats.org/markup-compatibility/2006" xmlns:a14="http://schemas.microsoft.com/office/drawing/2010/main">
        <mc:Choice Requires="a14">
          <p:sp>
            <p:nvSpPr>
              <p:cNvPr id="5" name="عنصر نائب للمحتوى 2"/>
              <p:cNvSpPr txBox="1">
                <a:spLocks/>
              </p:cNvSpPr>
              <p:nvPr/>
            </p:nvSpPr>
            <p:spPr bwMode="auto">
              <a:xfrm>
                <a:off x="495300" y="1711349"/>
                <a:ext cx="44577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1" eaLnBrk="1" fontAlgn="base" hangingPunct="1">
                  <a:spcBef>
                    <a:spcPct val="20000"/>
                  </a:spcBef>
                  <a:spcAft>
                    <a:spcPct val="0"/>
                  </a:spcAft>
                  <a:buFont typeface="Arial" pitchFamily="34" charset="0"/>
                  <a:buNone/>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None/>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None/>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EG" dirty="0" smtClean="0"/>
                  <a:t>2- ترتيب الوسيط :-</a:t>
                </a:r>
              </a:p>
              <a:p>
                <a:pPr algn="ctr"/>
                <a14:m>
                  <m:oMath xmlns:m="http://schemas.openxmlformats.org/officeDocument/2006/math">
                    <m:f>
                      <m:fPr>
                        <m:ctrlPr>
                          <a:rPr lang="ar-EG" sz="2400" i="1">
                            <a:latin typeface="Cambria Math"/>
                          </a:rPr>
                        </m:ctrlPr>
                      </m:fPr>
                      <m:num>
                        <m:r>
                          <a:rPr lang="ar-EG" sz="2400" i="1">
                            <a:latin typeface="Cambria Math"/>
                          </a:rPr>
                          <m:t>التكرارات</m:t>
                        </m:r>
                        <m:r>
                          <a:rPr lang="ar-EG" sz="2400" i="1">
                            <a:latin typeface="Cambria Math"/>
                          </a:rPr>
                          <m:t>  </m:t>
                        </m:r>
                        <m:r>
                          <a:rPr lang="ar-EG" sz="2400" i="1">
                            <a:latin typeface="Cambria Math"/>
                          </a:rPr>
                          <m:t>مجموع</m:t>
                        </m:r>
                      </m:num>
                      <m:den>
                        <m:r>
                          <a:rPr lang="ar-EG" sz="2400" i="1">
                            <a:latin typeface="Cambria Math"/>
                          </a:rPr>
                          <m:t>2</m:t>
                        </m:r>
                      </m:den>
                    </m:f>
                  </m:oMath>
                </a14:m>
                <a:r>
                  <a:rPr lang="ar-EG" sz="2400" dirty="0" smtClean="0"/>
                  <a:t>= </a:t>
                </a:r>
                <a:r>
                  <a:rPr lang="en-US" sz="2400" dirty="0" smtClean="0"/>
                  <a:t>=</a:t>
                </a:r>
                <a:r>
                  <a:rPr lang="ar-EG" sz="2400" dirty="0" smtClean="0"/>
                  <a:t> </a:t>
                </a:r>
                <a14:m>
                  <m:oMath xmlns:m="http://schemas.openxmlformats.org/officeDocument/2006/math">
                    <m:f>
                      <m:fPr>
                        <m:ctrlPr>
                          <a:rPr lang="ar-EG" sz="2400" i="1" smtClean="0">
                            <a:latin typeface="Cambria Math"/>
                          </a:rPr>
                        </m:ctrlPr>
                      </m:fPr>
                      <m:num>
                        <m:r>
                          <a:rPr lang="ar-EG" sz="2400" b="0" i="1" smtClean="0">
                            <a:latin typeface="Cambria Math"/>
                          </a:rPr>
                          <m:t>150</m:t>
                        </m:r>
                      </m:num>
                      <m:den>
                        <m:r>
                          <a:rPr lang="ar-EG" sz="2400" b="0" i="1" smtClean="0">
                            <a:latin typeface="Cambria Math"/>
                          </a:rPr>
                          <m:t>2</m:t>
                        </m:r>
                      </m:den>
                    </m:f>
                  </m:oMath>
                </a14:m>
                <a:r>
                  <a:rPr lang="en-US" sz="2400" dirty="0" smtClean="0"/>
                  <a:t> </a:t>
                </a:r>
                <a:r>
                  <a:rPr lang="ar-EG" sz="2400" dirty="0" smtClean="0"/>
                  <a:t> =  </a:t>
                </a:r>
                <a:r>
                  <a:rPr lang="en-US" sz="2400" dirty="0" smtClean="0"/>
                  <a:t>75</a:t>
                </a:r>
                <a:r>
                  <a:rPr lang="ar-EG" sz="2400" dirty="0" smtClean="0"/>
                  <a:t> </a:t>
                </a:r>
              </a:p>
              <a:p>
                <a:r>
                  <a:rPr lang="ar-EG" dirty="0" smtClean="0"/>
                  <a:t>(البحث عن هذه القيمة في عمود التكرار المتجمع )</a:t>
                </a:r>
              </a:p>
              <a:p>
                <a:r>
                  <a:rPr lang="ar-EG" dirty="0" smtClean="0"/>
                  <a:t>3- الوسيط =</a:t>
                </a:r>
              </a:p>
              <a:p>
                <a:pPr algn="l" rtl="0"/>
                <a:r>
                  <a:rPr lang="en-US" dirty="0"/>
                  <a:t> </a:t>
                </a:r>
                <a:r>
                  <a:rPr lang="en-US" dirty="0" smtClean="0"/>
                  <a:t>= 20+ </a:t>
                </a:r>
                <a14:m>
                  <m:oMath xmlns:m="http://schemas.openxmlformats.org/officeDocument/2006/math">
                    <m:f>
                      <m:fPr>
                        <m:ctrlPr>
                          <a:rPr lang="en-US" i="1" smtClean="0">
                            <a:latin typeface="Cambria Math"/>
                          </a:rPr>
                        </m:ctrlPr>
                      </m:fPr>
                      <m:num>
                        <m:r>
                          <a:rPr lang="en-US" b="0" i="1" smtClean="0">
                            <a:latin typeface="Cambria Math"/>
                          </a:rPr>
                          <m:t>75</m:t>
                        </m:r>
                        <m:r>
                          <a:rPr lang="en-US" b="0" i="1" smtClean="0">
                            <a:latin typeface="Cambria Math"/>
                          </a:rPr>
                          <m:t> −</m:t>
                        </m:r>
                        <m:r>
                          <a:rPr lang="en-US" b="0" i="1" smtClean="0">
                            <a:latin typeface="Cambria Math"/>
                          </a:rPr>
                          <m:t>55</m:t>
                        </m:r>
                        <m:r>
                          <a:rPr lang="en-US" b="0" i="1" smtClean="0">
                            <a:latin typeface="Cambria Math"/>
                          </a:rPr>
                          <m:t> </m:t>
                        </m:r>
                      </m:num>
                      <m:den>
                        <m:r>
                          <a:rPr lang="en-US" b="0" i="1" smtClean="0">
                            <a:latin typeface="Cambria Math"/>
                          </a:rPr>
                          <m:t>110</m:t>
                        </m:r>
                        <m:r>
                          <a:rPr lang="en-US" b="0" i="1" smtClean="0">
                            <a:latin typeface="Cambria Math"/>
                          </a:rPr>
                          <m:t> −</m:t>
                        </m:r>
                        <m:r>
                          <a:rPr lang="en-US" b="0" i="1" smtClean="0">
                            <a:latin typeface="Cambria Math"/>
                          </a:rPr>
                          <m:t>55</m:t>
                        </m:r>
                        <m:r>
                          <a:rPr lang="en-US" b="0" i="1" smtClean="0">
                            <a:latin typeface="Cambria Math"/>
                          </a:rPr>
                          <m:t> </m:t>
                        </m:r>
                      </m:den>
                    </m:f>
                  </m:oMath>
                </a14:m>
                <a:r>
                  <a:rPr lang="en-US" dirty="0" smtClean="0"/>
                  <a:t> × 10 = 23.64</a:t>
                </a:r>
                <a:r>
                  <a:rPr lang="ar-EG" dirty="0" smtClean="0"/>
                  <a:t>درجة </a:t>
                </a:r>
                <a:endParaRPr lang="ar-SA" dirty="0"/>
              </a:p>
            </p:txBody>
          </p:sp>
        </mc:Choice>
        <mc:Fallback xmlns="">
          <p:sp>
            <p:nvSpPr>
              <p:cNvPr id="5" name="عنصر نائب للمحتوى 2"/>
              <p:cNvSpPr txBox="1">
                <a:spLocks noRot="1" noChangeAspect="1" noMove="1" noResize="1" noEditPoints="1" noAdjustHandles="1" noChangeArrowheads="1" noChangeShapeType="1" noTextEdit="1"/>
              </p:cNvSpPr>
              <p:nvPr/>
            </p:nvSpPr>
            <p:spPr bwMode="auto">
              <a:xfrm>
                <a:off x="495300" y="1711349"/>
                <a:ext cx="4457700" cy="4525963"/>
              </a:xfrm>
              <a:prstGeom prst="rect">
                <a:avLst/>
              </a:prstGeom>
              <a:blipFill rotWithShape="1">
                <a:blip r:embed="rId2"/>
                <a:stretch>
                  <a:fillRect l="-1366" t="-1752" r="-3552"/>
                </a:stretch>
              </a:blipFill>
              <a:ln w="9525">
                <a:noFill/>
                <a:miter lim="800000"/>
                <a:headEnd/>
                <a:tailEnd/>
              </a:ln>
            </p:spPr>
            <p:txBody>
              <a:bodyPr/>
              <a:lstStyle/>
              <a:p>
                <a:r>
                  <a:rPr lang="en-US">
                    <a:noFill/>
                  </a:rPr>
                  <a:t> </a:t>
                </a:r>
              </a:p>
            </p:txBody>
          </p:sp>
        </mc:Fallback>
      </mc:AlternateContent>
      <p:sp>
        <p:nvSpPr>
          <p:cNvPr id="6" name="عنصر نائب للمحتوى 2"/>
          <p:cNvSpPr>
            <a:spLocks noGrp="1"/>
          </p:cNvSpPr>
          <p:nvPr>
            <p:ph idx="1"/>
          </p:nvPr>
        </p:nvSpPr>
        <p:spPr>
          <a:xfrm>
            <a:off x="5097463" y="1600200"/>
            <a:ext cx="4319587" cy="4525963"/>
          </a:xfrm>
        </p:spPr>
        <p:txBody>
          <a:bodyPr/>
          <a:lstStyle/>
          <a:p>
            <a:r>
              <a:rPr lang="ar-EG" dirty="0"/>
              <a:t>1- الجدول التكراري المتجمع </a:t>
            </a:r>
            <a:r>
              <a:rPr lang="ar-EG" dirty="0" smtClean="0"/>
              <a:t>الصاعد :- </a:t>
            </a:r>
          </a:p>
          <a:p>
            <a:endParaRPr lang="ar-SA" dirty="0"/>
          </a:p>
        </p:txBody>
      </p:sp>
      <p:sp>
        <p:nvSpPr>
          <p:cNvPr id="7" name="Line Callout 1 6"/>
          <p:cNvSpPr/>
          <p:nvPr/>
        </p:nvSpPr>
        <p:spPr>
          <a:xfrm>
            <a:off x="9057456" y="3356992"/>
            <a:ext cx="648072" cy="864096"/>
          </a:xfrm>
          <a:prstGeom prst="borderCallout1">
            <a:avLst>
              <a:gd name="adj1" fmla="val 18750"/>
              <a:gd name="adj2" fmla="val -8333"/>
              <a:gd name="adj3" fmla="val 103682"/>
              <a:gd name="adj4" fmla="val -1320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b="1" dirty="0" smtClean="0">
                <a:solidFill>
                  <a:srgbClr val="FF0000"/>
                </a:solidFill>
              </a:rPr>
              <a:t>ترتيب الوسط </a:t>
            </a:r>
            <a:endParaRPr lang="en-US" b="1" dirty="0">
              <a:solidFill>
                <a:srgbClr val="FF0000"/>
              </a:solidFill>
            </a:endParaRPr>
          </a:p>
        </p:txBody>
      </p:sp>
      <p:graphicFrame>
        <p:nvGraphicFramePr>
          <p:cNvPr id="9" name="Table 8"/>
          <p:cNvGraphicFramePr>
            <a:graphicFrameLocks noGrp="1"/>
          </p:cNvGraphicFramePr>
          <p:nvPr>
            <p:extLst>
              <p:ext uri="{D42A27DB-BD31-4B8C-83A1-F6EECF244321}">
                <p14:modId xmlns:p14="http://schemas.microsoft.com/office/powerpoint/2010/main" val="805227825"/>
              </p:ext>
            </p:extLst>
          </p:nvPr>
        </p:nvGraphicFramePr>
        <p:xfrm>
          <a:off x="5395416" y="2780928"/>
          <a:ext cx="3446016" cy="2595880"/>
        </p:xfrm>
        <a:graphic>
          <a:graphicData uri="http://schemas.openxmlformats.org/drawingml/2006/table">
            <a:tbl>
              <a:tblPr firstRow="1" bandRow="1">
                <a:tableStyleId>{5C22544A-7EE6-4342-B048-85BDC9FD1C3A}</a:tableStyleId>
              </a:tblPr>
              <a:tblGrid>
                <a:gridCol w="1723008"/>
                <a:gridCol w="1723008"/>
              </a:tblGrid>
              <a:tr h="370840">
                <a:tc>
                  <a:txBody>
                    <a:bodyPr/>
                    <a:lstStyle/>
                    <a:p>
                      <a:pPr algn="ctr"/>
                      <a:r>
                        <a:rPr lang="ar-EG" b="1" dirty="0" smtClean="0"/>
                        <a:t>الحد الادنى لفئة</a:t>
                      </a:r>
                      <a:endParaRPr lang="en-US" b="1" dirty="0"/>
                    </a:p>
                  </a:txBody>
                  <a:tcPr/>
                </a:tc>
                <a:tc>
                  <a:txBody>
                    <a:bodyPr/>
                    <a:lstStyle/>
                    <a:p>
                      <a:pPr algn="ctr"/>
                      <a:r>
                        <a:rPr lang="ar-EG" b="1" dirty="0" smtClean="0"/>
                        <a:t>التكرار المتجمع</a:t>
                      </a:r>
                      <a:endParaRPr lang="en-US" b="1" dirty="0"/>
                    </a:p>
                  </a:txBody>
                  <a:tcPr/>
                </a:tc>
              </a:tr>
              <a:tr h="370840">
                <a:tc>
                  <a:txBody>
                    <a:bodyPr/>
                    <a:lstStyle/>
                    <a:p>
                      <a:pPr algn="ctr" rtl="1"/>
                      <a:r>
                        <a:rPr lang="ar-EG" b="1" dirty="0" smtClean="0"/>
                        <a:t>أقل من </a:t>
                      </a:r>
                      <a:r>
                        <a:rPr lang="en-US" b="1" dirty="0" smtClean="0"/>
                        <a:t>0</a:t>
                      </a:r>
                      <a:r>
                        <a:rPr lang="ar-EG" b="1" baseline="0" dirty="0" smtClean="0"/>
                        <a:t> </a:t>
                      </a:r>
                      <a:endParaRPr lang="en-US" b="1" dirty="0"/>
                    </a:p>
                  </a:txBody>
                  <a:tcPr/>
                </a:tc>
                <a:tc>
                  <a:txBody>
                    <a:bodyPr/>
                    <a:lstStyle/>
                    <a:p>
                      <a:pPr algn="ctr"/>
                      <a:r>
                        <a:rPr lang="en-US" b="1" dirty="0" smtClean="0"/>
                        <a:t>0</a:t>
                      </a:r>
                      <a:endParaRPr lang="en-US" b="1" dirty="0"/>
                    </a:p>
                  </a:txBody>
                  <a:tcPr/>
                </a:tc>
              </a:tr>
              <a:tr h="370840">
                <a:tc>
                  <a:txBody>
                    <a:bodyPr/>
                    <a:lstStyle/>
                    <a:p>
                      <a:pPr algn="ctr" rtl="1"/>
                      <a:r>
                        <a:rPr lang="ar-EG" b="1" dirty="0" smtClean="0"/>
                        <a:t>أقل من </a:t>
                      </a:r>
                      <a:r>
                        <a:rPr lang="en-US" b="1" dirty="0" smtClean="0"/>
                        <a:t>10</a:t>
                      </a:r>
                      <a:endParaRPr lang="en-US" b="1" dirty="0"/>
                    </a:p>
                  </a:txBody>
                  <a:tcPr/>
                </a:tc>
                <a:tc>
                  <a:txBody>
                    <a:bodyPr/>
                    <a:lstStyle/>
                    <a:p>
                      <a:pPr algn="ctr"/>
                      <a:r>
                        <a:rPr lang="en-US" b="1" dirty="0" smtClean="0"/>
                        <a:t>15</a:t>
                      </a:r>
                      <a:endParaRPr lang="en-US" b="1" dirty="0"/>
                    </a:p>
                  </a:txBody>
                  <a:tcPr/>
                </a:tc>
              </a:tr>
              <a:tr h="370840">
                <a:tc>
                  <a:txBody>
                    <a:bodyPr/>
                    <a:lstStyle/>
                    <a:p>
                      <a:pPr algn="ctr" rtl="1"/>
                      <a:r>
                        <a:rPr lang="ar-EG" b="1" dirty="0" smtClean="0"/>
                        <a:t>أقل من </a:t>
                      </a:r>
                      <a:r>
                        <a:rPr lang="en-US" b="1" dirty="0" smtClean="0"/>
                        <a:t>20</a:t>
                      </a:r>
                      <a:endParaRPr lang="en-US" b="1" dirty="0"/>
                    </a:p>
                  </a:txBody>
                  <a:tcPr/>
                </a:tc>
                <a:tc>
                  <a:txBody>
                    <a:bodyPr/>
                    <a:lstStyle/>
                    <a:p>
                      <a:pPr algn="ctr"/>
                      <a:r>
                        <a:rPr lang="en-US" b="1" dirty="0" smtClean="0"/>
                        <a:t>55</a:t>
                      </a:r>
                      <a:endParaRPr lang="en-US" b="1" dirty="0"/>
                    </a:p>
                  </a:txBody>
                  <a:tcPr/>
                </a:tc>
              </a:tr>
              <a:tr h="370840">
                <a:tc>
                  <a:txBody>
                    <a:bodyPr/>
                    <a:lstStyle/>
                    <a:p>
                      <a:pPr algn="ctr" rtl="1"/>
                      <a:r>
                        <a:rPr lang="ar-EG" b="1" dirty="0" smtClean="0"/>
                        <a:t>أقل من </a:t>
                      </a:r>
                      <a:r>
                        <a:rPr lang="en-US" b="1" dirty="0" smtClean="0"/>
                        <a:t>30</a:t>
                      </a:r>
                      <a:endParaRPr lang="en-US" b="1" dirty="0"/>
                    </a:p>
                  </a:txBody>
                  <a:tcPr/>
                </a:tc>
                <a:tc>
                  <a:txBody>
                    <a:bodyPr/>
                    <a:lstStyle/>
                    <a:p>
                      <a:pPr algn="ctr"/>
                      <a:r>
                        <a:rPr lang="en-US" b="1" dirty="0" smtClean="0"/>
                        <a:t>110</a:t>
                      </a:r>
                      <a:endParaRPr lang="en-US" b="1" dirty="0"/>
                    </a:p>
                  </a:txBody>
                  <a:tcPr/>
                </a:tc>
              </a:tr>
              <a:tr h="370840">
                <a:tc>
                  <a:txBody>
                    <a:bodyPr/>
                    <a:lstStyle/>
                    <a:p>
                      <a:pPr algn="ctr" rtl="1"/>
                      <a:r>
                        <a:rPr lang="ar-EG" b="1" dirty="0" smtClean="0"/>
                        <a:t>أقل من </a:t>
                      </a:r>
                      <a:r>
                        <a:rPr lang="en-US" b="1" dirty="0" smtClean="0"/>
                        <a:t>40</a:t>
                      </a:r>
                      <a:endParaRPr lang="en-US" b="1" dirty="0"/>
                    </a:p>
                  </a:txBody>
                  <a:tcPr/>
                </a:tc>
                <a:tc>
                  <a:txBody>
                    <a:bodyPr/>
                    <a:lstStyle/>
                    <a:p>
                      <a:pPr algn="ctr"/>
                      <a:r>
                        <a:rPr lang="en-US" b="1" dirty="0" smtClean="0"/>
                        <a:t>145</a:t>
                      </a:r>
                      <a:endParaRPr lang="en-US" b="1" dirty="0"/>
                    </a:p>
                  </a:txBody>
                  <a:tcPr/>
                </a:tc>
              </a:tr>
              <a:tr h="370840">
                <a:tc>
                  <a:txBody>
                    <a:bodyPr/>
                    <a:lstStyle/>
                    <a:p>
                      <a:pPr algn="ctr" rtl="1"/>
                      <a:r>
                        <a:rPr lang="ar-EG" b="1" dirty="0" smtClean="0"/>
                        <a:t>أقل من </a:t>
                      </a:r>
                      <a:r>
                        <a:rPr lang="en-US" b="1" dirty="0" smtClean="0"/>
                        <a:t>50</a:t>
                      </a:r>
                      <a:endParaRPr lang="en-US" b="1" dirty="0"/>
                    </a:p>
                  </a:txBody>
                  <a:tcPr/>
                </a:tc>
                <a:tc>
                  <a:txBody>
                    <a:bodyPr/>
                    <a:lstStyle/>
                    <a:p>
                      <a:pPr algn="ctr"/>
                      <a:r>
                        <a:rPr lang="en-US" b="1" dirty="0" smtClean="0"/>
                        <a:t>150</a:t>
                      </a:r>
                      <a:endParaRPr lang="en-US" b="1" dirty="0"/>
                    </a:p>
                  </a:txBody>
                  <a:tcPr/>
                </a:tc>
              </a:tr>
            </a:tbl>
          </a:graphicData>
        </a:graphic>
      </p:graphicFrame>
    </p:spTree>
    <p:extLst>
      <p:ext uri="{BB962C8B-B14F-4D97-AF65-F5344CB8AC3E}">
        <p14:creationId xmlns:p14="http://schemas.microsoft.com/office/powerpoint/2010/main" val="1691193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a:t>تمرين شامل :-</a:t>
            </a:r>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mc:AlternateContent xmlns:mc="http://schemas.openxmlformats.org/markup-compatibility/2006" xmlns:a14="http://schemas.microsoft.com/office/drawing/2010/main">
        <mc:Choice Requires="a14">
          <p:sp>
            <p:nvSpPr>
              <p:cNvPr id="5" name="عنصر نائب للمحتوى 2"/>
              <p:cNvSpPr txBox="1">
                <a:spLocks/>
              </p:cNvSpPr>
              <p:nvPr/>
            </p:nvSpPr>
            <p:spPr bwMode="auto">
              <a:xfrm>
                <a:off x="495300" y="1711349"/>
                <a:ext cx="44577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1" eaLnBrk="1" fontAlgn="base" hangingPunct="1">
                  <a:spcBef>
                    <a:spcPct val="20000"/>
                  </a:spcBef>
                  <a:spcAft>
                    <a:spcPct val="0"/>
                  </a:spcAft>
                  <a:buFont typeface="Arial" pitchFamily="34" charset="0"/>
                  <a:buNone/>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None/>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None/>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EG" dirty="0" smtClean="0"/>
                  <a:t>2- ترتيب ا</a:t>
                </a:r>
                <a:r>
                  <a:rPr lang="ar-SA" dirty="0" smtClean="0"/>
                  <a:t>لربيع الأدنى</a:t>
                </a:r>
                <a:r>
                  <a:rPr lang="ar-EG" dirty="0" smtClean="0"/>
                  <a:t> :-</a:t>
                </a:r>
              </a:p>
              <a:p>
                <a:pPr algn="ctr"/>
                <a14:m>
                  <m:oMath xmlns:m="http://schemas.openxmlformats.org/officeDocument/2006/math">
                    <m:r>
                      <a:rPr lang="ar-SA" sz="2400" b="0" i="1" smtClean="0">
                        <a:latin typeface="Cambria Math"/>
                      </a:rPr>
                      <m:t> </m:t>
                    </m:r>
                    <m:f>
                      <m:fPr>
                        <m:ctrlPr>
                          <a:rPr lang="ar-EG" sz="2400" i="1">
                            <a:latin typeface="Cambria Math"/>
                          </a:rPr>
                        </m:ctrlPr>
                      </m:fPr>
                      <m:num>
                        <m:r>
                          <a:rPr lang="ar-EG" sz="2400" i="1">
                            <a:latin typeface="Cambria Math"/>
                          </a:rPr>
                          <m:t>التكرارات</m:t>
                        </m:r>
                        <m:r>
                          <a:rPr lang="ar-EG" sz="2400" i="1">
                            <a:latin typeface="Cambria Math"/>
                          </a:rPr>
                          <m:t>  </m:t>
                        </m:r>
                        <m:r>
                          <a:rPr lang="ar-EG" sz="2400" i="1">
                            <a:latin typeface="Cambria Math"/>
                          </a:rPr>
                          <m:t>مجموع</m:t>
                        </m:r>
                      </m:num>
                      <m:den>
                        <m:r>
                          <a:rPr lang="ar-SA" sz="2400" b="0" i="1" smtClean="0">
                            <a:latin typeface="Cambria Math"/>
                          </a:rPr>
                          <m:t>4</m:t>
                        </m:r>
                      </m:den>
                    </m:f>
                  </m:oMath>
                </a14:m>
                <a:r>
                  <a:rPr lang="ar-EG" sz="2400" dirty="0" smtClean="0"/>
                  <a:t>= </a:t>
                </a:r>
                <a:r>
                  <a:rPr lang="en-US" sz="2400" dirty="0" smtClean="0"/>
                  <a:t>=</a:t>
                </a:r>
                <a:r>
                  <a:rPr lang="ar-EG" sz="2400" dirty="0" smtClean="0"/>
                  <a:t> </a:t>
                </a:r>
                <a14:m>
                  <m:oMath xmlns:m="http://schemas.openxmlformats.org/officeDocument/2006/math">
                    <m:f>
                      <m:fPr>
                        <m:ctrlPr>
                          <a:rPr lang="ar-EG" sz="2400" i="1" smtClean="0">
                            <a:latin typeface="Cambria Math"/>
                          </a:rPr>
                        </m:ctrlPr>
                      </m:fPr>
                      <m:num>
                        <m:r>
                          <a:rPr lang="en-US" sz="2400" b="0" i="1" smtClean="0">
                            <a:latin typeface="Cambria Math"/>
                          </a:rPr>
                          <m:t>150</m:t>
                        </m:r>
                      </m:num>
                      <m:den>
                        <m:r>
                          <a:rPr lang="ar-SA" sz="2400" b="0" i="1" smtClean="0">
                            <a:latin typeface="Cambria Math"/>
                          </a:rPr>
                          <m:t>4</m:t>
                        </m:r>
                      </m:den>
                    </m:f>
                  </m:oMath>
                </a14:m>
                <a:r>
                  <a:rPr lang="en-US" sz="2400" dirty="0" smtClean="0"/>
                  <a:t> </a:t>
                </a:r>
                <a:r>
                  <a:rPr lang="ar-EG" sz="2400" dirty="0" smtClean="0"/>
                  <a:t> =  </a:t>
                </a:r>
                <a:r>
                  <a:rPr lang="ar-SA" sz="2400" dirty="0"/>
                  <a:t> </a:t>
                </a:r>
                <a:r>
                  <a:rPr lang="en-US" sz="2400" dirty="0" smtClean="0"/>
                  <a:t>37.5</a:t>
                </a:r>
                <a:endParaRPr lang="ar-EG" sz="2400" dirty="0" smtClean="0"/>
              </a:p>
              <a:p>
                <a:r>
                  <a:rPr lang="ar-EG" sz="2800" dirty="0" smtClean="0"/>
                  <a:t>(البحث عن هذه القيمة في عمود التكرار المتجمع )</a:t>
                </a:r>
              </a:p>
              <a:p>
                <a:r>
                  <a:rPr lang="ar-EG" dirty="0" smtClean="0"/>
                  <a:t>3- ال</a:t>
                </a:r>
                <a:r>
                  <a:rPr lang="ar-SA" dirty="0" smtClean="0"/>
                  <a:t>ربيع الادنى</a:t>
                </a:r>
                <a:r>
                  <a:rPr lang="ar-EG" dirty="0" smtClean="0"/>
                  <a:t> =</a:t>
                </a:r>
              </a:p>
              <a:p>
                <a:pPr algn="l" rtl="0"/>
                <a:r>
                  <a:rPr lang="en-US" dirty="0"/>
                  <a:t> </a:t>
                </a:r>
                <a:r>
                  <a:rPr lang="en-US" dirty="0" smtClean="0"/>
                  <a:t>= 10+ </a:t>
                </a:r>
                <a14:m>
                  <m:oMath xmlns:m="http://schemas.openxmlformats.org/officeDocument/2006/math">
                    <m:f>
                      <m:fPr>
                        <m:ctrlPr>
                          <a:rPr lang="en-US" i="1" smtClean="0">
                            <a:latin typeface="Cambria Math"/>
                          </a:rPr>
                        </m:ctrlPr>
                      </m:fPr>
                      <m:num>
                        <m:r>
                          <a:rPr lang="en-US" b="0" i="1" smtClean="0">
                            <a:latin typeface="Cambria Math"/>
                          </a:rPr>
                          <m:t>37</m:t>
                        </m:r>
                        <m:r>
                          <a:rPr lang="en-US" b="0" i="1" smtClean="0">
                            <a:latin typeface="Cambria Math"/>
                          </a:rPr>
                          <m:t>.</m:t>
                        </m:r>
                        <m:r>
                          <a:rPr lang="en-US" b="0" i="1" smtClean="0">
                            <a:latin typeface="Cambria Math"/>
                          </a:rPr>
                          <m:t>5</m:t>
                        </m:r>
                        <m:r>
                          <a:rPr lang="en-US" b="0" i="1" smtClean="0">
                            <a:latin typeface="Cambria Math"/>
                          </a:rPr>
                          <m:t> −</m:t>
                        </m:r>
                        <m:r>
                          <a:rPr lang="en-US" b="0" i="1" smtClean="0">
                            <a:latin typeface="Cambria Math"/>
                          </a:rPr>
                          <m:t>15</m:t>
                        </m:r>
                        <m:r>
                          <a:rPr lang="en-US" b="0" i="1" smtClean="0">
                            <a:latin typeface="Cambria Math"/>
                          </a:rPr>
                          <m:t> </m:t>
                        </m:r>
                      </m:num>
                      <m:den>
                        <m:r>
                          <a:rPr lang="en-US" b="0" i="1" smtClean="0">
                            <a:latin typeface="Cambria Math"/>
                          </a:rPr>
                          <m:t>55</m:t>
                        </m:r>
                        <m:r>
                          <a:rPr lang="en-US" b="0" i="1" smtClean="0">
                            <a:latin typeface="Cambria Math"/>
                          </a:rPr>
                          <m:t> −</m:t>
                        </m:r>
                        <m:r>
                          <a:rPr lang="en-US" b="0" i="1" smtClean="0">
                            <a:latin typeface="Cambria Math"/>
                          </a:rPr>
                          <m:t>15</m:t>
                        </m:r>
                        <m:r>
                          <a:rPr lang="en-US" b="0" i="1" smtClean="0">
                            <a:latin typeface="Cambria Math"/>
                          </a:rPr>
                          <m:t> </m:t>
                        </m:r>
                      </m:den>
                    </m:f>
                  </m:oMath>
                </a14:m>
                <a:r>
                  <a:rPr lang="en-US" dirty="0" smtClean="0"/>
                  <a:t> × 10 = 15.625</a:t>
                </a:r>
                <a:r>
                  <a:rPr lang="ar-EG" dirty="0" smtClean="0"/>
                  <a:t>درجة </a:t>
                </a:r>
                <a:endParaRPr lang="ar-SA" dirty="0"/>
              </a:p>
            </p:txBody>
          </p:sp>
        </mc:Choice>
        <mc:Fallback xmlns="">
          <p:sp>
            <p:nvSpPr>
              <p:cNvPr id="5" name="عنصر نائب للمحتوى 2"/>
              <p:cNvSpPr txBox="1">
                <a:spLocks noRot="1" noChangeAspect="1" noMove="1" noResize="1" noEditPoints="1" noAdjustHandles="1" noChangeArrowheads="1" noChangeShapeType="1" noTextEdit="1"/>
              </p:cNvSpPr>
              <p:nvPr/>
            </p:nvSpPr>
            <p:spPr bwMode="auto">
              <a:xfrm>
                <a:off x="495300" y="1711349"/>
                <a:ext cx="4457700" cy="4525963"/>
              </a:xfrm>
              <a:prstGeom prst="rect">
                <a:avLst/>
              </a:prstGeom>
              <a:blipFill rotWithShape="1">
                <a:blip r:embed="rId2"/>
                <a:stretch>
                  <a:fillRect l="-1366" t="-1752" r="-3552"/>
                </a:stretch>
              </a:blipFill>
              <a:ln w="9525">
                <a:noFill/>
                <a:miter lim="800000"/>
                <a:headEnd/>
                <a:tailEnd/>
              </a:ln>
            </p:spPr>
            <p:txBody>
              <a:bodyPr/>
              <a:lstStyle/>
              <a:p>
                <a:r>
                  <a:rPr lang="en-US">
                    <a:noFill/>
                  </a:rPr>
                  <a:t> </a:t>
                </a:r>
              </a:p>
            </p:txBody>
          </p:sp>
        </mc:Fallback>
      </mc:AlternateContent>
      <p:sp>
        <p:nvSpPr>
          <p:cNvPr id="6" name="عنصر نائب للمحتوى 2"/>
          <p:cNvSpPr>
            <a:spLocks noGrp="1"/>
          </p:cNvSpPr>
          <p:nvPr>
            <p:ph idx="1"/>
          </p:nvPr>
        </p:nvSpPr>
        <p:spPr>
          <a:xfrm>
            <a:off x="5097463" y="1600200"/>
            <a:ext cx="4319587" cy="4525963"/>
          </a:xfrm>
        </p:spPr>
        <p:txBody>
          <a:bodyPr/>
          <a:lstStyle/>
          <a:p>
            <a:r>
              <a:rPr lang="ar-EG" dirty="0"/>
              <a:t>1- الجدول التكراري المتجمع </a:t>
            </a:r>
            <a:r>
              <a:rPr lang="ar-EG" dirty="0" smtClean="0"/>
              <a:t>الصاعد :- </a:t>
            </a:r>
          </a:p>
          <a:p>
            <a:endParaRPr lang="ar-SA" dirty="0"/>
          </a:p>
        </p:txBody>
      </p:sp>
      <p:sp>
        <p:nvSpPr>
          <p:cNvPr id="7" name="Line Callout 1 6"/>
          <p:cNvSpPr/>
          <p:nvPr/>
        </p:nvSpPr>
        <p:spPr>
          <a:xfrm>
            <a:off x="9057456" y="2852936"/>
            <a:ext cx="648072" cy="1008112"/>
          </a:xfrm>
          <a:prstGeom prst="borderCallout1">
            <a:avLst>
              <a:gd name="adj1" fmla="val 18750"/>
              <a:gd name="adj2" fmla="val -8333"/>
              <a:gd name="adj3" fmla="val 103682"/>
              <a:gd name="adj4" fmla="val -1320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b="1" dirty="0" smtClean="0">
                <a:solidFill>
                  <a:srgbClr val="FF0000"/>
                </a:solidFill>
              </a:rPr>
              <a:t>ترتيب ال</a:t>
            </a:r>
            <a:r>
              <a:rPr lang="ar-SA" b="1" dirty="0" smtClean="0">
                <a:solidFill>
                  <a:srgbClr val="FF0000"/>
                </a:solidFill>
              </a:rPr>
              <a:t>ربيع الادنى</a:t>
            </a:r>
            <a:r>
              <a:rPr lang="ar-EG" b="1" dirty="0" smtClean="0">
                <a:solidFill>
                  <a:srgbClr val="FF0000"/>
                </a:solidFill>
              </a:rPr>
              <a:t> </a:t>
            </a:r>
            <a:endParaRPr lang="en-US" b="1" dirty="0">
              <a:solidFill>
                <a:srgbClr val="FF0000"/>
              </a:solidFill>
            </a:endParaRPr>
          </a:p>
        </p:txBody>
      </p:sp>
      <p:graphicFrame>
        <p:nvGraphicFramePr>
          <p:cNvPr id="9" name="Table 8"/>
          <p:cNvGraphicFramePr>
            <a:graphicFrameLocks noGrp="1"/>
          </p:cNvGraphicFramePr>
          <p:nvPr>
            <p:extLst>
              <p:ext uri="{D42A27DB-BD31-4B8C-83A1-F6EECF244321}">
                <p14:modId xmlns:p14="http://schemas.microsoft.com/office/powerpoint/2010/main" val="3192044048"/>
              </p:ext>
            </p:extLst>
          </p:nvPr>
        </p:nvGraphicFramePr>
        <p:xfrm>
          <a:off x="5539432" y="2708920"/>
          <a:ext cx="3229992" cy="2595880"/>
        </p:xfrm>
        <a:graphic>
          <a:graphicData uri="http://schemas.openxmlformats.org/drawingml/2006/table">
            <a:tbl>
              <a:tblPr firstRow="1" bandRow="1">
                <a:tableStyleId>{5C22544A-7EE6-4342-B048-85BDC9FD1C3A}</a:tableStyleId>
              </a:tblPr>
              <a:tblGrid>
                <a:gridCol w="1614996"/>
                <a:gridCol w="1614996"/>
              </a:tblGrid>
              <a:tr h="370840">
                <a:tc>
                  <a:txBody>
                    <a:bodyPr/>
                    <a:lstStyle/>
                    <a:p>
                      <a:pPr algn="ctr"/>
                      <a:r>
                        <a:rPr lang="ar-EG" b="1" dirty="0" smtClean="0"/>
                        <a:t>الحد الادنى لفئة</a:t>
                      </a:r>
                      <a:endParaRPr lang="en-US" b="1" dirty="0"/>
                    </a:p>
                  </a:txBody>
                  <a:tcPr/>
                </a:tc>
                <a:tc>
                  <a:txBody>
                    <a:bodyPr/>
                    <a:lstStyle/>
                    <a:p>
                      <a:pPr algn="ctr"/>
                      <a:r>
                        <a:rPr lang="ar-EG" b="1" dirty="0" smtClean="0"/>
                        <a:t>التكرار المتجمع</a:t>
                      </a:r>
                      <a:endParaRPr lang="en-US" b="1" dirty="0"/>
                    </a:p>
                  </a:txBody>
                  <a:tcPr/>
                </a:tc>
              </a:tr>
              <a:tr h="370840">
                <a:tc>
                  <a:txBody>
                    <a:bodyPr/>
                    <a:lstStyle/>
                    <a:p>
                      <a:pPr algn="ctr" rtl="1"/>
                      <a:r>
                        <a:rPr lang="ar-EG" b="1" dirty="0" smtClean="0"/>
                        <a:t>أقل من </a:t>
                      </a:r>
                      <a:r>
                        <a:rPr lang="en-US" b="1" dirty="0" smtClean="0"/>
                        <a:t>0</a:t>
                      </a:r>
                      <a:r>
                        <a:rPr lang="ar-EG" b="1" baseline="0" dirty="0" smtClean="0"/>
                        <a:t> </a:t>
                      </a:r>
                      <a:endParaRPr lang="en-US" b="1" dirty="0"/>
                    </a:p>
                  </a:txBody>
                  <a:tcPr/>
                </a:tc>
                <a:tc>
                  <a:txBody>
                    <a:bodyPr/>
                    <a:lstStyle/>
                    <a:p>
                      <a:pPr algn="ctr"/>
                      <a:r>
                        <a:rPr lang="en-US" b="1" dirty="0" smtClean="0"/>
                        <a:t>0</a:t>
                      </a:r>
                      <a:endParaRPr lang="en-US" b="1" dirty="0"/>
                    </a:p>
                  </a:txBody>
                  <a:tcPr/>
                </a:tc>
              </a:tr>
              <a:tr h="370840">
                <a:tc>
                  <a:txBody>
                    <a:bodyPr/>
                    <a:lstStyle/>
                    <a:p>
                      <a:pPr algn="ctr" rtl="1"/>
                      <a:r>
                        <a:rPr lang="ar-EG" b="1" dirty="0" smtClean="0"/>
                        <a:t>أقل من </a:t>
                      </a:r>
                      <a:r>
                        <a:rPr lang="en-US" b="1" dirty="0" smtClean="0"/>
                        <a:t>10</a:t>
                      </a:r>
                      <a:endParaRPr lang="en-US" b="1" dirty="0"/>
                    </a:p>
                  </a:txBody>
                  <a:tcPr/>
                </a:tc>
                <a:tc>
                  <a:txBody>
                    <a:bodyPr/>
                    <a:lstStyle/>
                    <a:p>
                      <a:pPr algn="ctr"/>
                      <a:r>
                        <a:rPr lang="en-US" b="1" dirty="0" smtClean="0"/>
                        <a:t>15</a:t>
                      </a:r>
                      <a:endParaRPr lang="en-US" b="1" dirty="0"/>
                    </a:p>
                  </a:txBody>
                  <a:tcPr/>
                </a:tc>
              </a:tr>
              <a:tr h="370840">
                <a:tc>
                  <a:txBody>
                    <a:bodyPr/>
                    <a:lstStyle/>
                    <a:p>
                      <a:pPr algn="ctr" rtl="1"/>
                      <a:r>
                        <a:rPr lang="ar-EG" b="1" dirty="0" smtClean="0"/>
                        <a:t>أقل من </a:t>
                      </a:r>
                      <a:r>
                        <a:rPr lang="en-US" b="1" dirty="0" smtClean="0"/>
                        <a:t>20</a:t>
                      </a:r>
                      <a:endParaRPr lang="en-US" b="1" dirty="0"/>
                    </a:p>
                  </a:txBody>
                  <a:tcPr/>
                </a:tc>
                <a:tc>
                  <a:txBody>
                    <a:bodyPr/>
                    <a:lstStyle/>
                    <a:p>
                      <a:pPr algn="ctr"/>
                      <a:r>
                        <a:rPr lang="en-US" b="1" dirty="0" smtClean="0"/>
                        <a:t>55</a:t>
                      </a:r>
                      <a:endParaRPr lang="en-US" b="1" dirty="0"/>
                    </a:p>
                  </a:txBody>
                  <a:tcPr/>
                </a:tc>
              </a:tr>
              <a:tr h="370840">
                <a:tc>
                  <a:txBody>
                    <a:bodyPr/>
                    <a:lstStyle/>
                    <a:p>
                      <a:pPr algn="ctr" rtl="1"/>
                      <a:r>
                        <a:rPr lang="ar-EG" b="1" dirty="0" smtClean="0"/>
                        <a:t>أقل من </a:t>
                      </a:r>
                      <a:r>
                        <a:rPr lang="en-US" b="1" dirty="0" smtClean="0"/>
                        <a:t>30</a:t>
                      </a:r>
                      <a:endParaRPr lang="en-US" b="1" dirty="0"/>
                    </a:p>
                  </a:txBody>
                  <a:tcPr/>
                </a:tc>
                <a:tc>
                  <a:txBody>
                    <a:bodyPr/>
                    <a:lstStyle/>
                    <a:p>
                      <a:pPr algn="ctr"/>
                      <a:r>
                        <a:rPr lang="en-US" b="1" dirty="0" smtClean="0"/>
                        <a:t>110</a:t>
                      </a:r>
                      <a:endParaRPr lang="en-US" b="1" dirty="0"/>
                    </a:p>
                  </a:txBody>
                  <a:tcPr/>
                </a:tc>
              </a:tr>
              <a:tr h="370840">
                <a:tc>
                  <a:txBody>
                    <a:bodyPr/>
                    <a:lstStyle/>
                    <a:p>
                      <a:pPr algn="ctr" rtl="1"/>
                      <a:r>
                        <a:rPr lang="ar-EG" b="1" dirty="0" smtClean="0"/>
                        <a:t>أقل من </a:t>
                      </a:r>
                      <a:r>
                        <a:rPr lang="en-US" b="1" dirty="0" smtClean="0"/>
                        <a:t>40</a:t>
                      </a:r>
                      <a:endParaRPr lang="en-US" b="1" dirty="0"/>
                    </a:p>
                  </a:txBody>
                  <a:tcPr/>
                </a:tc>
                <a:tc>
                  <a:txBody>
                    <a:bodyPr/>
                    <a:lstStyle/>
                    <a:p>
                      <a:pPr algn="ctr"/>
                      <a:r>
                        <a:rPr lang="en-US" b="1" dirty="0" smtClean="0"/>
                        <a:t>145</a:t>
                      </a:r>
                      <a:endParaRPr lang="en-US" b="1" dirty="0"/>
                    </a:p>
                  </a:txBody>
                  <a:tcPr/>
                </a:tc>
              </a:tr>
              <a:tr h="370840">
                <a:tc>
                  <a:txBody>
                    <a:bodyPr/>
                    <a:lstStyle/>
                    <a:p>
                      <a:pPr algn="ctr" rtl="1"/>
                      <a:r>
                        <a:rPr lang="ar-EG" b="1" dirty="0" smtClean="0"/>
                        <a:t>أقل من </a:t>
                      </a:r>
                      <a:r>
                        <a:rPr lang="en-US" b="1" dirty="0" smtClean="0"/>
                        <a:t>50</a:t>
                      </a:r>
                      <a:endParaRPr lang="en-US" b="1" dirty="0"/>
                    </a:p>
                  </a:txBody>
                  <a:tcPr/>
                </a:tc>
                <a:tc>
                  <a:txBody>
                    <a:bodyPr/>
                    <a:lstStyle/>
                    <a:p>
                      <a:pPr algn="ctr"/>
                      <a:r>
                        <a:rPr lang="en-US" b="1" dirty="0" smtClean="0"/>
                        <a:t>150</a:t>
                      </a:r>
                      <a:endParaRPr lang="en-US" b="1" dirty="0"/>
                    </a:p>
                  </a:txBody>
                  <a:tcPr/>
                </a:tc>
              </a:tr>
            </a:tbl>
          </a:graphicData>
        </a:graphic>
      </p:graphicFrame>
    </p:spTree>
    <p:extLst>
      <p:ext uri="{BB962C8B-B14F-4D97-AF65-F5344CB8AC3E}">
        <p14:creationId xmlns:p14="http://schemas.microsoft.com/office/powerpoint/2010/main" val="12285881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a:t>تمرين شامل :-</a:t>
            </a:r>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mc:AlternateContent xmlns:mc="http://schemas.openxmlformats.org/markup-compatibility/2006" xmlns:a14="http://schemas.microsoft.com/office/drawing/2010/main">
        <mc:Choice Requires="a14">
          <p:sp>
            <p:nvSpPr>
              <p:cNvPr id="5" name="عنصر نائب للمحتوى 2"/>
              <p:cNvSpPr txBox="1">
                <a:spLocks/>
              </p:cNvSpPr>
              <p:nvPr/>
            </p:nvSpPr>
            <p:spPr bwMode="auto">
              <a:xfrm>
                <a:off x="495300" y="1711349"/>
                <a:ext cx="44577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1" eaLnBrk="1" fontAlgn="base" hangingPunct="1">
                  <a:spcBef>
                    <a:spcPct val="20000"/>
                  </a:spcBef>
                  <a:spcAft>
                    <a:spcPct val="0"/>
                  </a:spcAft>
                  <a:buFont typeface="Arial" pitchFamily="34" charset="0"/>
                  <a:buNone/>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None/>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None/>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EG" dirty="0" smtClean="0"/>
                  <a:t>2- ترتيب ا</a:t>
                </a:r>
                <a:r>
                  <a:rPr lang="ar-SA" dirty="0" smtClean="0"/>
                  <a:t>لربيع الأعلى</a:t>
                </a:r>
                <a:r>
                  <a:rPr lang="ar-EG" dirty="0" smtClean="0"/>
                  <a:t> :-</a:t>
                </a:r>
              </a:p>
              <a:p>
                <a:pPr algn="ctr"/>
                <a:r>
                  <a:rPr lang="en-US" sz="2400" b="0" dirty="0" smtClean="0"/>
                  <a:t>=</a:t>
                </a:r>
                <a:r>
                  <a:rPr lang="ar-SA" sz="2400" b="0" dirty="0" smtClean="0"/>
                  <a:t> </a:t>
                </a:r>
                <a14:m>
                  <m:oMath xmlns:m="http://schemas.openxmlformats.org/officeDocument/2006/math">
                    <m:r>
                      <a:rPr lang="ar-SA" sz="2400" b="0" i="1" smtClean="0">
                        <a:latin typeface="Cambria Math"/>
                      </a:rPr>
                      <m:t> </m:t>
                    </m:r>
                    <m:f>
                      <m:fPr>
                        <m:ctrlPr>
                          <a:rPr lang="ar-EG" sz="2400" i="1">
                            <a:latin typeface="Cambria Math"/>
                          </a:rPr>
                        </m:ctrlPr>
                      </m:fPr>
                      <m:num>
                        <m:r>
                          <a:rPr lang="ar-EG" sz="2400" i="1">
                            <a:latin typeface="Cambria Math"/>
                          </a:rPr>
                          <m:t>التكرارات</m:t>
                        </m:r>
                        <m:r>
                          <a:rPr lang="ar-EG" sz="2400" i="1">
                            <a:latin typeface="Cambria Math"/>
                          </a:rPr>
                          <m:t>  </m:t>
                        </m:r>
                        <m:r>
                          <a:rPr lang="ar-EG" sz="2400" i="1">
                            <a:latin typeface="Cambria Math"/>
                          </a:rPr>
                          <m:t>مجموع</m:t>
                        </m:r>
                        <m:r>
                          <a:rPr lang="en-US" sz="2400" b="0" i="1" smtClean="0">
                            <a:latin typeface="Cambria Math"/>
                          </a:rPr>
                          <m:t>3</m:t>
                        </m:r>
                      </m:num>
                      <m:den>
                        <m:r>
                          <a:rPr lang="ar-SA" sz="2400" b="0" i="1" smtClean="0">
                            <a:latin typeface="Cambria Math"/>
                          </a:rPr>
                          <m:t>4</m:t>
                        </m:r>
                      </m:den>
                    </m:f>
                  </m:oMath>
                </a14:m>
                <a:r>
                  <a:rPr lang="ar-EG" sz="2400" dirty="0" smtClean="0"/>
                  <a:t> </a:t>
                </a:r>
                <a14:m>
                  <m:oMath xmlns:m="http://schemas.openxmlformats.org/officeDocument/2006/math">
                    <m:f>
                      <m:fPr>
                        <m:ctrlPr>
                          <a:rPr lang="ar-EG" sz="2400" i="1" smtClean="0">
                            <a:latin typeface="Cambria Math"/>
                          </a:rPr>
                        </m:ctrlPr>
                      </m:fPr>
                      <m:num>
                        <m:r>
                          <a:rPr lang="en-US" sz="2400" b="0" i="1" smtClean="0">
                            <a:latin typeface="Cambria Math"/>
                          </a:rPr>
                          <m:t>150</m:t>
                        </m:r>
                        <m:r>
                          <a:rPr lang="en-US" sz="2400" b="0" i="1" smtClean="0">
                            <a:latin typeface="Cambria Math"/>
                            <a:ea typeface="Cambria Math"/>
                          </a:rPr>
                          <m:t>×</m:t>
                        </m:r>
                        <m:r>
                          <a:rPr lang="en-US" sz="2400" b="0" i="1" smtClean="0">
                            <a:latin typeface="Cambria Math"/>
                          </a:rPr>
                          <m:t>3</m:t>
                        </m:r>
                      </m:num>
                      <m:den>
                        <m:r>
                          <a:rPr lang="ar-SA" sz="2400" b="0" i="1" smtClean="0">
                            <a:latin typeface="Cambria Math"/>
                          </a:rPr>
                          <m:t>4</m:t>
                        </m:r>
                      </m:den>
                    </m:f>
                  </m:oMath>
                </a14:m>
                <a:r>
                  <a:rPr lang="en-US" sz="2400" dirty="0" smtClean="0"/>
                  <a:t>   =</a:t>
                </a:r>
                <a:r>
                  <a:rPr lang="ar-EG" sz="2400" dirty="0" smtClean="0"/>
                  <a:t> =  </a:t>
                </a:r>
                <a:r>
                  <a:rPr lang="ar-SA" sz="2400" dirty="0" smtClean="0"/>
                  <a:t> </a:t>
                </a:r>
                <a:r>
                  <a:rPr lang="en-US" sz="2400" dirty="0" smtClean="0"/>
                  <a:t>112.5</a:t>
                </a:r>
                <a:endParaRPr lang="ar-EG" sz="2400" dirty="0" smtClean="0"/>
              </a:p>
              <a:p>
                <a:pPr algn="ctr"/>
                <a:r>
                  <a:rPr lang="ar-EG" sz="2800" dirty="0" smtClean="0"/>
                  <a:t>(البحث عن هذه القيمة في عمود التكرار المتجمع )</a:t>
                </a:r>
              </a:p>
              <a:p>
                <a:r>
                  <a:rPr lang="ar-EG" dirty="0" smtClean="0"/>
                  <a:t>3- ال</a:t>
                </a:r>
                <a:r>
                  <a:rPr lang="ar-SA" dirty="0" smtClean="0"/>
                  <a:t>ربيع الادنى</a:t>
                </a:r>
                <a:r>
                  <a:rPr lang="ar-EG" dirty="0" smtClean="0"/>
                  <a:t> =</a:t>
                </a:r>
              </a:p>
              <a:p>
                <a:pPr algn="l" rtl="0"/>
                <a:r>
                  <a:rPr lang="en-US" dirty="0"/>
                  <a:t> </a:t>
                </a:r>
                <a:r>
                  <a:rPr lang="en-US" dirty="0" smtClean="0"/>
                  <a:t>= 30+ </a:t>
                </a:r>
                <a14:m>
                  <m:oMath xmlns:m="http://schemas.openxmlformats.org/officeDocument/2006/math">
                    <m:f>
                      <m:fPr>
                        <m:ctrlPr>
                          <a:rPr lang="en-US" i="1" smtClean="0">
                            <a:latin typeface="Cambria Math"/>
                          </a:rPr>
                        </m:ctrlPr>
                      </m:fPr>
                      <m:num>
                        <m:r>
                          <a:rPr lang="ar-EG" b="0" i="1" smtClean="0">
                            <a:latin typeface="Cambria Math"/>
                          </a:rPr>
                          <m:t>112</m:t>
                        </m:r>
                        <m:r>
                          <a:rPr lang="ar-EG" b="0" i="1" smtClean="0">
                            <a:latin typeface="Cambria Math"/>
                          </a:rPr>
                          <m:t>.</m:t>
                        </m:r>
                        <m:r>
                          <a:rPr lang="ar-EG" b="0" i="1" smtClean="0">
                            <a:latin typeface="Cambria Math"/>
                          </a:rPr>
                          <m:t>5</m:t>
                        </m:r>
                        <m:r>
                          <a:rPr lang="ar-EG" b="0" i="1" smtClean="0">
                            <a:latin typeface="Cambria Math"/>
                          </a:rPr>
                          <m:t>−</m:t>
                        </m:r>
                        <m:r>
                          <a:rPr lang="ar-EG" b="0" i="1" smtClean="0">
                            <a:latin typeface="Cambria Math"/>
                          </a:rPr>
                          <m:t>110</m:t>
                        </m:r>
                      </m:num>
                      <m:den>
                        <m:r>
                          <a:rPr lang="en-US" b="0" i="1" smtClean="0">
                            <a:latin typeface="Cambria Math"/>
                          </a:rPr>
                          <m:t>145</m:t>
                        </m:r>
                        <m:r>
                          <a:rPr lang="en-US" b="0" i="1" smtClean="0">
                            <a:latin typeface="Cambria Math"/>
                          </a:rPr>
                          <m:t>−</m:t>
                        </m:r>
                        <m:r>
                          <a:rPr lang="en-US" b="0" i="1" smtClean="0">
                            <a:latin typeface="Cambria Math"/>
                          </a:rPr>
                          <m:t>110</m:t>
                        </m:r>
                        <m:r>
                          <a:rPr lang="en-US" b="0" i="1" smtClean="0">
                            <a:latin typeface="Cambria Math"/>
                          </a:rPr>
                          <m:t> </m:t>
                        </m:r>
                      </m:den>
                    </m:f>
                  </m:oMath>
                </a14:m>
                <a:r>
                  <a:rPr lang="en-US" dirty="0" smtClean="0"/>
                  <a:t> × 10 = 30.714</a:t>
                </a:r>
                <a:r>
                  <a:rPr lang="ar-EG" dirty="0" smtClean="0"/>
                  <a:t>درجة </a:t>
                </a:r>
                <a:endParaRPr lang="ar-SA" dirty="0"/>
              </a:p>
            </p:txBody>
          </p:sp>
        </mc:Choice>
        <mc:Fallback xmlns="">
          <p:sp>
            <p:nvSpPr>
              <p:cNvPr id="5" name="عنصر نائب للمحتوى 2"/>
              <p:cNvSpPr txBox="1">
                <a:spLocks noRot="1" noChangeAspect="1" noMove="1" noResize="1" noEditPoints="1" noAdjustHandles="1" noChangeArrowheads="1" noChangeShapeType="1" noTextEdit="1"/>
              </p:cNvSpPr>
              <p:nvPr/>
            </p:nvSpPr>
            <p:spPr bwMode="auto">
              <a:xfrm>
                <a:off x="495300" y="1711349"/>
                <a:ext cx="4457700" cy="4525963"/>
              </a:xfrm>
              <a:prstGeom prst="rect">
                <a:avLst/>
              </a:prstGeom>
              <a:blipFill rotWithShape="1">
                <a:blip r:embed="rId2"/>
                <a:stretch>
                  <a:fillRect l="-1366" t="-1752" r="-3552" b="-4178"/>
                </a:stretch>
              </a:blipFill>
              <a:ln w="9525">
                <a:noFill/>
                <a:miter lim="800000"/>
                <a:headEnd/>
                <a:tailEnd/>
              </a:ln>
            </p:spPr>
            <p:txBody>
              <a:bodyPr/>
              <a:lstStyle/>
              <a:p>
                <a:r>
                  <a:rPr lang="en-US">
                    <a:noFill/>
                  </a:rPr>
                  <a:t> </a:t>
                </a:r>
              </a:p>
            </p:txBody>
          </p:sp>
        </mc:Fallback>
      </mc:AlternateContent>
      <p:sp>
        <p:nvSpPr>
          <p:cNvPr id="6" name="عنصر نائب للمحتوى 2"/>
          <p:cNvSpPr>
            <a:spLocks noGrp="1"/>
          </p:cNvSpPr>
          <p:nvPr>
            <p:ph idx="1"/>
          </p:nvPr>
        </p:nvSpPr>
        <p:spPr>
          <a:xfrm>
            <a:off x="5097463" y="1600200"/>
            <a:ext cx="4319587" cy="4525963"/>
          </a:xfrm>
        </p:spPr>
        <p:txBody>
          <a:bodyPr/>
          <a:lstStyle/>
          <a:p>
            <a:r>
              <a:rPr lang="ar-EG" dirty="0"/>
              <a:t>1- الجدول التكراري المتجمع </a:t>
            </a:r>
            <a:r>
              <a:rPr lang="ar-EG" dirty="0" smtClean="0"/>
              <a:t>الصاعد :- </a:t>
            </a:r>
          </a:p>
          <a:p>
            <a:endParaRPr lang="ar-SA" dirty="0"/>
          </a:p>
        </p:txBody>
      </p:sp>
      <p:sp>
        <p:nvSpPr>
          <p:cNvPr id="7" name="Line Callout 1 6"/>
          <p:cNvSpPr/>
          <p:nvPr/>
        </p:nvSpPr>
        <p:spPr>
          <a:xfrm>
            <a:off x="9057456" y="3573016"/>
            <a:ext cx="648072" cy="1008112"/>
          </a:xfrm>
          <a:prstGeom prst="borderCallout1">
            <a:avLst>
              <a:gd name="adj1" fmla="val 18750"/>
              <a:gd name="adj2" fmla="val -8333"/>
              <a:gd name="adj3" fmla="val 103682"/>
              <a:gd name="adj4" fmla="val -1320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b="1" dirty="0" smtClean="0">
                <a:solidFill>
                  <a:srgbClr val="FF0000"/>
                </a:solidFill>
              </a:rPr>
              <a:t>ترتيب ال</a:t>
            </a:r>
            <a:r>
              <a:rPr lang="ar-SA" b="1" dirty="0" smtClean="0">
                <a:solidFill>
                  <a:srgbClr val="FF0000"/>
                </a:solidFill>
              </a:rPr>
              <a:t>ربيع الاعلى</a:t>
            </a:r>
            <a:r>
              <a:rPr lang="ar-EG" b="1" dirty="0" smtClean="0">
                <a:solidFill>
                  <a:srgbClr val="FF0000"/>
                </a:solidFill>
              </a:rPr>
              <a:t> </a:t>
            </a:r>
            <a:endParaRPr lang="en-US" b="1" dirty="0">
              <a:solidFill>
                <a:srgbClr val="FF0000"/>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3743800297"/>
              </p:ext>
            </p:extLst>
          </p:nvPr>
        </p:nvGraphicFramePr>
        <p:xfrm>
          <a:off x="5539432" y="2708920"/>
          <a:ext cx="3229992" cy="2595880"/>
        </p:xfrm>
        <a:graphic>
          <a:graphicData uri="http://schemas.openxmlformats.org/drawingml/2006/table">
            <a:tbl>
              <a:tblPr firstRow="1" bandRow="1">
                <a:tableStyleId>{5C22544A-7EE6-4342-B048-85BDC9FD1C3A}</a:tableStyleId>
              </a:tblPr>
              <a:tblGrid>
                <a:gridCol w="1614996"/>
                <a:gridCol w="1614996"/>
              </a:tblGrid>
              <a:tr h="370840">
                <a:tc>
                  <a:txBody>
                    <a:bodyPr/>
                    <a:lstStyle/>
                    <a:p>
                      <a:pPr algn="ctr"/>
                      <a:r>
                        <a:rPr lang="ar-EG" b="1" dirty="0" smtClean="0"/>
                        <a:t>الحد الادنى لفئة</a:t>
                      </a:r>
                      <a:endParaRPr lang="en-US" b="1" dirty="0"/>
                    </a:p>
                  </a:txBody>
                  <a:tcPr/>
                </a:tc>
                <a:tc>
                  <a:txBody>
                    <a:bodyPr/>
                    <a:lstStyle/>
                    <a:p>
                      <a:pPr algn="ctr"/>
                      <a:r>
                        <a:rPr lang="ar-EG" b="1" dirty="0" smtClean="0"/>
                        <a:t>التكرار المتجمع</a:t>
                      </a:r>
                      <a:endParaRPr lang="en-US" b="1" dirty="0"/>
                    </a:p>
                  </a:txBody>
                  <a:tcPr/>
                </a:tc>
              </a:tr>
              <a:tr h="370840">
                <a:tc>
                  <a:txBody>
                    <a:bodyPr/>
                    <a:lstStyle/>
                    <a:p>
                      <a:pPr algn="ctr" rtl="1"/>
                      <a:r>
                        <a:rPr lang="ar-EG" b="1" dirty="0" smtClean="0"/>
                        <a:t>أقل من </a:t>
                      </a:r>
                      <a:r>
                        <a:rPr lang="en-US" b="1" dirty="0" smtClean="0"/>
                        <a:t>0</a:t>
                      </a:r>
                      <a:r>
                        <a:rPr lang="ar-EG" b="1" baseline="0" dirty="0" smtClean="0"/>
                        <a:t> </a:t>
                      </a:r>
                      <a:endParaRPr lang="en-US" b="1" dirty="0"/>
                    </a:p>
                  </a:txBody>
                  <a:tcPr/>
                </a:tc>
                <a:tc>
                  <a:txBody>
                    <a:bodyPr/>
                    <a:lstStyle/>
                    <a:p>
                      <a:pPr algn="ctr"/>
                      <a:r>
                        <a:rPr lang="en-US" b="1" dirty="0" smtClean="0"/>
                        <a:t>0</a:t>
                      </a:r>
                      <a:endParaRPr lang="en-US" b="1" dirty="0"/>
                    </a:p>
                  </a:txBody>
                  <a:tcPr/>
                </a:tc>
              </a:tr>
              <a:tr h="370840">
                <a:tc>
                  <a:txBody>
                    <a:bodyPr/>
                    <a:lstStyle/>
                    <a:p>
                      <a:pPr algn="ctr" rtl="1"/>
                      <a:r>
                        <a:rPr lang="ar-EG" b="1" dirty="0" smtClean="0"/>
                        <a:t>أقل من </a:t>
                      </a:r>
                      <a:r>
                        <a:rPr lang="en-US" b="1" dirty="0" smtClean="0"/>
                        <a:t>10</a:t>
                      </a:r>
                      <a:endParaRPr lang="en-US" b="1" dirty="0"/>
                    </a:p>
                  </a:txBody>
                  <a:tcPr/>
                </a:tc>
                <a:tc>
                  <a:txBody>
                    <a:bodyPr/>
                    <a:lstStyle/>
                    <a:p>
                      <a:pPr algn="ctr"/>
                      <a:r>
                        <a:rPr lang="en-US" b="1" dirty="0" smtClean="0"/>
                        <a:t>15</a:t>
                      </a:r>
                      <a:endParaRPr lang="en-US" b="1" dirty="0"/>
                    </a:p>
                  </a:txBody>
                  <a:tcPr/>
                </a:tc>
              </a:tr>
              <a:tr h="370840">
                <a:tc>
                  <a:txBody>
                    <a:bodyPr/>
                    <a:lstStyle/>
                    <a:p>
                      <a:pPr algn="ctr" rtl="1"/>
                      <a:r>
                        <a:rPr lang="ar-EG" b="1" dirty="0" smtClean="0"/>
                        <a:t>أقل من </a:t>
                      </a:r>
                      <a:r>
                        <a:rPr lang="en-US" b="1" dirty="0" smtClean="0"/>
                        <a:t>20</a:t>
                      </a:r>
                      <a:endParaRPr lang="en-US" b="1" dirty="0"/>
                    </a:p>
                  </a:txBody>
                  <a:tcPr/>
                </a:tc>
                <a:tc>
                  <a:txBody>
                    <a:bodyPr/>
                    <a:lstStyle/>
                    <a:p>
                      <a:pPr algn="ctr"/>
                      <a:r>
                        <a:rPr lang="en-US" b="1" dirty="0" smtClean="0"/>
                        <a:t>55</a:t>
                      </a:r>
                      <a:endParaRPr lang="en-US" b="1" dirty="0"/>
                    </a:p>
                  </a:txBody>
                  <a:tcPr/>
                </a:tc>
              </a:tr>
              <a:tr h="370840">
                <a:tc>
                  <a:txBody>
                    <a:bodyPr/>
                    <a:lstStyle/>
                    <a:p>
                      <a:pPr algn="ctr" rtl="1"/>
                      <a:r>
                        <a:rPr lang="ar-EG" b="1" dirty="0" smtClean="0"/>
                        <a:t>أقل من </a:t>
                      </a:r>
                      <a:r>
                        <a:rPr lang="en-US" b="1" dirty="0" smtClean="0"/>
                        <a:t>30</a:t>
                      </a:r>
                      <a:endParaRPr lang="en-US" b="1" dirty="0"/>
                    </a:p>
                  </a:txBody>
                  <a:tcPr/>
                </a:tc>
                <a:tc>
                  <a:txBody>
                    <a:bodyPr/>
                    <a:lstStyle/>
                    <a:p>
                      <a:pPr algn="ctr"/>
                      <a:r>
                        <a:rPr lang="en-US" b="1" dirty="0" smtClean="0"/>
                        <a:t>110</a:t>
                      </a:r>
                      <a:endParaRPr lang="en-US" b="1" dirty="0"/>
                    </a:p>
                  </a:txBody>
                  <a:tcPr/>
                </a:tc>
              </a:tr>
              <a:tr h="370840">
                <a:tc>
                  <a:txBody>
                    <a:bodyPr/>
                    <a:lstStyle/>
                    <a:p>
                      <a:pPr algn="ctr" rtl="1"/>
                      <a:r>
                        <a:rPr lang="ar-EG" b="1" dirty="0" smtClean="0"/>
                        <a:t>أقل من </a:t>
                      </a:r>
                      <a:r>
                        <a:rPr lang="en-US" b="1" dirty="0" smtClean="0"/>
                        <a:t>40</a:t>
                      </a:r>
                      <a:endParaRPr lang="en-US" b="1" dirty="0"/>
                    </a:p>
                  </a:txBody>
                  <a:tcPr/>
                </a:tc>
                <a:tc>
                  <a:txBody>
                    <a:bodyPr/>
                    <a:lstStyle/>
                    <a:p>
                      <a:pPr algn="ctr"/>
                      <a:r>
                        <a:rPr lang="en-US" b="1" dirty="0" smtClean="0"/>
                        <a:t>145</a:t>
                      </a:r>
                      <a:endParaRPr lang="en-US" b="1" dirty="0"/>
                    </a:p>
                  </a:txBody>
                  <a:tcPr/>
                </a:tc>
              </a:tr>
              <a:tr h="370840">
                <a:tc>
                  <a:txBody>
                    <a:bodyPr/>
                    <a:lstStyle/>
                    <a:p>
                      <a:pPr algn="ctr" rtl="1"/>
                      <a:r>
                        <a:rPr lang="ar-EG" b="1" dirty="0" smtClean="0"/>
                        <a:t>أقل من </a:t>
                      </a:r>
                      <a:r>
                        <a:rPr lang="en-US" b="1" dirty="0" smtClean="0"/>
                        <a:t>50</a:t>
                      </a:r>
                      <a:endParaRPr lang="en-US" b="1" dirty="0"/>
                    </a:p>
                  </a:txBody>
                  <a:tcPr/>
                </a:tc>
                <a:tc>
                  <a:txBody>
                    <a:bodyPr/>
                    <a:lstStyle/>
                    <a:p>
                      <a:pPr algn="ctr"/>
                      <a:r>
                        <a:rPr lang="en-US" b="1" dirty="0" smtClean="0"/>
                        <a:t>150</a:t>
                      </a:r>
                      <a:endParaRPr lang="en-US" b="1" dirty="0"/>
                    </a:p>
                  </a:txBody>
                  <a:tcPr/>
                </a:tc>
              </a:tr>
            </a:tbl>
          </a:graphicData>
        </a:graphic>
      </p:graphicFrame>
    </p:spTree>
    <p:extLst>
      <p:ext uri="{BB962C8B-B14F-4D97-AF65-F5344CB8AC3E}">
        <p14:creationId xmlns:p14="http://schemas.microsoft.com/office/powerpoint/2010/main" val="29320733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تمرين شامل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ar-EG" sz="2400" b="1" u="sng" dirty="0" smtClean="0">
                    <a:effectLst>
                      <a:outerShdw blurRad="38100" dist="38100" dir="2700000" algn="tl">
                        <a:srgbClr val="000000">
                          <a:alpha val="43137"/>
                        </a:srgbClr>
                      </a:outerShdw>
                    </a:effectLst>
                  </a:rPr>
                  <a:t>3- معامل الاختلاف المعياري و معامل الالتواء المعياري :-</a:t>
                </a:r>
              </a:p>
              <a:p>
                <a:pPr marL="514350" indent="-514350" algn="just" rtl="1">
                  <a:buAutoNum type="arabic1Minus"/>
                </a:pPr>
                <a:r>
                  <a:rPr lang="ar-EG" sz="2400" dirty="0" smtClean="0"/>
                  <a:t>معامل الاختلاف المعياري :-</a:t>
                </a:r>
              </a:p>
              <a:p>
                <a:pPr marL="0" indent="0" algn="just"/>
                <a:r>
                  <a:rPr lang="en-US" altLang="en-US" sz="2400" dirty="0">
                    <a:latin typeface="Times New Roman" pitchFamily="18" charset="0"/>
                    <a:cs typeface="Times New Roman" pitchFamily="18" charset="0"/>
                  </a:rPr>
                  <a:t>C.V = </a:t>
                </a:r>
                <a14:m>
                  <m:oMath xmlns:m="http://schemas.openxmlformats.org/officeDocument/2006/math">
                    <m:f>
                      <m:fPr>
                        <m:ctrlPr>
                          <a:rPr lang="en-US" altLang="en-US" sz="2800" i="1">
                            <a:latin typeface="Cambria Math"/>
                            <a:cs typeface="Times New Roman" pitchFamily="18" charset="0"/>
                          </a:rPr>
                        </m:ctrlPr>
                      </m:fPr>
                      <m:num>
                        <m:r>
                          <a:rPr lang="en-US" altLang="en-US" sz="2800" i="1">
                            <a:latin typeface="Cambria Math"/>
                            <a:ea typeface="Cambria Math"/>
                            <a:cs typeface="Times New Roman" pitchFamily="18" charset="0"/>
                          </a:rPr>
                          <m:t>𝜎</m:t>
                        </m:r>
                      </m:num>
                      <m:den>
                        <m:acc>
                          <m:accPr>
                            <m:chr m:val="̅"/>
                            <m:ctrlPr>
                              <a:rPr lang="en-US" altLang="en-US" sz="2800" i="1">
                                <a:latin typeface="Cambria Math"/>
                                <a:cs typeface="Times New Roman" pitchFamily="18" charset="0"/>
                              </a:rPr>
                            </m:ctrlPr>
                          </m:accPr>
                          <m:e>
                            <m:r>
                              <a:rPr lang="en-US" altLang="en-US" sz="2800" i="1">
                                <a:latin typeface="Cambria Math"/>
                                <a:cs typeface="Times New Roman" pitchFamily="18" charset="0"/>
                              </a:rPr>
                              <m:t>𝑋</m:t>
                            </m:r>
                          </m:e>
                        </m:acc>
                      </m:den>
                    </m:f>
                  </m:oMath>
                </a14:m>
                <a:r>
                  <a:rPr lang="en-US" altLang="en-US" sz="2800" dirty="0">
                    <a:latin typeface="Times New Roman" pitchFamily="18" charset="0"/>
                    <a:cs typeface="Times New Roman" pitchFamily="18" charset="0"/>
                  </a:rPr>
                  <a:t> </a:t>
                </a:r>
                <a:r>
                  <a:rPr lang="en-US" altLang="en-US" sz="2400" dirty="0">
                    <a:latin typeface="Times New Roman" pitchFamily="18" charset="0"/>
                    <a:cs typeface="Times New Roman" pitchFamily="18" charset="0"/>
                  </a:rPr>
                  <a:t>× 100 </a:t>
                </a:r>
                <a:r>
                  <a:rPr lang="en-US" altLang="en-US" sz="2400" dirty="0" smtClean="0">
                    <a:latin typeface="Times New Roman" pitchFamily="18" charset="0"/>
                    <a:cs typeface="Times New Roman" pitchFamily="18" charset="0"/>
                  </a:rPr>
                  <a:t> = </a:t>
                </a:r>
                <a14:m>
                  <m:oMath xmlns:m="http://schemas.openxmlformats.org/officeDocument/2006/math">
                    <m:f>
                      <m:fPr>
                        <m:ctrlPr>
                          <a:rPr lang="en-US" altLang="en-US" sz="2400" i="1" smtClean="0">
                            <a:latin typeface="Cambria Math"/>
                            <a:cs typeface="Times New Roman" pitchFamily="18" charset="0"/>
                          </a:rPr>
                        </m:ctrlPr>
                      </m:fPr>
                      <m:num>
                        <m:r>
                          <a:rPr lang="en-US" altLang="en-US" sz="2400" b="0" i="1" smtClean="0">
                            <a:latin typeface="Cambria Math"/>
                            <a:cs typeface="Times New Roman" pitchFamily="18" charset="0"/>
                          </a:rPr>
                          <m:t>10</m:t>
                        </m:r>
                        <m:r>
                          <a:rPr lang="en-US" altLang="en-US" sz="2400" b="0" i="1" smtClean="0">
                            <a:latin typeface="Cambria Math"/>
                            <a:cs typeface="Times New Roman" pitchFamily="18" charset="0"/>
                          </a:rPr>
                          <m:t>.</m:t>
                        </m:r>
                        <m:r>
                          <a:rPr lang="en-US" altLang="en-US" sz="2400" b="0" i="1" smtClean="0">
                            <a:latin typeface="Cambria Math"/>
                            <a:cs typeface="Times New Roman" pitchFamily="18" charset="0"/>
                          </a:rPr>
                          <m:t>03</m:t>
                        </m:r>
                      </m:num>
                      <m:den>
                        <m:r>
                          <a:rPr lang="en-US" altLang="en-US" sz="2400" b="0" i="1" smtClean="0">
                            <a:latin typeface="Cambria Math"/>
                            <a:cs typeface="Times New Roman" pitchFamily="18" charset="0"/>
                          </a:rPr>
                          <m:t>23</m:t>
                        </m:r>
                        <m:r>
                          <a:rPr lang="en-US" altLang="en-US" sz="2400" b="0" i="1" smtClean="0">
                            <a:latin typeface="Cambria Math"/>
                            <a:cs typeface="Times New Roman" pitchFamily="18" charset="0"/>
                          </a:rPr>
                          <m:t>.</m:t>
                        </m:r>
                        <m:r>
                          <a:rPr lang="en-US" altLang="en-US" sz="2400" b="0" i="1" smtClean="0">
                            <a:latin typeface="Cambria Math"/>
                            <a:cs typeface="Times New Roman" pitchFamily="18" charset="0"/>
                          </a:rPr>
                          <m:t>33</m:t>
                        </m:r>
                      </m:den>
                    </m:f>
                  </m:oMath>
                </a14:m>
                <a:r>
                  <a:rPr lang="en-US" altLang="en-US" sz="2400" dirty="0" smtClean="0">
                    <a:latin typeface="Times New Roman" pitchFamily="18" charset="0"/>
                    <a:cs typeface="Times New Roman" pitchFamily="18" charset="0"/>
                  </a:rPr>
                  <a:t> × 100 = 42.98 %</a:t>
                </a:r>
              </a:p>
              <a:p>
                <a:pPr marL="0" indent="0" algn="just" rtl="1"/>
                <a:r>
                  <a:rPr lang="ar-EG" altLang="en-US" sz="2400" dirty="0" smtClean="0">
                    <a:latin typeface="Times New Roman" pitchFamily="18" charset="0"/>
                    <a:cs typeface="Times New Roman" pitchFamily="18" charset="0"/>
                  </a:rPr>
                  <a:t>ب- معامل الالتواء المعياري :-</a:t>
                </a:r>
              </a:p>
              <a:p>
                <a:pPr algn="just" rtl="1"/>
                <a:r>
                  <a:rPr lang="ar-EG" sz="2400" dirty="0"/>
                  <a:t>معامل الالتواء المعياري =  </a:t>
                </a:r>
                <a14:m>
                  <m:oMath xmlns:m="http://schemas.openxmlformats.org/officeDocument/2006/math">
                    <m:f>
                      <m:fPr>
                        <m:ctrlPr>
                          <a:rPr lang="ar-EG" sz="2400" i="1">
                            <a:latin typeface="Cambria Math"/>
                          </a:rPr>
                        </m:ctrlPr>
                      </m:fPr>
                      <m:num>
                        <m:d>
                          <m:dPr>
                            <m:ctrlPr>
                              <a:rPr lang="en-US" sz="2400" i="1">
                                <a:latin typeface="Cambria Math"/>
                              </a:rPr>
                            </m:ctrlPr>
                          </m:dPr>
                          <m:e>
                            <m:r>
                              <a:rPr lang="ar-EG" sz="2400" i="1">
                                <a:latin typeface="Cambria Math"/>
                              </a:rPr>
                              <m:t>الوسيط</m:t>
                            </m:r>
                            <m:r>
                              <a:rPr lang="ar-EG" sz="2400" i="1">
                                <a:latin typeface="Cambria Math"/>
                              </a:rPr>
                              <m:t> −</m:t>
                            </m:r>
                            <m:r>
                              <a:rPr lang="ar-EG" sz="2400" i="1">
                                <a:latin typeface="Cambria Math"/>
                              </a:rPr>
                              <m:t>الحسابي</m:t>
                            </m:r>
                            <m:r>
                              <a:rPr lang="ar-EG" sz="2400" i="1">
                                <a:latin typeface="Cambria Math"/>
                              </a:rPr>
                              <m:t> </m:t>
                            </m:r>
                            <m:r>
                              <a:rPr lang="ar-EG" sz="2400" i="1">
                                <a:latin typeface="Cambria Math"/>
                              </a:rPr>
                              <m:t>الوسط</m:t>
                            </m:r>
                            <m:r>
                              <a:rPr lang="ar-EG" sz="2400" i="1">
                                <a:latin typeface="Cambria Math"/>
                              </a:rPr>
                              <m:t> </m:t>
                            </m:r>
                          </m:e>
                        </m:d>
                        <m:r>
                          <a:rPr lang="ar-EG" sz="2400" i="1">
                            <a:latin typeface="Cambria Math"/>
                          </a:rPr>
                          <m:t>3</m:t>
                        </m:r>
                      </m:num>
                      <m:den>
                        <m:r>
                          <a:rPr lang="ar-EG" sz="2400" i="1">
                            <a:latin typeface="Cambria Math"/>
                          </a:rPr>
                          <m:t>المعياري</m:t>
                        </m:r>
                        <m:r>
                          <a:rPr lang="ar-EG" sz="2400" i="1">
                            <a:latin typeface="Cambria Math"/>
                          </a:rPr>
                          <m:t> </m:t>
                        </m:r>
                        <m:r>
                          <a:rPr lang="ar-EG" sz="2400" i="1">
                            <a:latin typeface="Cambria Math"/>
                          </a:rPr>
                          <m:t>الانحراف</m:t>
                        </m:r>
                        <m:r>
                          <a:rPr lang="ar-EG" sz="2400" i="1">
                            <a:latin typeface="Cambria Math"/>
                          </a:rPr>
                          <m:t> </m:t>
                        </m:r>
                      </m:den>
                    </m:f>
                  </m:oMath>
                </a14:m>
                <a:endParaRPr lang="ar-EG" sz="2400" dirty="0"/>
              </a:p>
              <a:p>
                <a:pPr algn="l"/>
                <a:r>
                  <a:rPr lang="en-US" sz="2400" dirty="0"/>
                  <a:t> </a:t>
                </a:r>
                <a:r>
                  <a:rPr lang="ar-EG" sz="2400" dirty="0"/>
                  <a:t>عامل الالتواء المعياري</a:t>
                </a:r>
                <a:r>
                  <a:rPr lang="en-US" sz="2400" dirty="0"/>
                  <a:t> = </a:t>
                </a:r>
                <a:r>
                  <a:rPr lang="ar-EG" sz="2400" dirty="0"/>
                  <a:t> </a:t>
                </a:r>
                <a14:m>
                  <m:oMath xmlns:m="http://schemas.openxmlformats.org/officeDocument/2006/math">
                    <m:f>
                      <m:fPr>
                        <m:ctrlPr>
                          <a:rPr lang="ar-EG" sz="2400" i="1">
                            <a:latin typeface="Cambria Math"/>
                          </a:rPr>
                        </m:ctrlPr>
                      </m:fPr>
                      <m:num>
                        <m:r>
                          <a:rPr lang="ar-EG" sz="2400" i="1">
                            <a:latin typeface="Cambria Math"/>
                          </a:rPr>
                          <m:t>3</m:t>
                        </m:r>
                        <m:r>
                          <a:rPr lang="ar-EG" sz="2400" i="1">
                            <a:latin typeface="Cambria Math"/>
                          </a:rPr>
                          <m:t> ×( </m:t>
                        </m:r>
                        <m:r>
                          <a:rPr lang="ar-EG" sz="2400" b="0" i="1" smtClean="0">
                            <a:latin typeface="Cambria Math"/>
                          </a:rPr>
                          <m:t>23</m:t>
                        </m:r>
                        <m:r>
                          <a:rPr lang="ar-EG" sz="2400" b="0" i="1" smtClean="0">
                            <a:latin typeface="Cambria Math"/>
                          </a:rPr>
                          <m:t>.</m:t>
                        </m:r>
                        <m:r>
                          <a:rPr lang="ar-EG" sz="2400" b="0" i="1" smtClean="0">
                            <a:latin typeface="Cambria Math"/>
                          </a:rPr>
                          <m:t>33</m:t>
                        </m:r>
                        <m:r>
                          <a:rPr lang="ar-EG" sz="2400" b="0" i="1" smtClean="0">
                            <a:latin typeface="Cambria Math"/>
                          </a:rPr>
                          <m:t>−</m:t>
                        </m:r>
                        <m:r>
                          <a:rPr lang="en-US" sz="2400" b="0" i="1" smtClean="0">
                            <a:latin typeface="Cambria Math"/>
                          </a:rPr>
                          <m:t>23</m:t>
                        </m:r>
                        <m:r>
                          <a:rPr lang="en-US" sz="2400" b="0" i="1" smtClean="0">
                            <a:latin typeface="Cambria Math"/>
                          </a:rPr>
                          <m:t>.</m:t>
                        </m:r>
                        <m:r>
                          <a:rPr lang="en-US" sz="2400" b="0" i="1" smtClean="0">
                            <a:latin typeface="Cambria Math"/>
                          </a:rPr>
                          <m:t>64</m:t>
                        </m:r>
                        <m:r>
                          <a:rPr lang="en-US" sz="2400" i="1">
                            <a:latin typeface="Cambria Math"/>
                          </a:rPr>
                          <m:t>)</m:t>
                        </m:r>
                      </m:num>
                      <m:den>
                        <m:r>
                          <a:rPr lang="en-US" sz="2400" i="1">
                            <a:latin typeface="Cambria Math"/>
                          </a:rPr>
                          <m:t>10</m:t>
                        </m:r>
                        <m:r>
                          <a:rPr lang="en-US" sz="2400" b="0" i="1" smtClean="0">
                            <a:latin typeface="Cambria Math"/>
                          </a:rPr>
                          <m:t>.</m:t>
                        </m:r>
                        <m:r>
                          <a:rPr lang="en-US" sz="2400" b="0" i="1" smtClean="0">
                            <a:latin typeface="Cambria Math"/>
                          </a:rPr>
                          <m:t>03</m:t>
                        </m:r>
                      </m:den>
                    </m:f>
                  </m:oMath>
                </a14:m>
                <a:r>
                  <a:rPr lang="en-US" sz="2400" dirty="0"/>
                  <a:t> = </a:t>
                </a:r>
                <a:r>
                  <a:rPr lang="en-US" sz="2400" dirty="0" smtClean="0"/>
                  <a:t>-0.093</a:t>
                </a:r>
                <a:endParaRPr lang="en-US" sz="2400" dirty="0"/>
              </a:p>
              <a:p>
                <a:pPr rtl="1"/>
                <a:r>
                  <a:rPr lang="ar-EG" sz="2400" dirty="0"/>
                  <a:t>حيث أن الناتج قيمة </a:t>
                </a:r>
                <a:r>
                  <a:rPr lang="ar-EG" sz="2400" dirty="0" smtClean="0"/>
                  <a:t>تقترب من الصفر إذا فهذا التوزيع متماثل </a:t>
                </a:r>
                <a:r>
                  <a:rPr lang="ar-EG" sz="2400" dirty="0"/>
                  <a:t>.</a:t>
                </a:r>
                <a:endParaRPr lang="en-US" sz="2400" dirty="0"/>
              </a:p>
              <a:p>
                <a:pPr marL="0" indent="0" algn="just" rtl="1"/>
                <a:endParaRPr lang="en-US" altLang="en-US" sz="2400" dirty="0">
                  <a:latin typeface="Times New Roman" pitchFamily="18" charset="0"/>
                  <a:cs typeface="Times New Roman" pitchFamily="18" charset="0"/>
                </a:endParaRPr>
              </a:p>
              <a:p>
                <a:pPr marL="0" indent="0" algn="just"/>
                <a:endParaRPr lang="ar-EG" sz="2400" dirty="0"/>
              </a:p>
              <a:p>
                <a:pPr marL="0" indent="0" algn="just" rtl="1"/>
                <a:endParaRPr lang="ar-EG" sz="2400" dirty="0" smtClean="0"/>
              </a:p>
              <a:p>
                <a:pPr marL="0" indent="0" algn="just" rtl="1"/>
                <a:endParaRPr lang="ar-EG" sz="2400" dirty="0" smtClean="0"/>
              </a:p>
              <a:p>
                <a:pPr marL="514350" indent="-514350">
                  <a:buAutoNum type="arabic1Minus"/>
                </a:pPr>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025" t="-1078" r="-1367"/>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Tree>
    <p:extLst>
      <p:ext uri="{BB962C8B-B14F-4D97-AF65-F5344CB8AC3E}">
        <p14:creationId xmlns:p14="http://schemas.microsoft.com/office/powerpoint/2010/main" val="1579025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تمرين شامل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ar-EG" b="1" u="sng" dirty="0" smtClean="0">
                    <a:effectLst>
                      <a:outerShdw blurRad="38100" dist="38100" dir="2700000" algn="tl">
                        <a:srgbClr val="000000">
                          <a:alpha val="43137"/>
                        </a:srgbClr>
                      </a:outerShdw>
                    </a:effectLst>
                  </a:rPr>
                  <a:t>4- معامل الاختلاف الربيعي و معامل الالتواء الربيعي :-</a:t>
                </a:r>
              </a:p>
              <a:p>
                <a:pPr marL="514350" indent="-514350" algn="just" rtl="1">
                  <a:buAutoNum type="arabic1Minus"/>
                </a:pPr>
                <a:r>
                  <a:rPr lang="ar-EG" sz="2800" dirty="0" smtClean="0">
                    <a:effectLst>
                      <a:outerShdw blurRad="38100" dist="38100" dir="2700000" algn="tl">
                        <a:srgbClr val="000000">
                          <a:alpha val="43137"/>
                        </a:srgbClr>
                      </a:outerShdw>
                    </a:effectLst>
                  </a:rPr>
                  <a:t>معامل الاختلاف الربيعي = </a:t>
                </a:r>
                <a14:m>
                  <m:oMath xmlns:m="http://schemas.openxmlformats.org/officeDocument/2006/math">
                    <m:f>
                      <m:fPr>
                        <m:ctrlPr>
                          <a:rPr lang="ar-EG" sz="2800" i="1" smtClean="0">
                            <a:effectLst>
                              <a:outerShdw blurRad="38100" dist="38100" dir="2700000" algn="tl">
                                <a:srgbClr val="000000">
                                  <a:alpha val="43137"/>
                                </a:srgbClr>
                              </a:outerShdw>
                            </a:effectLst>
                            <a:latin typeface="Cambria Math"/>
                          </a:rPr>
                        </m:ctrlPr>
                      </m:fPr>
                      <m:num>
                        <m:r>
                          <a:rPr lang="ar-EG" sz="2800" b="0" i="1" smtClean="0">
                            <a:effectLst>
                              <a:outerShdw blurRad="38100" dist="38100" dir="2700000" algn="tl">
                                <a:srgbClr val="000000">
                                  <a:alpha val="43137"/>
                                </a:srgbClr>
                              </a:outerShdw>
                            </a:effectLst>
                            <a:latin typeface="Cambria Math"/>
                          </a:rPr>
                          <m:t>الادنى</m:t>
                        </m:r>
                        <m:r>
                          <a:rPr lang="ar-EG" sz="2800" b="0" i="1" smtClean="0">
                            <a:effectLst>
                              <a:outerShdw blurRad="38100" dist="38100" dir="2700000" algn="tl">
                                <a:srgbClr val="000000">
                                  <a:alpha val="43137"/>
                                </a:srgbClr>
                              </a:outerShdw>
                            </a:effectLst>
                            <a:latin typeface="Cambria Math"/>
                          </a:rPr>
                          <m:t> </m:t>
                        </m:r>
                        <m:r>
                          <a:rPr lang="ar-EG" sz="2800" b="0" i="1" smtClean="0">
                            <a:effectLst>
                              <a:outerShdw blurRad="38100" dist="38100" dir="2700000" algn="tl">
                                <a:srgbClr val="000000">
                                  <a:alpha val="43137"/>
                                </a:srgbClr>
                              </a:outerShdw>
                            </a:effectLst>
                            <a:latin typeface="Cambria Math"/>
                          </a:rPr>
                          <m:t>الربيع</m:t>
                        </m:r>
                        <m:r>
                          <a:rPr lang="ar-EG" sz="2800" b="0" i="1" smtClean="0">
                            <a:effectLst>
                              <a:outerShdw blurRad="38100" dist="38100" dir="2700000" algn="tl">
                                <a:srgbClr val="000000">
                                  <a:alpha val="43137"/>
                                </a:srgbClr>
                              </a:outerShdw>
                            </a:effectLst>
                            <a:latin typeface="Cambria Math"/>
                          </a:rPr>
                          <m:t> − </m:t>
                        </m:r>
                        <m:r>
                          <a:rPr lang="ar-EG" sz="2800" b="0" i="1" smtClean="0">
                            <a:effectLst>
                              <a:outerShdw blurRad="38100" dist="38100" dir="2700000" algn="tl">
                                <a:srgbClr val="000000">
                                  <a:alpha val="43137"/>
                                </a:srgbClr>
                              </a:outerShdw>
                            </a:effectLst>
                            <a:latin typeface="Cambria Math"/>
                          </a:rPr>
                          <m:t>الاعلى</m:t>
                        </m:r>
                        <m:r>
                          <a:rPr lang="ar-EG" sz="2800" b="0" i="1" smtClean="0">
                            <a:effectLst>
                              <a:outerShdw blurRad="38100" dist="38100" dir="2700000" algn="tl">
                                <a:srgbClr val="000000">
                                  <a:alpha val="43137"/>
                                </a:srgbClr>
                              </a:outerShdw>
                            </a:effectLst>
                            <a:latin typeface="Cambria Math"/>
                          </a:rPr>
                          <m:t> </m:t>
                        </m:r>
                        <m:r>
                          <a:rPr lang="ar-EG" sz="2800" b="0" i="1" smtClean="0">
                            <a:effectLst>
                              <a:outerShdw blurRad="38100" dist="38100" dir="2700000" algn="tl">
                                <a:srgbClr val="000000">
                                  <a:alpha val="43137"/>
                                </a:srgbClr>
                              </a:outerShdw>
                            </a:effectLst>
                            <a:latin typeface="Cambria Math"/>
                          </a:rPr>
                          <m:t>الربيع</m:t>
                        </m:r>
                      </m:num>
                      <m:den>
                        <m:r>
                          <a:rPr lang="ar-EG" sz="2800" i="1">
                            <a:effectLst>
                              <a:outerShdw blurRad="38100" dist="38100" dir="2700000" algn="tl">
                                <a:srgbClr val="000000">
                                  <a:alpha val="43137"/>
                                </a:srgbClr>
                              </a:outerShdw>
                            </a:effectLst>
                            <a:latin typeface="Cambria Math"/>
                          </a:rPr>
                          <m:t>الادنى</m:t>
                        </m:r>
                        <m:r>
                          <a:rPr lang="ar-EG" sz="2800" i="1">
                            <a:effectLst>
                              <a:outerShdw blurRad="38100" dist="38100" dir="2700000" algn="tl">
                                <a:srgbClr val="000000">
                                  <a:alpha val="43137"/>
                                </a:srgbClr>
                              </a:outerShdw>
                            </a:effectLst>
                            <a:latin typeface="Cambria Math"/>
                          </a:rPr>
                          <m:t> </m:t>
                        </m:r>
                        <m:r>
                          <a:rPr lang="ar-EG" sz="2800" i="1">
                            <a:effectLst>
                              <a:outerShdw blurRad="38100" dist="38100" dir="2700000" algn="tl">
                                <a:srgbClr val="000000">
                                  <a:alpha val="43137"/>
                                </a:srgbClr>
                              </a:outerShdw>
                            </a:effectLst>
                            <a:latin typeface="Cambria Math"/>
                          </a:rPr>
                          <m:t>الربيع</m:t>
                        </m:r>
                        <m:r>
                          <a:rPr lang="ar-EG" sz="2800" b="0" i="1" smtClean="0">
                            <a:effectLst>
                              <a:outerShdw blurRad="38100" dist="38100" dir="2700000" algn="tl">
                                <a:srgbClr val="000000">
                                  <a:alpha val="43137"/>
                                </a:srgbClr>
                              </a:outerShdw>
                            </a:effectLst>
                            <a:latin typeface="Cambria Math"/>
                          </a:rPr>
                          <m:t>+</m:t>
                        </m:r>
                        <m:r>
                          <a:rPr lang="ar-EG" sz="2800" i="1">
                            <a:effectLst>
                              <a:outerShdw blurRad="38100" dist="38100" dir="2700000" algn="tl">
                                <a:srgbClr val="000000">
                                  <a:alpha val="43137"/>
                                </a:srgbClr>
                              </a:outerShdw>
                            </a:effectLst>
                            <a:latin typeface="Cambria Math"/>
                          </a:rPr>
                          <m:t> </m:t>
                        </m:r>
                        <m:r>
                          <a:rPr lang="ar-EG" sz="2800" i="1">
                            <a:effectLst>
                              <a:outerShdw blurRad="38100" dist="38100" dir="2700000" algn="tl">
                                <a:srgbClr val="000000">
                                  <a:alpha val="43137"/>
                                </a:srgbClr>
                              </a:outerShdw>
                            </a:effectLst>
                            <a:latin typeface="Cambria Math"/>
                          </a:rPr>
                          <m:t>الاعلى</m:t>
                        </m:r>
                        <m:r>
                          <a:rPr lang="ar-EG" sz="2800" i="1">
                            <a:effectLst>
                              <a:outerShdw blurRad="38100" dist="38100" dir="2700000" algn="tl">
                                <a:srgbClr val="000000">
                                  <a:alpha val="43137"/>
                                </a:srgbClr>
                              </a:outerShdw>
                            </a:effectLst>
                            <a:latin typeface="Cambria Math"/>
                          </a:rPr>
                          <m:t> </m:t>
                        </m:r>
                        <m:r>
                          <a:rPr lang="ar-EG" sz="2800" i="1">
                            <a:effectLst>
                              <a:outerShdw blurRad="38100" dist="38100" dir="2700000" algn="tl">
                                <a:srgbClr val="000000">
                                  <a:alpha val="43137"/>
                                </a:srgbClr>
                              </a:outerShdw>
                            </a:effectLst>
                            <a:latin typeface="Cambria Math"/>
                          </a:rPr>
                          <m:t>الربيع</m:t>
                        </m:r>
                      </m:den>
                    </m:f>
                  </m:oMath>
                </a14:m>
                <a:r>
                  <a:rPr lang="ar-EG" sz="2800" dirty="0" smtClean="0"/>
                  <a:t> × 100</a:t>
                </a:r>
              </a:p>
              <a:p>
                <a:pPr marL="0" indent="0" algn="just"/>
                <a:r>
                  <a:rPr lang="ar-EG" sz="2800" dirty="0" smtClean="0"/>
                  <a:t>معامل الاختلاف الربيعي </a:t>
                </a:r>
                <a:r>
                  <a:rPr lang="en-US" sz="2800" dirty="0" smtClean="0"/>
                  <a:t>= </a:t>
                </a:r>
                <a14:m>
                  <m:oMath xmlns:m="http://schemas.openxmlformats.org/officeDocument/2006/math">
                    <m:f>
                      <m:fPr>
                        <m:ctrlPr>
                          <a:rPr lang="en-US" sz="2800" i="1" smtClean="0">
                            <a:latin typeface="Cambria Math"/>
                          </a:rPr>
                        </m:ctrlPr>
                      </m:fPr>
                      <m:num>
                        <m:r>
                          <a:rPr lang="en-US" sz="2800" b="0" i="1" smtClean="0">
                            <a:latin typeface="Cambria Math"/>
                          </a:rPr>
                          <m:t>30</m:t>
                        </m:r>
                        <m:r>
                          <a:rPr lang="en-US" sz="2800" b="0" i="1" smtClean="0">
                            <a:latin typeface="Cambria Math"/>
                          </a:rPr>
                          <m:t>.</m:t>
                        </m:r>
                        <m:r>
                          <a:rPr lang="en-US" sz="2800" b="0" i="1" smtClean="0">
                            <a:latin typeface="Cambria Math"/>
                          </a:rPr>
                          <m:t>714</m:t>
                        </m:r>
                        <m:r>
                          <a:rPr lang="en-US" sz="2800" b="0" i="1" smtClean="0">
                            <a:latin typeface="Cambria Math"/>
                          </a:rPr>
                          <m:t>−</m:t>
                        </m:r>
                        <m:r>
                          <a:rPr lang="en-US" sz="2800" b="0" i="1" smtClean="0">
                            <a:latin typeface="Cambria Math"/>
                          </a:rPr>
                          <m:t>15</m:t>
                        </m:r>
                        <m:r>
                          <a:rPr lang="en-US" sz="2800" b="0" i="1" smtClean="0">
                            <a:latin typeface="Cambria Math"/>
                          </a:rPr>
                          <m:t>.</m:t>
                        </m:r>
                        <m:r>
                          <a:rPr lang="en-US" sz="2800" b="0" i="1" smtClean="0">
                            <a:latin typeface="Cambria Math"/>
                          </a:rPr>
                          <m:t>625</m:t>
                        </m:r>
                      </m:num>
                      <m:den>
                        <m:r>
                          <a:rPr lang="en-US" sz="2800" b="0" i="1" smtClean="0">
                            <a:latin typeface="Cambria Math"/>
                          </a:rPr>
                          <m:t>30</m:t>
                        </m:r>
                        <m:r>
                          <a:rPr lang="en-US" sz="2800" b="0" i="1" smtClean="0">
                            <a:latin typeface="Cambria Math"/>
                          </a:rPr>
                          <m:t>.</m:t>
                        </m:r>
                        <m:r>
                          <a:rPr lang="en-US" sz="2800" b="0" i="1" smtClean="0">
                            <a:latin typeface="Cambria Math"/>
                          </a:rPr>
                          <m:t>714</m:t>
                        </m:r>
                        <m:r>
                          <a:rPr lang="en-US" sz="2800" b="0" i="1" smtClean="0">
                            <a:latin typeface="Cambria Math"/>
                          </a:rPr>
                          <m:t>+</m:t>
                        </m:r>
                        <m:r>
                          <a:rPr lang="en-US" sz="2800" b="0" i="1" smtClean="0">
                            <a:latin typeface="Cambria Math"/>
                          </a:rPr>
                          <m:t>15</m:t>
                        </m:r>
                        <m:r>
                          <a:rPr lang="en-US" sz="2800" b="0" i="1" smtClean="0">
                            <a:latin typeface="Cambria Math"/>
                          </a:rPr>
                          <m:t>.</m:t>
                        </m:r>
                        <m:r>
                          <a:rPr lang="en-US" sz="2800" b="0" i="1" smtClean="0">
                            <a:latin typeface="Cambria Math"/>
                          </a:rPr>
                          <m:t>625</m:t>
                        </m:r>
                      </m:den>
                    </m:f>
                  </m:oMath>
                </a14:m>
                <a:r>
                  <a:rPr lang="en-US" sz="2800" dirty="0" smtClean="0"/>
                  <a:t> × 100 = 32.56%</a:t>
                </a:r>
              </a:p>
              <a:p>
                <a:pPr marL="0" indent="0" algn="just" rtl="1"/>
                <a:r>
                  <a:rPr lang="ar-EG" sz="2800" dirty="0" smtClean="0">
                    <a:effectLst>
                      <a:outerShdw blurRad="38100" dist="38100" dir="2700000" algn="tl">
                        <a:srgbClr val="000000">
                          <a:alpha val="43137"/>
                        </a:srgbClr>
                      </a:outerShdw>
                    </a:effectLst>
                  </a:rPr>
                  <a:t>ب- </a:t>
                </a:r>
                <a:r>
                  <a:rPr lang="ar-EG" sz="2800" dirty="0">
                    <a:effectLst>
                      <a:outerShdw blurRad="38100" dist="38100" dir="2700000" algn="tl">
                        <a:srgbClr val="000000">
                          <a:alpha val="43137"/>
                        </a:srgbClr>
                      </a:outerShdw>
                    </a:effectLst>
                  </a:rPr>
                  <a:t>معامل الالتواء الربيعي </a:t>
                </a:r>
                <a:r>
                  <a:rPr lang="ar-EG" dirty="0" smtClean="0"/>
                  <a:t>= </a:t>
                </a:r>
                <a14:m>
                  <m:oMath xmlns:m="http://schemas.openxmlformats.org/officeDocument/2006/math">
                    <m:f>
                      <m:fPr>
                        <m:ctrlPr>
                          <a:rPr lang="ar-EG" sz="2000" i="1">
                            <a:effectLst>
                              <a:outerShdw blurRad="38100" dist="38100" dir="2700000" algn="tl">
                                <a:srgbClr val="000000">
                                  <a:alpha val="43137"/>
                                </a:srgbClr>
                              </a:outerShdw>
                            </a:effectLst>
                            <a:latin typeface="Cambria Math"/>
                          </a:rPr>
                        </m:ctrlPr>
                      </m:fPr>
                      <m:num>
                        <m:d>
                          <m:dPr>
                            <m:ctrlPr>
                              <a:rPr lang="en-US" sz="2000" i="1">
                                <a:effectLst>
                                  <a:outerShdw blurRad="38100" dist="38100" dir="2700000" algn="tl">
                                    <a:srgbClr val="000000">
                                      <a:alpha val="43137"/>
                                    </a:srgbClr>
                                  </a:outerShdw>
                                </a:effectLst>
                                <a:latin typeface="Cambria Math"/>
                              </a:rPr>
                            </m:ctrlPr>
                          </m:dPr>
                          <m:e>
                            <m:r>
                              <a:rPr lang="ar-EG" sz="2000">
                                <a:effectLst>
                                  <a:outerShdw blurRad="38100" dist="38100" dir="2700000" algn="tl">
                                    <a:srgbClr val="000000">
                                      <a:alpha val="43137"/>
                                    </a:srgbClr>
                                  </a:outerShdw>
                                </a:effectLst>
                                <a:latin typeface="Cambria Math"/>
                              </a:rPr>
                              <m:t>الادنى</m:t>
                            </m:r>
                            <m:r>
                              <a:rPr lang="ar-EG" sz="2000">
                                <a:effectLst>
                                  <a:outerShdw blurRad="38100" dist="38100" dir="2700000" algn="tl">
                                    <a:srgbClr val="000000">
                                      <a:alpha val="43137"/>
                                    </a:srgbClr>
                                  </a:outerShdw>
                                </a:effectLst>
                                <a:latin typeface="Cambria Math"/>
                              </a:rPr>
                              <m:t> </m:t>
                            </m:r>
                            <m:r>
                              <a:rPr lang="ar-EG" sz="2000">
                                <a:effectLst>
                                  <a:outerShdw blurRad="38100" dist="38100" dir="2700000" algn="tl">
                                    <a:srgbClr val="000000">
                                      <a:alpha val="43137"/>
                                    </a:srgbClr>
                                  </a:outerShdw>
                                </a:effectLst>
                                <a:latin typeface="Cambria Math"/>
                              </a:rPr>
                              <m:t>الربيع</m:t>
                            </m:r>
                            <m:r>
                              <a:rPr lang="ar-EG" sz="2000">
                                <a:effectLst>
                                  <a:outerShdw blurRad="38100" dist="38100" dir="2700000" algn="tl">
                                    <a:srgbClr val="000000">
                                      <a:alpha val="43137"/>
                                    </a:srgbClr>
                                  </a:outerShdw>
                                </a:effectLst>
                                <a:latin typeface="Cambria Math"/>
                              </a:rPr>
                              <m:t> − </m:t>
                            </m:r>
                            <m:r>
                              <a:rPr lang="ar-EG" sz="2000">
                                <a:effectLst>
                                  <a:outerShdw blurRad="38100" dist="38100" dir="2700000" algn="tl">
                                    <a:srgbClr val="000000">
                                      <a:alpha val="43137"/>
                                    </a:srgbClr>
                                  </a:outerShdw>
                                </a:effectLst>
                                <a:latin typeface="Cambria Math"/>
                              </a:rPr>
                              <m:t>الوسيط</m:t>
                            </m:r>
                          </m:e>
                        </m:d>
                        <m:r>
                          <a:rPr lang="en-US" sz="2000">
                            <a:effectLst>
                              <a:outerShdw blurRad="38100" dist="38100" dir="2700000" algn="tl">
                                <a:srgbClr val="000000">
                                  <a:alpha val="43137"/>
                                </a:srgbClr>
                              </a:outerShdw>
                            </a:effectLst>
                            <a:latin typeface="Cambria Math"/>
                          </a:rPr>
                          <m:t>−(</m:t>
                        </m:r>
                        <m:r>
                          <a:rPr lang="ar-EG" sz="2000">
                            <a:effectLst>
                              <a:outerShdw blurRad="38100" dist="38100" dir="2700000" algn="tl">
                                <a:srgbClr val="000000">
                                  <a:alpha val="43137"/>
                                </a:srgbClr>
                              </a:outerShdw>
                            </a:effectLst>
                            <a:latin typeface="Cambria Math"/>
                          </a:rPr>
                          <m:t>الوسيط</m:t>
                        </m:r>
                        <m:r>
                          <a:rPr lang="ar-EG" sz="2000">
                            <a:effectLst>
                              <a:outerShdw blurRad="38100" dist="38100" dir="2700000" algn="tl">
                                <a:srgbClr val="000000">
                                  <a:alpha val="43137"/>
                                </a:srgbClr>
                              </a:outerShdw>
                            </a:effectLst>
                            <a:latin typeface="Cambria Math"/>
                          </a:rPr>
                          <m:t> −</m:t>
                        </m:r>
                        <m:r>
                          <a:rPr lang="ar-EG" sz="2000">
                            <a:effectLst>
                              <a:outerShdw blurRad="38100" dist="38100" dir="2700000" algn="tl">
                                <a:srgbClr val="000000">
                                  <a:alpha val="43137"/>
                                </a:srgbClr>
                              </a:outerShdw>
                            </a:effectLst>
                            <a:latin typeface="Cambria Math"/>
                          </a:rPr>
                          <m:t>الاعلى</m:t>
                        </m:r>
                        <m:r>
                          <a:rPr lang="ar-EG" sz="2000">
                            <a:effectLst>
                              <a:outerShdw blurRad="38100" dist="38100" dir="2700000" algn="tl">
                                <a:srgbClr val="000000">
                                  <a:alpha val="43137"/>
                                </a:srgbClr>
                              </a:outerShdw>
                            </a:effectLst>
                            <a:latin typeface="Cambria Math"/>
                          </a:rPr>
                          <m:t> </m:t>
                        </m:r>
                        <m:r>
                          <a:rPr lang="ar-EG" sz="2000">
                            <a:effectLst>
                              <a:outerShdw blurRad="38100" dist="38100" dir="2700000" algn="tl">
                                <a:srgbClr val="000000">
                                  <a:alpha val="43137"/>
                                </a:srgbClr>
                              </a:outerShdw>
                            </a:effectLst>
                            <a:latin typeface="Cambria Math"/>
                          </a:rPr>
                          <m:t>الربيع</m:t>
                        </m:r>
                        <m:r>
                          <a:rPr lang="ar-EG" sz="2000">
                            <a:effectLst>
                              <a:outerShdw blurRad="38100" dist="38100" dir="2700000" algn="tl">
                                <a:srgbClr val="000000">
                                  <a:alpha val="43137"/>
                                </a:srgbClr>
                              </a:outerShdw>
                            </a:effectLst>
                            <a:latin typeface="Cambria Math"/>
                          </a:rPr>
                          <m:t> )</m:t>
                        </m:r>
                      </m:num>
                      <m:den>
                        <m:d>
                          <m:dPr>
                            <m:ctrlPr>
                              <a:rPr lang="en-US" sz="2000" i="1">
                                <a:effectLst>
                                  <a:outerShdw blurRad="38100" dist="38100" dir="2700000" algn="tl">
                                    <a:srgbClr val="000000">
                                      <a:alpha val="43137"/>
                                    </a:srgbClr>
                                  </a:outerShdw>
                                </a:effectLst>
                                <a:latin typeface="Cambria Math"/>
                              </a:rPr>
                            </m:ctrlPr>
                          </m:dPr>
                          <m:e>
                            <m:r>
                              <a:rPr lang="ar-EG" sz="2000">
                                <a:effectLst>
                                  <a:outerShdw blurRad="38100" dist="38100" dir="2700000" algn="tl">
                                    <a:srgbClr val="000000">
                                      <a:alpha val="43137"/>
                                    </a:srgbClr>
                                  </a:outerShdw>
                                </a:effectLst>
                                <a:latin typeface="Cambria Math"/>
                              </a:rPr>
                              <m:t>الادنى</m:t>
                            </m:r>
                            <m:r>
                              <a:rPr lang="ar-EG" sz="2000">
                                <a:effectLst>
                                  <a:outerShdw blurRad="38100" dist="38100" dir="2700000" algn="tl">
                                    <a:srgbClr val="000000">
                                      <a:alpha val="43137"/>
                                    </a:srgbClr>
                                  </a:outerShdw>
                                </a:effectLst>
                                <a:latin typeface="Cambria Math"/>
                              </a:rPr>
                              <m:t> </m:t>
                            </m:r>
                            <m:r>
                              <a:rPr lang="ar-EG" sz="2000">
                                <a:effectLst>
                                  <a:outerShdw blurRad="38100" dist="38100" dir="2700000" algn="tl">
                                    <a:srgbClr val="000000">
                                      <a:alpha val="43137"/>
                                    </a:srgbClr>
                                  </a:outerShdw>
                                </a:effectLst>
                                <a:latin typeface="Cambria Math"/>
                              </a:rPr>
                              <m:t>الربيع</m:t>
                            </m:r>
                            <m:r>
                              <a:rPr lang="ar-EG" sz="2000">
                                <a:effectLst>
                                  <a:outerShdw blurRad="38100" dist="38100" dir="2700000" algn="tl">
                                    <a:srgbClr val="000000">
                                      <a:alpha val="43137"/>
                                    </a:srgbClr>
                                  </a:outerShdw>
                                </a:effectLst>
                                <a:latin typeface="Cambria Math"/>
                              </a:rPr>
                              <m:t> </m:t>
                            </m:r>
                          </m:e>
                        </m:d>
                        <m:r>
                          <a:rPr lang="en-US" sz="2000">
                            <a:effectLst>
                              <a:outerShdw blurRad="38100" dist="38100" dir="2700000" algn="tl">
                                <a:srgbClr val="000000">
                                  <a:alpha val="43137"/>
                                </a:srgbClr>
                              </a:outerShdw>
                            </a:effectLst>
                            <a:latin typeface="Cambria Math"/>
                          </a:rPr>
                          <m:t>−(</m:t>
                        </m:r>
                        <m:r>
                          <a:rPr lang="ar-EG" sz="2000">
                            <a:effectLst>
                              <a:outerShdw blurRad="38100" dist="38100" dir="2700000" algn="tl">
                                <a:srgbClr val="000000">
                                  <a:alpha val="43137"/>
                                </a:srgbClr>
                              </a:outerShdw>
                            </a:effectLst>
                            <a:latin typeface="Cambria Math"/>
                          </a:rPr>
                          <m:t>الاعلى</m:t>
                        </m:r>
                        <m:r>
                          <a:rPr lang="ar-EG" sz="2000">
                            <a:effectLst>
                              <a:outerShdw blurRad="38100" dist="38100" dir="2700000" algn="tl">
                                <a:srgbClr val="000000">
                                  <a:alpha val="43137"/>
                                </a:srgbClr>
                              </a:outerShdw>
                            </a:effectLst>
                            <a:latin typeface="Cambria Math"/>
                          </a:rPr>
                          <m:t> </m:t>
                        </m:r>
                        <m:r>
                          <a:rPr lang="ar-EG" sz="2000">
                            <a:effectLst>
                              <a:outerShdw blurRad="38100" dist="38100" dir="2700000" algn="tl">
                                <a:srgbClr val="000000">
                                  <a:alpha val="43137"/>
                                </a:srgbClr>
                              </a:outerShdw>
                            </a:effectLst>
                            <a:latin typeface="Cambria Math"/>
                          </a:rPr>
                          <m:t>الربيع</m:t>
                        </m:r>
                        <m:r>
                          <a:rPr lang="ar-EG" sz="2000">
                            <a:effectLst>
                              <a:outerShdw blurRad="38100" dist="38100" dir="2700000" algn="tl">
                                <a:srgbClr val="000000">
                                  <a:alpha val="43137"/>
                                </a:srgbClr>
                              </a:outerShdw>
                            </a:effectLst>
                            <a:latin typeface="Cambria Math"/>
                          </a:rPr>
                          <m:t> )</m:t>
                        </m:r>
                      </m:den>
                    </m:f>
                  </m:oMath>
                </a14:m>
                <a:endParaRPr lang="en-US" sz="2800" dirty="0">
                  <a:effectLst>
                    <a:outerShdw blurRad="38100" dist="38100" dir="2700000" algn="tl">
                      <a:srgbClr val="000000">
                        <a:alpha val="43137"/>
                      </a:srgbClr>
                    </a:outerShdw>
                  </a:effectLst>
                </a:endParaRPr>
              </a:p>
              <a:p>
                <a:pPr marL="0" indent="0" algn="just"/>
                <a:r>
                  <a:rPr lang="ar-EG" sz="2800" dirty="0"/>
                  <a:t>معامل الالتواء الربيعي </a:t>
                </a:r>
                <a:r>
                  <a:rPr lang="en-US" sz="2800" dirty="0"/>
                  <a:t> = </a:t>
                </a:r>
                <a14:m>
                  <m:oMath xmlns:m="http://schemas.openxmlformats.org/officeDocument/2006/math">
                    <m:f>
                      <m:fPr>
                        <m:ctrlPr>
                          <a:rPr lang="en-US" sz="2800" i="1">
                            <a:latin typeface="Cambria Math"/>
                          </a:rPr>
                        </m:ctrlPr>
                      </m:fPr>
                      <m:num>
                        <m:d>
                          <m:dPr>
                            <m:ctrlPr>
                              <a:rPr lang="en-US" sz="2800" i="1">
                                <a:latin typeface="Cambria Math"/>
                              </a:rPr>
                            </m:ctrlPr>
                          </m:dPr>
                          <m:e>
                            <m:r>
                              <a:rPr lang="en-US" sz="2800">
                                <a:latin typeface="Cambria Math"/>
                              </a:rPr>
                              <m:t>30</m:t>
                            </m:r>
                            <m:r>
                              <a:rPr lang="en-US" sz="2800">
                                <a:latin typeface="Cambria Math"/>
                              </a:rPr>
                              <m:t>.</m:t>
                            </m:r>
                            <m:r>
                              <a:rPr lang="en-US" sz="2800">
                                <a:latin typeface="Cambria Math"/>
                              </a:rPr>
                              <m:t>714</m:t>
                            </m:r>
                            <m:r>
                              <a:rPr lang="en-US" sz="2800">
                                <a:latin typeface="Cambria Math"/>
                              </a:rPr>
                              <m:t>−</m:t>
                            </m:r>
                            <m:r>
                              <a:rPr lang="en-US" sz="2800">
                                <a:latin typeface="Cambria Math"/>
                              </a:rPr>
                              <m:t>23</m:t>
                            </m:r>
                            <m:r>
                              <a:rPr lang="en-US" sz="2800">
                                <a:latin typeface="Cambria Math"/>
                              </a:rPr>
                              <m:t>.</m:t>
                            </m:r>
                            <m:r>
                              <a:rPr lang="en-US" sz="2800">
                                <a:latin typeface="Cambria Math"/>
                              </a:rPr>
                              <m:t>64</m:t>
                            </m:r>
                          </m:e>
                        </m:d>
                        <m:r>
                          <a:rPr lang="en-US" sz="2800">
                            <a:latin typeface="Cambria Math"/>
                          </a:rPr>
                          <m:t>−(</m:t>
                        </m:r>
                        <m:r>
                          <a:rPr lang="en-US" sz="2800">
                            <a:latin typeface="Cambria Math"/>
                          </a:rPr>
                          <m:t>23</m:t>
                        </m:r>
                        <m:r>
                          <a:rPr lang="en-US" sz="2800">
                            <a:latin typeface="Cambria Math"/>
                          </a:rPr>
                          <m:t>.</m:t>
                        </m:r>
                        <m:r>
                          <a:rPr lang="en-US" sz="2800">
                            <a:latin typeface="Cambria Math"/>
                          </a:rPr>
                          <m:t>64</m:t>
                        </m:r>
                        <m:r>
                          <a:rPr lang="en-US" sz="2800">
                            <a:latin typeface="Cambria Math"/>
                          </a:rPr>
                          <m:t>−</m:t>
                        </m:r>
                        <m:r>
                          <a:rPr lang="en-US" sz="2800">
                            <a:latin typeface="Cambria Math"/>
                          </a:rPr>
                          <m:t>15</m:t>
                        </m:r>
                        <m:r>
                          <a:rPr lang="en-US" sz="2800">
                            <a:latin typeface="Cambria Math"/>
                          </a:rPr>
                          <m:t>.</m:t>
                        </m:r>
                        <m:r>
                          <a:rPr lang="en-US" sz="2800">
                            <a:latin typeface="Cambria Math"/>
                          </a:rPr>
                          <m:t>625</m:t>
                        </m:r>
                        <m:r>
                          <a:rPr lang="en-US" sz="2800">
                            <a:latin typeface="Cambria Math"/>
                          </a:rPr>
                          <m:t>)</m:t>
                        </m:r>
                      </m:num>
                      <m:den>
                        <m:r>
                          <a:rPr lang="en-US" sz="2800">
                            <a:latin typeface="Cambria Math"/>
                          </a:rPr>
                          <m:t>(</m:t>
                        </m:r>
                        <m:r>
                          <a:rPr lang="en-US" sz="2800">
                            <a:latin typeface="Cambria Math"/>
                          </a:rPr>
                          <m:t>30</m:t>
                        </m:r>
                        <m:r>
                          <a:rPr lang="en-US" sz="2800">
                            <a:latin typeface="Cambria Math"/>
                          </a:rPr>
                          <m:t>.</m:t>
                        </m:r>
                        <m:r>
                          <a:rPr lang="en-US" sz="2800">
                            <a:latin typeface="Cambria Math"/>
                          </a:rPr>
                          <m:t>714</m:t>
                        </m:r>
                        <m:r>
                          <a:rPr lang="en-US" sz="2800">
                            <a:latin typeface="Cambria Math"/>
                          </a:rPr>
                          <m:t>−</m:t>
                        </m:r>
                        <m:r>
                          <a:rPr lang="en-US" sz="2800">
                            <a:latin typeface="Cambria Math"/>
                          </a:rPr>
                          <m:t>15</m:t>
                        </m:r>
                        <m:r>
                          <a:rPr lang="en-US" sz="2800">
                            <a:latin typeface="Cambria Math"/>
                          </a:rPr>
                          <m:t>.</m:t>
                        </m:r>
                        <m:r>
                          <a:rPr lang="en-US" sz="2800">
                            <a:latin typeface="Cambria Math"/>
                          </a:rPr>
                          <m:t>625</m:t>
                        </m:r>
                        <m:r>
                          <a:rPr lang="en-US" sz="2800">
                            <a:latin typeface="Cambria Math"/>
                          </a:rPr>
                          <m:t>)</m:t>
                        </m:r>
                      </m:den>
                    </m:f>
                  </m:oMath>
                </a14:m>
                <a:r>
                  <a:rPr lang="en-US" sz="2800" dirty="0"/>
                  <a:t> = - 0.06</a:t>
                </a:r>
                <a:endParaRPr lang="ar-EG" sz="2800" dirty="0"/>
              </a:p>
              <a:p>
                <a:pPr marL="0" indent="0" algn="just" rtl="1"/>
                <a:r>
                  <a:rPr lang="ar-EG" sz="2800" dirty="0"/>
                  <a:t>حيث أن الناتج قيمة تقترب من الصفر إذا فهذا التوزيع متماثل .</a:t>
                </a:r>
                <a:endParaRPr lang="en-US" sz="2800" dirty="0"/>
              </a:p>
              <a:p>
                <a:pPr marL="0" indent="0" algn="just" rtl="1"/>
                <a:endParaRPr lang="en-US" sz="2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435" t="-2022" r="-2119"/>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spTree>
    <p:extLst>
      <p:ext uri="{BB962C8B-B14F-4D97-AF65-F5344CB8AC3E}">
        <p14:creationId xmlns:p14="http://schemas.microsoft.com/office/powerpoint/2010/main" val="36752110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تمرين شامل :-</a:t>
            </a:r>
            <a:endParaRPr lang="en-US" dirty="0"/>
          </a:p>
        </p:txBody>
      </p:sp>
      <p:sp>
        <p:nvSpPr>
          <p:cNvPr id="3" name="Content Placeholder 2"/>
          <p:cNvSpPr>
            <a:spLocks noGrp="1"/>
          </p:cNvSpPr>
          <p:nvPr>
            <p:ph idx="1"/>
          </p:nvPr>
        </p:nvSpPr>
        <p:spPr/>
        <p:txBody>
          <a:bodyPr/>
          <a:lstStyle/>
          <a:p>
            <a:pPr rtl="1"/>
            <a:r>
              <a:rPr lang="ar-EG" dirty="0" smtClean="0"/>
              <a:t>الجدول التالي يوضح توزيع فئات الدخل بالريال بالنسبة لمجموعة من الاسر:-</a:t>
            </a:r>
            <a:endParaRPr lang="en-US" dirty="0" smtClean="0"/>
          </a:p>
          <a:p>
            <a:endParaRPr lang="en-US" dirty="0"/>
          </a:p>
          <a:p>
            <a:endParaRPr lang="en-US" dirty="0" smtClean="0"/>
          </a:p>
          <a:p>
            <a:endParaRPr lang="en-US" dirty="0"/>
          </a:p>
          <a:p>
            <a:endParaRPr lang="en-US" dirty="0" smtClean="0"/>
          </a:p>
          <a:p>
            <a:r>
              <a:rPr lang="ar-EG" dirty="0" smtClean="0"/>
              <a:t>المطلوب :-</a:t>
            </a:r>
          </a:p>
          <a:p>
            <a:pPr algn="l"/>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520588652"/>
              </p:ext>
            </p:extLst>
          </p:nvPr>
        </p:nvGraphicFramePr>
        <p:xfrm>
          <a:off x="1136576" y="2348880"/>
          <a:ext cx="6604000" cy="2595880"/>
        </p:xfrm>
        <a:graphic>
          <a:graphicData uri="http://schemas.openxmlformats.org/drawingml/2006/table">
            <a:tbl>
              <a:tblPr firstRow="1" bandRow="1">
                <a:tableStyleId>{5C22544A-7EE6-4342-B048-85BDC9FD1C3A}</a:tableStyleId>
              </a:tblPr>
              <a:tblGrid>
                <a:gridCol w="3302000"/>
                <a:gridCol w="3302000"/>
              </a:tblGrid>
              <a:tr h="370840">
                <a:tc>
                  <a:txBody>
                    <a:bodyPr/>
                    <a:lstStyle/>
                    <a:p>
                      <a:pPr algn="ctr"/>
                      <a:r>
                        <a:rPr lang="ar-EG" b="1" dirty="0" smtClean="0"/>
                        <a:t>فئات الدخل </a:t>
                      </a:r>
                      <a:endParaRPr lang="en-US" b="1" dirty="0"/>
                    </a:p>
                  </a:txBody>
                  <a:tcPr/>
                </a:tc>
                <a:tc>
                  <a:txBody>
                    <a:bodyPr/>
                    <a:lstStyle/>
                    <a:p>
                      <a:pPr algn="ctr" rtl="1"/>
                      <a:r>
                        <a:rPr lang="ar-EG" b="1" dirty="0" smtClean="0"/>
                        <a:t>عدد الأسر</a:t>
                      </a:r>
                      <a:endParaRPr lang="en-US" b="1" dirty="0"/>
                    </a:p>
                  </a:txBody>
                  <a:tcPr/>
                </a:tc>
              </a:tr>
              <a:tr h="370840">
                <a:tc>
                  <a:txBody>
                    <a:bodyPr/>
                    <a:lstStyle/>
                    <a:p>
                      <a:pPr algn="ctr"/>
                      <a:r>
                        <a:rPr lang="en-US" b="1" dirty="0" smtClean="0"/>
                        <a:t>100 - </a:t>
                      </a:r>
                      <a:endParaRPr lang="en-US" b="1" dirty="0"/>
                    </a:p>
                  </a:txBody>
                  <a:tcPr/>
                </a:tc>
                <a:tc>
                  <a:txBody>
                    <a:bodyPr/>
                    <a:lstStyle/>
                    <a:p>
                      <a:pPr algn="ctr"/>
                      <a:r>
                        <a:rPr lang="en-US" b="1" dirty="0" smtClean="0"/>
                        <a:t>30</a:t>
                      </a:r>
                      <a:endParaRPr lang="en-US" b="1" dirty="0"/>
                    </a:p>
                  </a:txBody>
                  <a:tcPr/>
                </a:tc>
              </a:tr>
              <a:tr h="370840">
                <a:tc>
                  <a:txBody>
                    <a:bodyPr/>
                    <a:lstStyle/>
                    <a:p>
                      <a:pPr algn="ctr"/>
                      <a:r>
                        <a:rPr lang="en-US" b="1" dirty="0" smtClean="0"/>
                        <a:t>200 -</a:t>
                      </a:r>
                      <a:endParaRPr lang="en-US" b="1" dirty="0"/>
                    </a:p>
                  </a:txBody>
                  <a:tcPr/>
                </a:tc>
                <a:tc>
                  <a:txBody>
                    <a:bodyPr/>
                    <a:lstStyle/>
                    <a:p>
                      <a:pPr algn="ctr"/>
                      <a:r>
                        <a:rPr lang="en-US" b="1" dirty="0" smtClean="0"/>
                        <a:t>65</a:t>
                      </a:r>
                      <a:endParaRPr lang="en-US" b="1" dirty="0"/>
                    </a:p>
                  </a:txBody>
                  <a:tcPr/>
                </a:tc>
              </a:tr>
              <a:tr h="370840">
                <a:tc>
                  <a:txBody>
                    <a:bodyPr/>
                    <a:lstStyle/>
                    <a:p>
                      <a:pPr algn="ctr"/>
                      <a:r>
                        <a:rPr lang="en-US" b="1" dirty="0" smtClean="0"/>
                        <a:t>300 - </a:t>
                      </a:r>
                      <a:endParaRPr lang="en-US" b="1" dirty="0"/>
                    </a:p>
                  </a:txBody>
                  <a:tcPr/>
                </a:tc>
                <a:tc>
                  <a:txBody>
                    <a:bodyPr/>
                    <a:lstStyle/>
                    <a:p>
                      <a:pPr algn="ctr"/>
                      <a:r>
                        <a:rPr lang="en-US" b="1" dirty="0" smtClean="0"/>
                        <a:t>80</a:t>
                      </a:r>
                      <a:endParaRPr lang="en-US" b="1" dirty="0"/>
                    </a:p>
                  </a:txBody>
                  <a:tcPr/>
                </a:tc>
              </a:tr>
              <a:tr h="370840">
                <a:tc>
                  <a:txBody>
                    <a:bodyPr/>
                    <a:lstStyle/>
                    <a:p>
                      <a:pPr algn="ctr"/>
                      <a:r>
                        <a:rPr lang="en-US" b="1" dirty="0" smtClean="0"/>
                        <a:t>400 - </a:t>
                      </a:r>
                      <a:endParaRPr lang="en-US" b="1" dirty="0"/>
                    </a:p>
                  </a:txBody>
                  <a:tcPr/>
                </a:tc>
                <a:tc>
                  <a:txBody>
                    <a:bodyPr/>
                    <a:lstStyle/>
                    <a:p>
                      <a:pPr algn="ctr"/>
                      <a:r>
                        <a:rPr lang="en-US" b="1" dirty="0" smtClean="0"/>
                        <a:t>75</a:t>
                      </a:r>
                      <a:endParaRPr lang="en-US" b="1" dirty="0"/>
                    </a:p>
                  </a:txBody>
                  <a:tcPr/>
                </a:tc>
              </a:tr>
              <a:tr h="370840">
                <a:tc>
                  <a:txBody>
                    <a:bodyPr/>
                    <a:lstStyle/>
                    <a:p>
                      <a:pPr algn="ctr"/>
                      <a:r>
                        <a:rPr lang="en-US" b="1" dirty="0" smtClean="0"/>
                        <a:t>500 - 600</a:t>
                      </a:r>
                      <a:endParaRPr lang="en-US" b="1" dirty="0"/>
                    </a:p>
                  </a:txBody>
                  <a:tcPr/>
                </a:tc>
                <a:tc>
                  <a:txBody>
                    <a:bodyPr/>
                    <a:lstStyle/>
                    <a:p>
                      <a:pPr algn="ctr"/>
                      <a:r>
                        <a:rPr lang="en-US" b="1" dirty="0" smtClean="0"/>
                        <a:t>50</a:t>
                      </a:r>
                      <a:endParaRPr lang="en-US" b="1" dirty="0"/>
                    </a:p>
                  </a:txBody>
                  <a:tcPr/>
                </a:tc>
              </a:tr>
              <a:tr h="370840">
                <a:tc>
                  <a:txBody>
                    <a:bodyPr/>
                    <a:lstStyle/>
                    <a:p>
                      <a:pPr algn="ctr"/>
                      <a:r>
                        <a:rPr lang="ar-EG" b="1" dirty="0" smtClean="0"/>
                        <a:t>المجموع</a:t>
                      </a:r>
                      <a:endParaRPr lang="en-US" b="1" dirty="0"/>
                    </a:p>
                  </a:txBody>
                  <a:tcPr>
                    <a:solidFill>
                      <a:srgbClr val="013E36"/>
                    </a:solidFill>
                  </a:tcPr>
                </a:tc>
                <a:tc>
                  <a:txBody>
                    <a:bodyPr/>
                    <a:lstStyle/>
                    <a:p>
                      <a:pPr algn="ctr"/>
                      <a:r>
                        <a:rPr lang="en-US" b="1" dirty="0" smtClean="0"/>
                        <a:t>300</a:t>
                      </a:r>
                      <a:endParaRPr lang="en-US" b="1" dirty="0"/>
                    </a:p>
                  </a:txBody>
                  <a:tcPr>
                    <a:solidFill>
                      <a:srgbClr val="013E36"/>
                    </a:solidFill>
                  </a:tcPr>
                </a:tc>
              </a:tr>
            </a:tbl>
          </a:graphicData>
        </a:graphic>
      </p:graphicFrame>
    </p:spTree>
    <p:extLst>
      <p:ext uri="{BB962C8B-B14F-4D97-AF65-F5344CB8AC3E}">
        <p14:creationId xmlns:p14="http://schemas.microsoft.com/office/powerpoint/2010/main" val="78810838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تمرين شامل :-</a:t>
            </a:r>
            <a:endParaRPr lang="en-US" dirty="0"/>
          </a:p>
        </p:txBody>
      </p:sp>
      <p:sp>
        <p:nvSpPr>
          <p:cNvPr id="3" name="Content Placeholder 2"/>
          <p:cNvSpPr>
            <a:spLocks noGrp="1"/>
          </p:cNvSpPr>
          <p:nvPr>
            <p:ph idx="1"/>
          </p:nvPr>
        </p:nvSpPr>
        <p:spPr/>
        <p:txBody>
          <a:bodyPr/>
          <a:lstStyle/>
          <a:p>
            <a:r>
              <a:rPr lang="ar-EG" b="1" u="sng" dirty="0" smtClean="0">
                <a:effectLst>
                  <a:outerShdw blurRad="38100" dist="38100" dir="2700000" algn="tl">
                    <a:srgbClr val="000000">
                      <a:alpha val="43137"/>
                    </a:srgbClr>
                  </a:outerShdw>
                </a:effectLst>
              </a:rPr>
              <a:t>1- الوسط الحسابي و التباين و الانحراف المعياري  :-</a:t>
            </a:r>
            <a:endParaRPr lang="en-US" b="1" u="sng" dirty="0" smtClean="0">
              <a:effectLst>
                <a:outerShdw blurRad="38100" dist="38100" dir="2700000" algn="tl">
                  <a:srgbClr val="000000">
                    <a:alpha val="43137"/>
                  </a:srgbClr>
                </a:outerShdw>
              </a:effectLst>
            </a:endParaRPr>
          </a:p>
          <a:p>
            <a:endParaRPr lang="en-US" dirty="0"/>
          </a:p>
          <a:p>
            <a:endParaRPr lang="en-US" dirty="0" smtClean="0"/>
          </a:p>
          <a:p>
            <a:endParaRPr lang="en-US" dirty="0"/>
          </a:p>
          <a:p>
            <a:endParaRPr lang="en-US" dirty="0" smtClean="0"/>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28</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249932248"/>
              </p:ext>
            </p:extLst>
          </p:nvPr>
        </p:nvGraphicFramePr>
        <p:xfrm>
          <a:off x="1805384" y="2633320"/>
          <a:ext cx="6604000" cy="2595880"/>
        </p:xfrm>
        <a:graphic>
          <a:graphicData uri="http://schemas.openxmlformats.org/drawingml/2006/table">
            <a:tbl>
              <a:tblPr firstRow="1" bandRow="1">
                <a:tableStyleId>{5C22544A-7EE6-4342-B048-85BDC9FD1C3A}</a:tableStyleId>
              </a:tblPr>
              <a:tblGrid>
                <a:gridCol w="1320800"/>
                <a:gridCol w="1320800"/>
                <a:gridCol w="1320800"/>
                <a:gridCol w="1320800"/>
                <a:gridCol w="1320800"/>
              </a:tblGrid>
              <a:tr h="370840">
                <a:tc>
                  <a:txBody>
                    <a:bodyPr/>
                    <a:lstStyle/>
                    <a:p>
                      <a:pPr algn="ctr"/>
                      <a:r>
                        <a:rPr lang="ar-EG" b="1" dirty="0" smtClean="0"/>
                        <a:t>فئات الدخل </a:t>
                      </a:r>
                      <a:endParaRPr lang="en-US" b="1" dirty="0"/>
                    </a:p>
                  </a:txBody>
                  <a:tcPr/>
                </a:tc>
                <a:tc>
                  <a:txBody>
                    <a:bodyPr/>
                    <a:lstStyle/>
                    <a:p>
                      <a:pPr algn="ctr" rtl="1"/>
                      <a:r>
                        <a:rPr lang="en-US" b="1" dirty="0" smtClean="0"/>
                        <a:t>f</a:t>
                      </a:r>
                      <a:endParaRPr lang="en-US" b="1" dirty="0"/>
                    </a:p>
                  </a:txBody>
                  <a:tcPr/>
                </a:tc>
                <a:tc>
                  <a:txBody>
                    <a:bodyPr/>
                    <a:lstStyle/>
                    <a:p>
                      <a:pPr algn="ctr"/>
                      <a:r>
                        <a:rPr lang="en-US" b="1" dirty="0" smtClean="0"/>
                        <a:t>x</a:t>
                      </a:r>
                      <a:endParaRPr lang="en-US" b="1" dirty="0"/>
                    </a:p>
                  </a:txBody>
                  <a:tcPr/>
                </a:tc>
                <a:tc>
                  <a:txBody>
                    <a:bodyPr/>
                    <a:lstStyle/>
                    <a:p>
                      <a:pPr algn="ctr"/>
                      <a:r>
                        <a:rPr lang="en-US" b="1" dirty="0" smtClean="0"/>
                        <a:t>f x</a:t>
                      </a:r>
                      <a:endParaRPr lang="en-US" b="1" dirty="0"/>
                    </a:p>
                  </a:txBody>
                  <a:tcPr/>
                </a:tc>
                <a:tc>
                  <a:txBody>
                    <a:bodyPr/>
                    <a:lstStyle/>
                    <a:p>
                      <a:pPr algn="ctr"/>
                      <a:r>
                        <a:rPr lang="en-US" b="1" dirty="0" smtClean="0"/>
                        <a:t>fx</a:t>
                      </a:r>
                      <a:r>
                        <a:rPr lang="en-US" b="1" baseline="30000" dirty="0" smtClean="0"/>
                        <a:t>2</a:t>
                      </a:r>
                      <a:endParaRPr lang="en-US" b="1" baseline="30000" dirty="0"/>
                    </a:p>
                  </a:txBody>
                  <a:tcPr/>
                </a:tc>
              </a:tr>
              <a:tr h="370840">
                <a:tc>
                  <a:txBody>
                    <a:bodyPr/>
                    <a:lstStyle/>
                    <a:p>
                      <a:pPr algn="ctr"/>
                      <a:r>
                        <a:rPr lang="en-US" b="1" dirty="0" smtClean="0"/>
                        <a:t>100 - </a:t>
                      </a:r>
                      <a:endParaRPr lang="en-US" b="1" dirty="0"/>
                    </a:p>
                  </a:txBody>
                  <a:tcPr/>
                </a:tc>
                <a:tc>
                  <a:txBody>
                    <a:bodyPr/>
                    <a:lstStyle/>
                    <a:p>
                      <a:pPr algn="ctr"/>
                      <a:r>
                        <a:rPr lang="en-US" b="1" dirty="0" smtClean="0"/>
                        <a:t>30</a:t>
                      </a:r>
                      <a:endParaRPr lang="en-US" b="1" dirty="0"/>
                    </a:p>
                  </a:txBody>
                  <a:tcPr/>
                </a:tc>
                <a:tc>
                  <a:txBody>
                    <a:bodyPr/>
                    <a:lstStyle/>
                    <a:p>
                      <a:pPr algn="ctr"/>
                      <a:r>
                        <a:rPr lang="en-US" b="1" dirty="0" smtClean="0"/>
                        <a:t>150</a:t>
                      </a:r>
                      <a:endParaRPr lang="en-US" b="1" dirty="0"/>
                    </a:p>
                  </a:txBody>
                  <a:tcPr/>
                </a:tc>
                <a:tc>
                  <a:txBody>
                    <a:bodyPr/>
                    <a:lstStyle/>
                    <a:p>
                      <a:pPr marL="0" algn="ctr" defTabSz="914400" rtl="0" eaLnBrk="1" fontAlgn="b" latinLnBrk="0" hangingPunct="1"/>
                      <a:r>
                        <a:rPr lang="en-US" sz="1800" b="1" kern="1200" dirty="0">
                          <a:solidFill>
                            <a:schemeClr val="dk1"/>
                          </a:solidFill>
                          <a:latin typeface="+mn-lt"/>
                          <a:ea typeface="+mn-ea"/>
                          <a:cs typeface="+mn-cs"/>
                        </a:rPr>
                        <a:t>4500</a:t>
                      </a:r>
                    </a:p>
                  </a:txBody>
                  <a:tcPr marL="9525" marR="9525" marT="9525" marB="0" anchor="b"/>
                </a:tc>
                <a:tc>
                  <a:txBody>
                    <a:bodyPr/>
                    <a:lstStyle/>
                    <a:p>
                      <a:pPr marL="0" algn="ctr" defTabSz="914400" rtl="0" eaLnBrk="1" fontAlgn="b" latinLnBrk="0" hangingPunct="1"/>
                      <a:r>
                        <a:rPr lang="en-US" sz="1800" b="1" kern="1200">
                          <a:solidFill>
                            <a:schemeClr val="dk1"/>
                          </a:solidFill>
                          <a:latin typeface="+mn-lt"/>
                          <a:ea typeface="+mn-ea"/>
                          <a:cs typeface="+mn-cs"/>
                        </a:rPr>
                        <a:t>675000</a:t>
                      </a:r>
                    </a:p>
                  </a:txBody>
                  <a:tcPr marL="9525" marR="9525" marT="9525" marB="0" anchor="b"/>
                </a:tc>
              </a:tr>
              <a:tr h="370840">
                <a:tc>
                  <a:txBody>
                    <a:bodyPr/>
                    <a:lstStyle/>
                    <a:p>
                      <a:pPr algn="ctr"/>
                      <a:r>
                        <a:rPr lang="en-US" b="1" dirty="0" smtClean="0"/>
                        <a:t>200 -</a:t>
                      </a:r>
                      <a:endParaRPr lang="en-US" b="1" dirty="0"/>
                    </a:p>
                  </a:txBody>
                  <a:tcPr/>
                </a:tc>
                <a:tc>
                  <a:txBody>
                    <a:bodyPr/>
                    <a:lstStyle/>
                    <a:p>
                      <a:pPr algn="ctr"/>
                      <a:r>
                        <a:rPr lang="en-US" b="1" dirty="0" smtClean="0"/>
                        <a:t>65</a:t>
                      </a:r>
                      <a:endParaRPr lang="en-US" b="1" dirty="0"/>
                    </a:p>
                  </a:txBody>
                  <a:tcPr/>
                </a:tc>
                <a:tc>
                  <a:txBody>
                    <a:bodyPr/>
                    <a:lstStyle/>
                    <a:p>
                      <a:pPr algn="ctr"/>
                      <a:r>
                        <a:rPr lang="en-US" b="1" dirty="0" smtClean="0"/>
                        <a:t>250</a:t>
                      </a:r>
                      <a:endParaRPr lang="en-US" b="1" dirty="0"/>
                    </a:p>
                  </a:txBody>
                  <a:tcPr/>
                </a:tc>
                <a:tc>
                  <a:txBody>
                    <a:bodyPr/>
                    <a:lstStyle/>
                    <a:p>
                      <a:pPr marL="0" algn="ctr" defTabSz="914400" rtl="0" eaLnBrk="1" fontAlgn="b" latinLnBrk="0" hangingPunct="1"/>
                      <a:r>
                        <a:rPr lang="en-US" sz="1800" b="1" kern="1200" dirty="0">
                          <a:solidFill>
                            <a:schemeClr val="dk1"/>
                          </a:solidFill>
                          <a:latin typeface="+mn-lt"/>
                          <a:ea typeface="+mn-ea"/>
                          <a:cs typeface="+mn-cs"/>
                        </a:rPr>
                        <a:t>16250</a:t>
                      </a:r>
                    </a:p>
                  </a:txBody>
                  <a:tcPr marL="9525" marR="9525" marT="9525" marB="0" anchor="b"/>
                </a:tc>
                <a:tc>
                  <a:txBody>
                    <a:bodyPr/>
                    <a:lstStyle/>
                    <a:p>
                      <a:pPr marL="0" algn="ctr" defTabSz="914400" rtl="0" eaLnBrk="1" fontAlgn="b" latinLnBrk="0" hangingPunct="1"/>
                      <a:r>
                        <a:rPr lang="en-US" sz="1800" b="1" kern="1200" dirty="0">
                          <a:solidFill>
                            <a:schemeClr val="dk1"/>
                          </a:solidFill>
                          <a:latin typeface="+mn-lt"/>
                          <a:ea typeface="+mn-ea"/>
                          <a:cs typeface="+mn-cs"/>
                        </a:rPr>
                        <a:t>4062500</a:t>
                      </a:r>
                    </a:p>
                  </a:txBody>
                  <a:tcPr marL="9525" marR="9525" marT="9525" marB="0" anchor="b"/>
                </a:tc>
              </a:tr>
              <a:tr h="370840">
                <a:tc>
                  <a:txBody>
                    <a:bodyPr/>
                    <a:lstStyle/>
                    <a:p>
                      <a:pPr algn="ctr"/>
                      <a:r>
                        <a:rPr lang="en-US" b="1" dirty="0" smtClean="0"/>
                        <a:t>300 - </a:t>
                      </a:r>
                      <a:endParaRPr lang="en-US" b="1" dirty="0"/>
                    </a:p>
                  </a:txBody>
                  <a:tcPr/>
                </a:tc>
                <a:tc>
                  <a:txBody>
                    <a:bodyPr/>
                    <a:lstStyle/>
                    <a:p>
                      <a:pPr algn="ctr"/>
                      <a:r>
                        <a:rPr lang="en-US" b="1" dirty="0" smtClean="0"/>
                        <a:t>80</a:t>
                      </a:r>
                      <a:endParaRPr lang="en-US" b="1" dirty="0"/>
                    </a:p>
                  </a:txBody>
                  <a:tcPr/>
                </a:tc>
                <a:tc>
                  <a:txBody>
                    <a:bodyPr/>
                    <a:lstStyle/>
                    <a:p>
                      <a:pPr algn="ctr"/>
                      <a:r>
                        <a:rPr lang="en-US" b="1" dirty="0" smtClean="0"/>
                        <a:t>350</a:t>
                      </a:r>
                      <a:endParaRPr lang="en-US" b="1" dirty="0"/>
                    </a:p>
                  </a:txBody>
                  <a:tcPr/>
                </a:tc>
                <a:tc>
                  <a:txBody>
                    <a:bodyPr/>
                    <a:lstStyle/>
                    <a:p>
                      <a:pPr marL="0" algn="ctr" defTabSz="914400" rtl="0" eaLnBrk="1" fontAlgn="b" latinLnBrk="0" hangingPunct="1"/>
                      <a:r>
                        <a:rPr lang="en-US" sz="1800" b="1" kern="1200">
                          <a:solidFill>
                            <a:schemeClr val="dk1"/>
                          </a:solidFill>
                          <a:latin typeface="+mn-lt"/>
                          <a:ea typeface="+mn-ea"/>
                          <a:cs typeface="+mn-cs"/>
                        </a:rPr>
                        <a:t>28000</a:t>
                      </a:r>
                    </a:p>
                  </a:txBody>
                  <a:tcPr marL="9525" marR="9525" marT="9525" marB="0" anchor="b"/>
                </a:tc>
                <a:tc>
                  <a:txBody>
                    <a:bodyPr/>
                    <a:lstStyle/>
                    <a:p>
                      <a:pPr marL="0" algn="ctr" defTabSz="914400" rtl="0" eaLnBrk="1" fontAlgn="b" latinLnBrk="0" hangingPunct="1"/>
                      <a:r>
                        <a:rPr lang="en-US" sz="1800" b="1" kern="1200" dirty="0">
                          <a:solidFill>
                            <a:schemeClr val="dk1"/>
                          </a:solidFill>
                          <a:latin typeface="+mn-lt"/>
                          <a:ea typeface="+mn-ea"/>
                          <a:cs typeface="+mn-cs"/>
                        </a:rPr>
                        <a:t>9800000</a:t>
                      </a:r>
                    </a:p>
                  </a:txBody>
                  <a:tcPr marL="9525" marR="9525" marT="9525" marB="0" anchor="b"/>
                </a:tc>
              </a:tr>
              <a:tr h="370840">
                <a:tc>
                  <a:txBody>
                    <a:bodyPr/>
                    <a:lstStyle/>
                    <a:p>
                      <a:pPr algn="ctr"/>
                      <a:r>
                        <a:rPr lang="en-US" b="1" dirty="0" smtClean="0"/>
                        <a:t>400 - </a:t>
                      </a:r>
                      <a:endParaRPr lang="en-US" b="1" dirty="0"/>
                    </a:p>
                  </a:txBody>
                  <a:tcPr/>
                </a:tc>
                <a:tc>
                  <a:txBody>
                    <a:bodyPr/>
                    <a:lstStyle/>
                    <a:p>
                      <a:pPr algn="ctr"/>
                      <a:r>
                        <a:rPr lang="en-US" b="1" dirty="0" smtClean="0"/>
                        <a:t>75</a:t>
                      </a:r>
                      <a:endParaRPr lang="en-US" b="1" dirty="0"/>
                    </a:p>
                  </a:txBody>
                  <a:tcPr/>
                </a:tc>
                <a:tc>
                  <a:txBody>
                    <a:bodyPr/>
                    <a:lstStyle/>
                    <a:p>
                      <a:pPr algn="ctr"/>
                      <a:r>
                        <a:rPr lang="en-US" b="1" dirty="0" smtClean="0"/>
                        <a:t>450</a:t>
                      </a:r>
                      <a:endParaRPr lang="en-US" b="1" dirty="0"/>
                    </a:p>
                  </a:txBody>
                  <a:tcPr/>
                </a:tc>
                <a:tc>
                  <a:txBody>
                    <a:bodyPr/>
                    <a:lstStyle/>
                    <a:p>
                      <a:pPr marL="0" algn="ctr" defTabSz="914400" rtl="0" eaLnBrk="1" fontAlgn="b" latinLnBrk="0" hangingPunct="1"/>
                      <a:r>
                        <a:rPr lang="en-US" sz="1800" b="1" kern="1200">
                          <a:solidFill>
                            <a:schemeClr val="dk1"/>
                          </a:solidFill>
                          <a:latin typeface="+mn-lt"/>
                          <a:ea typeface="+mn-ea"/>
                          <a:cs typeface="+mn-cs"/>
                        </a:rPr>
                        <a:t>33750</a:t>
                      </a:r>
                    </a:p>
                  </a:txBody>
                  <a:tcPr marL="9525" marR="9525" marT="9525" marB="0" anchor="b"/>
                </a:tc>
                <a:tc>
                  <a:txBody>
                    <a:bodyPr/>
                    <a:lstStyle/>
                    <a:p>
                      <a:pPr marL="0" algn="ctr" defTabSz="914400" rtl="0" eaLnBrk="1" fontAlgn="b" latinLnBrk="0" hangingPunct="1"/>
                      <a:r>
                        <a:rPr lang="en-US" sz="1800" b="1" kern="1200" dirty="0">
                          <a:solidFill>
                            <a:schemeClr val="dk1"/>
                          </a:solidFill>
                          <a:latin typeface="+mn-lt"/>
                          <a:ea typeface="+mn-ea"/>
                          <a:cs typeface="+mn-cs"/>
                        </a:rPr>
                        <a:t>15187500</a:t>
                      </a:r>
                    </a:p>
                  </a:txBody>
                  <a:tcPr marL="9525" marR="9525" marT="9525" marB="0" anchor="b"/>
                </a:tc>
              </a:tr>
              <a:tr h="370840">
                <a:tc>
                  <a:txBody>
                    <a:bodyPr/>
                    <a:lstStyle/>
                    <a:p>
                      <a:pPr algn="ctr"/>
                      <a:r>
                        <a:rPr lang="en-US" b="1" dirty="0" smtClean="0"/>
                        <a:t>500 - 600</a:t>
                      </a:r>
                      <a:endParaRPr lang="en-US" b="1" dirty="0"/>
                    </a:p>
                  </a:txBody>
                  <a:tcPr/>
                </a:tc>
                <a:tc>
                  <a:txBody>
                    <a:bodyPr/>
                    <a:lstStyle/>
                    <a:p>
                      <a:pPr algn="ctr"/>
                      <a:r>
                        <a:rPr lang="en-US" b="1" dirty="0" smtClean="0"/>
                        <a:t>50</a:t>
                      </a:r>
                      <a:endParaRPr lang="en-US" b="1" dirty="0"/>
                    </a:p>
                  </a:txBody>
                  <a:tcPr/>
                </a:tc>
                <a:tc>
                  <a:txBody>
                    <a:bodyPr/>
                    <a:lstStyle/>
                    <a:p>
                      <a:pPr algn="ctr"/>
                      <a:r>
                        <a:rPr lang="en-US" b="1" dirty="0" smtClean="0"/>
                        <a:t>550</a:t>
                      </a:r>
                      <a:endParaRPr lang="en-US" b="1" dirty="0"/>
                    </a:p>
                  </a:txBody>
                  <a:tcPr/>
                </a:tc>
                <a:tc>
                  <a:txBody>
                    <a:bodyPr/>
                    <a:lstStyle/>
                    <a:p>
                      <a:pPr marL="0" algn="ctr" defTabSz="914400" rtl="0" eaLnBrk="1" fontAlgn="b" latinLnBrk="0" hangingPunct="1"/>
                      <a:r>
                        <a:rPr lang="en-US" sz="1800" b="1" kern="1200">
                          <a:solidFill>
                            <a:schemeClr val="dk1"/>
                          </a:solidFill>
                          <a:latin typeface="+mn-lt"/>
                          <a:ea typeface="+mn-ea"/>
                          <a:cs typeface="+mn-cs"/>
                        </a:rPr>
                        <a:t>27500</a:t>
                      </a:r>
                    </a:p>
                  </a:txBody>
                  <a:tcPr marL="9525" marR="9525" marT="9525" marB="0" anchor="b"/>
                </a:tc>
                <a:tc>
                  <a:txBody>
                    <a:bodyPr/>
                    <a:lstStyle/>
                    <a:p>
                      <a:pPr marL="0" algn="ctr" defTabSz="914400" rtl="0" eaLnBrk="1" fontAlgn="b" latinLnBrk="0" hangingPunct="1"/>
                      <a:r>
                        <a:rPr lang="en-US" sz="1800" b="1" kern="1200" dirty="0">
                          <a:solidFill>
                            <a:schemeClr val="dk1"/>
                          </a:solidFill>
                          <a:latin typeface="+mn-lt"/>
                          <a:ea typeface="+mn-ea"/>
                          <a:cs typeface="+mn-cs"/>
                        </a:rPr>
                        <a:t>15125000</a:t>
                      </a:r>
                    </a:p>
                  </a:txBody>
                  <a:tcPr marL="9525" marR="9525" marT="9525" marB="0" anchor="b"/>
                </a:tc>
              </a:tr>
              <a:tr h="370840">
                <a:tc>
                  <a:txBody>
                    <a:bodyPr/>
                    <a:lstStyle/>
                    <a:p>
                      <a:pPr algn="ctr"/>
                      <a:r>
                        <a:rPr lang="ar-EG" b="1" dirty="0" smtClean="0">
                          <a:solidFill>
                            <a:schemeClr val="bg1"/>
                          </a:solidFill>
                        </a:rPr>
                        <a:t>المجموع</a:t>
                      </a:r>
                      <a:endParaRPr lang="en-US" b="1" dirty="0">
                        <a:solidFill>
                          <a:schemeClr val="bg1"/>
                        </a:solidFill>
                      </a:endParaRPr>
                    </a:p>
                  </a:txBody>
                  <a:tcPr>
                    <a:solidFill>
                      <a:srgbClr val="013E36"/>
                    </a:solidFill>
                  </a:tcPr>
                </a:tc>
                <a:tc>
                  <a:txBody>
                    <a:bodyPr/>
                    <a:lstStyle/>
                    <a:p>
                      <a:pPr algn="ctr"/>
                      <a:r>
                        <a:rPr lang="en-US" b="1" dirty="0" smtClean="0">
                          <a:solidFill>
                            <a:schemeClr val="bg1"/>
                          </a:solidFill>
                        </a:rPr>
                        <a:t>300</a:t>
                      </a:r>
                      <a:endParaRPr lang="en-US" b="1" dirty="0">
                        <a:solidFill>
                          <a:schemeClr val="bg1"/>
                        </a:solidFill>
                      </a:endParaRPr>
                    </a:p>
                  </a:txBody>
                  <a:tcPr>
                    <a:solidFill>
                      <a:srgbClr val="013E36"/>
                    </a:solidFill>
                  </a:tcPr>
                </a:tc>
                <a:tc>
                  <a:txBody>
                    <a:bodyPr/>
                    <a:lstStyle/>
                    <a:p>
                      <a:pPr algn="ctr"/>
                      <a:endParaRPr lang="en-US" b="1" dirty="0">
                        <a:solidFill>
                          <a:schemeClr val="bg1"/>
                        </a:solidFill>
                      </a:endParaRPr>
                    </a:p>
                  </a:txBody>
                  <a:tcPr>
                    <a:solidFill>
                      <a:srgbClr val="013E36"/>
                    </a:solidFill>
                  </a:tcPr>
                </a:tc>
                <a:tc>
                  <a:txBody>
                    <a:bodyPr/>
                    <a:lstStyle/>
                    <a:p>
                      <a:pPr marL="0" algn="ctr" defTabSz="914400" rtl="0" eaLnBrk="1" fontAlgn="b" latinLnBrk="0" hangingPunct="1"/>
                      <a:r>
                        <a:rPr lang="en-US" sz="1800" b="1" kern="1200">
                          <a:solidFill>
                            <a:schemeClr val="bg1"/>
                          </a:solidFill>
                          <a:latin typeface="+mn-lt"/>
                          <a:ea typeface="+mn-ea"/>
                          <a:cs typeface="+mn-cs"/>
                        </a:rPr>
                        <a:t>110000</a:t>
                      </a:r>
                    </a:p>
                  </a:txBody>
                  <a:tcPr marL="9525" marR="9525" marT="9525" marB="0" anchor="b">
                    <a:solidFill>
                      <a:srgbClr val="013E36"/>
                    </a:solidFill>
                  </a:tcPr>
                </a:tc>
                <a:tc>
                  <a:txBody>
                    <a:bodyPr/>
                    <a:lstStyle/>
                    <a:p>
                      <a:pPr marL="0" algn="ctr" defTabSz="914400" rtl="0" eaLnBrk="1" fontAlgn="b" latinLnBrk="0" hangingPunct="1"/>
                      <a:r>
                        <a:rPr lang="en-US" sz="1800" b="1" kern="1200" dirty="0">
                          <a:solidFill>
                            <a:schemeClr val="bg1"/>
                          </a:solidFill>
                          <a:latin typeface="+mn-lt"/>
                          <a:ea typeface="+mn-ea"/>
                          <a:cs typeface="+mn-cs"/>
                        </a:rPr>
                        <a:t>44850000</a:t>
                      </a:r>
                    </a:p>
                  </a:txBody>
                  <a:tcPr marL="9525" marR="9525" marT="9525" marB="0" anchor="b">
                    <a:solidFill>
                      <a:srgbClr val="013E36"/>
                    </a:solidFill>
                  </a:tcPr>
                </a:tc>
              </a:tr>
            </a:tbl>
          </a:graphicData>
        </a:graphic>
      </p:graphicFrame>
    </p:spTree>
    <p:extLst>
      <p:ext uri="{BB962C8B-B14F-4D97-AF65-F5344CB8AC3E}">
        <p14:creationId xmlns:p14="http://schemas.microsoft.com/office/powerpoint/2010/main" val="19569698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تمرين شامل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algn="just" rtl="1"/>
                <a:r>
                  <a:rPr lang="ar-EG" dirty="0" smtClean="0"/>
                  <a:t>1- الوسط الحسابي :-</a:t>
                </a:r>
              </a:p>
              <a:p>
                <a:pPr algn="l"/>
                <a14:m>
                  <m:oMath xmlns:m="http://schemas.openxmlformats.org/officeDocument/2006/math">
                    <m:acc>
                      <m:accPr>
                        <m:chr m:val="̅"/>
                        <m:ctrlPr>
                          <a:rPr lang="ar-SA" b="1" i="1">
                            <a:latin typeface="Cambria Math"/>
                          </a:rPr>
                        </m:ctrlPr>
                      </m:accPr>
                      <m:e>
                        <m:r>
                          <a:rPr lang="en-US" b="1">
                            <a:latin typeface="Cambria Math"/>
                          </a:rPr>
                          <m:t>𝑿</m:t>
                        </m:r>
                      </m:e>
                    </m:acc>
                    <m:r>
                      <a:rPr lang="en-US" b="1">
                        <a:latin typeface="Cambria Math"/>
                      </a:rPr>
                      <m:t>=  </m:t>
                    </m:r>
                    <m:f>
                      <m:fPr>
                        <m:ctrlPr>
                          <a:rPr lang="en-US" b="1" i="1">
                            <a:latin typeface="Cambria Math"/>
                          </a:rPr>
                        </m:ctrlPr>
                      </m:fPr>
                      <m:num>
                        <m:sSub>
                          <m:sSubPr>
                            <m:ctrlPr>
                              <a:rPr lang="ar-SA" b="1" i="1">
                                <a:latin typeface="Cambria Math"/>
                              </a:rPr>
                            </m:ctrlPr>
                          </m:sSubPr>
                          <m:e>
                            <m:r>
                              <a:rPr lang="en-US" b="1">
                                <a:latin typeface="Cambria Math"/>
                              </a:rPr>
                              <m:t>∑</m:t>
                            </m:r>
                            <m:r>
                              <a:rPr lang="en-US" b="1">
                                <a:latin typeface="Cambria Math"/>
                              </a:rPr>
                              <m:t>𝒙</m:t>
                            </m:r>
                          </m:e>
                          <m:sub>
                            <m:r>
                              <a:rPr lang="en-US" b="1">
                                <a:latin typeface="Cambria Math"/>
                              </a:rPr>
                              <m:t>𝒊</m:t>
                            </m:r>
                          </m:sub>
                        </m:sSub>
                        <m:sSub>
                          <m:sSubPr>
                            <m:ctrlPr>
                              <a:rPr lang="ar-SA" b="1" i="1">
                                <a:latin typeface="Cambria Math"/>
                              </a:rPr>
                            </m:ctrlPr>
                          </m:sSubPr>
                          <m:e>
                            <m:r>
                              <a:rPr lang="en-US" b="1">
                                <a:latin typeface="Cambria Math"/>
                              </a:rPr>
                              <m:t>𝒇</m:t>
                            </m:r>
                          </m:e>
                          <m:sub>
                            <m:r>
                              <a:rPr lang="en-US" b="1">
                                <a:latin typeface="Cambria Math"/>
                              </a:rPr>
                              <m:t>𝒊</m:t>
                            </m:r>
                          </m:sub>
                        </m:sSub>
                        <m:r>
                          <m:rPr>
                            <m:nor/>
                          </m:rPr>
                          <a:rPr lang="ar-SA" b="1" dirty="0">
                            <a:latin typeface="Cambria Math"/>
                          </a:rPr>
                          <m:t> </m:t>
                        </m:r>
                      </m:num>
                      <m:den>
                        <m:r>
                          <m:rPr>
                            <m:nor/>
                          </m:rPr>
                          <a:rPr lang="ar-SA" b="1" dirty="0">
                            <a:latin typeface="Cambria Math"/>
                          </a:rPr>
                          <m:t>∑</m:t>
                        </m:r>
                        <m:sSub>
                          <m:sSubPr>
                            <m:ctrlPr>
                              <a:rPr lang="ar-SA" b="1" i="1">
                                <a:latin typeface="Cambria Math"/>
                              </a:rPr>
                            </m:ctrlPr>
                          </m:sSubPr>
                          <m:e>
                            <m:r>
                              <a:rPr lang="en-US" b="1">
                                <a:latin typeface="Cambria Math"/>
                              </a:rPr>
                              <m:t>𝒇</m:t>
                            </m:r>
                          </m:e>
                          <m:sub>
                            <m:r>
                              <a:rPr lang="en-US" b="1">
                                <a:latin typeface="Cambria Math"/>
                              </a:rPr>
                              <m:t>𝒊</m:t>
                            </m:r>
                          </m:sub>
                        </m:sSub>
                      </m:den>
                    </m:f>
                  </m:oMath>
                </a14:m>
                <a:r>
                  <a:rPr lang="en-US" b="1" dirty="0">
                    <a:latin typeface="Cambria Math"/>
                  </a:rPr>
                  <a:t>= </a:t>
                </a:r>
                <a14:m>
                  <m:oMath xmlns:m="http://schemas.openxmlformats.org/officeDocument/2006/math">
                    <m:f>
                      <m:fPr>
                        <m:ctrlPr>
                          <a:rPr lang="en-US" b="1" i="1" dirty="0">
                            <a:latin typeface="Cambria Math"/>
                          </a:rPr>
                        </m:ctrlPr>
                      </m:fPr>
                      <m:num>
                        <m:r>
                          <a:rPr lang="en-US" b="1" i="0" dirty="0" smtClean="0">
                            <a:latin typeface="Cambria Math"/>
                          </a:rPr>
                          <m:t>𝟏𝟏𝟎𝟎𝟎𝟎</m:t>
                        </m:r>
                      </m:num>
                      <m:den>
                        <m:r>
                          <a:rPr lang="en-US" b="1" i="0" dirty="0" smtClean="0">
                            <a:latin typeface="Cambria Math"/>
                          </a:rPr>
                          <m:t>𝟑𝟎𝟎</m:t>
                        </m:r>
                      </m:den>
                    </m:f>
                  </m:oMath>
                </a14:m>
                <a:r>
                  <a:rPr lang="en-US" b="1" dirty="0">
                    <a:latin typeface="Cambria Math"/>
                  </a:rPr>
                  <a:t> </a:t>
                </a:r>
                <a:r>
                  <a:rPr lang="en-US" dirty="0"/>
                  <a:t>= </a:t>
                </a:r>
                <a:r>
                  <a:rPr lang="en-US" dirty="0" smtClean="0"/>
                  <a:t>366.67</a:t>
                </a:r>
                <a:r>
                  <a:rPr lang="ar-EG" dirty="0" smtClean="0"/>
                  <a:t> ريال </a:t>
                </a:r>
                <a:endParaRPr lang="ar-EG" dirty="0"/>
              </a:p>
              <a:p>
                <a:pPr rtl="1"/>
                <a:r>
                  <a:rPr lang="ar-EG" dirty="0" smtClean="0"/>
                  <a:t>2- التباين :-</a:t>
                </a:r>
              </a:p>
              <a:p>
                <a:pPr algn="l"/>
                <a14:m>
                  <m:oMath xmlns:m="http://schemas.openxmlformats.org/officeDocument/2006/math">
                    <m:sSup>
                      <m:sSupPr>
                        <m:ctrlPr>
                          <a:rPr lang="ar-SA" sz="2800" b="1" i="1" smtClean="0">
                            <a:effectLst/>
                            <a:latin typeface="Cambria Math"/>
                          </a:rPr>
                        </m:ctrlPr>
                      </m:sSupPr>
                      <m:e>
                        <m:r>
                          <a:rPr lang="ar-SA" sz="2800" b="1" i="0">
                            <a:effectLst/>
                            <a:latin typeface="Cambria Math"/>
                          </a:rPr>
                          <m:t>𝛔</m:t>
                        </m:r>
                      </m:e>
                      <m:sup>
                        <m:r>
                          <a:rPr lang="en-US" sz="2800" b="1" i="0">
                            <a:effectLst/>
                            <a:latin typeface="Cambria Math"/>
                          </a:rPr>
                          <m:t>𝟐</m:t>
                        </m:r>
                      </m:sup>
                    </m:sSup>
                    <m:r>
                      <a:rPr lang="ar-SA" sz="2800" b="1" i="0">
                        <a:effectLst/>
                        <a:latin typeface="Cambria Math"/>
                      </a:rPr>
                      <m:t>=</m:t>
                    </m:r>
                    <m:f>
                      <m:fPr>
                        <m:ctrlPr>
                          <a:rPr lang="ar-SA" sz="2800" b="1" i="1">
                            <a:effectLst/>
                            <a:latin typeface="Cambria Math"/>
                          </a:rPr>
                        </m:ctrlPr>
                      </m:fPr>
                      <m:num>
                        <m:nary>
                          <m:naryPr>
                            <m:chr m:val="∑"/>
                            <m:subHide m:val="on"/>
                            <m:supHide m:val="on"/>
                            <m:ctrlPr>
                              <a:rPr lang="ar-SA" sz="2800" b="1" i="1">
                                <a:effectLst/>
                                <a:latin typeface="Cambria Math"/>
                              </a:rPr>
                            </m:ctrlPr>
                          </m:naryPr>
                          <m:sub/>
                          <m:sup/>
                          <m:e>
                            <m:sSup>
                              <m:sSupPr>
                                <m:ctrlPr>
                                  <a:rPr lang="en-US" sz="2800" b="1" i="1">
                                    <a:effectLst/>
                                    <a:latin typeface="Cambria Math"/>
                                  </a:rPr>
                                </m:ctrlPr>
                              </m:sSupPr>
                              <m:e>
                                <m:r>
                                  <a:rPr lang="en-US" sz="2800" b="1" i="0">
                                    <a:effectLst/>
                                    <a:latin typeface="Cambria Math"/>
                                  </a:rPr>
                                  <m:t>𝐟𝐱</m:t>
                                </m:r>
                              </m:e>
                              <m:sup>
                                <m:r>
                                  <a:rPr lang="en-US" sz="2800" b="1" i="0">
                                    <a:effectLst/>
                                    <a:latin typeface="Cambria Math"/>
                                  </a:rPr>
                                  <m:t>𝟐</m:t>
                                </m:r>
                              </m:sup>
                            </m:sSup>
                          </m:e>
                        </m:nary>
                      </m:num>
                      <m:den>
                        <m:nary>
                          <m:naryPr>
                            <m:chr m:val="∑"/>
                            <m:subHide m:val="on"/>
                            <m:supHide m:val="on"/>
                            <m:ctrlPr>
                              <a:rPr lang="en-US" sz="2800" b="1" i="1">
                                <a:effectLst/>
                                <a:latin typeface="Cambria Math"/>
                              </a:rPr>
                            </m:ctrlPr>
                          </m:naryPr>
                          <m:sub/>
                          <m:sup/>
                          <m:e>
                            <m:r>
                              <a:rPr lang="en-US" sz="2800" b="1" i="0">
                                <a:effectLst/>
                                <a:latin typeface="Cambria Math"/>
                              </a:rPr>
                              <m:t>𝐟</m:t>
                            </m:r>
                          </m:e>
                        </m:nary>
                      </m:den>
                    </m:f>
                  </m:oMath>
                </a14:m>
                <a:r>
                  <a:rPr lang="en-US" sz="2800" b="1" dirty="0">
                    <a:effectLst/>
                    <a:latin typeface="Cambria Math"/>
                  </a:rPr>
                  <a:t> - </a:t>
                </a:r>
                <a14:m>
                  <m:oMath xmlns:m="http://schemas.openxmlformats.org/officeDocument/2006/math">
                    <m:sSup>
                      <m:sSupPr>
                        <m:ctrlPr>
                          <a:rPr lang="en-US" sz="2800" b="1" i="1">
                            <a:effectLst/>
                            <a:latin typeface="Cambria Math"/>
                          </a:rPr>
                        </m:ctrlPr>
                      </m:sSupPr>
                      <m:e>
                        <m:d>
                          <m:dPr>
                            <m:ctrlPr>
                              <a:rPr lang="en-US" sz="2800" b="1" i="1">
                                <a:effectLst/>
                                <a:latin typeface="Cambria Math"/>
                              </a:rPr>
                            </m:ctrlPr>
                          </m:dPr>
                          <m:e>
                            <m:f>
                              <m:fPr>
                                <m:ctrlPr>
                                  <a:rPr lang="en-US" sz="2800" b="1" i="1">
                                    <a:effectLst/>
                                    <a:latin typeface="Cambria Math"/>
                                  </a:rPr>
                                </m:ctrlPr>
                              </m:fPr>
                              <m:num>
                                <m:nary>
                                  <m:naryPr>
                                    <m:chr m:val="∑"/>
                                    <m:subHide m:val="on"/>
                                    <m:supHide m:val="on"/>
                                    <m:ctrlPr>
                                      <a:rPr lang="en-US" sz="2800" b="1" i="1">
                                        <a:effectLst/>
                                        <a:latin typeface="Cambria Math"/>
                                      </a:rPr>
                                    </m:ctrlPr>
                                  </m:naryPr>
                                  <m:sub/>
                                  <m:sup/>
                                  <m:e>
                                    <m:r>
                                      <a:rPr lang="en-US" sz="2800" b="1" i="0">
                                        <a:effectLst/>
                                        <a:latin typeface="Cambria Math"/>
                                      </a:rPr>
                                      <m:t>𝐟𝐱</m:t>
                                    </m:r>
                                  </m:e>
                                </m:nary>
                              </m:num>
                              <m:den>
                                <m:nary>
                                  <m:naryPr>
                                    <m:chr m:val="∑"/>
                                    <m:subHide m:val="on"/>
                                    <m:supHide m:val="on"/>
                                    <m:ctrlPr>
                                      <a:rPr lang="en-US" sz="2800" b="1" i="1">
                                        <a:effectLst/>
                                        <a:latin typeface="Cambria Math"/>
                                      </a:rPr>
                                    </m:ctrlPr>
                                  </m:naryPr>
                                  <m:sub/>
                                  <m:sup/>
                                  <m:e>
                                    <m:r>
                                      <a:rPr lang="en-US" sz="2800" b="1" i="0">
                                        <a:effectLst/>
                                        <a:latin typeface="Cambria Math"/>
                                      </a:rPr>
                                      <m:t>𝐟</m:t>
                                    </m:r>
                                  </m:e>
                                </m:nary>
                              </m:den>
                            </m:f>
                          </m:e>
                        </m:d>
                      </m:e>
                      <m:sup>
                        <m:r>
                          <a:rPr lang="en-US" sz="2800" b="1" i="0">
                            <a:effectLst/>
                            <a:latin typeface="Cambria Math"/>
                          </a:rPr>
                          <m:t>𝟐</m:t>
                        </m:r>
                      </m:sup>
                    </m:sSup>
                    <m:r>
                      <a:rPr lang="en-US" sz="2800" b="1" i="0" smtClean="0">
                        <a:effectLst/>
                        <a:latin typeface="Cambria Math"/>
                      </a:rPr>
                      <m:t> </m:t>
                    </m:r>
                  </m:oMath>
                </a14:m>
                <a:r>
                  <a:rPr lang="en-US" sz="2800" b="1" dirty="0" smtClean="0">
                    <a:effectLst/>
                    <a:latin typeface="Cambria Math"/>
                  </a:rPr>
                  <a:t>= </a:t>
                </a:r>
                <a14:m>
                  <m:oMath xmlns:m="http://schemas.openxmlformats.org/officeDocument/2006/math">
                    <m:f>
                      <m:fPr>
                        <m:ctrlPr>
                          <a:rPr lang="en-US" sz="2800" b="1" i="1" smtClean="0">
                            <a:effectLst/>
                            <a:latin typeface="Cambria Math"/>
                          </a:rPr>
                        </m:ctrlPr>
                      </m:fPr>
                      <m:num>
                        <m:r>
                          <a:rPr lang="en-US" sz="2800" b="1" i="1" smtClean="0">
                            <a:effectLst/>
                            <a:latin typeface="Cambria Math"/>
                          </a:rPr>
                          <m:t>𝟒𝟒𝟖𝟓𝟎𝟎𝟎𝟎</m:t>
                        </m:r>
                      </m:num>
                      <m:den>
                        <m:r>
                          <a:rPr lang="en-US" sz="2800" b="1" i="1" smtClean="0">
                            <a:effectLst/>
                            <a:latin typeface="Cambria Math"/>
                          </a:rPr>
                          <m:t>𝟑𝟎𝟎</m:t>
                        </m:r>
                      </m:den>
                    </m:f>
                    <m:r>
                      <a:rPr lang="en-US" sz="2800" b="1" i="1" smtClean="0">
                        <a:effectLst/>
                        <a:latin typeface="Cambria Math"/>
                      </a:rPr>
                      <m:t>−</m:t>
                    </m:r>
                    <m:sSup>
                      <m:sSupPr>
                        <m:ctrlPr>
                          <a:rPr lang="en-US" sz="2800" b="1" i="1" smtClean="0">
                            <a:effectLst/>
                            <a:latin typeface="Cambria Math"/>
                          </a:rPr>
                        </m:ctrlPr>
                      </m:sSupPr>
                      <m:e>
                        <m:d>
                          <m:dPr>
                            <m:ctrlPr>
                              <a:rPr lang="en-US" sz="2800" b="1" i="1" smtClean="0">
                                <a:effectLst/>
                                <a:latin typeface="Cambria Math"/>
                              </a:rPr>
                            </m:ctrlPr>
                          </m:dPr>
                          <m:e>
                            <m:f>
                              <m:fPr>
                                <m:ctrlPr>
                                  <a:rPr lang="en-US" sz="2800" b="1" i="1" smtClean="0">
                                    <a:effectLst/>
                                    <a:latin typeface="Cambria Math"/>
                                  </a:rPr>
                                </m:ctrlPr>
                              </m:fPr>
                              <m:num>
                                <m:r>
                                  <a:rPr lang="en-US" sz="2800" b="1" i="1" smtClean="0">
                                    <a:effectLst/>
                                    <a:latin typeface="Cambria Math"/>
                                  </a:rPr>
                                  <m:t>𝟏𝟏𝟎𝟎𝟎𝟎</m:t>
                                </m:r>
                              </m:num>
                              <m:den>
                                <m:r>
                                  <a:rPr lang="en-US" sz="2800" b="1" i="1" smtClean="0">
                                    <a:effectLst/>
                                    <a:latin typeface="Cambria Math"/>
                                  </a:rPr>
                                  <m:t>𝟑𝟎𝟎</m:t>
                                </m:r>
                              </m:den>
                            </m:f>
                          </m:e>
                        </m:d>
                      </m:e>
                      <m:sup>
                        <m:r>
                          <a:rPr lang="en-US" sz="2800" b="1" i="1" smtClean="0">
                            <a:effectLst/>
                            <a:latin typeface="Cambria Math"/>
                          </a:rPr>
                          <m:t>𝟐</m:t>
                        </m:r>
                      </m:sup>
                    </m:sSup>
                  </m:oMath>
                </a14:m>
                <a:r>
                  <a:rPr lang="en-US" sz="2800" b="1" dirty="0" smtClean="0">
                    <a:effectLst/>
                    <a:latin typeface="Cambria Math"/>
                  </a:rPr>
                  <a:t>= </a:t>
                </a:r>
                <a:r>
                  <a:rPr lang="en-US" sz="2800" b="1" dirty="0" smtClean="0">
                    <a:latin typeface="Cambria Math"/>
                  </a:rPr>
                  <a:t>15055.56</a:t>
                </a:r>
                <a:endParaRPr lang="en-US" sz="2800" b="1" dirty="0" smtClean="0">
                  <a:effectLst/>
                  <a:latin typeface="Cambria Math"/>
                </a:endParaRPr>
              </a:p>
              <a:p>
                <a:pPr algn="just" rtl="1"/>
                <a:r>
                  <a:rPr lang="ar-EG" dirty="0"/>
                  <a:t>3- الانحراف المعياري :-</a:t>
                </a:r>
                <a:endParaRPr lang="ar-SA" dirty="0"/>
              </a:p>
              <a:p>
                <a:pPr algn="just"/>
                <a14:m>
                  <m:oMath xmlns:m="http://schemas.openxmlformats.org/officeDocument/2006/math">
                    <m:r>
                      <a:rPr lang="ar-SA" sz="2800" b="1" i="0" smtClean="0">
                        <a:effectLst/>
                        <a:latin typeface="Cambria Math"/>
                      </a:rPr>
                      <m:t>𝛔</m:t>
                    </m:r>
                    <m:r>
                      <a:rPr lang="ar-SA" sz="2800" b="1" i="0" smtClean="0">
                        <a:effectLst/>
                        <a:latin typeface="Cambria Math"/>
                      </a:rPr>
                      <m:t>= </m:t>
                    </m:r>
                    <m:rad>
                      <m:radPr>
                        <m:degHide m:val="on"/>
                        <m:ctrlPr>
                          <a:rPr lang="ar-SA" sz="2800" b="1" i="1">
                            <a:effectLst/>
                            <a:latin typeface="Cambria Math"/>
                          </a:rPr>
                        </m:ctrlPr>
                      </m:radPr>
                      <m:deg/>
                      <m:e>
                        <m:sSup>
                          <m:sSupPr>
                            <m:ctrlPr>
                              <a:rPr lang="ar-SA" sz="2800" b="1" i="1">
                                <a:effectLst/>
                                <a:latin typeface="Cambria Math"/>
                              </a:rPr>
                            </m:ctrlPr>
                          </m:sSupPr>
                          <m:e>
                            <m:r>
                              <a:rPr lang="ar-SA" sz="2800" b="1" i="0">
                                <a:effectLst/>
                                <a:latin typeface="Cambria Math"/>
                              </a:rPr>
                              <m:t>𝛔</m:t>
                            </m:r>
                          </m:e>
                          <m:sup>
                            <m:r>
                              <a:rPr lang="en-US" sz="2800" b="1" i="0">
                                <a:effectLst/>
                                <a:latin typeface="Cambria Math"/>
                              </a:rPr>
                              <m:t>𝟐</m:t>
                            </m:r>
                          </m:sup>
                        </m:sSup>
                      </m:e>
                    </m:rad>
                  </m:oMath>
                </a14:m>
                <a:r>
                  <a:rPr lang="en-US" sz="2800" b="1" dirty="0" smtClean="0">
                    <a:effectLst/>
                    <a:latin typeface="Cambria Math"/>
                  </a:rPr>
                  <a:t> = </a:t>
                </a:r>
                <a14:m>
                  <m:oMath xmlns:m="http://schemas.openxmlformats.org/officeDocument/2006/math">
                    <m:rad>
                      <m:radPr>
                        <m:degHide m:val="on"/>
                        <m:ctrlPr>
                          <a:rPr lang="en-US" sz="2800" b="1" i="1" smtClean="0">
                            <a:effectLst/>
                            <a:latin typeface="Cambria Math"/>
                          </a:rPr>
                        </m:ctrlPr>
                      </m:radPr>
                      <m:deg/>
                      <m:e>
                        <m:r>
                          <a:rPr lang="en-US" sz="2800" b="1" i="0" smtClean="0">
                            <a:effectLst/>
                            <a:latin typeface="Cambria Math"/>
                          </a:rPr>
                          <m:t>𝟏𝟓𝟎𝟓𝟓</m:t>
                        </m:r>
                        <m:r>
                          <a:rPr lang="en-US" sz="2800" b="1" i="0" smtClean="0">
                            <a:effectLst/>
                            <a:latin typeface="Cambria Math"/>
                          </a:rPr>
                          <m:t>.</m:t>
                        </m:r>
                        <m:r>
                          <a:rPr lang="en-US" sz="2800" b="1" i="0" smtClean="0">
                            <a:effectLst/>
                            <a:latin typeface="Cambria Math"/>
                          </a:rPr>
                          <m:t>𝟓𝟔</m:t>
                        </m:r>
                      </m:e>
                    </m:rad>
                  </m:oMath>
                </a14:m>
                <a:r>
                  <a:rPr lang="en-US" sz="2800" b="1" dirty="0" smtClean="0">
                    <a:effectLst/>
                    <a:latin typeface="Cambria Math"/>
                  </a:rPr>
                  <a:t>=  122.7011</a:t>
                </a:r>
                <a:r>
                  <a:rPr lang="ar-EG" sz="2800" b="1" dirty="0" smtClean="0">
                    <a:effectLst/>
                    <a:latin typeface="Cambria Math"/>
                  </a:rPr>
                  <a:t> ريال  </a:t>
                </a:r>
                <a:endParaRPr lang="ar-SA" sz="2800" b="1" dirty="0">
                  <a:effectLst/>
                  <a:latin typeface="Cambria Math"/>
                </a:endParaRPr>
              </a:p>
              <a:p>
                <a:pPr algn="just"/>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t="-1752" r="-1777"/>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29</a:t>
            </a:fld>
            <a:endParaRPr lang="en-US" dirty="0"/>
          </a:p>
        </p:txBody>
      </p:sp>
    </p:spTree>
    <p:extLst>
      <p:ext uri="{BB962C8B-B14F-4D97-AF65-F5344CB8AC3E}">
        <p14:creationId xmlns:p14="http://schemas.microsoft.com/office/powerpoint/2010/main" val="38796216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تمرين شامل :-</a:t>
            </a:r>
            <a:endParaRPr lang="en-US" dirty="0"/>
          </a:p>
        </p:txBody>
      </p:sp>
      <p:sp>
        <p:nvSpPr>
          <p:cNvPr id="3" name="Content Placeholder 2"/>
          <p:cNvSpPr>
            <a:spLocks noGrp="1"/>
          </p:cNvSpPr>
          <p:nvPr>
            <p:ph idx="1"/>
          </p:nvPr>
        </p:nvSpPr>
        <p:spPr>
          <a:xfrm>
            <a:off x="495300" y="1600201"/>
            <a:ext cx="8915400" cy="1396752"/>
          </a:xfrm>
        </p:spPr>
        <p:txBody>
          <a:bodyPr/>
          <a:lstStyle/>
          <a:p>
            <a:r>
              <a:rPr lang="ar-EG" b="1" u="sng" dirty="0" smtClean="0">
                <a:effectLst>
                  <a:outerShdw blurRad="38100" dist="38100" dir="2700000" algn="tl">
                    <a:srgbClr val="000000">
                      <a:alpha val="43137"/>
                    </a:srgbClr>
                  </a:outerShdw>
                </a:effectLst>
              </a:rPr>
              <a:t>2- الوسيط و الربيع الادنى و الربيع الاعلى :-</a:t>
            </a:r>
          </a:p>
          <a:p>
            <a:pPr rtl="1"/>
            <a:r>
              <a:rPr lang="ar-EG" dirty="0" smtClean="0">
                <a:effectLst>
                  <a:outerShdw blurRad="38100" dist="38100" dir="2700000" algn="tl">
                    <a:srgbClr val="000000">
                      <a:alpha val="43137"/>
                    </a:srgbClr>
                  </a:outerShdw>
                </a:effectLst>
              </a:rPr>
              <a:t>1- تكوين الجدول التكراري المتجمع الصاعد :-</a:t>
            </a:r>
          </a:p>
          <a:p>
            <a:pPr rtl="1"/>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30</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252508545"/>
              </p:ext>
            </p:extLst>
          </p:nvPr>
        </p:nvGraphicFramePr>
        <p:xfrm>
          <a:off x="5241032" y="3316952"/>
          <a:ext cx="3816424" cy="2560320"/>
        </p:xfrm>
        <a:graphic>
          <a:graphicData uri="http://schemas.openxmlformats.org/drawingml/2006/table">
            <a:tbl>
              <a:tblPr firstRow="1" bandRow="1">
                <a:tableStyleId>{5C22544A-7EE6-4342-B048-85BDC9FD1C3A}</a:tableStyleId>
              </a:tblPr>
              <a:tblGrid>
                <a:gridCol w="1908212"/>
                <a:gridCol w="1908212"/>
              </a:tblGrid>
              <a:tr h="195963">
                <a:tc>
                  <a:txBody>
                    <a:bodyPr/>
                    <a:lstStyle/>
                    <a:p>
                      <a:pPr algn="ctr"/>
                      <a:r>
                        <a:rPr lang="ar-EG" b="1" dirty="0" smtClean="0"/>
                        <a:t>فئات الدخل </a:t>
                      </a:r>
                      <a:endParaRPr lang="en-US" b="1" dirty="0"/>
                    </a:p>
                  </a:txBody>
                  <a:tcPr/>
                </a:tc>
                <a:tc>
                  <a:txBody>
                    <a:bodyPr/>
                    <a:lstStyle/>
                    <a:p>
                      <a:pPr algn="ctr" rtl="1"/>
                      <a:r>
                        <a:rPr lang="ar-EG" b="1" dirty="0" smtClean="0"/>
                        <a:t>عدد الأسر</a:t>
                      </a:r>
                      <a:endParaRPr lang="en-US" b="1" dirty="0"/>
                    </a:p>
                  </a:txBody>
                  <a:tcPr/>
                </a:tc>
              </a:tr>
              <a:tr h="195963">
                <a:tc>
                  <a:txBody>
                    <a:bodyPr/>
                    <a:lstStyle/>
                    <a:p>
                      <a:pPr algn="ctr"/>
                      <a:r>
                        <a:rPr lang="en-US" b="1" dirty="0" smtClean="0"/>
                        <a:t>100 - </a:t>
                      </a:r>
                      <a:endParaRPr lang="en-US" b="1" dirty="0"/>
                    </a:p>
                  </a:txBody>
                  <a:tcPr/>
                </a:tc>
                <a:tc>
                  <a:txBody>
                    <a:bodyPr/>
                    <a:lstStyle/>
                    <a:p>
                      <a:pPr algn="ctr"/>
                      <a:r>
                        <a:rPr lang="en-US" b="1" dirty="0" smtClean="0"/>
                        <a:t>30</a:t>
                      </a:r>
                      <a:endParaRPr lang="en-US" b="1" dirty="0"/>
                    </a:p>
                  </a:txBody>
                  <a:tcPr/>
                </a:tc>
              </a:tr>
              <a:tr h="195963">
                <a:tc>
                  <a:txBody>
                    <a:bodyPr/>
                    <a:lstStyle/>
                    <a:p>
                      <a:pPr algn="ctr"/>
                      <a:r>
                        <a:rPr lang="en-US" b="1" dirty="0" smtClean="0"/>
                        <a:t>200 -</a:t>
                      </a:r>
                      <a:endParaRPr lang="en-US" b="1" dirty="0"/>
                    </a:p>
                  </a:txBody>
                  <a:tcPr/>
                </a:tc>
                <a:tc>
                  <a:txBody>
                    <a:bodyPr/>
                    <a:lstStyle/>
                    <a:p>
                      <a:pPr algn="ctr"/>
                      <a:r>
                        <a:rPr lang="en-US" b="1" dirty="0" smtClean="0"/>
                        <a:t>65</a:t>
                      </a:r>
                      <a:endParaRPr lang="en-US" b="1" dirty="0"/>
                    </a:p>
                  </a:txBody>
                  <a:tcPr/>
                </a:tc>
              </a:tr>
              <a:tr h="195963">
                <a:tc>
                  <a:txBody>
                    <a:bodyPr/>
                    <a:lstStyle/>
                    <a:p>
                      <a:pPr algn="ctr"/>
                      <a:r>
                        <a:rPr lang="en-US" b="1" dirty="0" smtClean="0"/>
                        <a:t>300 - </a:t>
                      </a:r>
                      <a:endParaRPr lang="en-US" b="1" dirty="0"/>
                    </a:p>
                  </a:txBody>
                  <a:tcPr/>
                </a:tc>
                <a:tc>
                  <a:txBody>
                    <a:bodyPr/>
                    <a:lstStyle/>
                    <a:p>
                      <a:pPr algn="ctr"/>
                      <a:r>
                        <a:rPr lang="en-US" b="1" dirty="0" smtClean="0"/>
                        <a:t>80</a:t>
                      </a:r>
                      <a:endParaRPr lang="en-US" b="1" dirty="0"/>
                    </a:p>
                  </a:txBody>
                  <a:tcPr/>
                </a:tc>
              </a:tr>
              <a:tr h="195963">
                <a:tc>
                  <a:txBody>
                    <a:bodyPr/>
                    <a:lstStyle/>
                    <a:p>
                      <a:pPr algn="ctr"/>
                      <a:r>
                        <a:rPr lang="en-US" b="1" dirty="0" smtClean="0"/>
                        <a:t>400 - </a:t>
                      </a:r>
                      <a:endParaRPr lang="en-US" b="1" dirty="0"/>
                    </a:p>
                  </a:txBody>
                  <a:tcPr/>
                </a:tc>
                <a:tc>
                  <a:txBody>
                    <a:bodyPr/>
                    <a:lstStyle/>
                    <a:p>
                      <a:pPr algn="ctr"/>
                      <a:r>
                        <a:rPr lang="en-US" b="1" dirty="0" smtClean="0"/>
                        <a:t>75</a:t>
                      </a:r>
                      <a:endParaRPr lang="en-US" b="1" dirty="0"/>
                    </a:p>
                  </a:txBody>
                  <a:tcPr/>
                </a:tc>
              </a:tr>
              <a:tr h="195963">
                <a:tc>
                  <a:txBody>
                    <a:bodyPr/>
                    <a:lstStyle/>
                    <a:p>
                      <a:pPr algn="ctr"/>
                      <a:r>
                        <a:rPr lang="en-US" b="1" dirty="0" smtClean="0"/>
                        <a:t>500 - 600</a:t>
                      </a:r>
                      <a:endParaRPr lang="en-US" b="1" dirty="0"/>
                    </a:p>
                  </a:txBody>
                  <a:tcPr/>
                </a:tc>
                <a:tc>
                  <a:txBody>
                    <a:bodyPr/>
                    <a:lstStyle/>
                    <a:p>
                      <a:pPr algn="ctr"/>
                      <a:r>
                        <a:rPr lang="en-US" b="1" dirty="0" smtClean="0"/>
                        <a:t>50</a:t>
                      </a:r>
                      <a:endParaRPr lang="en-US" b="1" dirty="0"/>
                    </a:p>
                  </a:txBody>
                  <a:tcPr/>
                </a:tc>
              </a:tr>
              <a:tr h="195963">
                <a:tc>
                  <a:txBody>
                    <a:bodyPr/>
                    <a:lstStyle/>
                    <a:p>
                      <a:pPr algn="ctr"/>
                      <a:r>
                        <a:rPr lang="ar-EG" b="1" dirty="0" smtClean="0"/>
                        <a:t>المجموع</a:t>
                      </a:r>
                      <a:endParaRPr lang="en-US" b="1" dirty="0"/>
                    </a:p>
                  </a:txBody>
                  <a:tcPr>
                    <a:solidFill>
                      <a:srgbClr val="013E36"/>
                    </a:solidFill>
                  </a:tcPr>
                </a:tc>
                <a:tc>
                  <a:txBody>
                    <a:bodyPr/>
                    <a:lstStyle/>
                    <a:p>
                      <a:pPr algn="ctr"/>
                      <a:r>
                        <a:rPr lang="en-US" b="1" dirty="0" smtClean="0"/>
                        <a:t>300</a:t>
                      </a:r>
                      <a:endParaRPr lang="en-US" b="1" dirty="0"/>
                    </a:p>
                  </a:txBody>
                  <a:tcPr>
                    <a:solidFill>
                      <a:srgbClr val="013E36"/>
                    </a:solidFill>
                  </a:tcPr>
                </a:tc>
              </a:tr>
            </a:tbl>
          </a:graphicData>
        </a:graphic>
      </p:graphicFrame>
      <p:sp>
        <p:nvSpPr>
          <p:cNvPr id="6" name="Content Placeholder 2"/>
          <p:cNvSpPr txBox="1">
            <a:spLocks/>
          </p:cNvSpPr>
          <p:nvPr/>
        </p:nvSpPr>
        <p:spPr bwMode="auto">
          <a:xfrm>
            <a:off x="5040188" y="2780929"/>
            <a:ext cx="3657228" cy="72007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1" fontAlgn="base" hangingPunct="1">
              <a:spcBef>
                <a:spcPct val="20000"/>
              </a:spcBef>
              <a:spcAft>
                <a:spcPct val="0"/>
              </a:spcAft>
              <a:buFont typeface="Arial" pitchFamily="34" charset="0"/>
              <a:buNone/>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None/>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None/>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rtl="1"/>
            <a:r>
              <a:rPr lang="ar-EG" sz="2400" b="1" u="sng" dirty="0" smtClean="0">
                <a:effectLst>
                  <a:outerShdw blurRad="38100" dist="38100" dir="2700000" algn="tl">
                    <a:srgbClr val="000000">
                      <a:alpha val="43137"/>
                    </a:srgbClr>
                  </a:outerShdw>
                </a:effectLst>
              </a:rPr>
              <a:t>الجدول الاصلي </a:t>
            </a:r>
            <a:endParaRPr lang="en-US" sz="2400" b="1" u="sng" dirty="0">
              <a:effectLst>
                <a:outerShdw blurRad="38100" dist="38100" dir="2700000" algn="tl">
                  <a:srgbClr val="000000">
                    <a:alpha val="43137"/>
                  </a:srgbClr>
                </a:outerShdw>
              </a:effectLst>
            </a:endParaRPr>
          </a:p>
        </p:txBody>
      </p:sp>
      <p:sp>
        <p:nvSpPr>
          <p:cNvPr id="7" name="Content Placeholder 2"/>
          <p:cNvSpPr txBox="1">
            <a:spLocks/>
          </p:cNvSpPr>
          <p:nvPr/>
        </p:nvSpPr>
        <p:spPr bwMode="auto">
          <a:xfrm>
            <a:off x="800100" y="2636912"/>
            <a:ext cx="3657228" cy="9361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1" fontAlgn="base" hangingPunct="1">
              <a:spcBef>
                <a:spcPct val="20000"/>
              </a:spcBef>
              <a:spcAft>
                <a:spcPct val="0"/>
              </a:spcAft>
              <a:buFont typeface="Arial" pitchFamily="34" charset="0"/>
              <a:buNone/>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None/>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None/>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rtl="1"/>
            <a:r>
              <a:rPr lang="ar-EG" sz="2400" b="1" u="sng" dirty="0" smtClean="0">
                <a:effectLst>
                  <a:outerShdw blurRad="38100" dist="38100" dir="2700000" algn="tl">
                    <a:srgbClr val="000000">
                      <a:alpha val="43137"/>
                    </a:srgbClr>
                  </a:outerShdw>
                </a:effectLst>
              </a:rPr>
              <a:t>الجدول التكراري المتجمع الصاعد</a:t>
            </a:r>
            <a:endParaRPr lang="en-US" sz="2400" b="1" u="sng" dirty="0">
              <a:effectLst>
                <a:outerShdw blurRad="38100" dist="38100" dir="2700000" algn="tl">
                  <a:srgbClr val="000000">
                    <a:alpha val="43137"/>
                  </a:srgbClr>
                </a:outerShdw>
              </a:effectLst>
            </a:endParaRPr>
          </a:p>
        </p:txBody>
      </p:sp>
      <p:graphicFrame>
        <p:nvGraphicFramePr>
          <p:cNvPr id="8" name="Table 7"/>
          <p:cNvGraphicFramePr>
            <a:graphicFrameLocks noGrp="1"/>
          </p:cNvGraphicFramePr>
          <p:nvPr>
            <p:extLst>
              <p:ext uri="{D42A27DB-BD31-4B8C-83A1-F6EECF244321}">
                <p14:modId xmlns:p14="http://schemas.microsoft.com/office/powerpoint/2010/main" val="3699444669"/>
              </p:ext>
            </p:extLst>
          </p:nvPr>
        </p:nvGraphicFramePr>
        <p:xfrm>
          <a:off x="560512" y="3284984"/>
          <a:ext cx="4238104" cy="2595880"/>
        </p:xfrm>
        <a:graphic>
          <a:graphicData uri="http://schemas.openxmlformats.org/drawingml/2006/table">
            <a:tbl>
              <a:tblPr firstRow="1" bandRow="1">
                <a:tableStyleId>{5C22544A-7EE6-4342-B048-85BDC9FD1C3A}</a:tableStyleId>
              </a:tblPr>
              <a:tblGrid>
                <a:gridCol w="2119052"/>
                <a:gridCol w="2119052"/>
              </a:tblGrid>
              <a:tr h="370840">
                <a:tc>
                  <a:txBody>
                    <a:bodyPr/>
                    <a:lstStyle/>
                    <a:p>
                      <a:pPr algn="ctr"/>
                      <a:r>
                        <a:rPr lang="ar-EG" b="1" dirty="0" smtClean="0"/>
                        <a:t>الحد الادنى لفئة</a:t>
                      </a:r>
                      <a:endParaRPr lang="en-US" b="1" dirty="0"/>
                    </a:p>
                  </a:txBody>
                  <a:tcPr/>
                </a:tc>
                <a:tc>
                  <a:txBody>
                    <a:bodyPr/>
                    <a:lstStyle/>
                    <a:p>
                      <a:pPr algn="ctr"/>
                      <a:r>
                        <a:rPr lang="ar-EG" b="1" dirty="0" smtClean="0"/>
                        <a:t>التكرار المتجمع</a:t>
                      </a:r>
                      <a:endParaRPr lang="en-US" b="1" dirty="0"/>
                    </a:p>
                  </a:txBody>
                  <a:tcPr/>
                </a:tc>
              </a:tr>
              <a:tr h="370840">
                <a:tc>
                  <a:txBody>
                    <a:bodyPr/>
                    <a:lstStyle/>
                    <a:p>
                      <a:pPr algn="ctr" rtl="1"/>
                      <a:r>
                        <a:rPr lang="ar-EG" b="1" dirty="0" smtClean="0"/>
                        <a:t>أقل من </a:t>
                      </a:r>
                      <a:r>
                        <a:rPr lang="en-US" b="1" dirty="0" smtClean="0"/>
                        <a:t>100</a:t>
                      </a:r>
                      <a:r>
                        <a:rPr lang="ar-EG" b="1" baseline="0" dirty="0" smtClean="0"/>
                        <a:t> </a:t>
                      </a:r>
                      <a:endParaRPr lang="en-US" b="1" dirty="0"/>
                    </a:p>
                  </a:txBody>
                  <a:tcPr/>
                </a:tc>
                <a:tc>
                  <a:txBody>
                    <a:bodyPr/>
                    <a:lstStyle/>
                    <a:p>
                      <a:pPr algn="ctr"/>
                      <a:r>
                        <a:rPr lang="en-US" b="1" dirty="0" smtClean="0"/>
                        <a:t>0</a:t>
                      </a:r>
                      <a:endParaRPr lang="en-US" b="1" dirty="0"/>
                    </a:p>
                  </a:txBody>
                  <a:tcPr/>
                </a:tc>
              </a:tr>
              <a:tr h="370840">
                <a:tc>
                  <a:txBody>
                    <a:bodyPr/>
                    <a:lstStyle/>
                    <a:p>
                      <a:pPr algn="ctr" rtl="1"/>
                      <a:r>
                        <a:rPr lang="ar-EG" b="1" dirty="0" smtClean="0"/>
                        <a:t>أقل من </a:t>
                      </a:r>
                      <a:r>
                        <a:rPr lang="en-US" b="1" dirty="0" smtClean="0"/>
                        <a:t>200</a:t>
                      </a:r>
                      <a:endParaRPr lang="en-US" b="1" dirty="0"/>
                    </a:p>
                  </a:txBody>
                  <a:tcPr/>
                </a:tc>
                <a:tc>
                  <a:txBody>
                    <a:bodyPr/>
                    <a:lstStyle/>
                    <a:p>
                      <a:pPr algn="ctr"/>
                      <a:r>
                        <a:rPr lang="en-US" b="1" dirty="0" smtClean="0"/>
                        <a:t>30</a:t>
                      </a:r>
                      <a:endParaRPr lang="en-US" b="1" dirty="0"/>
                    </a:p>
                  </a:txBody>
                  <a:tcPr/>
                </a:tc>
              </a:tr>
              <a:tr h="370840">
                <a:tc>
                  <a:txBody>
                    <a:bodyPr/>
                    <a:lstStyle/>
                    <a:p>
                      <a:pPr algn="ctr" rtl="1"/>
                      <a:r>
                        <a:rPr lang="ar-EG" b="1" dirty="0" smtClean="0"/>
                        <a:t>أقل من </a:t>
                      </a:r>
                      <a:r>
                        <a:rPr lang="en-US" b="1" dirty="0" smtClean="0"/>
                        <a:t>300</a:t>
                      </a:r>
                      <a:endParaRPr lang="en-US" b="1" dirty="0"/>
                    </a:p>
                  </a:txBody>
                  <a:tcPr/>
                </a:tc>
                <a:tc>
                  <a:txBody>
                    <a:bodyPr/>
                    <a:lstStyle/>
                    <a:p>
                      <a:pPr algn="ctr"/>
                      <a:r>
                        <a:rPr lang="en-US" b="1" dirty="0" smtClean="0"/>
                        <a:t>95</a:t>
                      </a:r>
                      <a:endParaRPr lang="en-US" b="1" dirty="0"/>
                    </a:p>
                  </a:txBody>
                  <a:tcPr/>
                </a:tc>
              </a:tr>
              <a:tr h="370840">
                <a:tc>
                  <a:txBody>
                    <a:bodyPr/>
                    <a:lstStyle/>
                    <a:p>
                      <a:pPr algn="ctr" rtl="1"/>
                      <a:r>
                        <a:rPr lang="ar-EG" b="1" dirty="0" smtClean="0"/>
                        <a:t>أقل من </a:t>
                      </a:r>
                      <a:r>
                        <a:rPr lang="en-US" b="1" dirty="0" smtClean="0"/>
                        <a:t>400</a:t>
                      </a:r>
                      <a:endParaRPr lang="en-US" b="1" dirty="0"/>
                    </a:p>
                  </a:txBody>
                  <a:tcPr/>
                </a:tc>
                <a:tc>
                  <a:txBody>
                    <a:bodyPr/>
                    <a:lstStyle/>
                    <a:p>
                      <a:pPr algn="ctr"/>
                      <a:r>
                        <a:rPr lang="en-US" b="1" dirty="0" smtClean="0"/>
                        <a:t>175</a:t>
                      </a:r>
                      <a:endParaRPr lang="en-US" b="1" dirty="0"/>
                    </a:p>
                  </a:txBody>
                  <a:tcPr/>
                </a:tc>
              </a:tr>
              <a:tr h="370840">
                <a:tc>
                  <a:txBody>
                    <a:bodyPr/>
                    <a:lstStyle/>
                    <a:p>
                      <a:pPr algn="ctr" rtl="1"/>
                      <a:r>
                        <a:rPr lang="ar-EG" b="1" dirty="0" smtClean="0"/>
                        <a:t>أقل من </a:t>
                      </a:r>
                      <a:r>
                        <a:rPr lang="en-US" b="1" dirty="0" smtClean="0"/>
                        <a:t>500</a:t>
                      </a:r>
                      <a:endParaRPr lang="en-US" b="1" dirty="0"/>
                    </a:p>
                  </a:txBody>
                  <a:tcPr/>
                </a:tc>
                <a:tc>
                  <a:txBody>
                    <a:bodyPr/>
                    <a:lstStyle/>
                    <a:p>
                      <a:pPr algn="ctr"/>
                      <a:r>
                        <a:rPr lang="en-US" b="1" dirty="0" smtClean="0"/>
                        <a:t>250</a:t>
                      </a:r>
                      <a:endParaRPr lang="en-US" b="1" dirty="0"/>
                    </a:p>
                  </a:txBody>
                  <a:tcPr/>
                </a:tc>
              </a:tr>
              <a:tr h="370840">
                <a:tc>
                  <a:txBody>
                    <a:bodyPr/>
                    <a:lstStyle/>
                    <a:p>
                      <a:pPr algn="ctr" rtl="1"/>
                      <a:r>
                        <a:rPr lang="ar-EG" b="1" dirty="0" smtClean="0"/>
                        <a:t>أقل من </a:t>
                      </a:r>
                      <a:r>
                        <a:rPr lang="en-US" b="1" dirty="0" smtClean="0"/>
                        <a:t>600</a:t>
                      </a:r>
                      <a:endParaRPr lang="en-US" b="1" dirty="0"/>
                    </a:p>
                  </a:txBody>
                  <a:tcPr/>
                </a:tc>
                <a:tc>
                  <a:txBody>
                    <a:bodyPr/>
                    <a:lstStyle/>
                    <a:p>
                      <a:pPr algn="ctr"/>
                      <a:r>
                        <a:rPr lang="en-US" b="1" dirty="0" smtClean="0"/>
                        <a:t>300</a:t>
                      </a:r>
                      <a:endParaRPr lang="en-US" b="1" dirty="0"/>
                    </a:p>
                  </a:txBody>
                  <a:tcPr/>
                </a:tc>
              </a:tr>
            </a:tbl>
          </a:graphicData>
        </a:graphic>
      </p:graphicFrame>
    </p:spTree>
    <p:extLst>
      <p:ext uri="{BB962C8B-B14F-4D97-AF65-F5344CB8AC3E}">
        <p14:creationId xmlns:p14="http://schemas.microsoft.com/office/powerpoint/2010/main" val="380891884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a:t>تمرين شامل :-</a:t>
            </a:r>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31</a:t>
            </a:fld>
            <a:endParaRPr lang="en-US" dirty="0"/>
          </a:p>
        </p:txBody>
      </p:sp>
      <mc:AlternateContent xmlns:mc="http://schemas.openxmlformats.org/markup-compatibility/2006" xmlns:a14="http://schemas.microsoft.com/office/drawing/2010/main">
        <mc:Choice Requires="a14">
          <p:sp>
            <p:nvSpPr>
              <p:cNvPr id="5" name="عنصر نائب للمحتوى 2"/>
              <p:cNvSpPr txBox="1">
                <a:spLocks/>
              </p:cNvSpPr>
              <p:nvPr/>
            </p:nvSpPr>
            <p:spPr bwMode="auto">
              <a:xfrm>
                <a:off x="495300" y="1711349"/>
                <a:ext cx="44577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1" eaLnBrk="1" fontAlgn="base" hangingPunct="1">
                  <a:spcBef>
                    <a:spcPct val="20000"/>
                  </a:spcBef>
                  <a:spcAft>
                    <a:spcPct val="0"/>
                  </a:spcAft>
                  <a:buFont typeface="Arial" pitchFamily="34" charset="0"/>
                  <a:buNone/>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None/>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None/>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EG" dirty="0" smtClean="0"/>
                  <a:t>2- ترتيب الوسيط :-</a:t>
                </a:r>
              </a:p>
              <a:p>
                <a:pPr algn="l"/>
                <a14:m>
                  <m:oMath xmlns:m="http://schemas.openxmlformats.org/officeDocument/2006/math">
                    <m:f>
                      <m:fPr>
                        <m:ctrlPr>
                          <a:rPr lang="ar-EG" sz="2400" i="1">
                            <a:latin typeface="Cambria Math"/>
                          </a:rPr>
                        </m:ctrlPr>
                      </m:fPr>
                      <m:num>
                        <m:r>
                          <a:rPr lang="ar-EG" sz="2400" i="1">
                            <a:latin typeface="Cambria Math"/>
                          </a:rPr>
                          <m:t>التكرارات</m:t>
                        </m:r>
                        <m:r>
                          <a:rPr lang="ar-EG" sz="2400" i="1">
                            <a:latin typeface="Cambria Math"/>
                          </a:rPr>
                          <m:t>  </m:t>
                        </m:r>
                        <m:r>
                          <a:rPr lang="ar-EG" sz="2400" i="1">
                            <a:latin typeface="Cambria Math"/>
                          </a:rPr>
                          <m:t>مجموع</m:t>
                        </m:r>
                      </m:num>
                      <m:den>
                        <m:r>
                          <a:rPr lang="ar-EG" sz="2400" i="1">
                            <a:latin typeface="Cambria Math"/>
                          </a:rPr>
                          <m:t>2</m:t>
                        </m:r>
                      </m:den>
                    </m:f>
                  </m:oMath>
                </a14:m>
                <a:r>
                  <a:rPr lang="ar-EG" sz="2400" dirty="0" smtClean="0"/>
                  <a:t>= </a:t>
                </a:r>
                <a:r>
                  <a:rPr lang="en-US" sz="2400" dirty="0" smtClean="0"/>
                  <a:t>=</a:t>
                </a:r>
                <a:r>
                  <a:rPr lang="ar-EG" sz="2400" dirty="0" smtClean="0"/>
                  <a:t> </a:t>
                </a:r>
                <a14:m>
                  <m:oMath xmlns:m="http://schemas.openxmlformats.org/officeDocument/2006/math">
                    <m:f>
                      <m:fPr>
                        <m:ctrlPr>
                          <a:rPr lang="ar-EG" sz="2400" i="1" smtClean="0">
                            <a:latin typeface="Cambria Math"/>
                          </a:rPr>
                        </m:ctrlPr>
                      </m:fPr>
                      <m:num>
                        <m:r>
                          <a:rPr lang="en-US" sz="2400" b="0" i="1" smtClean="0">
                            <a:latin typeface="Cambria Math"/>
                          </a:rPr>
                          <m:t>300</m:t>
                        </m:r>
                      </m:num>
                      <m:den>
                        <m:r>
                          <a:rPr lang="ar-EG" sz="2400" b="0" i="1" smtClean="0">
                            <a:latin typeface="Cambria Math"/>
                          </a:rPr>
                          <m:t>2</m:t>
                        </m:r>
                      </m:den>
                    </m:f>
                  </m:oMath>
                </a14:m>
                <a:r>
                  <a:rPr lang="en-US" sz="2400" dirty="0" smtClean="0"/>
                  <a:t> </a:t>
                </a:r>
                <a:r>
                  <a:rPr lang="ar-EG" sz="2400" dirty="0" smtClean="0"/>
                  <a:t> =  </a:t>
                </a:r>
                <a:r>
                  <a:rPr lang="en-US" sz="2400" dirty="0" smtClean="0"/>
                  <a:t>150</a:t>
                </a:r>
                <a:r>
                  <a:rPr lang="ar-EG" sz="2400" dirty="0" smtClean="0"/>
                  <a:t> </a:t>
                </a:r>
              </a:p>
              <a:p>
                <a:pPr algn="ctr"/>
                <a:r>
                  <a:rPr lang="ar-EG" dirty="0" smtClean="0"/>
                  <a:t>(البحث عن هذه القيمة في عمود التكرار المتجمع )</a:t>
                </a:r>
              </a:p>
              <a:p>
                <a:r>
                  <a:rPr lang="ar-EG" dirty="0" smtClean="0"/>
                  <a:t>3- الوسيط =</a:t>
                </a:r>
              </a:p>
              <a:p>
                <a:pPr algn="l" rtl="0"/>
                <a:r>
                  <a:rPr lang="en-US" dirty="0"/>
                  <a:t> </a:t>
                </a:r>
                <a:r>
                  <a:rPr lang="en-US" dirty="0" smtClean="0"/>
                  <a:t>= 300+ </a:t>
                </a:r>
                <a14:m>
                  <m:oMath xmlns:m="http://schemas.openxmlformats.org/officeDocument/2006/math">
                    <m:f>
                      <m:fPr>
                        <m:ctrlPr>
                          <a:rPr lang="en-US" i="1" smtClean="0">
                            <a:latin typeface="Cambria Math"/>
                          </a:rPr>
                        </m:ctrlPr>
                      </m:fPr>
                      <m:num>
                        <m:r>
                          <a:rPr lang="en-US" b="0" i="1" smtClean="0">
                            <a:latin typeface="Cambria Math"/>
                          </a:rPr>
                          <m:t>150</m:t>
                        </m:r>
                        <m:r>
                          <a:rPr lang="en-US" b="0" i="1" smtClean="0">
                            <a:latin typeface="Cambria Math"/>
                          </a:rPr>
                          <m:t> −</m:t>
                        </m:r>
                        <m:r>
                          <a:rPr lang="en-US" b="0" i="1" smtClean="0">
                            <a:latin typeface="Cambria Math"/>
                          </a:rPr>
                          <m:t>95</m:t>
                        </m:r>
                        <m:r>
                          <a:rPr lang="en-US" b="0" i="1" smtClean="0">
                            <a:latin typeface="Cambria Math"/>
                          </a:rPr>
                          <m:t> </m:t>
                        </m:r>
                      </m:num>
                      <m:den>
                        <m:r>
                          <a:rPr lang="en-US" b="0" i="1" smtClean="0">
                            <a:latin typeface="Cambria Math"/>
                          </a:rPr>
                          <m:t>175</m:t>
                        </m:r>
                        <m:r>
                          <a:rPr lang="en-US" b="0" i="1" smtClean="0">
                            <a:latin typeface="Cambria Math"/>
                          </a:rPr>
                          <m:t> −</m:t>
                        </m:r>
                        <m:r>
                          <a:rPr lang="en-US" b="0" i="1" smtClean="0">
                            <a:latin typeface="Cambria Math"/>
                          </a:rPr>
                          <m:t>95</m:t>
                        </m:r>
                        <m:r>
                          <a:rPr lang="en-US" b="0" i="1" smtClean="0">
                            <a:latin typeface="Cambria Math"/>
                          </a:rPr>
                          <m:t> </m:t>
                        </m:r>
                      </m:den>
                    </m:f>
                  </m:oMath>
                </a14:m>
                <a:r>
                  <a:rPr lang="en-US" dirty="0" smtClean="0"/>
                  <a:t> × 100 = 368.75</a:t>
                </a:r>
                <a:r>
                  <a:rPr lang="ar-EG" dirty="0" smtClean="0"/>
                  <a:t>ريال </a:t>
                </a:r>
                <a:endParaRPr lang="ar-SA" dirty="0"/>
              </a:p>
            </p:txBody>
          </p:sp>
        </mc:Choice>
        <mc:Fallback xmlns="">
          <p:sp>
            <p:nvSpPr>
              <p:cNvPr id="5" name="عنصر نائب للمحتوى 2"/>
              <p:cNvSpPr txBox="1">
                <a:spLocks noRot="1" noChangeAspect="1" noMove="1" noResize="1" noEditPoints="1" noAdjustHandles="1" noChangeArrowheads="1" noChangeShapeType="1" noTextEdit="1"/>
              </p:cNvSpPr>
              <p:nvPr/>
            </p:nvSpPr>
            <p:spPr bwMode="auto">
              <a:xfrm>
                <a:off x="495300" y="1711349"/>
                <a:ext cx="4457700" cy="4525963"/>
              </a:xfrm>
              <a:prstGeom prst="rect">
                <a:avLst/>
              </a:prstGeom>
              <a:blipFill rotWithShape="1">
                <a:blip r:embed="rId2"/>
                <a:stretch>
                  <a:fillRect l="-3962" t="-1752" r="-3552"/>
                </a:stretch>
              </a:blipFill>
              <a:ln w="9525">
                <a:noFill/>
                <a:miter lim="800000"/>
                <a:headEnd/>
                <a:tailEnd/>
              </a:ln>
            </p:spPr>
            <p:txBody>
              <a:bodyPr/>
              <a:lstStyle/>
              <a:p>
                <a:r>
                  <a:rPr lang="en-US">
                    <a:noFill/>
                  </a:rPr>
                  <a:t> </a:t>
                </a:r>
              </a:p>
            </p:txBody>
          </p:sp>
        </mc:Fallback>
      </mc:AlternateContent>
      <p:sp>
        <p:nvSpPr>
          <p:cNvPr id="6" name="عنصر نائب للمحتوى 2"/>
          <p:cNvSpPr>
            <a:spLocks noGrp="1"/>
          </p:cNvSpPr>
          <p:nvPr>
            <p:ph idx="1"/>
          </p:nvPr>
        </p:nvSpPr>
        <p:spPr>
          <a:xfrm>
            <a:off x="5097463" y="1600200"/>
            <a:ext cx="4319587" cy="4525963"/>
          </a:xfrm>
        </p:spPr>
        <p:txBody>
          <a:bodyPr/>
          <a:lstStyle/>
          <a:p>
            <a:r>
              <a:rPr lang="ar-EG" dirty="0"/>
              <a:t>1- الجدول التكراري المتجمع </a:t>
            </a:r>
            <a:r>
              <a:rPr lang="ar-EG" dirty="0" smtClean="0"/>
              <a:t>الصاعد :- </a:t>
            </a:r>
          </a:p>
          <a:p>
            <a:endParaRPr lang="ar-SA" dirty="0"/>
          </a:p>
        </p:txBody>
      </p:sp>
      <p:graphicFrame>
        <p:nvGraphicFramePr>
          <p:cNvPr id="9" name="Table 8"/>
          <p:cNvGraphicFramePr>
            <a:graphicFrameLocks noGrp="1"/>
          </p:cNvGraphicFramePr>
          <p:nvPr>
            <p:extLst>
              <p:ext uri="{D42A27DB-BD31-4B8C-83A1-F6EECF244321}">
                <p14:modId xmlns:p14="http://schemas.microsoft.com/office/powerpoint/2010/main" val="1298106168"/>
              </p:ext>
            </p:extLst>
          </p:nvPr>
        </p:nvGraphicFramePr>
        <p:xfrm>
          <a:off x="5395416" y="2780928"/>
          <a:ext cx="3446016" cy="2595880"/>
        </p:xfrm>
        <a:graphic>
          <a:graphicData uri="http://schemas.openxmlformats.org/drawingml/2006/table">
            <a:tbl>
              <a:tblPr firstRow="1" bandRow="1">
                <a:tableStyleId>{5C22544A-7EE6-4342-B048-85BDC9FD1C3A}</a:tableStyleId>
              </a:tblPr>
              <a:tblGrid>
                <a:gridCol w="1723008"/>
                <a:gridCol w="1723008"/>
              </a:tblGrid>
              <a:tr h="370840">
                <a:tc>
                  <a:txBody>
                    <a:bodyPr/>
                    <a:lstStyle/>
                    <a:p>
                      <a:pPr algn="ctr"/>
                      <a:r>
                        <a:rPr lang="ar-EG" b="1" dirty="0" smtClean="0"/>
                        <a:t>الحد الادنى لفئة</a:t>
                      </a:r>
                      <a:endParaRPr lang="en-US" b="1" dirty="0"/>
                    </a:p>
                  </a:txBody>
                  <a:tcPr/>
                </a:tc>
                <a:tc>
                  <a:txBody>
                    <a:bodyPr/>
                    <a:lstStyle/>
                    <a:p>
                      <a:pPr algn="ctr"/>
                      <a:r>
                        <a:rPr lang="ar-EG" b="1" dirty="0" smtClean="0"/>
                        <a:t>التكرار المتجمع</a:t>
                      </a:r>
                      <a:endParaRPr lang="en-US" b="1" dirty="0"/>
                    </a:p>
                  </a:txBody>
                  <a:tcPr/>
                </a:tc>
              </a:tr>
              <a:tr h="370840">
                <a:tc>
                  <a:txBody>
                    <a:bodyPr/>
                    <a:lstStyle/>
                    <a:p>
                      <a:pPr algn="ctr" rtl="1"/>
                      <a:r>
                        <a:rPr lang="ar-EG" b="1" dirty="0" smtClean="0"/>
                        <a:t>أقل من </a:t>
                      </a:r>
                      <a:r>
                        <a:rPr lang="en-US" b="1" dirty="0" smtClean="0"/>
                        <a:t>100</a:t>
                      </a:r>
                      <a:r>
                        <a:rPr lang="ar-EG" b="1" baseline="0" dirty="0" smtClean="0"/>
                        <a:t> </a:t>
                      </a:r>
                      <a:endParaRPr lang="en-US" b="1" dirty="0"/>
                    </a:p>
                  </a:txBody>
                  <a:tcPr/>
                </a:tc>
                <a:tc>
                  <a:txBody>
                    <a:bodyPr/>
                    <a:lstStyle/>
                    <a:p>
                      <a:pPr algn="ctr"/>
                      <a:r>
                        <a:rPr lang="en-US" b="1" dirty="0" smtClean="0"/>
                        <a:t>0</a:t>
                      </a:r>
                      <a:endParaRPr lang="en-US" b="1" dirty="0"/>
                    </a:p>
                  </a:txBody>
                  <a:tcPr/>
                </a:tc>
              </a:tr>
              <a:tr h="370840">
                <a:tc>
                  <a:txBody>
                    <a:bodyPr/>
                    <a:lstStyle/>
                    <a:p>
                      <a:pPr algn="ctr" rtl="1"/>
                      <a:r>
                        <a:rPr lang="ar-EG" b="1" dirty="0" smtClean="0"/>
                        <a:t>أقل من </a:t>
                      </a:r>
                      <a:r>
                        <a:rPr lang="en-US" b="1" dirty="0" smtClean="0"/>
                        <a:t>200</a:t>
                      </a:r>
                      <a:endParaRPr lang="en-US" b="1" dirty="0"/>
                    </a:p>
                  </a:txBody>
                  <a:tcPr/>
                </a:tc>
                <a:tc>
                  <a:txBody>
                    <a:bodyPr/>
                    <a:lstStyle/>
                    <a:p>
                      <a:pPr algn="ctr"/>
                      <a:r>
                        <a:rPr lang="en-US" b="1" dirty="0" smtClean="0"/>
                        <a:t>30</a:t>
                      </a:r>
                      <a:endParaRPr lang="en-US" b="1" dirty="0"/>
                    </a:p>
                  </a:txBody>
                  <a:tcPr/>
                </a:tc>
              </a:tr>
              <a:tr h="370840">
                <a:tc>
                  <a:txBody>
                    <a:bodyPr/>
                    <a:lstStyle/>
                    <a:p>
                      <a:pPr algn="ctr" rtl="1"/>
                      <a:r>
                        <a:rPr lang="ar-EG" b="1" dirty="0" smtClean="0"/>
                        <a:t>أقل من </a:t>
                      </a:r>
                      <a:r>
                        <a:rPr lang="en-US" b="1" dirty="0" smtClean="0"/>
                        <a:t>300</a:t>
                      </a:r>
                      <a:endParaRPr lang="en-US" b="1" dirty="0"/>
                    </a:p>
                  </a:txBody>
                  <a:tcPr/>
                </a:tc>
                <a:tc>
                  <a:txBody>
                    <a:bodyPr/>
                    <a:lstStyle/>
                    <a:p>
                      <a:pPr algn="ctr"/>
                      <a:r>
                        <a:rPr lang="en-US" b="1" dirty="0" smtClean="0"/>
                        <a:t>95</a:t>
                      </a:r>
                      <a:endParaRPr lang="en-US" b="1" dirty="0"/>
                    </a:p>
                  </a:txBody>
                  <a:tcPr/>
                </a:tc>
              </a:tr>
              <a:tr h="370840">
                <a:tc>
                  <a:txBody>
                    <a:bodyPr/>
                    <a:lstStyle/>
                    <a:p>
                      <a:pPr algn="ctr" rtl="1"/>
                      <a:r>
                        <a:rPr lang="ar-EG" b="1" dirty="0" smtClean="0"/>
                        <a:t>أقل من </a:t>
                      </a:r>
                      <a:r>
                        <a:rPr lang="en-US" b="1" dirty="0" smtClean="0"/>
                        <a:t>400</a:t>
                      </a:r>
                      <a:endParaRPr lang="en-US" b="1" dirty="0"/>
                    </a:p>
                  </a:txBody>
                  <a:tcPr/>
                </a:tc>
                <a:tc>
                  <a:txBody>
                    <a:bodyPr/>
                    <a:lstStyle/>
                    <a:p>
                      <a:pPr algn="ctr"/>
                      <a:r>
                        <a:rPr lang="en-US" b="1" dirty="0" smtClean="0"/>
                        <a:t>175</a:t>
                      </a:r>
                      <a:endParaRPr lang="en-US" b="1" dirty="0"/>
                    </a:p>
                  </a:txBody>
                  <a:tcPr/>
                </a:tc>
              </a:tr>
              <a:tr h="370840">
                <a:tc>
                  <a:txBody>
                    <a:bodyPr/>
                    <a:lstStyle/>
                    <a:p>
                      <a:pPr algn="ctr" rtl="1"/>
                      <a:r>
                        <a:rPr lang="ar-EG" b="1" dirty="0" smtClean="0"/>
                        <a:t>أقل من </a:t>
                      </a:r>
                      <a:r>
                        <a:rPr lang="en-US" b="1" dirty="0" smtClean="0"/>
                        <a:t>500</a:t>
                      </a:r>
                      <a:endParaRPr lang="en-US" b="1" dirty="0"/>
                    </a:p>
                  </a:txBody>
                  <a:tcPr/>
                </a:tc>
                <a:tc>
                  <a:txBody>
                    <a:bodyPr/>
                    <a:lstStyle/>
                    <a:p>
                      <a:pPr algn="ctr"/>
                      <a:r>
                        <a:rPr lang="en-US" b="1" dirty="0" smtClean="0"/>
                        <a:t>250</a:t>
                      </a:r>
                      <a:endParaRPr lang="en-US" b="1" dirty="0"/>
                    </a:p>
                  </a:txBody>
                  <a:tcPr/>
                </a:tc>
              </a:tr>
              <a:tr h="370840">
                <a:tc>
                  <a:txBody>
                    <a:bodyPr/>
                    <a:lstStyle/>
                    <a:p>
                      <a:pPr algn="ctr" rtl="1"/>
                      <a:r>
                        <a:rPr lang="ar-EG" b="1" dirty="0" smtClean="0"/>
                        <a:t>أقل من </a:t>
                      </a:r>
                      <a:r>
                        <a:rPr lang="en-US" b="1" dirty="0" smtClean="0"/>
                        <a:t>600</a:t>
                      </a:r>
                      <a:endParaRPr lang="en-US" b="1" dirty="0"/>
                    </a:p>
                  </a:txBody>
                  <a:tcPr/>
                </a:tc>
                <a:tc>
                  <a:txBody>
                    <a:bodyPr/>
                    <a:lstStyle/>
                    <a:p>
                      <a:pPr algn="ctr"/>
                      <a:r>
                        <a:rPr lang="en-US" b="1" dirty="0" smtClean="0"/>
                        <a:t>300</a:t>
                      </a:r>
                      <a:endParaRPr lang="en-US" b="1" dirty="0"/>
                    </a:p>
                  </a:txBody>
                  <a:tcPr/>
                </a:tc>
              </a:tr>
            </a:tbl>
          </a:graphicData>
        </a:graphic>
      </p:graphicFrame>
      <p:sp>
        <p:nvSpPr>
          <p:cNvPr id="8" name="Line Callout 1 7"/>
          <p:cNvSpPr/>
          <p:nvPr/>
        </p:nvSpPr>
        <p:spPr>
          <a:xfrm>
            <a:off x="9057456" y="3356992"/>
            <a:ext cx="648072" cy="864096"/>
          </a:xfrm>
          <a:prstGeom prst="borderCallout1">
            <a:avLst>
              <a:gd name="adj1" fmla="val 18750"/>
              <a:gd name="adj2" fmla="val -8333"/>
              <a:gd name="adj3" fmla="val 103682"/>
              <a:gd name="adj4" fmla="val -1320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b="1" dirty="0" smtClean="0">
                <a:solidFill>
                  <a:srgbClr val="FF0000"/>
                </a:solidFill>
              </a:rPr>
              <a:t>ترتيب الوسط </a:t>
            </a:r>
            <a:endParaRPr lang="en-US" b="1" dirty="0">
              <a:solidFill>
                <a:srgbClr val="FF0000"/>
              </a:solidFill>
            </a:endParaRPr>
          </a:p>
        </p:txBody>
      </p:sp>
    </p:spTree>
    <p:extLst>
      <p:ext uri="{BB962C8B-B14F-4D97-AF65-F5344CB8AC3E}">
        <p14:creationId xmlns:p14="http://schemas.microsoft.com/office/powerpoint/2010/main" val="1225367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a:t>تمرين شامل :-</a:t>
            </a:r>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32</a:t>
            </a:fld>
            <a:endParaRPr lang="en-US" dirty="0"/>
          </a:p>
        </p:txBody>
      </p:sp>
      <mc:AlternateContent xmlns:mc="http://schemas.openxmlformats.org/markup-compatibility/2006" xmlns:a14="http://schemas.microsoft.com/office/drawing/2010/main">
        <mc:Choice Requires="a14">
          <p:sp>
            <p:nvSpPr>
              <p:cNvPr id="5" name="عنصر نائب للمحتوى 2"/>
              <p:cNvSpPr txBox="1">
                <a:spLocks/>
              </p:cNvSpPr>
              <p:nvPr/>
            </p:nvSpPr>
            <p:spPr bwMode="auto">
              <a:xfrm>
                <a:off x="495300" y="1711349"/>
                <a:ext cx="44577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1" eaLnBrk="1" fontAlgn="base" hangingPunct="1">
                  <a:spcBef>
                    <a:spcPct val="20000"/>
                  </a:spcBef>
                  <a:spcAft>
                    <a:spcPct val="0"/>
                  </a:spcAft>
                  <a:buFont typeface="Arial" pitchFamily="34" charset="0"/>
                  <a:buNone/>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None/>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None/>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EG" dirty="0" smtClean="0"/>
                  <a:t>2- ترتيب ا</a:t>
                </a:r>
                <a:r>
                  <a:rPr lang="ar-SA" dirty="0" smtClean="0"/>
                  <a:t>لربيع الأدنى</a:t>
                </a:r>
                <a:r>
                  <a:rPr lang="ar-EG" dirty="0" smtClean="0"/>
                  <a:t> :-</a:t>
                </a:r>
              </a:p>
              <a:p>
                <a:pPr algn="ctr"/>
                <a14:m>
                  <m:oMath xmlns:m="http://schemas.openxmlformats.org/officeDocument/2006/math">
                    <m:r>
                      <a:rPr lang="ar-SA" sz="2400" b="0" i="1" smtClean="0">
                        <a:latin typeface="Cambria Math"/>
                      </a:rPr>
                      <m:t> </m:t>
                    </m:r>
                    <m:f>
                      <m:fPr>
                        <m:ctrlPr>
                          <a:rPr lang="ar-EG" sz="2400" i="1">
                            <a:latin typeface="Cambria Math"/>
                          </a:rPr>
                        </m:ctrlPr>
                      </m:fPr>
                      <m:num>
                        <m:r>
                          <a:rPr lang="ar-EG" sz="2400" i="1">
                            <a:latin typeface="Cambria Math"/>
                          </a:rPr>
                          <m:t>التكرارات</m:t>
                        </m:r>
                        <m:r>
                          <a:rPr lang="ar-EG" sz="2400" i="1">
                            <a:latin typeface="Cambria Math"/>
                          </a:rPr>
                          <m:t>  </m:t>
                        </m:r>
                        <m:r>
                          <a:rPr lang="ar-EG" sz="2400" i="1">
                            <a:latin typeface="Cambria Math"/>
                          </a:rPr>
                          <m:t>مجموع</m:t>
                        </m:r>
                      </m:num>
                      <m:den>
                        <m:r>
                          <a:rPr lang="ar-SA" sz="2400" b="0" i="1" smtClean="0">
                            <a:latin typeface="Cambria Math"/>
                          </a:rPr>
                          <m:t>4</m:t>
                        </m:r>
                      </m:den>
                    </m:f>
                  </m:oMath>
                </a14:m>
                <a:r>
                  <a:rPr lang="ar-EG" sz="2400" dirty="0" smtClean="0"/>
                  <a:t>= </a:t>
                </a:r>
                <a:r>
                  <a:rPr lang="en-US" sz="2400" dirty="0" smtClean="0"/>
                  <a:t>=</a:t>
                </a:r>
                <a:r>
                  <a:rPr lang="ar-EG" sz="2400" dirty="0" smtClean="0"/>
                  <a:t> </a:t>
                </a:r>
                <a14:m>
                  <m:oMath xmlns:m="http://schemas.openxmlformats.org/officeDocument/2006/math">
                    <m:f>
                      <m:fPr>
                        <m:ctrlPr>
                          <a:rPr lang="ar-EG" sz="2400" i="1" smtClean="0">
                            <a:latin typeface="Cambria Math"/>
                          </a:rPr>
                        </m:ctrlPr>
                      </m:fPr>
                      <m:num>
                        <m:r>
                          <a:rPr lang="en-US" sz="2400" b="0" i="1" smtClean="0">
                            <a:latin typeface="Cambria Math"/>
                          </a:rPr>
                          <m:t>300</m:t>
                        </m:r>
                      </m:num>
                      <m:den>
                        <m:r>
                          <a:rPr lang="ar-SA" sz="2400" b="0" i="1" smtClean="0">
                            <a:latin typeface="Cambria Math"/>
                          </a:rPr>
                          <m:t>4</m:t>
                        </m:r>
                      </m:den>
                    </m:f>
                  </m:oMath>
                </a14:m>
                <a:r>
                  <a:rPr lang="en-US" sz="2400" dirty="0" smtClean="0"/>
                  <a:t> </a:t>
                </a:r>
                <a:r>
                  <a:rPr lang="ar-EG" sz="2400" dirty="0" smtClean="0"/>
                  <a:t> =  </a:t>
                </a:r>
                <a:r>
                  <a:rPr lang="ar-SA" sz="2400" dirty="0"/>
                  <a:t> </a:t>
                </a:r>
                <a:r>
                  <a:rPr lang="en-US" sz="2400" dirty="0" smtClean="0"/>
                  <a:t>75</a:t>
                </a:r>
                <a:endParaRPr lang="ar-EG" sz="2400" dirty="0" smtClean="0"/>
              </a:p>
              <a:p>
                <a:pPr algn="ctr"/>
                <a:r>
                  <a:rPr lang="ar-EG" sz="2800" dirty="0" smtClean="0"/>
                  <a:t>(البحث عن هذه القيمة في عمود التكرار المتجمع )</a:t>
                </a:r>
              </a:p>
              <a:p>
                <a:r>
                  <a:rPr lang="ar-EG" dirty="0" smtClean="0"/>
                  <a:t>3- ال</a:t>
                </a:r>
                <a:r>
                  <a:rPr lang="ar-SA" dirty="0" smtClean="0"/>
                  <a:t>ربيع الادنى</a:t>
                </a:r>
                <a:r>
                  <a:rPr lang="ar-EG" dirty="0" smtClean="0"/>
                  <a:t> =</a:t>
                </a:r>
              </a:p>
              <a:p>
                <a:pPr algn="l" rtl="0"/>
                <a:r>
                  <a:rPr lang="en-US" dirty="0"/>
                  <a:t> </a:t>
                </a:r>
                <a:r>
                  <a:rPr lang="en-US" dirty="0" smtClean="0"/>
                  <a:t>= 200+ </a:t>
                </a:r>
                <a14:m>
                  <m:oMath xmlns:m="http://schemas.openxmlformats.org/officeDocument/2006/math">
                    <m:f>
                      <m:fPr>
                        <m:ctrlPr>
                          <a:rPr lang="en-US" i="1" smtClean="0">
                            <a:latin typeface="Cambria Math"/>
                          </a:rPr>
                        </m:ctrlPr>
                      </m:fPr>
                      <m:num>
                        <m:r>
                          <a:rPr lang="en-US" b="0" i="1" smtClean="0">
                            <a:latin typeface="Cambria Math"/>
                          </a:rPr>
                          <m:t>75</m:t>
                        </m:r>
                        <m:r>
                          <a:rPr lang="en-US" b="0" i="1" smtClean="0">
                            <a:latin typeface="Cambria Math"/>
                          </a:rPr>
                          <m:t> −</m:t>
                        </m:r>
                        <m:r>
                          <a:rPr lang="en-US" b="0" i="1" smtClean="0">
                            <a:latin typeface="Cambria Math"/>
                          </a:rPr>
                          <m:t>30</m:t>
                        </m:r>
                        <m:r>
                          <a:rPr lang="en-US" b="0" i="1" smtClean="0">
                            <a:latin typeface="Cambria Math"/>
                          </a:rPr>
                          <m:t> </m:t>
                        </m:r>
                      </m:num>
                      <m:den>
                        <m:r>
                          <a:rPr lang="en-US" b="0" i="1" smtClean="0">
                            <a:latin typeface="Cambria Math"/>
                          </a:rPr>
                          <m:t>95</m:t>
                        </m:r>
                        <m:r>
                          <a:rPr lang="en-US" b="0" i="1" smtClean="0">
                            <a:latin typeface="Cambria Math"/>
                          </a:rPr>
                          <m:t> −</m:t>
                        </m:r>
                        <m:r>
                          <a:rPr lang="en-US" b="0" i="1" smtClean="0">
                            <a:latin typeface="Cambria Math"/>
                          </a:rPr>
                          <m:t>30</m:t>
                        </m:r>
                        <m:r>
                          <a:rPr lang="en-US" b="0" i="1" smtClean="0">
                            <a:latin typeface="Cambria Math"/>
                          </a:rPr>
                          <m:t> </m:t>
                        </m:r>
                      </m:den>
                    </m:f>
                  </m:oMath>
                </a14:m>
                <a:r>
                  <a:rPr lang="en-US" dirty="0" smtClean="0"/>
                  <a:t> × 100 = 269.23</a:t>
                </a:r>
                <a:r>
                  <a:rPr lang="ar-EG" dirty="0" smtClean="0"/>
                  <a:t>ريال </a:t>
                </a:r>
                <a:endParaRPr lang="ar-SA" dirty="0"/>
              </a:p>
            </p:txBody>
          </p:sp>
        </mc:Choice>
        <mc:Fallback xmlns="">
          <p:sp>
            <p:nvSpPr>
              <p:cNvPr id="5" name="عنصر نائب للمحتوى 2"/>
              <p:cNvSpPr txBox="1">
                <a:spLocks noRot="1" noChangeAspect="1" noMove="1" noResize="1" noEditPoints="1" noAdjustHandles="1" noChangeArrowheads="1" noChangeShapeType="1" noTextEdit="1"/>
              </p:cNvSpPr>
              <p:nvPr/>
            </p:nvSpPr>
            <p:spPr bwMode="auto">
              <a:xfrm>
                <a:off x="495300" y="1711349"/>
                <a:ext cx="4457700" cy="4525963"/>
              </a:xfrm>
              <a:prstGeom prst="rect">
                <a:avLst/>
              </a:prstGeom>
              <a:blipFill rotWithShape="1">
                <a:blip r:embed="rId2"/>
                <a:stretch>
                  <a:fillRect l="-1366" t="-1752" r="-3552"/>
                </a:stretch>
              </a:blipFill>
              <a:ln w="9525">
                <a:noFill/>
                <a:miter lim="800000"/>
                <a:headEnd/>
                <a:tailEnd/>
              </a:ln>
            </p:spPr>
            <p:txBody>
              <a:bodyPr/>
              <a:lstStyle/>
              <a:p>
                <a:r>
                  <a:rPr lang="en-US">
                    <a:noFill/>
                  </a:rPr>
                  <a:t> </a:t>
                </a:r>
              </a:p>
            </p:txBody>
          </p:sp>
        </mc:Fallback>
      </mc:AlternateContent>
      <p:sp>
        <p:nvSpPr>
          <p:cNvPr id="6" name="عنصر نائب للمحتوى 2"/>
          <p:cNvSpPr>
            <a:spLocks noGrp="1"/>
          </p:cNvSpPr>
          <p:nvPr>
            <p:ph idx="1"/>
          </p:nvPr>
        </p:nvSpPr>
        <p:spPr>
          <a:xfrm>
            <a:off x="5097463" y="1600200"/>
            <a:ext cx="4319587" cy="4525963"/>
          </a:xfrm>
        </p:spPr>
        <p:txBody>
          <a:bodyPr/>
          <a:lstStyle/>
          <a:p>
            <a:r>
              <a:rPr lang="ar-EG" dirty="0"/>
              <a:t>1- الجدول التكراري المتجمع </a:t>
            </a:r>
            <a:r>
              <a:rPr lang="ar-EG" dirty="0" smtClean="0"/>
              <a:t>الصاعد :- </a:t>
            </a:r>
          </a:p>
          <a:p>
            <a:endParaRPr lang="ar-SA" dirty="0"/>
          </a:p>
        </p:txBody>
      </p:sp>
      <p:graphicFrame>
        <p:nvGraphicFramePr>
          <p:cNvPr id="9" name="Table 8"/>
          <p:cNvGraphicFramePr>
            <a:graphicFrameLocks noGrp="1"/>
          </p:cNvGraphicFramePr>
          <p:nvPr>
            <p:extLst>
              <p:ext uri="{D42A27DB-BD31-4B8C-83A1-F6EECF244321}">
                <p14:modId xmlns:p14="http://schemas.microsoft.com/office/powerpoint/2010/main" val="4230928908"/>
              </p:ext>
            </p:extLst>
          </p:nvPr>
        </p:nvGraphicFramePr>
        <p:xfrm>
          <a:off x="5539432" y="2708920"/>
          <a:ext cx="3229992" cy="2595880"/>
        </p:xfrm>
        <a:graphic>
          <a:graphicData uri="http://schemas.openxmlformats.org/drawingml/2006/table">
            <a:tbl>
              <a:tblPr firstRow="1" bandRow="1">
                <a:tableStyleId>{5C22544A-7EE6-4342-B048-85BDC9FD1C3A}</a:tableStyleId>
              </a:tblPr>
              <a:tblGrid>
                <a:gridCol w="1614996"/>
                <a:gridCol w="1614996"/>
              </a:tblGrid>
              <a:tr h="370840">
                <a:tc>
                  <a:txBody>
                    <a:bodyPr/>
                    <a:lstStyle/>
                    <a:p>
                      <a:pPr algn="ctr"/>
                      <a:r>
                        <a:rPr lang="ar-EG" b="1" dirty="0" smtClean="0"/>
                        <a:t>الحد الادنى لفئة</a:t>
                      </a:r>
                      <a:endParaRPr lang="en-US" b="1" dirty="0"/>
                    </a:p>
                  </a:txBody>
                  <a:tcPr/>
                </a:tc>
                <a:tc>
                  <a:txBody>
                    <a:bodyPr/>
                    <a:lstStyle/>
                    <a:p>
                      <a:pPr algn="ctr"/>
                      <a:r>
                        <a:rPr lang="ar-EG" b="1" dirty="0" smtClean="0"/>
                        <a:t>التكرار المتجمع</a:t>
                      </a:r>
                      <a:endParaRPr lang="en-US" b="1" dirty="0"/>
                    </a:p>
                  </a:txBody>
                  <a:tcPr/>
                </a:tc>
              </a:tr>
              <a:tr h="370840">
                <a:tc>
                  <a:txBody>
                    <a:bodyPr/>
                    <a:lstStyle/>
                    <a:p>
                      <a:pPr algn="ctr" rtl="1"/>
                      <a:r>
                        <a:rPr lang="ar-EG" b="1" dirty="0" smtClean="0"/>
                        <a:t>أقل من </a:t>
                      </a:r>
                      <a:r>
                        <a:rPr lang="en-US" b="1" dirty="0" smtClean="0"/>
                        <a:t>100</a:t>
                      </a:r>
                      <a:r>
                        <a:rPr lang="ar-EG" b="1" baseline="0" dirty="0" smtClean="0"/>
                        <a:t> </a:t>
                      </a:r>
                      <a:endParaRPr lang="en-US" b="1" dirty="0"/>
                    </a:p>
                  </a:txBody>
                  <a:tcPr/>
                </a:tc>
                <a:tc>
                  <a:txBody>
                    <a:bodyPr/>
                    <a:lstStyle/>
                    <a:p>
                      <a:pPr algn="ctr"/>
                      <a:r>
                        <a:rPr lang="en-US" b="1" dirty="0" smtClean="0"/>
                        <a:t>0</a:t>
                      </a:r>
                      <a:endParaRPr lang="en-US" b="1" dirty="0"/>
                    </a:p>
                  </a:txBody>
                  <a:tcPr/>
                </a:tc>
              </a:tr>
              <a:tr h="370840">
                <a:tc>
                  <a:txBody>
                    <a:bodyPr/>
                    <a:lstStyle/>
                    <a:p>
                      <a:pPr algn="ctr" rtl="1"/>
                      <a:r>
                        <a:rPr lang="ar-EG" b="1" dirty="0" smtClean="0"/>
                        <a:t>أقل من </a:t>
                      </a:r>
                      <a:r>
                        <a:rPr lang="en-US" b="1" dirty="0" smtClean="0"/>
                        <a:t>200</a:t>
                      </a:r>
                      <a:endParaRPr lang="en-US" b="1" dirty="0"/>
                    </a:p>
                  </a:txBody>
                  <a:tcPr/>
                </a:tc>
                <a:tc>
                  <a:txBody>
                    <a:bodyPr/>
                    <a:lstStyle/>
                    <a:p>
                      <a:pPr algn="ctr"/>
                      <a:r>
                        <a:rPr lang="en-US" b="1" dirty="0" smtClean="0"/>
                        <a:t>30</a:t>
                      </a:r>
                      <a:endParaRPr lang="en-US" b="1" dirty="0"/>
                    </a:p>
                  </a:txBody>
                  <a:tcPr/>
                </a:tc>
              </a:tr>
              <a:tr h="370840">
                <a:tc>
                  <a:txBody>
                    <a:bodyPr/>
                    <a:lstStyle/>
                    <a:p>
                      <a:pPr algn="ctr" rtl="1"/>
                      <a:r>
                        <a:rPr lang="ar-EG" b="1" dirty="0" smtClean="0"/>
                        <a:t>أقل من </a:t>
                      </a:r>
                      <a:r>
                        <a:rPr lang="en-US" b="1" dirty="0" smtClean="0"/>
                        <a:t>300</a:t>
                      </a:r>
                      <a:endParaRPr lang="en-US" b="1" dirty="0"/>
                    </a:p>
                  </a:txBody>
                  <a:tcPr/>
                </a:tc>
                <a:tc>
                  <a:txBody>
                    <a:bodyPr/>
                    <a:lstStyle/>
                    <a:p>
                      <a:pPr algn="ctr"/>
                      <a:r>
                        <a:rPr lang="en-US" b="1" dirty="0" smtClean="0"/>
                        <a:t>95</a:t>
                      </a:r>
                      <a:endParaRPr lang="en-US" b="1" dirty="0"/>
                    </a:p>
                  </a:txBody>
                  <a:tcPr/>
                </a:tc>
              </a:tr>
              <a:tr h="370840">
                <a:tc>
                  <a:txBody>
                    <a:bodyPr/>
                    <a:lstStyle/>
                    <a:p>
                      <a:pPr algn="ctr" rtl="1"/>
                      <a:r>
                        <a:rPr lang="ar-EG" b="1" dirty="0" smtClean="0"/>
                        <a:t>أقل من </a:t>
                      </a:r>
                      <a:r>
                        <a:rPr lang="en-US" b="1" dirty="0" smtClean="0"/>
                        <a:t>400</a:t>
                      </a:r>
                      <a:endParaRPr lang="en-US" b="1" dirty="0"/>
                    </a:p>
                  </a:txBody>
                  <a:tcPr/>
                </a:tc>
                <a:tc>
                  <a:txBody>
                    <a:bodyPr/>
                    <a:lstStyle/>
                    <a:p>
                      <a:pPr algn="ctr"/>
                      <a:r>
                        <a:rPr lang="en-US" b="1" dirty="0" smtClean="0"/>
                        <a:t>175</a:t>
                      </a:r>
                      <a:endParaRPr lang="en-US" b="1" dirty="0"/>
                    </a:p>
                  </a:txBody>
                  <a:tcPr/>
                </a:tc>
              </a:tr>
              <a:tr h="370840">
                <a:tc>
                  <a:txBody>
                    <a:bodyPr/>
                    <a:lstStyle/>
                    <a:p>
                      <a:pPr algn="ctr" rtl="1"/>
                      <a:r>
                        <a:rPr lang="ar-EG" b="1" dirty="0" smtClean="0"/>
                        <a:t>أقل من </a:t>
                      </a:r>
                      <a:r>
                        <a:rPr lang="en-US" b="1" dirty="0" smtClean="0"/>
                        <a:t>500</a:t>
                      </a:r>
                      <a:endParaRPr lang="en-US" b="1" dirty="0"/>
                    </a:p>
                  </a:txBody>
                  <a:tcPr/>
                </a:tc>
                <a:tc>
                  <a:txBody>
                    <a:bodyPr/>
                    <a:lstStyle/>
                    <a:p>
                      <a:pPr algn="ctr"/>
                      <a:r>
                        <a:rPr lang="en-US" b="1" dirty="0" smtClean="0"/>
                        <a:t>250</a:t>
                      </a:r>
                      <a:endParaRPr lang="en-US" b="1" dirty="0"/>
                    </a:p>
                  </a:txBody>
                  <a:tcPr/>
                </a:tc>
              </a:tr>
              <a:tr h="370840">
                <a:tc>
                  <a:txBody>
                    <a:bodyPr/>
                    <a:lstStyle/>
                    <a:p>
                      <a:pPr algn="ctr" rtl="1"/>
                      <a:r>
                        <a:rPr lang="ar-EG" b="1" dirty="0" smtClean="0"/>
                        <a:t>أقل من </a:t>
                      </a:r>
                      <a:r>
                        <a:rPr lang="en-US" b="1" dirty="0" smtClean="0"/>
                        <a:t>600</a:t>
                      </a:r>
                      <a:endParaRPr lang="en-US" b="1" dirty="0"/>
                    </a:p>
                  </a:txBody>
                  <a:tcPr/>
                </a:tc>
                <a:tc>
                  <a:txBody>
                    <a:bodyPr/>
                    <a:lstStyle/>
                    <a:p>
                      <a:pPr algn="ctr"/>
                      <a:r>
                        <a:rPr lang="en-US" b="1" dirty="0" smtClean="0"/>
                        <a:t>300</a:t>
                      </a:r>
                      <a:endParaRPr lang="en-US" b="1" dirty="0"/>
                    </a:p>
                  </a:txBody>
                  <a:tcPr/>
                </a:tc>
              </a:tr>
            </a:tbl>
          </a:graphicData>
        </a:graphic>
      </p:graphicFrame>
      <p:sp>
        <p:nvSpPr>
          <p:cNvPr id="8" name="Line Callout 1 7"/>
          <p:cNvSpPr/>
          <p:nvPr/>
        </p:nvSpPr>
        <p:spPr>
          <a:xfrm>
            <a:off x="8913440" y="2780928"/>
            <a:ext cx="648072" cy="1008112"/>
          </a:xfrm>
          <a:prstGeom prst="borderCallout1">
            <a:avLst>
              <a:gd name="adj1" fmla="val 18750"/>
              <a:gd name="adj2" fmla="val -8333"/>
              <a:gd name="adj3" fmla="val 103682"/>
              <a:gd name="adj4" fmla="val -1320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b="1" dirty="0" smtClean="0">
                <a:solidFill>
                  <a:srgbClr val="FF0000"/>
                </a:solidFill>
              </a:rPr>
              <a:t>ترتيب ال</a:t>
            </a:r>
            <a:r>
              <a:rPr lang="ar-SA" b="1" dirty="0" smtClean="0">
                <a:solidFill>
                  <a:srgbClr val="FF0000"/>
                </a:solidFill>
              </a:rPr>
              <a:t>ربيع الادنى</a:t>
            </a:r>
            <a:r>
              <a:rPr lang="ar-EG" b="1" dirty="0" smtClean="0">
                <a:solidFill>
                  <a:srgbClr val="FF0000"/>
                </a:solidFill>
              </a:rPr>
              <a:t> </a:t>
            </a:r>
            <a:endParaRPr lang="en-US" b="1" dirty="0">
              <a:solidFill>
                <a:srgbClr val="FF0000"/>
              </a:solidFill>
            </a:endParaRPr>
          </a:p>
        </p:txBody>
      </p:sp>
    </p:spTree>
    <p:extLst>
      <p:ext uri="{BB962C8B-B14F-4D97-AF65-F5344CB8AC3E}">
        <p14:creationId xmlns:p14="http://schemas.microsoft.com/office/powerpoint/2010/main" val="136203892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a:t>تمرين شامل :-</a:t>
            </a:r>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33</a:t>
            </a:fld>
            <a:endParaRPr lang="en-US" dirty="0"/>
          </a:p>
        </p:txBody>
      </p:sp>
      <mc:AlternateContent xmlns:mc="http://schemas.openxmlformats.org/markup-compatibility/2006" xmlns:a14="http://schemas.microsoft.com/office/drawing/2010/main">
        <mc:Choice Requires="a14">
          <p:sp>
            <p:nvSpPr>
              <p:cNvPr id="5" name="عنصر نائب للمحتوى 2"/>
              <p:cNvSpPr txBox="1">
                <a:spLocks/>
              </p:cNvSpPr>
              <p:nvPr/>
            </p:nvSpPr>
            <p:spPr bwMode="auto">
              <a:xfrm>
                <a:off x="495300" y="1711349"/>
                <a:ext cx="44577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1" eaLnBrk="1" fontAlgn="base" hangingPunct="1">
                  <a:spcBef>
                    <a:spcPct val="20000"/>
                  </a:spcBef>
                  <a:spcAft>
                    <a:spcPct val="0"/>
                  </a:spcAft>
                  <a:buFont typeface="Arial" pitchFamily="34" charset="0"/>
                  <a:buNone/>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None/>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None/>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ar-EG" dirty="0" smtClean="0"/>
                  <a:t>2- ترتيب ا</a:t>
                </a:r>
                <a:r>
                  <a:rPr lang="ar-SA" dirty="0" smtClean="0"/>
                  <a:t>لربيع الأعلى</a:t>
                </a:r>
                <a:r>
                  <a:rPr lang="ar-EG" dirty="0" smtClean="0"/>
                  <a:t> :-</a:t>
                </a:r>
              </a:p>
              <a:p>
                <a:pPr algn="ctr"/>
                <a:r>
                  <a:rPr lang="en-US" sz="2400" b="0" dirty="0" smtClean="0"/>
                  <a:t>=</a:t>
                </a:r>
                <a:r>
                  <a:rPr lang="ar-SA" sz="2400" b="0" dirty="0" smtClean="0"/>
                  <a:t> </a:t>
                </a:r>
                <a14:m>
                  <m:oMath xmlns:m="http://schemas.openxmlformats.org/officeDocument/2006/math">
                    <m:r>
                      <a:rPr lang="ar-SA" sz="2400" b="0" i="1" smtClean="0">
                        <a:latin typeface="Cambria Math"/>
                      </a:rPr>
                      <m:t> </m:t>
                    </m:r>
                    <m:f>
                      <m:fPr>
                        <m:ctrlPr>
                          <a:rPr lang="ar-EG" sz="2400" i="1">
                            <a:latin typeface="Cambria Math"/>
                          </a:rPr>
                        </m:ctrlPr>
                      </m:fPr>
                      <m:num>
                        <m:r>
                          <a:rPr lang="ar-EG" sz="2400" i="1">
                            <a:latin typeface="Cambria Math"/>
                          </a:rPr>
                          <m:t>التكرارات</m:t>
                        </m:r>
                        <m:r>
                          <a:rPr lang="ar-EG" sz="2400" i="1">
                            <a:latin typeface="Cambria Math"/>
                          </a:rPr>
                          <m:t>  </m:t>
                        </m:r>
                        <m:r>
                          <a:rPr lang="ar-EG" sz="2400" i="1">
                            <a:latin typeface="Cambria Math"/>
                          </a:rPr>
                          <m:t>مجموع</m:t>
                        </m:r>
                        <m:r>
                          <a:rPr lang="en-US" sz="2400" b="0" i="1" smtClean="0">
                            <a:latin typeface="Cambria Math"/>
                          </a:rPr>
                          <m:t>3</m:t>
                        </m:r>
                      </m:num>
                      <m:den>
                        <m:r>
                          <a:rPr lang="ar-SA" sz="2400" b="0" i="1" smtClean="0">
                            <a:latin typeface="Cambria Math"/>
                          </a:rPr>
                          <m:t>4</m:t>
                        </m:r>
                      </m:den>
                    </m:f>
                  </m:oMath>
                </a14:m>
                <a:r>
                  <a:rPr lang="ar-EG" sz="2400" dirty="0" smtClean="0"/>
                  <a:t> </a:t>
                </a:r>
                <a14:m>
                  <m:oMath xmlns:m="http://schemas.openxmlformats.org/officeDocument/2006/math">
                    <m:f>
                      <m:fPr>
                        <m:ctrlPr>
                          <a:rPr lang="ar-EG" sz="2400" i="1" smtClean="0">
                            <a:latin typeface="Cambria Math"/>
                          </a:rPr>
                        </m:ctrlPr>
                      </m:fPr>
                      <m:num>
                        <m:r>
                          <a:rPr lang="en-US" sz="2400" b="0" i="1" smtClean="0">
                            <a:latin typeface="Cambria Math"/>
                          </a:rPr>
                          <m:t>300</m:t>
                        </m:r>
                        <m:r>
                          <a:rPr lang="en-US" sz="2400" b="0" i="1" smtClean="0">
                            <a:latin typeface="Cambria Math"/>
                            <a:ea typeface="Cambria Math"/>
                          </a:rPr>
                          <m:t>×</m:t>
                        </m:r>
                        <m:r>
                          <a:rPr lang="en-US" sz="2400" b="0" i="1" smtClean="0">
                            <a:latin typeface="Cambria Math"/>
                          </a:rPr>
                          <m:t>3</m:t>
                        </m:r>
                      </m:num>
                      <m:den>
                        <m:r>
                          <a:rPr lang="ar-SA" sz="2400" b="0" i="1" smtClean="0">
                            <a:latin typeface="Cambria Math"/>
                          </a:rPr>
                          <m:t>4</m:t>
                        </m:r>
                      </m:den>
                    </m:f>
                  </m:oMath>
                </a14:m>
                <a:r>
                  <a:rPr lang="en-US" sz="2400" dirty="0" smtClean="0"/>
                  <a:t>   =</a:t>
                </a:r>
                <a:r>
                  <a:rPr lang="ar-EG" sz="2400" dirty="0" smtClean="0"/>
                  <a:t> =  </a:t>
                </a:r>
                <a:r>
                  <a:rPr lang="ar-SA" sz="2400" dirty="0" smtClean="0"/>
                  <a:t> </a:t>
                </a:r>
                <a:r>
                  <a:rPr lang="en-US" sz="2400" dirty="0" smtClean="0"/>
                  <a:t>225</a:t>
                </a:r>
                <a:endParaRPr lang="ar-EG" sz="2400" dirty="0" smtClean="0"/>
              </a:p>
              <a:p>
                <a:pPr algn="ctr"/>
                <a:r>
                  <a:rPr lang="ar-EG" sz="2800" dirty="0" smtClean="0"/>
                  <a:t>(البحث عن هذه القيمة في عمود التكرار المتجمع )</a:t>
                </a:r>
              </a:p>
              <a:p>
                <a:r>
                  <a:rPr lang="ar-EG" dirty="0" smtClean="0"/>
                  <a:t>3- ال</a:t>
                </a:r>
                <a:r>
                  <a:rPr lang="ar-SA" dirty="0" smtClean="0"/>
                  <a:t>ربيع الادنى</a:t>
                </a:r>
                <a:r>
                  <a:rPr lang="ar-EG" dirty="0" smtClean="0"/>
                  <a:t> =</a:t>
                </a:r>
              </a:p>
              <a:p>
                <a:pPr algn="l" rtl="0"/>
                <a:r>
                  <a:rPr lang="en-US" dirty="0"/>
                  <a:t> </a:t>
                </a:r>
                <a:r>
                  <a:rPr lang="en-US" dirty="0" smtClean="0"/>
                  <a:t>= 400+ </a:t>
                </a:r>
                <a14:m>
                  <m:oMath xmlns:m="http://schemas.openxmlformats.org/officeDocument/2006/math">
                    <m:f>
                      <m:fPr>
                        <m:ctrlPr>
                          <a:rPr lang="en-US" i="1" smtClean="0">
                            <a:latin typeface="Cambria Math"/>
                          </a:rPr>
                        </m:ctrlPr>
                      </m:fPr>
                      <m:num>
                        <m:r>
                          <a:rPr lang="en-US" b="0" i="1" smtClean="0">
                            <a:latin typeface="Cambria Math"/>
                          </a:rPr>
                          <m:t>225</m:t>
                        </m:r>
                        <m:r>
                          <a:rPr lang="ar-EG" b="0" i="1" smtClean="0">
                            <a:latin typeface="Cambria Math"/>
                          </a:rPr>
                          <m:t>−</m:t>
                        </m:r>
                        <m:r>
                          <a:rPr lang="en-US" b="0" i="1" smtClean="0">
                            <a:latin typeface="Cambria Math"/>
                          </a:rPr>
                          <m:t>175</m:t>
                        </m:r>
                      </m:num>
                      <m:den>
                        <m:r>
                          <a:rPr lang="en-US" b="0" i="1" smtClean="0">
                            <a:latin typeface="Cambria Math"/>
                          </a:rPr>
                          <m:t>250</m:t>
                        </m:r>
                        <m:r>
                          <a:rPr lang="en-US" b="0" i="1" smtClean="0">
                            <a:latin typeface="Cambria Math"/>
                          </a:rPr>
                          <m:t>−</m:t>
                        </m:r>
                        <m:r>
                          <a:rPr lang="en-US" b="0" i="1" smtClean="0">
                            <a:latin typeface="Cambria Math"/>
                          </a:rPr>
                          <m:t>175</m:t>
                        </m:r>
                        <m:r>
                          <a:rPr lang="en-US" b="0" i="1" smtClean="0">
                            <a:latin typeface="Cambria Math"/>
                          </a:rPr>
                          <m:t> </m:t>
                        </m:r>
                      </m:den>
                    </m:f>
                  </m:oMath>
                </a14:m>
                <a:r>
                  <a:rPr lang="en-US" dirty="0" smtClean="0"/>
                  <a:t> × 100 = 466.67</a:t>
                </a:r>
                <a:r>
                  <a:rPr lang="ar-EG" dirty="0" smtClean="0"/>
                  <a:t>ريال </a:t>
                </a:r>
                <a:endParaRPr lang="ar-SA" dirty="0"/>
              </a:p>
            </p:txBody>
          </p:sp>
        </mc:Choice>
        <mc:Fallback xmlns="">
          <p:sp>
            <p:nvSpPr>
              <p:cNvPr id="5" name="عنصر نائب للمحتوى 2"/>
              <p:cNvSpPr txBox="1">
                <a:spLocks noRot="1" noChangeAspect="1" noMove="1" noResize="1" noEditPoints="1" noAdjustHandles="1" noChangeArrowheads="1" noChangeShapeType="1" noTextEdit="1"/>
              </p:cNvSpPr>
              <p:nvPr/>
            </p:nvSpPr>
            <p:spPr bwMode="auto">
              <a:xfrm>
                <a:off x="495300" y="1711349"/>
                <a:ext cx="4457700" cy="4525963"/>
              </a:xfrm>
              <a:prstGeom prst="rect">
                <a:avLst/>
              </a:prstGeom>
              <a:blipFill rotWithShape="1">
                <a:blip r:embed="rId2"/>
                <a:stretch>
                  <a:fillRect l="-1366" t="-1752" r="-3552" b="-4178"/>
                </a:stretch>
              </a:blipFill>
              <a:ln w="9525">
                <a:noFill/>
                <a:miter lim="800000"/>
                <a:headEnd/>
                <a:tailEnd/>
              </a:ln>
            </p:spPr>
            <p:txBody>
              <a:bodyPr/>
              <a:lstStyle/>
              <a:p>
                <a:r>
                  <a:rPr lang="en-US">
                    <a:noFill/>
                  </a:rPr>
                  <a:t> </a:t>
                </a:r>
              </a:p>
            </p:txBody>
          </p:sp>
        </mc:Fallback>
      </mc:AlternateContent>
      <p:sp>
        <p:nvSpPr>
          <p:cNvPr id="6" name="عنصر نائب للمحتوى 2"/>
          <p:cNvSpPr>
            <a:spLocks noGrp="1"/>
          </p:cNvSpPr>
          <p:nvPr>
            <p:ph idx="1"/>
          </p:nvPr>
        </p:nvSpPr>
        <p:spPr>
          <a:xfrm>
            <a:off x="5097463" y="1600200"/>
            <a:ext cx="4319587" cy="4525963"/>
          </a:xfrm>
        </p:spPr>
        <p:txBody>
          <a:bodyPr/>
          <a:lstStyle/>
          <a:p>
            <a:r>
              <a:rPr lang="ar-EG" dirty="0"/>
              <a:t>1- الجدول التكراري المتجمع </a:t>
            </a:r>
            <a:r>
              <a:rPr lang="ar-EG" dirty="0" smtClean="0"/>
              <a:t>الصاعد :- </a:t>
            </a:r>
          </a:p>
          <a:p>
            <a:endParaRPr lang="ar-SA" dirty="0"/>
          </a:p>
        </p:txBody>
      </p:sp>
      <p:graphicFrame>
        <p:nvGraphicFramePr>
          <p:cNvPr id="8" name="Table 7"/>
          <p:cNvGraphicFramePr>
            <a:graphicFrameLocks noGrp="1"/>
          </p:cNvGraphicFramePr>
          <p:nvPr>
            <p:extLst>
              <p:ext uri="{D42A27DB-BD31-4B8C-83A1-F6EECF244321}">
                <p14:modId xmlns:p14="http://schemas.microsoft.com/office/powerpoint/2010/main" val="3516301230"/>
              </p:ext>
            </p:extLst>
          </p:nvPr>
        </p:nvGraphicFramePr>
        <p:xfrm>
          <a:off x="5539432" y="2708920"/>
          <a:ext cx="3229992" cy="2595880"/>
        </p:xfrm>
        <a:graphic>
          <a:graphicData uri="http://schemas.openxmlformats.org/drawingml/2006/table">
            <a:tbl>
              <a:tblPr firstRow="1" bandRow="1">
                <a:tableStyleId>{5C22544A-7EE6-4342-B048-85BDC9FD1C3A}</a:tableStyleId>
              </a:tblPr>
              <a:tblGrid>
                <a:gridCol w="1614996"/>
                <a:gridCol w="1614996"/>
              </a:tblGrid>
              <a:tr h="370840">
                <a:tc>
                  <a:txBody>
                    <a:bodyPr/>
                    <a:lstStyle/>
                    <a:p>
                      <a:pPr algn="ctr"/>
                      <a:r>
                        <a:rPr lang="ar-EG" b="1" dirty="0" smtClean="0"/>
                        <a:t>الحد الادنى لفئة</a:t>
                      </a:r>
                      <a:endParaRPr lang="en-US" b="1" dirty="0"/>
                    </a:p>
                  </a:txBody>
                  <a:tcPr/>
                </a:tc>
                <a:tc>
                  <a:txBody>
                    <a:bodyPr/>
                    <a:lstStyle/>
                    <a:p>
                      <a:pPr algn="ctr"/>
                      <a:r>
                        <a:rPr lang="ar-EG" b="1" dirty="0" smtClean="0"/>
                        <a:t>التكرار المتجمع</a:t>
                      </a:r>
                      <a:endParaRPr lang="en-US" b="1" dirty="0"/>
                    </a:p>
                  </a:txBody>
                  <a:tcPr/>
                </a:tc>
              </a:tr>
              <a:tr h="370840">
                <a:tc>
                  <a:txBody>
                    <a:bodyPr/>
                    <a:lstStyle/>
                    <a:p>
                      <a:pPr algn="ctr" rtl="1"/>
                      <a:r>
                        <a:rPr lang="ar-EG" b="1" dirty="0" smtClean="0"/>
                        <a:t>أقل من </a:t>
                      </a:r>
                      <a:r>
                        <a:rPr lang="en-US" b="1" dirty="0" smtClean="0"/>
                        <a:t>100</a:t>
                      </a:r>
                      <a:r>
                        <a:rPr lang="ar-EG" b="1" baseline="0" dirty="0" smtClean="0"/>
                        <a:t> </a:t>
                      </a:r>
                      <a:endParaRPr lang="en-US" b="1" dirty="0"/>
                    </a:p>
                  </a:txBody>
                  <a:tcPr/>
                </a:tc>
                <a:tc>
                  <a:txBody>
                    <a:bodyPr/>
                    <a:lstStyle/>
                    <a:p>
                      <a:pPr algn="ctr"/>
                      <a:r>
                        <a:rPr lang="en-US" b="1" dirty="0" smtClean="0"/>
                        <a:t>0</a:t>
                      </a:r>
                      <a:endParaRPr lang="en-US" b="1" dirty="0"/>
                    </a:p>
                  </a:txBody>
                  <a:tcPr/>
                </a:tc>
              </a:tr>
              <a:tr h="370840">
                <a:tc>
                  <a:txBody>
                    <a:bodyPr/>
                    <a:lstStyle/>
                    <a:p>
                      <a:pPr algn="ctr" rtl="1"/>
                      <a:r>
                        <a:rPr lang="ar-EG" b="1" dirty="0" smtClean="0"/>
                        <a:t>أقل من </a:t>
                      </a:r>
                      <a:r>
                        <a:rPr lang="en-US" b="1" dirty="0" smtClean="0"/>
                        <a:t>200</a:t>
                      </a:r>
                      <a:endParaRPr lang="en-US" b="1" dirty="0"/>
                    </a:p>
                  </a:txBody>
                  <a:tcPr/>
                </a:tc>
                <a:tc>
                  <a:txBody>
                    <a:bodyPr/>
                    <a:lstStyle/>
                    <a:p>
                      <a:pPr algn="ctr"/>
                      <a:r>
                        <a:rPr lang="en-US" b="1" dirty="0" smtClean="0"/>
                        <a:t>30</a:t>
                      </a:r>
                      <a:endParaRPr lang="en-US" b="1" dirty="0"/>
                    </a:p>
                  </a:txBody>
                  <a:tcPr/>
                </a:tc>
              </a:tr>
              <a:tr h="370840">
                <a:tc>
                  <a:txBody>
                    <a:bodyPr/>
                    <a:lstStyle/>
                    <a:p>
                      <a:pPr algn="ctr" rtl="1"/>
                      <a:r>
                        <a:rPr lang="ar-EG" b="1" dirty="0" smtClean="0"/>
                        <a:t>أقل من </a:t>
                      </a:r>
                      <a:r>
                        <a:rPr lang="en-US" b="1" dirty="0" smtClean="0"/>
                        <a:t>300</a:t>
                      </a:r>
                      <a:endParaRPr lang="en-US" b="1" dirty="0"/>
                    </a:p>
                  </a:txBody>
                  <a:tcPr/>
                </a:tc>
                <a:tc>
                  <a:txBody>
                    <a:bodyPr/>
                    <a:lstStyle/>
                    <a:p>
                      <a:pPr algn="ctr"/>
                      <a:r>
                        <a:rPr lang="en-US" b="1" dirty="0" smtClean="0"/>
                        <a:t>95</a:t>
                      </a:r>
                      <a:endParaRPr lang="en-US" b="1" dirty="0"/>
                    </a:p>
                  </a:txBody>
                  <a:tcPr/>
                </a:tc>
              </a:tr>
              <a:tr h="370840">
                <a:tc>
                  <a:txBody>
                    <a:bodyPr/>
                    <a:lstStyle/>
                    <a:p>
                      <a:pPr algn="ctr" rtl="1"/>
                      <a:r>
                        <a:rPr lang="ar-EG" b="1" dirty="0" smtClean="0"/>
                        <a:t>أقل من </a:t>
                      </a:r>
                      <a:r>
                        <a:rPr lang="en-US" b="1" dirty="0" smtClean="0"/>
                        <a:t>400</a:t>
                      </a:r>
                      <a:endParaRPr lang="en-US" b="1" dirty="0"/>
                    </a:p>
                  </a:txBody>
                  <a:tcPr/>
                </a:tc>
                <a:tc>
                  <a:txBody>
                    <a:bodyPr/>
                    <a:lstStyle/>
                    <a:p>
                      <a:pPr algn="ctr"/>
                      <a:r>
                        <a:rPr lang="en-US" b="1" dirty="0" smtClean="0"/>
                        <a:t>175</a:t>
                      </a:r>
                      <a:endParaRPr lang="en-US" b="1" dirty="0"/>
                    </a:p>
                  </a:txBody>
                  <a:tcPr/>
                </a:tc>
              </a:tr>
              <a:tr h="370840">
                <a:tc>
                  <a:txBody>
                    <a:bodyPr/>
                    <a:lstStyle/>
                    <a:p>
                      <a:pPr algn="ctr" rtl="1"/>
                      <a:r>
                        <a:rPr lang="ar-EG" b="1" dirty="0" smtClean="0"/>
                        <a:t>أقل من </a:t>
                      </a:r>
                      <a:r>
                        <a:rPr lang="en-US" b="1" dirty="0" smtClean="0"/>
                        <a:t>500</a:t>
                      </a:r>
                      <a:endParaRPr lang="en-US" b="1" dirty="0"/>
                    </a:p>
                  </a:txBody>
                  <a:tcPr/>
                </a:tc>
                <a:tc>
                  <a:txBody>
                    <a:bodyPr/>
                    <a:lstStyle/>
                    <a:p>
                      <a:pPr algn="ctr"/>
                      <a:r>
                        <a:rPr lang="en-US" b="1" dirty="0" smtClean="0"/>
                        <a:t>250</a:t>
                      </a:r>
                      <a:endParaRPr lang="en-US" b="1" dirty="0"/>
                    </a:p>
                  </a:txBody>
                  <a:tcPr/>
                </a:tc>
              </a:tr>
              <a:tr h="370840">
                <a:tc>
                  <a:txBody>
                    <a:bodyPr/>
                    <a:lstStyle/>
                    <a:p>
                      <a:pPr algn="ctr" rtl="1"/>
                      <a:r>
                        <a:rPr lang="ar-EG" b="1" dirty="0" smtClean="0"/>
                        <a:t>أقل من </a:t>
                      </a:r>
                      <a:r>
                        <a:rPr lang="en-US" b="1" dirty="0" smtClean="0"/>
                        <a:t>600</a:t>
                      </a:r>
                      <a:endParaRPr lang="en-US" b="1" dirty="0"/>
                    </a:p>
                  </a:txBody>
                  <a:tcPr/>
                </a:tc>
                <a:tc>
                  <a:txBody>
                    <a:bodyPr/>
                    <a:lstStyle/>
                    <a:p>
                      <a:pPr algn="ctr"/>
                      <a:r>
                        <a:rPr lang="en-US" b="1" dirty="0" smtClean="0"/>
                        <a:t>300</a:t>
                      </a:r>
                      <a:endParaRPr lang="en-US" b="1" dirty="0"/>
                    </a:p>
                  </a:txBody>
                  <a:tcPr/>
                </a:tc>
              </a:tr>
            </a:tbl>
          </a:graphicData>
        </a:graphic>
      </p:graphicFrame>
      <p:sp>
        <p:nvSpPr>
          <p:cNvPr id="9" name="Line Callout 1 8"/>
          <p:cNvSpPr/>
          <p:nvPr/>
        </p:nvSpPr>
        <p:spPr>
          <a:xfrm>
            <a:off x="8913440" y="3501008"/>
            <a:ext cx="648072" cy="1008112"/>
          </a:xfrm>
          <a:prstGeom prst="borderCallout1">
            <a:avLst>
              <a:gd name="adj1" fmla="val 18750"/>
              <a:gd name="adj2" fmla="val -8333"/>
              <a:gd name="adj3" fmla="val 103682"/>
              <a:gd name="adj4" fmla="val -1320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b="1" dirty="0" smtClean="0">
                <a:solidFill>
                  <a:srgbClr val="FF0000"/>
                </a:solidFill>
              </a:rPr>
              <a:t>ترتيب ال</a:t>
            </a:r>
            <a:r>
              <a:rPr lang="ar-SA" b="1" dirty="0" smtClean="0">
                <a:solidFill>
                  <a:srgbClr val="FF0000"/>
                </a:solidFill>
              </a:rPr>
              <a:t>ربيع الاعلى</a:t>
            </a:r>
            <a:r>
              <a:rPr lang="ar-EG" b="1" dirty="0" smtClean="0">
                <a:solidFill>
                  <a:srgbClr val="FF0000"/>
                </a:solidFill>
              </a:rPr>
              <a:t> </a:t>
            </a:r>
            <a:endParaRPr lang="en-US" b="1" dirty="0">
              <a:solidFill>
                <a:srgbClr val="FF0000"/>
              </a:solidFill>
            </a:endParaRPr>
          </a:p>
        </p:txBody>
      </p:sp>
    </p:spTree>
    <p:extLst>
      <p:ext uri="{BB962C8B-B14F-4D97-AF65-F5344CB8AC3E}">
        <p14:creationId xmlns:p14="http://schemas.microsoft.com/office/powerpoint/2010/main" val="30276450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تمرين شامل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ar-EG" sz="2400" b="1" u="sng" dirty="0" smtClean="0">
                    <a:effectLst>
                      <a:outerShdw blurRad="38100" dist="38100" dir="2700000" algn="tl">
                        <a:srgbClr val="000000">
                          <a:alpha val="43137"/>
                        </a:srgbClr>
                      </a:outerShdw>
                    </a:effectLst>
                  </a:rPr>
                  <a:t>3- معامل الاختلاف المعياري و معامل الالتواء المعياري :-</a:t>
                </a:r>
              </a:p>
              <a:p>
                <a:pPr marL="514350" indent="-514350" algn="just" rtl="1">
                  <a:buAutoNum type="arabic1Minus"/>
                </a:pPr>
                <a:r>
                  <a:rPr lang="ar-EG" sz="2400" dirty="0" smtClean="0"/>
                  <a:t>معامل الاختلاف المعياري :-</a:t>
                </a:r>
              </a:p>
              <a:p>
                <a:pPr marL="0" indent="0" algn="just"/>
                <a:r>
                  <a:rPr lang="en-US" altLang="en-US" sz="2400" dirty="0">
                    <a:latin typeface="Times New Roman" pitchFamily="18" charset="0"/>
                    <a:cs typeface="Times New Roman" pitchFamily="18" charset="0"/>
                  </a:rPr>
                  <a:t>C.V = </a:t>
                </a:r>
                <a14:m>
                  <m:oMath xmlns:m="http://schemas.openxmlformats.org/officeDocument/2006/math">
                    <m:f>
                      <m:fPr>
                        <m:ctrlPr>
                          <a:rPr lang="en-US" altLang="en-US" sz="2800" i="1">
                            <a:latin typeface="Cambria Math"/>
                            <a:cs typeface="Times New Roman" pitchFamily="18" charset="0"/>
                          </a:rPr>
                        </m:ctrlPr>
                      </m:fPr>
                      <m:num>
                        <m:r>
                          <a:rPr lang="en-US" altLang="en-US" sz="2800" i="1">
                            <a:latin typeface="Cambria Math"/>
                            <a:ea typeface="Cambria Math"/>
                            <a:cs typeface="Times New Roman" pitchFamily="18" charset="0"/>
                          </a:rPr>
                          <m:t>𝜎</m:t>
                        </m:r>
                      </m:num>
                      <m:den>
                        <m:acc>
                          <m:accPr>
                            <m:chr m:val="̅"/>
                            <m:ctrlPr>
                              <a:rPr lang="en-US" altLang="en-US" sz="2800" i="1">
                                <a:latin typeface="Cambria Math"/>
                                <a:cs typeface="Times New Roman" pitchFamily="18" charset="0"/>
                              </a:rPr>
                            </m:ctrlPr>
                          </m:accPr>
                          <m:e>
                            <m:r>
                              <a:rPr lang="en-US" altLang="en-US" sz="2800" i="1">
                                <a:latin typeface="Cambria Math"/>
                                <a:cs typeface="Times New Roman" pitchFamily="18" charset="0"/>
                              </a:rPr>
                              <m:t>𝑋</m:t>
                            </m:r>
                          </m:e>
                        </m:acc>
                      </m:den>
                    </m:f>
                  </m:oMath>
                </a14:m>
                <a:r>
                  <a:rPr lang="en-US" altLang="en-US" sz="2800" dirty="0">
                    <a:latin typeface="Times New Roman" pitchFamily="18" charset="0"/>
                    <a:cs typeface="Times New Roman" pitchFamily="18" charset="0"/>
                  </a:rPr>
                  <a:t> </a:t>
                </a:r>
                <a:r>
                  <a:rPr lang="en-US" altLang="en-US" sz="2400" dirty="0">
                    <a:latin typeface="Times New Roman" pitchFamily="18" charset="0"/>
                    <a:cs typeface="Times New Roman" pitchFamily="18" charset="0"/>
                  </a:rPr>
                  <a:t>× 100 </a:t>
                </a:r>
                <a:r>
                  <a:rPr lang="en-US" altLang="en-US" sz="2400" dirty="0" smtClean="0">
                    <a:latin typeface="Times New Roman" pitchFamily="18" charset="0"/>
                    <a:cs typeface="Times New Roman" pitchFamily="18" charset="0"/>
                  </a:rPr>
                  <a:t> = </a:t>
                </a:r>
                <a14:m>
                  <m:oMath xmlns:m="http://schemas.openxmlformats.org/officeDocument/2006/math">
                    <m:f>
                      <m:fPr>
                        <m:ctrlPr>
                          <a:rPr lang="en-US" altLang="en-US" sz="2400" i="1" smtClean="0">
                            <a:latin typeface="Cambria Math"/>
                            <a:cs typeface="Times New Roman" pitchFamily="18" charset="0"/>
                          </a:rPr>
                        </m:ctrlPr>
                      </m:fPr>
                      <m:num>
                        <m:r>
                          <a:rPr lang="en-US" altLang="en-US" sz="2400" b="0" i="1" smtClean="0">
                            <a:latin typeface="Cambria Math"/>
                            <a:cs typeface="Times New Roman" pitchFamily="18" charset="0"/>
                          </a:rPr>
                          <m:t>122</m:t>
                        </m:r>
                        <m:r>
                          <a:rPr lang="en-US" altLang="en-US" sz="2400" b="0" i="1" smtClean="0">
                            <a:latin typeface="Cambria Math"/>
                            <a:cs typeface="Times New Roman" pitchFamily="18" charset="0"/>
                          </a:rPr>
                          <m:t>.</m:t>
                        </m:r>
                        <m:r>
                          <a:rPr lang="en-US" altLang="en-US" sz="2400" b="0" i="1" smtClean="0">
                            <a:latin typeface="Cambria Math"/>
                            <a:cs typeface="Times New Roman" pitchFamily="18" charset="0"/>
                          </a:rPr>
                          <m:t>7011</m:t>
                        </m:r>
                      </m:num>
                      <m:den>
                        <m:r>
                          <a:rPr lang="en-US" altLang="en-US" sz="2400" b="0" i="1" smtClean="0">
                            <a:latin typeface="Cambria Math"/>
                            <a:cs typeface="Times New Roman" pitchFamily="18" charset="0"/>
                          </a:rPr>
                          <m:t>366</m:t>
                        </m:r>
                        <m:r>
                          <a:rPr lang="en-US" altLang="en-US" sz="2400" b="0" i="1" smtClean="0">
                            <a:latin typeface="Cambria Math"/>
                            <a:cs typeface="Times New Roman" pitchFamily="18" charset="0"/>
                          </a:rPr>
                          <m:t>.</m:t>
                        </m:r>
                        <m:r>
                          <a:rPr lang="en-US" altLang="en-US" sz="2400" b="0" i="1" smtClean="0">
                            <a:latin typeface="Cambria Math"/>
                            <a:cs typeface="Times New Roman" pitchFamily="18" charset="0"/>
                          </a:rPr>
                          <m:t>67</m:t>
                        </m:r>
                      </m:den>
                    </m:f>
                  </m:oMath>
                </a14:m>
                <a:r>
                  <a:rPr lang="en-US" altLang="en-US" sz="2400" dirty="0" smtClean="0">
                    <a:latin typeface="Times New Roman" pitchFamily="18" charset="0"/>
                    <a:cs typeface="Times New Roman" pitchFamily="18" charset="0"/>
                  </a:rPr>
                  <a:t> × 100 = 33.46 %</a:t>
                </a:r>
              </a:p>
              <a:p>
                <a:pPr marL="0" indent="0" algn="just" rtl="1"/>
                <a:r>
                  <a:rPr lang="ar-EG" altLang="en-US" sz="2400" dirty="0" smtClean="0">
                    <a:latin typeface="Times New Roman" pitchFamily="18" charset="0"/>
                    <a:cs typeface="Times New Roman" pitchFamily="18" charset="0"/>
                  </a:rPr>
                  <a:t>ب- معامل الالتواء المعياري :-</a:t>
                </a:r>
              </a:p>
              <a:p>
                <a:pPr algn="ctr" rtl="1"/>
                <a:r>
                  <a:rPr lang="ar-EG" sz="2400" dirty="0"/>
                  <a:t>معامل الالتواء المعياري =  </a:t>
                </a:r>
                <a14:m>
                  <m:oMath xmlns:m="http://schemas.openxmlformats.org/officeDocument/2006/math">
                    <m:f>
                      <m:fPr>
                        <m:ctrlPr>
                          <a:rPr lang="ar-EG" sz="2400" i="1">
                            <a:latin typeface="Cambria Math"/>
                          </a:rPr>
                        </m:ctrlPr>
                      </m:fPr>
                      <m:num>
                        <m:d>
                          <m:dPr>
                            <m:ctrlPr>
                              <a:rPr lang="en-US" sz="2400" i="1">
                                <a:latin typeface="Cambria Math"/>
                              </a:rPr>
                            </m:ctrlPr>
                          </m:dPr>
                          <m:e>
                            <m:r>
                              <a:rPr lang="ar-EG" sz="2400" i="1">
                                <a:latin typeface="Cambria Math"/>
                              </a:rPr>
                              <m:t>الوسيط</m:t>
                            </m:r>
                            <m:r>
                              <a:rPr lang="ar-EG" sz="2400" i="1">
                                <a:latin typeface="Cambria Math"/>
                              </a:rPr>
                              <m:t> −</m:t>
                            </m:r>
                            <m:r>
                              <a:rPr lang="ar-EG" sz="2400" i="1">
                                <a:latin typeface="Cambria Math"/>
                              </a:rPr>
                              <m:t>الحسابي</m:t>
                            </m:r>
                            <m:r>
                              <a:rPr lang="ar-EG" sz="2400" i="1">
                                <a:latin typeface="Cambria Math"/>
                              </a:rPr>
                              <m:t> </m:t>
                            </m:r>
                            <m:r>
                              <a:rPr lang="ar-EG" sz="2400" i="1">
                                <a:latin typeface="Cambria Math"/>
                              </a:rPr>
                              <m:t>الوسط</m:t>
                            </m:r>
                            <m:r>
                              <a:rPr lang="ar-EG" sz="2400" i="1">
                                <a:latin typeface="Cambria Math"/>
                              </a:rPr>
                              <m:t> </m:t>
                            </m:r>
                          </m:e>
                        </m:d>
                        <m:r>
                          <a:rPr lang="ar-EG" sz="2400" i="1">
                            <a:latin typeface="Cambria Math"/>
                          </a:rPr>
                          <m:t>3</m:t>
                        </m:r>
                      </m:num>
                      <m:den>
                        <m:r>
                          <a:rPr lang="ar-EG" sz="2400" i="1">
                            <a:latin typeface="Cambria Math"/>
                          </a:rPr>
                          <m:t>المعياري</m:t>
                        </m:r>
                        <m:r>
                          <a:rPr lang="ar-EG" sz="2400" i="1">
                            <a:latin typeface="Cambria Math"/>
                          </a:rPr>
                          <m:t> </m:t>
                        </m:r>
                        <m:r>
                          <a:rPr lang="ar-EG" sz="2400" i="1">
                            <a:latin typeface="Cambria Math"/>
                          </a:rPr>
                          <m:t>الانحراف</m:t>
                        </m:r>
                        <m:r>
                          <a:rPr lang="ar-EG" sz="2400" i="1">
                            <a:latin typeface="Cambria Math"/>
                          </a:rPr>
                          <m:t> </m:t>
                        </m:r>
                      </m:den>
                    </m:f>
                  </m:oMath>
                </a14:m>
                <a:endParaRPr lang="ar-EG" sz="2400" dirty="0"/>
              </a:p>
              <a:p>
                <a:pPr algn="l"/>
                <a:r>
                  <a:rPr lang="en-US" sz="2400" dirty="0"/>
                  <a:t> </a:t>
                </a:r>
                <a:r>
                  <a:rPr lang="ar-EG" sz="2400" dirty="0"/>
                  <a:t>عامل الالتواء المعياري</a:t>
                </a:r>
                <a:r>
                  <a:rPr lang="en-US" sz="2400" dirty="0"/>
                  <a:t> = </a:t>
                </a:r>
                <a:r>
                  <a:rPr lang="ar-EG" sz="2400" dirty="0"/>
                  <a:t> </a:t>
                </a:r>
                <a14:m>
                  <m:oMath xmlns:m="http://schemas.openxmlformats.org/officeDocument/2006/math">
                    <m:f>
                      <m:fPr>
                        <m:ctrlPr>
                          <a:rPr lang="ar-EG" sz="2400" i="1">
                            <a:latin typeface="Cambria Math"/>
                          </a:rPr>
                        </m:ctrlPr>
                      </m:fPr>
                      <m:num>
                        <m:r>
                          <a:rPr lang="ar-EG" sz="2400" i="1">
                            <a:latin typeface="Cambria Math"/>
                          </a:rPr>
                          <m:t>3</m:t>
                        </m:r>
                        <m:r>
                          <a:rPr lang="ar-EG" sz="2400" i="1">
                            <a:latin typeface="Cambria Math"/>
                          </a:rPr>
                          <m:t> ×( </m:t>
                        </m:r>
                        <m:r>
                          <a:rPr lang="en-US" sz="2400" b="0" i="1" smtClean="0">
                            <a:latin typeface="Cambria Math"/>
                          </a:rPr>
                          <m:t>366</m:t>
                        </m:r>
                        <m:r>
                          <a:rPr lang="en-US" sz="2400" b="0" i="1" smtClean="0">
                            <a:latin typeface="Cambria Math"/>
                          </a:rPr>
                          <m:t>.</m:t>
                        </m:r>
                        <m:r>
                          <a:rPr lang="en-US" sz="2400" b="0" i="1" smtClean="0">
                            <a:latin typeface="Cambria Math"/>
                          </a:rPr>
                          <m:t>67</m:t>
                        </m:r>
                        <m:r>
                          <a:rPr lang="ar-EG" sz="2400" b="0" i="1" smtClean="0">
                            <a:latin typeface="Cambria Math"/>
                          </a:rPr>
                          <m:t>−</m:t>
                        </m:r>
                        <m:r>
                          <a:rPr lang="en-US" sz="2400" b="0" i="1" smtClean="0">
                            <a:latin typeface="Cambria Math"/>
                          </a:rPr>
                          <m:t>368</m:t>
                        </m:r>
                        <m:r>
                          <a:rPr lang="en-US" sz="2400" b="0" i="1" smtClean="0">
                            <a:latin typeface="Cambria Math"/>
                          </a:rPr>
                          <m:t>.</m:t>
                        </m:r>
                        <m:r>
                          <a:rPr lang="en-US" sz="2400" b="0" i="1" smtClean="0">
                            <a:latin typeface="Cambria Math"/>
                          </a:rPr>
                          <m:t>75</m:t>
                        </m:r>
                        <m:r>
                          <a:rPr lang="en-US" sz="2400" i="1">
                            <a:latin typeface="Cambria Math"/>
                          </a:rPr>
                          <m:t>)</m:t>
                        </m:r>
                      </m:num>
                      <m:den>
                        <m:r>
                          <a:rPr lang="en-US" sz="2400" i="1" smtClean="0">
                            <a:latin typeface="Cambria Math"/>
                          </a:rPr>
                          <m:t>1</m:t>
                        </m:r>
                        <m:r>
                          <a:rPr lang="en-US" sz="2400" b="0" i="1" smtClean="0">
                            <a:latin typeface="Cambria Math"/>
                          </a:rPr>
                          <m:t>22</m:t>
                        </m:r>
                        <m:r>
                          <a:rPr lang="en-US" sz="2400" b="0" i="1" smtClean="0">
                            <a:latin typeface="Cambria Math"/>
                          </a:rPr>
                          <m:t>.</m:t>
                        </m:r>
                        <m:r>
                          <a:rPr lang="en-US" sz="2400" b="0" i="1" smtClean="0">
                            <a:latin typeface="Cambria Math"/>
                          </a:rPr>
                          <m:t>7011</m:t>
                        </m:r>
                      </m:den>
                    </m:f>
                  </m:oMath>
                </a14:m>
                <a:r>
                  <a:rPr lang="en-US" sz="2400" dirty="0"/>
                  <a:t> = </a:t>
                </a:r>
                <a:r>
                  <a:rPr lang="en-US" sz="2400" dirty="0" smtClean="0"/>
                  <a:t>-0.05</a:t>
                </a:r>
                <a:endParaRPr lang="en-US" sz="2400" dirty="0"/>
              </a:p>
              <a:p>
                <a:pPr rtl="1"/>
                <a:r>
                  <a:rPr lang="ar-EG" sz="2400" dirty="0"/>
                  <a:t>حيث أن الناتج قيمة </a:t>
                </a:r>
                <a:r>
                  <a:rPr lang="ar-EG" sz="2400" dirty="0" smtClean="0"/>
                  <a:t>تقترب من الصفر إذا فهذا التوزيع متماثل </a:t>
                </a:r>
                <a:r>
                  <a:rPr lang="ar-EG" sz="2400" dirty="0"/>
                  <a:t>.</a:t>
                </a:r>
                <a:endParaRPr lang="en-US" sz="2400" dirty="0"/>
              </a:p>
              <a:p>
                <a:pPr marL="0" indent="0" algn="just" rtl="1"/>
                <a:endParaRPr lang="en-US" altLang="en-US" sz="2400" dirty="0">
                  <a:latin typeface="Times New Roman" pitchFamily="18" charset="0"/>
                  <a:cs typeface="Times New Roman" pitchFamily="18" charset="0"/>
                </a:endParaRPr>
              </a:p>
              <a:p>
                <a:pPr marL="0" indent="0" algn="just"/>
                <a:endParaRPr lang="ar-EG" sz="2400" dirty="0"/>
              </a:p>
              <a:p>
                <a:pPr marL="0" indent="0" algn="just" rtl="1"/>
                <a:endParaRPr lang="ar-EG" sz="2400" dirty="0" smtClean="0"/>
              </a:p>
              <a:p>
                <a:pPr marL="0" indent="0" algn="just" rtl="1"/>
                <a:endParaRPr lang="ar-EG" sz="2400" dirty="0" smtClean="0"/>
              </a:p>
              <a:p>
                <a:pPr marL="514350" indent="-514350">
                  <a:buAutoNum type="arabic1Minus"/>
                </a:pPr>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025" t="-1078" r="-1367"/>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34</a:t>
            </a:fld>
            <a:endParaRPr lang="en-US" dirty="0"/>
          </a:p>
        </p:txBody>
      </p:sp>
    </p:spTree>
    <p:extLst>
      <p:ext uri="{BB962C8B-B14F-4D97-AF65-F5344CB8AC3E}">
        <p14:creationId xmlns:p14="http://schemas.microsoft.com/office/powerpoint/2010/main" val="189305198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a:t>تمرين شامل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ar-EG" b="1" u="sng" dirty="0" smtClean="0">
                    <a:effectLst>
                      <a:outerShdw blurRad="38100" dist="38100" dir="2700000" algn="tl">
                        <a:srgbClr val="000000">
                          <a:alpha val="43137"/>
                        </a:srgbClr>
                      </a:outerShdw>
                    </a:effectLst>
                  </a:rPr>
                  <a:t>4- معامل الاختلاف الربيعي و معامل الالتواء الربيعي :-</a:t>
                </a:r>
              </a:p>
              <a:p>
                <a:pPr marL="514350" indent="-514350" algn="just" rtl="1">
                  <a:buAutoNum type="arabic1Minus"/>
                </a:pPr>
                <a:r>
                  <a:rPr lang="ar-EG" sz="2800" dirty="0" smtClean="0">
                    <a:effectLst>
                      <a:outerShdw blurRad="38100" dist="38100" dir="2700000" algn="tl">
                        <a:srgbClr val="000000">
                          <a:alpha val="43137"/>
                        </a:srgbClr>
                      </a:outerShdw>
                    </a:effectLst>
                  </a:rPr>
                  <a:t>معامل الاختلاف الربيعي = </a:t>
                </a:r>
                <a14:m>
                  <m:oMath xmlns:m="http://schemas.openxmlformats.org/officeDocument/2006/math">
                    <m:f>
                      <m:fPr>
                        <m:ctrlPr>
                          <a:rPr lang="ar-EG" sz="2800" i="1" smtClean="0">
                            <a:effectLst>
                              <a:outerShdw blurRad="38100" dist="38100" dir="2700000" algn="tl">
                                <a:srgbClr val="000000">
                                  <a:alpha val="43137"/>
                                </a:srgbClr>
                              </a:outerShdw>
                            </a:effectLst>
                            <a:latin typeface="Cambria Math"/>
                          </a:rPr>
                        </m:ctrlPr>
                      </m:fPr>
                      <m:num>
                        <m:r>
                          <a:rPr lang="ar-EG" sz="2800" b="0" i="1" smtClean="0">
                            <a:effectLst>
                              <a:outerShdw blurRad="38100" dist="38100" dir="2700000" algn="tl">
                                <a:srgbClr val="000000">
                                  <a:alpha val="43137"/>
                                </a:srgbClr>
                              </a:outerShdw>
                            </a:effectLst>
                            <a:latin typeface="Cambria Math"/>
                          </a:rPr>
                          <m:t>الادنى</m:t>
                        </m:r>
                        <m:r>
                          <a:rPr lang="ar-EG" sz="2800" b="0" i="1" smtClean="0">
                            <a:effectLst>
                              <a:outerShdw blurRad="38100" dist="38100" dir="2700000" algn="tl">
                                <a:srgbClr val="000000">
                                  <a:alpha val="43137"/>
                                </a:srgbClr>
                              </a:outerShdw>
                            </a:effectLst>
                            <a:latin typeface="Cambria Math"/>
                          </a:rPr>
                          <m:t> </m:t>
                        </m:r>
                        <m:r>
                          <a:rPr lang="ar-EG" sz="2800" b="0" i="1" smtClean="0">
                            <a:effectLst>
                              <a:outerShdw blurRad="38100" dist="38100" dir="2700000" algn="tl">
                                <a:srgbClr val="000000">
                                  <a:alpha val="43137"/>
                                </a:srgbClr>
                              </a:outerShdw>
                            </a:effectLst>
                            <a:latin typeface="Cambria Math"/>
                          </a:rPr>
                          <m:t>الربيع</m:t>
                        </m:r>
                        <m:r>
                          <a:rPr lang="ar-EG" sz="2800" b="0" i="1" smtClean="0">
                            <a:effectLst>
                              <a:outerShdw blurRad="38100" dist="38100" dir="2700000" algn="tl">
                                <a:srgbClr val="000000">
                                  <a:alpha val="43137"/>
                                </a:srgbClr>
                              </a:outerShdw>
                            </a:effectLst>
                            <a:latin typeface="Cambria Math"/>
                          </a:rPr>
                          <m:t> − </m:t>
                        </m:r>
                        <m:r>
                          <a:rPr lang="ar-EG" sz="2800" b="0" i="1" smtClean="0">
                            <a:effectLst>
                              <a:outerShdw blurRad="38100" dist="38100" dir="2700000" algn="tl">
                                <a:srgbClr val="000000">
                                  <a:alpha val="43137"/>
                                </a:srgbClr>
                              </a:outerShdw>
                            </a:effectLst>
                            <a:latin typeface="Cambria Math"/>
                          </a:rPr>
                          <m:t>الاعلى</m:t>
                        </m:r>
                        <m:r>
                          <a:rPr lang="ar-EG" sz="2800" b="0" i="1" smtClean="0">
                            <a:effectLst>
                              <a:outerShdw blurRad="38100" dist="38100" dir="2700000" algn="tl">
                                <a:srgbClr val="000000">
                                  <a:alpha val="43137"/>
                                </a:srgbClr>
                              </a:outerShdw>
                            </a:effectLst>
                            <a:latin typeface="Cambria Math"/>
                          </a:rPr>
                          <m:t> </m:t>
                        </m:r>
                        <m:r>
                          <a:rPr lang="ar-EG" sz="2800" b="0" i="1" smtClean="0">
                            <a:effectLst>
                              <a:outerShdw blurRad="38100" dist="38100" dir="2700000" algn="tl">
                                <a:srgbClr val="000000">
                                  <a:alpha val="43137"/>
                                </a:srgbClr>
                              </a:outerShdw>
                            </a:effectLst>
                            <a:latin typeface="Cambria Math"/>
                          </a:rPr>
                          <m:t>الربيع</m:t>
                        </m:r>
                      </m:num>
                      <m:den>
                        <m:r>
                          <a:rPr lang="ar-EG" sz="2800" i="1">
                            <a:effectLst>
                              <a:outerShdw blurRad="38100" dist="38100" dir="2700000" algn="tl">
                                <a:srgbClr val="000000">
                                  <a:alpha val="43137"/>
                                </a:srgbClr>
                              </a:outerShdw>
                            </a:effectLst>
                            <a:latin typeface="Cambria Math"/>
                          </a:rPr>
                          <m:t>الادنى</m:t>
                        </m:r>
                        <m:r>
                          <a:rPr lang="ar-EG" sz="2800" i="1">
                            <a:effectLst>
                              <a:outerShdw blurRad="38100" dist="38100" dir="2700000" algn="tl">
                                <a:srgbClr val="000000">
                                  <a:alpha val="43137"/>
                                </a:srgbClr>
                              </a:outerShdw>
                            </a:effectLst>
                            <a:latin typeface="Cambria Math"/>
                          </a:rPr>
                          <m:t> </m:t>
                        </m:r>
                        <m:r>
                          <a:rPr lang="ar-EG" sz="2800" i="1">
                            <a:effectLst>
                              <a:outerShdw blurRad="38100" dist="38100" dir="2700000" algn="tl">
                                <a:srgbClr val="000000">
                                  <a:alpha val="43137"/>
                                </a:srgbClr>
                              </a:outerShdw>
                            </a:effectLst>
                            <a:latin typeface="Cambria Math"/>
                          </a:rPr>
                          <m:t>الربيع</m:t>
                        </m:r>
                        <m:r>
                          <a:rPr lang="ar-EG" sz="2800" b="0" i="1" smtClean="0">
                            <a:effectLst>
                              <a:outerShdw blurRad="38100" dist="38100" dir="2700000" algn="tl">
                                <a:srgbClr val="000000">
                                  <a:alpha val="43137"/>
                                </a:srgbClr>
                              </a:outerShdw>
                            </a:effectLst>
                            <a:latin typeface="Cambria Math"/>
                          </a:rPr>
                          <m:t>+</m:t>
                        </m:r>
                        <m:r>
                          <a:rPr lang="ar-EG" sz="2800" i="1">
                            <a:effectLst>
                              <a:outerShdw blurRad="38100" dist="38100" dir="2700000" algn="tl">
                                <a:srgbClr val="000000">
                                  <a:alpha val="43137"/>
                                </a:srgbClr>
                              </a:outerShdw>
                            </a:effectLst>
                            <a:latin typeface="Cambria Math"/>
                          </a:rPr>
                          <m:t> </m:t>
                        </m:r>
                        <m:r>
                          <a:rPr lang="ar-EG" sz="2800" i="1">
                            <a:effectLst>
                              <a:outerShdw blurRad="38100" dist="38100" dir="2700000" algn="tl">
                                <a:srgbClr val="000000">
                                  <a:alpha val="43137"/>
                                </a:srgbClr>
                              </a:outerShdw>
                            </a:effectLst>
                            <a:latin typeface="Cambria Math"/>
                          </a:rPr>
                          <m:t>الاعلى</m:t>
                        </m:r>
                        <m:r>
                          <a:rPr lang="ar-EG" sz="2800" i="1">
                            <a:effectLst>
                              <a:outerShdw blurRad="38100" dist="38100" dir="2700000" algn="tl">
                                <a:srgbClr val="000000">
                                  <a:alpha val="43137"/>
                                </a:srgbClr>
                              </a:outerShdw>
                            </a:effectLst>
                            <a:latin typeface="Cambria Math"/>
                          </a:rPr>
                          <m:t> </m:t>
                        </m:r>
                        <m:r>
                          <a:rPr lang="ar-EG" sz="2800" i="1">
                            <a:effectLst>
                              <a:outerShdw blurRad="38100" dist="38100" dir="2700000" algn="tl">
                                <a:srgbClr val="000000">
                                  <a:alpha val="43137"/>
                                </a:srgbClr>
                              </a:outerShdw>
                            </a:effectLst>
                            <a:latin typeface="Cambria Math"/>
                          </a:rPr>
                          <m:t>الربيع</m:t>
                        </m:r>
                      </m:den>
                    </m:f>
                  </m:oMath>
                </a14:m>
                <a:r>
                  <a:rPr lang="ar-EG" sz="2800" dirty="0" smtClean="0"/>
                  <a:t> × 100</a:t>
                </a:r>
              </a:p>
              <a:p>
                <a:pPr marL="0" indent="0" algn="just"/>
                <a:r>
                  <a:rPr lang="ar-EG" sz="2800" dirty="0" smtClean="0"/>
                  <a:t>معامل الاختلاف الربيعي </a:t>
                </a:r>
                <a:r>
                  <a:rPr lang="en-US" sz="2800" dirty="0" smtClean="0"/>
                  <a:t>= </a:t>
                </a:r>
                <a14:m>
                  <m:oMath xmlns:m="http://schemas.openxmlformats.org/officeDocument/2006/math">
                    <m:f>
                      <m:fPr>
                        <m:ctrlPr>
                          <a:rPr lang="en-US" sz="2800" i="1" smtClean="0">
                            <a:latin typeface="Cambria Math"/>
                          </a:rPr>
                        </m:ctrlPr>
                      </m:fPr>
                      <m:num>
                        <m:r>
                          <a:rPr lang="en-US" sz="2800" b="0" i="1" smtClean="0">
                            <a:latin typeface="Cambria Math"/>
                          </a:rPr>
                          <m:t>466</m:t>
                        </m:r>
                        <m:r>
                          <a:rPr lang="en-US" sz="2800" b="0" i="1" smtClean="0">
                            <a:latin typeface="Cambria Math"/>
                          </a:rPr>
                          <m:t>.</m:t>
                        </m:r>
                        <m:r>
                          <a:rPr lang="en-US" sz="2800" b="0" i="1" smtClean="0">
                            <a:latin typeface="Cambria Math"/>
                          </a:rPr>
                          <m:t>67</m:t>
                        </m:r>
                        <m:r>
                          <a:rPr lang="en-US" sz="2800" b="0" i="1" smtClean="0">
                            <a:latin typeface="Cambria Math"/>
                          </a:rPr>
                          <m:t>−</m:t>
                        </m:r>
                        <m:r>
                          <a:rPr lang="en-US" sz="2800" b="0" i="1" smtClean="0">
                            <a:latin typeface="Cambria Math"/>
                          </a:rPr>
                          <m:t>269</m:t>
                        </m:r>
                        <m:r>
                          <a:rPr lang="en-US" sz="2800" b="0" i="1" smtClean="0">
                            <a:latin typeface="Cambria Math"/>
                          </a:rPr>
                          <m:t>.</m:t>
                        </m:r>
                        <m:r>
                          <a:rPr lang="en-US" sz="2800" b="0" i="1" smtClean="0">
                            <a:latin typeface="Cambria Math"/>
                          </a:rPr>
                          <m:t>23</m:t>
                        </m:r>
                      </m:num>
                      <m:den>
                        <m:r>
                          <a:rPr lang="en-US" sz="2800" b="0" i="1" smtClean="0">
                            <a:latin typeface="Cambria Math"/>
                          </a:rPr>
                          <m:t>466</m:t>
                        </m:r>
                        <m:r>
                          <a:rPr lang="en-US" sz="2800" b="0" i="1" smtClean="0">
                            <a:latin typeface="Cambria Math"/>
                          </a:rPr>
                          <m:t>.</m:t>
                        </m:r>
                        <m:r>
                          <a:rPr lang="en-US" sz="2800" b="0" i="1" smtClean="0">
                            <a:latin typeface="Cambria Math"/>
                          </a:rPr>
                          <m:t>67</m:t>
                        </m:r>
                        <m:r>
                          <a:rPr lang="en-US" sz="2800" b="0" i="1" smtClean="0">
                            <a:latin typeface="Cambria Math"/>
                          </a:rPr>
                          <m:t>+</m:t>
                        </m:r>
                        <m:r>
                          <a:rPr lang="en-US" sz="2800" b="0" i="1" smtClean="0">
                            <a:latin typeface="Cambria Math"/>
                          </a:rPr>
                          <m:t>269</m:t>
                        </m:r>
                        <m:r>
                          <a:rPr lang="en-US" sz="2800" b="0" i="1" smtClean="0">
                            <a:latin typeface="Cambria Math"/>
                          </a:rPr>
                          <m:t>.</m:t>
                        </m:r>
                        <m:r>
                          <a:rPr lang="en-US" sz="2800" b="0" i="1" smtClean="0">
                            <a:latin typeface="Cambria Math"/>
                          </a:rPr>
                          <m:t>23</m:t>
                        </m:r>
                      </m:den>
                    </m:f>
                  </m:oMath>
                </a14:m>
                <a:r>
                  <a:rPr lang="en-US" sz="2800" dirty="0" smtClean="0"/>
                  <a:t> × 100 = 26.83%</a:t>
                </a:r>
              </a:p>
              <a:p>
                <a:pPr marL="0" indent="0" algn="just" rtl="1"/>
                <a:r>
                  <a:rPr lang="ar-EG" sz="2800" dirty="0" smtClean="0">
                    <a:effectLst>
                      <a:outerShdw blurRad="38100" dist="38100" dir="2700000" algn="tl">
                        <a:srgbClr val="000000">
                          <a:alpha val="43137"/>
                        </a:srgbClr>
                      </a:outerShdw>
                    </a:effectLst>
                  </a:rPr>
                  <a:t>ب- </a:t>
                </a:r>
                <a:r>
                  <a:rPr lang="ar-EG" sz="2800" dirty="0">
                    <a:effectLst>
                      <a:outerShdw blurRad="38100" dist="38100" dir="2700000" algn="tl">
                        <a:srgbClr val="000000">
                          <a:alpha val="43137"/>
                        </a:srgbClr>
                      </a:outerShdw>
                    </a:effectLst>
                  </a:rPr>
                  <a:t>معامل الالتواء الربيعي </a:t>
                </a:r>
                <a:r>
                  <a:rPr lang="ar-EG" dirty="0" smtClean="0"/>
                  <a:t>= </a:t>
                </a:r>
                <a14:m>
                  <m:oMath xmlns:m="http://schemas.openxmlformats.org/officeDocument/2006/math">
                    <m:f>
                      <m:fPr>
                        <m:ctrlPr>
                          <a:rPr lang="ar-EG" sz="2000" i="1">
                            <a:effectLst>
                              <a:outerShdw blurRad="38100" dist="38100" dir="2700000" algn="tl">
                                <a:srgbClr val="000000">
                                  <a:alpha val="43137"/>
                                </a:srgbClr>
                              </a:outerShdw>
                            </a:effectLst>
                            <a:latin typeface="Cambria Math"/>
                          </a:rPr>
                        </m:ctrlPr>
                      </m:fPr>
                      <m:num>
                        <m:d>
                          <m:dPr>
                            <m:ctrlPr>
                              <a:rPr lang="en-US" sz="2000" i="1">
                                <a:effectLst>
                                  <a:outerShdw blurRad="38100" dist="38100" dir="2700000" algn="tl">
                                    <a:srgbClr val="000000">
                                      <a:alpha val="43137"/>
                                    </a:srgbClr>
                                  </a:outerShdw>
                                </a:effectLst>
                                <a:latin typeface="Cambria Math"/>
                              </a:rPr>
                            </m:ctrlPr>
                          </m:dPr>
                          <m:e>
                            <m:r>
                              <a:rPr lang="ar-EG" sz="2000">
                                <a:effectLst>
                                  <a:outerShdw blurRad="38100" dist="38100" dir="2700000" algn="tl">
                                    <a:srgbClr val="000000">
                                      <a:alpha val="43137"/>
                                    </a:srgbClr>
                                  </a:outerShdw>
                                </a:effectLst>
                                <a:latin typeface="Cambria Math"/>
                              </a:rPr>
                              <m:t>الادنى</m:t>
                            </m:r>
                            <m:r>
                              <a:rPr lang="ar-EG" sz="2000">
                                <a:effectLst>
                                  <a:outerShdw blurRad="38100" dist="38100" dir="2700000" algn="tl">
                                    <a:srgbClr val="000000">
                                      <a:alpha val="43137"/>
                                    </a:srgbClr>
                                  </a:outerShdw>
                                </a:effectLst>
                                <a:latin typeface="Cambria Math"/>
                              </a:rPr>
                              <m:t> </m:t>
                            </m:r>
                            <m:r>
                              <a:rPr lang="ar-EG" sz="2000">
                                <a:effectLst>
                                  <a:outerShdw blurRad="38100" dist="38100" dir="2700000" algn="tl">
                                    <a:srgbClr val="000000">
                                      <a:alpha val="43137"/>
                                    </a:srgbClr>
                                  </a:outerShdw>
                                </a:effectLst>
                                <a:latin typeface="Cambria Math"/>
                              </a:rPr>
                              <m:t>الربيع</m:t>
                            </m:r>
                            <m:r>
                              <a:rPr lang="ar-EG" sz="2000">
                                <a:effectLst>
                                  <a:outerShdw blurRad="38100" dist="38100" dir="2700000" algn="tl">
                                    <a:srgbClr val="000000">
                                      <a:alpha val="43137"/>
                                    </a:srgbClr>
                                  </a:outerShdw>
                                </a:effectLst>
                                <a:latin typeface="Cambria Math"/>
                              </a:rPr>
                              <m:t> − </m:t>
                            </m:r>
                            <m:r>
                              <a:rPr lang="ar-EG" sz="2000">
                                <a:effectLst>
                                  <a:outerShdw blurRad="38100" dist="38100" dir="2700000" algn="tl">
                                    <a:srgbClr val="000000">
                                      <a:alpha val="43137"/>
                                    </a:srgbClr>
                                  </a:outerShdw>
                                </a:effectLst>
                                <a:latin typeface="Cambria Math"/>
                              </a:rPr>
                              <m:t>الوسيط</m:t>
                            </m:r>
                          </m:e>
                        </m:d>
                        <m:r>
                          <a:rPr lang="en-US" sz="2000">
                            <a:effectLst>
                              <a:outerShdw blurRad="38100" dist="38100" dir="2700000" algn="tl">
                                <a:srgbClr val="000000">
                                  <a:alpha val="43137"/>
                                </a:srgbClr>
                              </a:outerShdw>
                            </a:effectLst>
                            <a:latin typeface="Cambria Math"/>
                          </a:rPr>
                          <m:t>−(</m:t>
                        </m:r>
                        <m:r>
                          <a:rPr lang="ar-EG" sz="2000">
                            <a:effectLst>
                              <a:outerShdw blurRad="38100" dist="38100" dir="2700000" algn="tl">
                                <a:srgbClr val="000000">
                                  <a:alpha val="43137"/>
                                </a:srgbClr>
                              </a:outerShdw>
                            </a:effectLst>
                            <a:latin typeface="Cambria Math"/>
                          </a:rPr>
                          <m:t>الوسيط</m:t>
                        </m:r>
                        <m:r>
                          <a:rPr lang="ar-EG" sz="2000">
                            <a:effectLst>
                              <a:outerShdw blurRad="38100" dist="38100" dir="2700000" algn="tl">
                                <a:srgbClr val="000000">
                                  <a:alpha val="43137"/>
                                </a:srgbClr>
                              </a:outerShdw>
                            </a:effectLst>
                            <a:latin typeface="Cambria Math"/>
                          </a:rPr>
                          <m:t> −</m:t>
                        </m:r>
                        <m:r>
                          <a:rPr lang="ar-EG" sz="2000">
                            <a:effectLst>
                              <a:outerShdw blurRad="38100" dist="38100" dir="2700000" algn="tl">
                                <a:srgbClr val="000000">
                                  <a:alpha val="43137"/>
                                </a:srgbClr>
                              </a:outerShdw>
                            </a:effectLst>
                            <a:latin typeface="Cambria Math"/>
                          </a:rPr>
                          <m:t>الاعلى</m:t>
                        </m:r>
                        <m:r>
                          <a:rPr lang="ar-EG" sz="2000">
                            <a:effectLst>
                              <a:outerShdw blurRad="38100" dist="38100" dir="2700000" algn="tl">
                                <a:srgbClr val="000000">
                                  <a:alpha val="43137"/>
                                </a:srgbClr>
                              </a:outerShdw>
                            </a:effectLst>
                            <a:latin typeface="Cambria Math"/>
                          </a:rPr>
                          <m:t> </m:t>
                        </m:r>
                        <m:r>
                          <a:rPr lang="ar-EG" sz="2000">
                            <a:effectLst>
                              <a:outerShdw blurRad="38100" dist="38100" dir="2700000" algn="tl">
                                <a:srgbClr val="000000">
                                  <a:alpha val="43137"/>
                                </a:srgbClr>
                              </a:outerShdw>
                            </a:effectLst>
                            <a:latin typeface="Cambria Math"/>
                          </a:rPr>
                          <m:t>الربيع</m:t>
                        </m:r>
                        <m:r>
                          <a:rPr lang="ar-EG" sz="2000">
                            <a:effectLst>
                              <a:outerShdw blurRad="38100" dist="38100" dir="2700000" algn="tl">
                                <a:srgbClr val="000000">
                                  <a:alpha val="43137"/>
                                </a:srgbClr>
                              </a:outerShdw>
                            </a:effectLst>
                            <a:latin typeface="Cambria Math"/>
                          </a:rPr>
                          <m:t> )</m:t>
                        </m:r>
                      </m:num>
                      <m:den>
                        <m:d>
                          <m:dPr>
                            <m:ctrlPr>
                              <a:rPr lang="en-US" sz="2000" i="1">
                                <a:effectLst>
                                  <a:outerShdw blurRad="38100" dist="38100" dir="2700000" algn="tl">
                                    <a:srgbClr val="000000">
                                      <a:alpha val="43137"/>
                                    </a:srgbClr>
                                  </a:outerShdw>
                                </a:effectLst>
                                <a:latin typeface="Cambria Math"/>
                              </a:rPr>
                            </m:ctrlPr>
                          </m:dPr>
                          <m:e>
                            <m:r>
                              <a:rPr lang="ar-EG" sz="2000">
                                <a:effectLst>
                                  <a:outerShdw blurRad="38100" dist="38100" dir="2700000" algn="tl">
                                    <a:srgbClr val="000000">
                                      <a:alpha val="43137"/>
                                    </a:srgbClr>
                                  </a:outerShdw>
                                </a:effectLst>
                                <a:latin typeface="Cambria Math"/>
                              </a:rPr>
                              <m:t>الادنى</m:t>
                            </m:r>
                            <m:r>
                              <a:rPr lang="ar-EG" sz="2000">
                                <a:effectLst>
                                  <a:outerShdw blurRad="38100" dist="38100" dir="2700000" algn="tl">
                                    <a:srgbClr val="000000">
                                      <a:alpha val="43137"/>
                                    </a:srgbClr>
                                  </a:outerShdw>
                                </a:effectLst>
                                <a:latin typeface="Cambria Math"/>
                              </a:rPr>
                              <m:t> </m:t>
                            </m:r>
                            <m:r>
                              <a:rPr lang="ar-EG" sz="2000">
                                <a:effectLst>
                                  <a:outerShdw blurRad="38100" dist="38100" dir="2700000" algn="tl">
                                    <a:srgbClr val="000000">
                                      <a:alpha val="43137"/>
                                    </a:srgbClr>
                                  </a:outerShdw>
                                </a:effectLst>
                                <a:latin typeface="Cambria Math"/>
                              </a:rPr>
                              <m:t>الربيع</m:t>
                            </m:r>
                            <m:r>
                              <a:rPr lang="ar-EG" sz="2000">
                                <a:effectLst>
                                  <a:outerShdw blurRad="38100" dist="38100" dir="2700000" algn="tl">
                                    <a:srgbClr val="000000">
                                      <a:alpha val="43137"/>
                                    </a:srgbClr>
                                  </a:outerShdw>
                                </a:effectLst>
                                <a:latin typeface="Cambria Math"/>
                              </a:rPr>
                              <m:t> </m:t>
                            </m:r>
                          </m:e>
                        </m:d>
                        <m:r>
                          <a:rPr lang="en-US" sz="2000">
                            <a:effectLst>
                              <a:outerShdw blurRad="38100" dist="38100" dir="2700000" algn="tl">
                                <a:srgbClr val="000000">
                                  <a:alpha val="43137"/>
                                </a:srgbClr>
                              </a:outerShdw>
                            </a:effectLst>
                            <a:latin typeface="Cambria Math"/>
                          </a:rPr>
                          <m:t>−(</m:t>
                        </m:r>
                        <m:r>
                          <a:rPr lang="ar-EG" sz="2000">
                            <a:effectLst>
                              <a:outerShdw blurRad="38100" dist="38100" dir="2700000" algn="tl">
                                <a:srgbClr val="000000">
                                  <a:alpha val="43137"/>
                                </a:srgbClr>
                              </a:outerShdw>
                            </a:effectLst>
                            <a:latin typeface="Cambria Math"/>
                          </a:rPr>
                          <m:t>الاعلى</m:t>
                        </m:r>
                        <m:r>
                          <a:rPr lang="ar-EG" sz="2000">
                            <a:effectLst>
                              <a:outerShdw blurRad="38100" dist="38100" dir="2700000" algn="tl">
                                <a:srgbClr val="000000">
                                  <a:alpha val="43137"/>
                                </a:srgbClr>
                              </a:outerShdw>
                            </a:effectLst>
                            <a:latin typeface="Cambria Math"/>
                          </a:rPr>
                          <m:t> </m:t>
                        </m:r>
                        <m:r>
                          <a:rPr lang="ar-EG" sz="2000">
                            <a:effectLst>
                              <a:outerShdw blurRad="38100" dist="38100" dir="2700000" algn="tl">
                                <a:srgbClr val="000000">
                                  <a:alpha val="43137"/>
                                </a:srgbClr>
                              </a:outerShdw>
                            </a:effectLst>
                            <a:latin typeface="Cambria Math"/>
                          </a:rPr>
                          <m:t>الربيع</m:t>
                        </m:r>
                        <m:r>
                          <a:rPr lang="ar-EG" sz="2000">
                            <a:effectLst>
                              <a:outerShdw blurRad="38100" dist="38100" dir="2700000" algn="tl">
                                <a:srgbClr val="000000">
                                  <a:alpha val="43137"/>
                                </a:srgbClr>
                              </a:outerShdw>
                            </a:effectLst>
                            <a:latin typeface="Cambria Math"/>
                          </a:rPr>
                          <m:t> )</m:t>
                        </m:r>
                      </m:den>
                    </m:f>
                  </m:oMath>
                </a14:m>
                <a:endParaRPr lang="en-US" sz="2800" dirty="0">
                  <a:effectLst>
                    <a:outerShdw blurRad="38100" dist="38100" dir="2700000" algn="tl">
                      <a:srgbClr val="000000">
                        <a:alpha val="43137"/>
                      </a:srgbClr>
                    </a:outerShdw>
                  </a:effectLst>
                </a:endParaRPr>
              </a:p>
              <a:p>
                <a:pPr marL="0" indent="0" algn="just"/>
                <a:r>
                  <a:rPr lang="ar-EG" sz="2800" dirty="0"/>
                  <a:t>معامل الالتواء الربيعي </a:t>
                </a:r>
                <a:r>
                  <a:rPr lang="en-US" sz="2800" dirty="0"/>
                  <a:t> = </a:t>
                </a:r>
                <a14:m>
                  <m:oMath xmlns:m="http://schemas.openxmlformats.org/officeDocument/2006/math">
                    <m:f>
                      <m:fPr>
                        <m:ctrlPr>
                          <a:rPr lang="en-US" sz="2800" i="1">
                            <a:latin typeface="Cambria Math"/>
                          </a:rPr>
                        </m:ctrlPr>
                      </m:fPr>
                      <m:num>
                        <m:d>
                          <m:dPr>
                            <m:ctrlPr>
                              <a:rPr lang="en-US" sz="2800" i="1">
                                <a:latin typeface="Cambria Math"/>
                              </a:rPr>
                            </m:ctrlPr>
                          </m:dPr>
                          <m:e>
                            <m:r>
                              <a:rPr lang="en-US" sz="2800" b="0" i="0" smtClean="0">
                                <a:latin typeface="Cambria Math"/>
                              </a:rPr>
                              <m:t>466</m:t>
                            </m:r>
                            <m:r>
                              <a:rPr lang="en-US" sz="2800" b="0" i="0" smtClean="0">
                                <a:latin typeface="Cambria Math"/>
                              </a:rPr>
                              <m:t>.</m:t>
                            </m:r>
                            <m:r>
                              <a:rPr lang="en-US" sz="2800" b="0" i="0" smtClean="0">
                                <a:latin typeface="Cambria Math"/>
                              </a:rPr>
                              <m:t>67</m:t>
                            </m:r>
                            <m:r>
                              <a:rPr lang="en-US" sz="2800" b="0" i="0" smtClean="0">
                                <a:latin typeface="Cambria Math"/>
                              </a:rPr>
                              <m:t>−</m:t>
                            </m:r>
                            <m:r>
                              <a:rPr lang="en-US" sz="2800" b="0" i="0" smtClean="0">
                                <a:latin typeface="Cambria Math"/>
                              </a:rPr>
                              <m:t>368</m:t>
                            </m:r>
                            <m:r>
                              <a:rPr lang="en-US" sz="2800" b="0" i="0" smtClean="0">
                                <a:latin typeface="Cambria Math"/>
                              </a:rPr>
                              <m:t>.</m:t>
                            </m:r>
                            <m:r>
                              <a:rPr lang="en-US" sz="2800" b="0" i="0" smtClean="0">
                                <a:latin typeface="Cambria Math"/>
                              </a:rPr>
                              <m:t>75</m:t>
                            </m:r>
                          </m:e>
                        </m:d>
                        <m:r>
                          <a:rPr lang="en-US" sz="2800">
                            <a:latin typeface="Cambria Math"/>
                          </a:rPr>
                          <m:t>−(</m:t>
                        </m:r>
                        <m:r>
                          <a:rPr lang="en-US" sz="2800" b="0" i="0" smtClean="0">
                            <a:latin typeface="Cambria Math"/>
                          </a:rPr>
                          <m:t>368</m:t>
                        </m:r>
                        <m:r>
                          <a:rPr lang="en-US" sz="2800" b="0" i="0" smtClean="0">
                            <a:latin typeface="Cambria Math"/>
                          </a:rPr>
                          <m:t>.</m:t>
                        </m:r>
                        <m:r>
                          <a:rPr lang="en-US" sz="2800" b="0" i="0" smtClean="0">
                            <a:latin typeface="Cambria Math"/>
                          </a:rPr>
                          <m:t>75</m:t>
                        </m:r>
                        <m:r>
                          <a:rPr lang="en-US" sz="2800" b="0" i="0" smtClean="0">
                            <a:latin typeface="Cambria Math"/>
                          </a:rPr>
                          <m:t>−</m:t>
                        </m:r>
                        <m:r>
                          <a:rPr lang="en-US" sz="2800" b="0" i="0" smtClean="0">
                            <a:latin typeface="Cambria Math"/>
                          </a:rPr>
                          <m:t>269</m:t>
                        </m:r>
                        <m:r>
                          <a:rPr lang="en-US" sz="2800" b="0" i="0" smtClean="0">
                            <a:latin typeface="Cambria Math"/>
                          </a:rPr>
                          <m:t>.</m:t>
                        </m:r>
                        <m:r>
                          <a:rPr lang="en-US" sz="2800" b="0" i="0" smtClean="0">
                            <a:latin typeface="Cambria Math"/>
                          </a:rPr>
                          <m:t>23</m:t>
                        </m:r>
                        <m:r>
                          <a:rPr lang="en-US" sz="2800">
                            <a:latin typeface="Cambria Math"/>
                          </a:rPr>
                          <m:t>)</m:t>
                        </m:r>
                      </m:num>
                      <m:den>
                        <m:r>
                          <a:rPr lang="en-US" sz="2800">
                            <a:latin typeface="Cambria Math"/>
                          </a:rPr>
                          <m:t>(</m:t>
                        </m:r>
                        <m:r>
                          <a:rPr lang="en-US" sz="2800" b="0" i="0" smtClean="0">
                            <a:latin typeface="Cambria Math"/>
                          </a:rPr>
                          <m:t>466</m:t>
                        </m:r>
                        <m:r>
                          <a:rPr lang="en-US" sz="2800" b="0" i="0" smtClean="0">
                            <a:latin typeface="Cambria Math"/>
                          </a:rPr>
                          <m:t>.</m:t>
                        </m:r>
                        <m:r>
                          <a:rPr lang="en-US" sz="2800" b="0" i="0" smtClean="0">
                            <a:latin typeface="Cambria Math"/>
                          </a:rPr>
                          <m:t>67</m:t>
                        </m:r>
                        <m:r>
                          <a:rPr lang="en-US" sz="2800" b="0" i="0" smtClean="0">
                            <a:latin typeface="Cambria Math"/>
                          </a:rPr>
                          <m:t>−</m:t>
                        </m:r>
                        <m:r>
                          <a:rPr lang="en-US" sz="2800" b="0" i="0" smtClean="0">
                            <a:latin typeface="Cambria Math"/>
                          </a:rPr>
                          <m:t>269</m:t>
                        </m:r>
                        <m:r>
                          <a:rPr lang="en-US" sz="2800" b="0" i="0" smtClean="0">
                            <a:latin typeface="Cambria Math"/>
                          </a:rPr>
                          <m:t>.</m:t>
                        </m:r>
                        <m:r>
                          <a:rPr lang="en-US" sz="2800" b="0" i="0" smtClean="0">
                            <a:latin typeface="Cambria Math"/>
                          </a:rPr>
                          <m:t>23</m:t>
                        </m:r>
                        <m:r>
                          <a:rPr lang="en-US" sz="2800">
                            <a:latin typeface="Cambria Math"/>
                          </a:rPr>
                          <m:t>)</m:t>
                        </m:r>
                      </m:den>
                    </m:f>
                  </m:oMath>
                </a14:m>
                <a:r>
                  <a:rPr lang="en-US" sz="2800" dirty="0"/>
                  <a:t> = </a:t>
                </a:r>
                <a:r>
                  <a:rPr lang="en-US" sz="2800"/>
                  <a:t>- </a:t>
                </a:r>
                <a:r>
                  <a:rPr lang="en-US" sz="2800" smtClean="0"/>
                  <a:t>0.0081</a:t>
                </a:r>
                <a:endParaRPr lang="ar-EG" sz="2800" dirty="0"/>
              </a:p>
              <a:p>
                <a:pPr marL="0" indent="0" algn="just" rtl="1"/>
                <a:r>
                  <a:rPr lang="ar-EG" sz="2800" dirty="0"/>
                  <a:t>حيث أن الناتج قيمة تقترب من الصفر إذا فهذا التوزيع متماثل .</a:t>
                </a:r>
                <a:endParaRPr lang="en-US" sz="2800" dirty="0"/>
              </a:p>
              <a:p>
                <a:pPr marL="0" indent="0" algn="just" rtl="1"/>
                <a:endParaRPr lang="en-US" sz="2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435" t="-2022" r="-2119"/>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35</a:t>
            </a:fld>
            <a:endParaRPr lang="en-US" dirty="0"/>
          </a:p>
        </p:txBody>
      </p:sp>
    </p:spTree>
    <p:extLst>
      <p:ext uri="{BB962C8B-B14F-4D97-AF65-F5344CB8AC3E}">
        <p14:creationId xmlns:p14="http://schemas.microsoft.com/office/powerpoint/2010/main" val="143710766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36</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دارة الاعمال">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Managemnt_Template1.potx" id="{2E3F7FC2-BF5D-4F3B-8ED4-D1BBF30F350D}" vid="{1E0ED8EF-011D-4378-9E13-95FE40E518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ادارة الاعمال</Template>
  <TotalTime>926</TotalTime>
  <Words>2559</Words>
  <Application>Microsoft Office PowerPoint</Application>
  <PresentationFormat>A4 Paper (210x297 mm)</PresentationFormat>
  <Paragraphs>643</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فورم لكلية ادارة الاعمال</vt:lpstr>
      <vt:lpstr>PowerPoint Presentation</vt:lpstr>
      <vt:lpstr>المحاضرة (12)</vt:lpstr>
      <vt:lpstr>2- التباين و الانحراف المعياري :-</vt:lpstr>
      <vt:lpstr>2- التباين و الانحراف المعياري :-</vt:lpstr>
      <vt:lpstr>2- التباين و الانحراف المعياري :-</vt:lpstr>
      <vt:lpstr>2- التباين و الانحراف المعياري :-</vt:lpstr>
      <vt:lpstr>2- التباين و الانحراف المعياري :-</vt:lpstr>
      <vt:lpstr>3- معامل الاختلاف المعياري :-</vt:lpstr>
      <vt:lpstr>3- معامل الاختلاف المعياري :-</vt:lpstr>
      <vt:lpstr>3- معامل الاختلاف المعياري :-</vt:lpstr>
      <vt:lpstr>4- معامل الالتواء :-</vt:lpstr>
      <vt:lpstr>4- معامل الالتواء :-</vt:lpstr>
      <vt:lpstr>4- معامل الالتواء :-</vt:lpstr>
      <vt:lpstr>4- معامل الالتواء :-</vt:lpstr>
      <vt:lpstr>4- معامل الالتواء :-</vt:lpstr>
      <vt:lpstr>4- معامل الالتواء :-</vt:lpstr>
      <vt:lpstr>4- معامل الالتواء :-</vt:lpstr>
      <vt:lpstr>تمرين شامل :-</vt:lpstr>
      <vt:lpstr>تمرين شامل :-</vt:lpstr>
      <vt:lpstr>تمرين شامل :-</vt:lpstr>
      <vt:lpstr>تمرين شامل :-</vt:lpstr>
      <vt:lpstr>تمرين شامل :-</vt:lpstr>
      <vt:lpstr>تمرين شامل :-</vt:lpstr>
      <vt:lpstr>تمرين شامل :-</vt:lpstr>
      <vt:lpstr>تمرين شامل :-</vt:lpstr>
      <vt:lpstr>تمرين شامل :-</vt:lpstr>
      <vt:lpstr>تمرين شامل :-</vt:lpstr>
      <vt:lpstr>تمرين شامل :-</vt:lpstr>
      <vt:lpstr>تمرين شامل :-</vt:lpstr>
      <vt:lpstr>تمرين شامل :-</vt:lpstr>
      <vt:lpstr>تمرين شامل :-</vt:lpstr>
      <vt:lpstr>تمرين شامل :-</vt:lpstr>
      <vt:lpstr>تمرين شامل :-</vt:lpstr>
      <vt:lpstr>تمرين شامل :-</vt:lpstr>
      <vt:lpstr>تمرين شامل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Lab User</dc:creator>
  <cp:lastModifiedBy>IBM</cp:lastModifiedBy>
  <cp:revision>169</cp:revision>
  <dcterms:created xsi:type="dcterms:W3CDTF">2014-02-18T11:21:49Z</dcterms:created>
  <dcterms:modified xsi:type="dcterms:W3CDTF">2014-05-02T16:30:04Z</dcterms:modified>
</cp:coreProperties>
</file>