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10" r:id="rId3"/>
    <p:sldId id="347" r:id="rId4"/>
    <p:sldId id="362" r:id="rId5"/>
    <p:sldId id="340" r:id="rId6"/>
    <p:sldId id="348" r:id="rId7"/>
    <p:sldId id="349" r:id="rId8"/>
    <p:sldId id="363" r:id="rId9"/>
    <p:sldId id="350" r:id="rId10"/>
    <p:sldId id="351" r:id="rId11"/>
    <p:sldId id="352" r:id="rId12"/>
    <p:sldId id="353" r:id="rId13"/>
    <p:sldId id="354" r:id="rId14"/>
    <p:sldId id="355" r:id="rId15"/>
    <p:sldId id="341" r:id="rId16"/>
    <p:sldId id="356" r:id="rId17"/>
    <p:sldId id="342" r:id="rId18"/>
    <p:sldId id="343" r:id="rId19"/>
    <p:sldId id="344" r:id="rId20"/>
    <p:sldId id="345" r:id="rId21"/>
    <p:sldId id="361" r:id="rId22"/>
    <p:sldId id="346" r:id="rId23"/>
    <p:sldId id="357" r:id="rId24"/>
    <p:sldId id="358" r:id="rId25"/>
    <p:sldId id="359" r:id="rId26"/>
    <p:sldId id="360" r:id="rId27"/>
    <p:sldId id="320" r:id="rId28"/>
    <p:sldId id="330" r:id="rId29"/>
    <p:sldId id="364" r:id="rId30"/>
    <p:sldId id="365" r:id="rId31"/>
    <p:sldId id="366" r:id="rId32"/>
    <p:sldId id="367" r:id="rId33"/>
    <p:sldId id="368" r:id="rId34"/>
    <p:sldId id="373" r:id="rId35"/>
    <p:sldId id="370" r:id="rId36"/>
    <p:sldId id="371" r:id="rId37"/>
    <p:sldId id="372" r:id="rId38"/>
    <p:sldId id="266" r:id="rId3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70" d="100"/>
          <a:sy n="70" d="100"/>
        </p:scale>
        <p:origin x="-2586" y="-11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QM.0606-103</a:t>
            </a:r>
          </a:p>
          <a:p>
            <a:pPr algn="ctr"/>
            <a:r>
              <a:rPr lang="ar-SA" sz="3700" b="1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(13)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أولاً : معامل الارتباط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ثانياً : الانحدار الخطي البسيط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أولاً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مقدمة :-</a:t>
            </a:r>
          </a:p>
          <a:p>
            <a:pPr algn="just"/>
            <a:r>
              <a:rPr lang="ar-EG" altLang="en-US" sz="2800" dirty="0"/>
              <a:t>الارتباط </a:t>
            </a:r>
            <a:r>
              <a:rPr lang="ar-SA" altLang="en-US" sz="2800" dirty="0"/>
              <a:t>هو </a:t>
            </a:r>
            <a:r>
              <a:rPr lang="ar-EG" altLang="en-US" sz="2800" dirty="0"/>
              <a:t>تحديد</a:t>
            </a:r>
            <a:r>
              <a:rPr lang="ar-SA" altLang="en-US" sz="2800" dirty="0"/>
              <a:t> </a:t>
            </a:r>
            <a:r>
              <a:rPr lang="ar-EG" altLang="en-US" sz="2800" dirty="0"/>
              <a:t>مدى </a:t>
            </a:r>
            <a:r>
              <a:rPr lang="ar-SA" altLang="en-US" sz="2800" dirty="0"/>
              <a:t>طبيعة وقوة العلاقة بين متغيرين </a:t>
            </a:r>
            <a:r>
              <a:rPr lang="ar-EG" altLang="en-US" sz="2800" dirty="0"/>
              <a:t>و مؤشر هذه العلاقة هو معامل الارتباط</a:t>
            </a:r>
          </a:p>
          <a:p>
            <a:pPr algn="just">
              <a:lnSpc>
                <a:spcPct val="90000"/>
              </a:lnSpc>
            </a:pPr>
            <a:r>
              <a:rPr lang="ar-EG" altLang="en-US" sz="2800" dirty="0" smtClean="0"/>
              <a:t>ف</a:t>
            </a:r>
            <a:r>
              <a:rPr lang="ar-SA" altLang="en-US" sz="2800" dirty="0" smtClean="0"/>
              <a:t>إذا </a:t>
            </a:r>
            <a:r>
              <a:rPr lang="ar-SA" altLang="en-US" sz="2800" dirty="0"/>
              <a:t>كان لدينا متغيران فقط . </a:t>
            </a:r>
            <a:r>
              <a:rPr lang="ar-SA" altLang="en-US" sz="2800" dirty="0">
                <a:solidFill>
                  <a:srgbClr val="FF3300"/>
                </a:solidFill>
              </a:rPr>
              <a:t>المتغير </a:t>
            </a:r>
            <a:r>
              <a:rPr lang="en-US" altLang="en-US" sz="2800" dirty="0">
                <a:solidFill>
                  <a:srgbClr val="FF3300"/>
                </a:solidFill>
              </a:rPr>
              <a:t>X</a:t>
            </a:r>
            <a:r>
              <a:rPr lang="ar-SA" altLang="en-US" sz="2800" dirty="0"/>
              <a:t> وهو متغير يتم </a:t>
            </a:r>
            <a:r>
              <a:rPr lang="ar-SA" altLang="en-US" sz="2800" dirty="0">
                <a:solidFill>
                  <a:srgbClr val="FF3300"/>
                </a:solidFill>
              </a:rPr>
              <a:t>تحديده من قبل الباحث أو الشخص</a:t>
            </a:r>
            <a:r>
              <a:rPr lang="ar-SA" altLang="en-US" sz="2800" dirty="0"/>
              <a:t> الذي يقوم بالدراسة  وهو يسمى </a:t>
            </a:r>
            <a:r>
              <a:rPr lang="ar-SA" altLang="en-US" sz="2800" dirty="0">
                <a:solidFill>
                  <a:srgbClr val="FF3300"/>
                </a:solidFill>
              </a:rPr>
              <a:t>بالمتغير المستقل</a:t>
            </a:r>
            <a:r>
              <a:rPr lang="ar-SA" altLang="en-US" sz="2800" dirty="0"/>
              <a:t> </a:t>
            </a:r>
            <a:r>
              <a:rPr lang="en-GB" altLang="en-US" sz="2800" dirty="0"/>
              <a:t>Independent variable </a:t>
            </a:r>
            <a:endParaRPr lang="ar-SA" altLang="en-US" sz="2800" dirty="0"/>
          </a:p>
          <a:p>
            <a:pPr algn="just">
              <a:lnSpc>
                <a:spcPct val="90000"/>
              </a:lnSpc>
            </a:pPr>
            <a:r>
              <a:rPr lang="ar-SA" altLang="en-US" sz="2800" dirty="0"/>
              <a:t> يرافق المتغير</a:t>
            </a:r>
            <a:r>
              <a:rPr lang="en-US" altLang="en-US" sz="2800" dirty="0">
                <a:solidFill>
                  <a:srgbClr val="FF3300"/>
                </a:solidFill>
              </a:rPr>
              <a:t>X</a:t>
            </a:r>
            <a:r>
              <a:rPr lang="ar-SA" altLang="en-US" sz="2800" dirty="0">
                <a:solidFill>
                  <a:srgbClr val="FF3300"/>
                </a:solidFill>
              </a:rPr>
              <a:t> </a:t>
            </a:r>
            <a:r>
              <a:rPr lang="ar-SA" altLang="en-US" sz="2800" dirty="0"/>
              <a:t>متغير آخر </a:t>
            </a:r>
            <a:r>
              <a:rPr lang="en-GB" altLang="en-US" sz="2800" dirty="0">
                <a:solidFill>
                  <a:srgbClr val="FF3300"/>
                </a:solidFill>
              </a:rPr>
              <a:t>Y</a:t>
            </a:r>
            <a:r>
              <a:rPr lang="ar-SA" altLang="en-US" sz="2800" dirty="0"/>
              <a:t>ويسمى </a:t>
            </a:r>
            <a:r>
              <a:rPr lang="ar-SA" altLang="en-US" sz="2800" dirty="0">
                <a:solidFill>
                  <a:srgbClr val="FF3300"/>
                </a:solidFill>
              </a:rPr>
              <a:t>بالمتغير التابع</a:t>
            </a:r>
            <a:r>
              <a:rPr lang="ar-SA" altLang="en-US" sz="2800" dirty="0"/>
              <a:t> </a:t>
            </a:r>
            <a:r>
              <a:rPr lang="en-GB" altLang="en-US" sz="2800" dirty="0"/>
              <a:t>dependent variable</a:t>
            </a:r>
            <a:r>
              <a:rPr lang="ar-SA" altLang="en-US" sz="2800" dirty="0"/>
              <a:t> </a:t>
            </a:r>
            <a:r>
              <a:rPr lang="ar-SA" altLang="en-US" sz="2800" dirty="0" smtClean="0"/>
              <a:t>وهو</a:t>
            </a:r>
            <a:r>
              <a:rPr lang="ar-EG" altLang="en-US" sz="2800" dirty="0" smtClean="0"/>
              <a:t> </a:t>
            </a:r>
            <a:r>
              <a:rPr lang="ar-SA" altLang="en-US" sz="2800" dirty="0" smtClean="0"/>
              <a:t>متغير</a:t>
            </a:r>
            <a:r>
              <a:rPr lang="ar-EG" altLang="en-US" sz="2800" dirty="0" smtClean="0"/>
              <a:t> </a:t>
            </a:r>
            <a:r>
              <a:rPr lang="ar-SA" altLang="en-US" sz="2800" dirty="0" smtClean="0"/>
              <a:t>إحصائي </a:t>
            </a:r>
            <a:r>
              <a:rPr lang="ar-SA" altLang="en-US" sz="2800" dirty="0"/>
              <a:t>لأن </a:t>
            </a:r>
            <a:r>
              <a:rPr lang="ar-SA" altLang="en-US" sz="2800" dirty="0">
                <a:solidFill>
                  <a:srgbClr val="FF3300"/>
                </a:solidFill>
              </a:rPr>
              <a:t>نتيجته غير محددة وتعتمد على قيم المتغير المستقل</a:t>
            </a:r>
            <a:r>
              <a:rPr lang="en-US" altLang="en-US" sz="2800" dirty="0">
                <a:solidFill>
                  <a:srgbClr val="FF3300"/>
                </a:solidFill>
              </a:rPr>
              <a:t>.</a:t>
            </a:r>
            <a:endParaRPr lang="ar-SA" altLang="en-US" sz="2800" dirty="0"/>
          </a:p>
          <a:p>
            <a:pPr>
              <a:lnSpc>
                <a:spcPct val="90000"/>
              </a:lnSpc>
            </a:pPr>
            <a:r>
              <a:rPr lang="ar-SA" altLang="en-US" sz="2800" dirty="0"/>
              <a:t> </a:t>
            </a:r>
            <a:endParaRPr lang="en-US" alt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0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altLang="en-US" dirty="0"/>
              <a:t>خصائص معامل الارتباط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ar-JO" altLang="en-US" sz="2800" dirty="0"/>
              <a:t>يحدد مقياس الارتباط مقدار العلاقة بين متغيرين فقط</a:t>
            </a:r>
          </a:p>
          <a:p>
            <a:pPr marL="609600" indent="-609600">
              <a:buFontTx/>
              <a:buAutoNum type="arabicPeriod"/>
            </a:pPr>
            <a:r>
              <a:rPr lang="ar-JO" altLang="en-US" sz="2800" dirty="0"/>
              <a:t>تقع قيمة معامل الارتباط دائما بين -1 و 1</a:t>
            </a:r>
          </a:p>
          <a:p>
            <a:pPr marL="609600" indent="-609600">
              <a:buFontTx/>
              <a:buAutoNum type="arabicPeriod"/>
            </a:pPr>
            <a:r>
              <a:rPr lang="ar-JO" altLang="en-US" sz="2800" dirty="0"/>
              <a:t>إ</a:t>
            </a:r>
            <a:r>
              <a:rPr lang="ar-JO" altLang="en-US" sz="2800" dirty="0">
                <a:cs typeface="Times New Roman" pitchFamily="18" charset="0"/>
              </a:rPr>
              <a:t>ذا كانت قيمة معامل الارتباط موجبة فإن الارتباط يكون طرديا. أي أن ازدياد قيمة المتغير الأول تؤدي لارتفاع قيمة المتغير الثاني.</a:t>
            </a:r>
          </a:p>
          <a:p>
            <a:pPr marL="609600" indent="-609600">
              <a:buFontTx/>
              <a:buAutoNum type="arabicPeriod"/>
            </a:pPr>
            <a:r>
              <a:rPr lang="ar-JO" altLang="en-US" sz="2800" dirty="0"/>
              <a:t>إ</a:t>
            </a:r>
            <a:r>
              <a:rPr lang="ar-JO" altLang="en-US" sz="2800" dirty="0">
                <a:cs typeface="Times New Roman" pitchFamily="18" charset="0"/>
              </a:rPr>
              <a:t>ذا كانت قيمة معامل الارتباط سالبة فإن الارتباط يكون عكسيا. أي أن ازدياد قيمة المتغير الأول تؤدي </a:t>
            </a:r>
            <a:r>
              <a:rPr lang="ar-JO" altLang="en-US" sz="2800" dirty="0" smtClean="0">
                <a:cs typeface="Times New Roman" pitchFamily="18" charset="0"/>
              </a:rPr>
              <a:t>لانخفاض </a:t>
            </a:r>
            <a:r>
              <a:rPr lang="ar-JO" altLang="en-US" sz="2800" dirty="0">
                <a:cs typeface="Times New Roman" pitchFamily="18" charset="0"/>
              </a:rPr>
              <a:t>قيمة المتغير الثاني.</a:t>
            </a:r>
          </a:p>
          <a:p>
            <a:pPr marL="609600" indent="-609600">
              <a:buFontTx/>
              <a:buAutoNum type="arabicPeriod"/>
            </a:pPr>
            <a:r>
              <a:rPr lang="ar-JO" altLang="en-US" sz="2800" dirty="0">
                <a:cs typeface="Times New Roman" pitchFamily="18" charset="0"/>
              </a:rPr>
              <a:t>يكون الارتباط </a:t>
            </a:r>
            <a:r>
              <a:rPr lang="ar-JO" altLang="en-US" sz="2800" u="sng" dirty="0">
                <a:cs typeface="Times New Roman" pitchFamily="18" charset="0"/>
              </a:rPr>
              <a:t>قوي جدا</a:t>
            </a:r>
            <a:r>
              <a:rPr lang="ar-JO" altLang="en-US" sz="2800" dirty="0">
                <a:cs typeface="Times New Roman" pitchFamily="18" charset="0"/>
              </a:rPr>
              <a:t> عندما تقترب قيمته من 1 أو -1</a:t>
            </a:r>
          </a:p>
          <a:p>
            <a:pPr marL="609600" indent="-609600">
              <a:buFontTx/>
              <a:buAutoNum type="arabicPeriod"/>
            </a:pPr>
            <a:r>
              <a:rPr lang="ar-JO" altLang="en-US" sz="2800" dirty="0">
                <a:cs typeface="Times New Roman" pitchFamily="18" charset="0"/>
              </a:rPr>
              <a:t>اقتراب القيمة من الصفر يعني ضعف العلاقة أو الارتباط. وإذا كانت قيمة الارتباط صفر، هذا يعني أن العلاقة معدومة بين </a:t>
            </a:r>
            <a:r>
              <a:rPr lang="ar-JO" altLang="en-US" sz="2800" dirty="0" smtClean="0">
                <a:cs typeface="Times New Roman" pitchFamily="18" charset="0"/>
              </a:rPr>
              <a:t>المتغيرين.</a:t>
            </a:r>
            <a:endParaRPr lang="ar-JO" altLang="en-US" sz="2800" dirty="0">
              <a:cs typeface="Times New Roman" pitchFamily="18" charset="0"/>
            </a:endParaRP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3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dirty="0" smtClean="0"/>
              <a:t>أنواع الارتباط :-</a:t>
            </a:r>
          </a:p>
          <a:p>
            <a:pPr algn="just"/>
            <a:r>
              <a:rPr lang="ar-EG" sz="2800" dirty="0"/>
              <a:t>1- </a:t>
            </a:r>
            <a:r>
              <a:rPr lang="ar-SA" sz="2800" dirty="0"/>
              <a:t>الارتباط الموجب (الطردي) (</a:t>
            </a:r>
            <a:r>
              <a:rPr lang="en-US" sz="2800" dirty="0"/>
              <a:t>Positive Correlation</a:t>
            </a:r>
            <a:r>
              <a:rPr lang="ar-SA" sz="2800" dirty="0"/>
              <a:t>) بأنه علاقة بين متغيرين </a:t>
            </a:r>
            <a:r>
              <a:rPr lang="en-US" sz="2800" dirty="0"/>
              <a:t>(x, y) </a:t>
            </a:r>
            <a:r>
              <a:rPr lang="ar-SA" sz="2800" dirty="0"/>
              <a:t>بحيث إذا تغير أحد المتغيرين فإن الآخر يتبعه في نفس الاتجاه..</a:t>
            </a:r>
          </a:p>
          <a:p>
            <a:pPr algn="just"/>
            <a:r>
              <a:rPr lang="ar-EG" sz="2800" dirty="0"/>
              <a:t>2- </a:t>
            </a:r>
            <a:r>
              <a:rPr lang="ar-SA" sz="2800" dirty="0"/>
              <a:t>الارتباط السالب (العكسي) (</a:t>
            </a:r>
            <a:r>
              <a:rPr lang="en-US" sz="2800" dirty="0"/>
              <a:t>Negative Correlation</a:t>
            </a:r>
            <a:r>
              <a:rPr lang="ar-SA" sz="2800" dirty="0"/>
              <a:t>) بأنه علاقة بين متغيرين </a:t>
            </a:r>
            <a:r>
              <a:rPr lang="en-US" sz="2800" dirty="0"/>
              <a:t>(x, y) </a:t>
            </a:r>
            <a:r>
              <a:rPr lang="ar-SA" sz="2800" dirty="0"/>
              <a:t>بحيث إذا تغير أحد المتغيرين فإن الآخر يتبعه في الاتجاه المضاد.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الارتباط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512" y="1556792"/>
                <a:ext cx="8915400" cy="4525963"/>
              </a:xfrm>
            </p:spPr>
            <p:txBody>
              <a:bodyPr/>
              <a:lstStyle/>
              <a:p>
                <a:r>
                  <a:rPr lang="ar-EG" dirty="0" smtClean="0"/>
                  <a:t>قياس الارتباط :-</a:t>
                </a:r>
              </a:p>
              <a:p>
                <a:pPr algn="just"/>
                <a:r>
                  <a:rPr lang="ar-SA" altLang="en-US" sz="2800" dirty="0"/>
                  <a:t>تستخدم معاملات الارتباط لقياس درجة الارتباط بين متغيرين( ظاهرتين) .</a:t>
                </a:r>
              </a:p>
              <a:p>
                <a:pPr algn="just"/>
                <a:r>
                  <a:rPr lang="ar-SA" altLang="en-US" sz="2800" dirty="0"/>
                  <a:t>تعريف معامل الارتباط :</a:t>
                </a:r>
              </a:p>
              <a:p>
                <a:pPr algn="just"/>
                <a:r>
                  <a:rPr lang="ar-SA" altLang="en-US" sz="2800" dirty="0"/>
                  <a:t>    يعرف معامل الارتباط والذي يرمز له بالرمز </a:t>
                </a:r>
                <a:r>
                  <a:rPr lang="en-GB" altLang="en-US" sz="2800" dirty="0"/>
                  <a:t>r</a:t>
                </a:r>
                <a:r>
                  <a:rPr lang="ar-SA" altLang="en-US" sz="2800" dirty="0"/>
                  <a:t> بأنه عبارة عن مقياس رقمي يقيس قوة ونوع الارتباط بين متغيرين , حيث تتراوح قيمته بين </a:t>
                </a:r>
              </a:p>
              <a:p>
                <a:pPr algn="just"/>
                <a:r>
                  <a:rPr lang="ar-SA" altLang="en-US" sz="2800" dirty="0"/>
                  <a:t>    (</a:t>
                </a:r>
                <a:r>
                  <a:rPr lang="en-GB" altLang="en-US" sz="2800" dirty="0"/>
                  <a:t>1</a:t>
                </a:r>
                <a:r>
                  <a:rPr lang="ar-SA" altLang="en-US" sz="2800" dirty="0"/>
                  <a:t>+) و (</a:t>
                </a:r>
                <a:r>
                  <a:rPr lang="en-GB" altLang="en-US" sz="2800" dirty="0"/>
                  <a:t>1</a:t>
                </a:r>
                <a:r>
                  <a:rPr lang="ar-SA" altLang="en-US" sz="2800" dirty="0"/>
                  <a:t>-) , أي أن                           </a:t>
                </a:r>
                <a14:m>
                  <m:oMath xmlns:m="http://schemas.openxmlformats.org/officeDocument/2006/math">
                    <m:r>
                      <a:rPr lang="ar-EG" altLang="en-US" sz="2800" i="1">
                        <a:latin typeface="Cambria Math"/>
                      </a:rPr>
                      <m:t>1</m:t>
                    </m:r>
                    <m:r>
                      <a:rPr lang="ar-EG" altLang="en-US" sz="2800" i="1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altLang="en-US" sz="28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altLang="en-US" sz="2800" i="1">
                        <a:latin typeface="Cambria Math"/>
                        <a:ea typeface="Cambria Math"/>
                      </a:rPr>
                      <m:t> ≥−</m:t>
                    </m:r>
                    <m:r>
                      <a:rPr lang="en-US" altLang="en-US" sz="2800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ar-SA" altLang="en-US" sz="2800" dirty="0"/>
              </a:p>
              <a:p>
                <a:pPr algn="just"/>
                <a:r>
                  <a:rPr lang="ar-SA" altLang="en-US" sz="2800" dirty="0" smtClean="0"/>
                  <a:t>وتدل </a:t>
                </a:r>
                <a:r>
                  <a:rPr lang="ar-SA" altLang="en-US" sz="2800" dirty="0"/>
                  <a:t>إشارة المعامل الموجبة على العلاقة الطردية , </a:t>
                </a:r>
              </a:p>
              <a:p>
                <a:pPr algn="just"/>
                <a:r>
                  <a:rPr lang="ar-SA" altLang="en-US" sz="2800" dirty="0"/>
                  <a:t>بينما تدل إشارة المعامل السالبة على العلاقة العكسية </a:t>
                </a:r>
                <a:r>
                  <a:rPr lang="ar-SA" altLang="en-US" sz="2800" dirty="0" smtClean="0"/>
                  <a:t>.</a:t>
                </a:r>
                <a:endParaRPr lang="ar-EG" altLang="en-US" sz="2800" dirty="0" smtClean="0"/>
              </a:p>
              <a:p>
                <a:pPr algn="just"/>
                <a:endParaRPr lang="en-US" altLang="en-US" sz="2800" dirty="0"/>
              </a:p>
              <a:p>
                <a:pPr algn="just"/>
                <a:endParaRPr lang="en-US" altLang="en-US" sz="2800" dirty="0"/>
              </a:p>
              <a:p>
                <a:pPr algn="just"/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512" y="1556792"/>
                <a:ext cx="8915400" cy="4525963"/>
              </a:xfrm>
              <a:blipFill rotWithShape="1">
                <a:blip r:embed="rId2"/>
                <a:stretch>
                  <a:fillRect l="-2599" t="-1750" r="-1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altLang="en-US" dirty="0"/>
              <a:t>والجدول التالي يوضح أنواع </a:t>
            </a:r>
            <a:r>
              <a:rPr lang="ar-SA" altLang="en-US" dirty="0">
                <a:solidFill>
                  <a:schemeClr val="tx1"/>
                </a:solidFill>
              </a:rPr>
              <a:t>الارتباط </a:t>
            </a:r>
            <a:r>
              <a:rPr lang="ar-SA" altLang="en-US" b="1" dirty="0">
                <a:solidFill>
                  <a:schemeClr val="tx1"/>
                </a:solidFill>
              </a:rPr>
              <a:t>واتجاه العلاقة </a:t>
            </a:r>
            <a:r>
              <a:rPr lang="ar-SA" altLang="en-US" dirty="0">
                <a:solidFill>
                  <a:schemeClr val="tx1"/>
                </a:solidFill>
              </a:rPr>
              <a:t>لكل نوع </a:t>
            </a:r>
            <a:r>
              <a:rPr lang="ar-SA" altLang="en-US" sz="2800" dirty="0">
                <a:solidFill>
                  <a:schemeClr val="tx1"/>
                </a:solidFill>
              </a:rPr>
              <a:t>:</a:t>
            </a:r>
            <a:br>
              <a:rPr lang="ar-SA" altLang="en-US" sz="28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436886"/>
              </p:ext>
            </p:extLst>
          </p:nvPr>
        </p:nvGraphicFramePr>
        <p:xfrm>
          <a:off x="1651000" y="2471296"/>
          <a:ext cx="6604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المعنى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قيمة معامل الارتباط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ارتباط طردي تام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+1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ارتباط طردي قوي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من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0.70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 إلى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0.99</a:t>
                      </a: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ارتباط طردي متوسط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من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0.50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 إلى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0.69</a:t>
                      </a: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ارتباط طردي ضعيف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من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0.01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 إلى </a:t>
                      </a: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0.49</a:t>
                      </a: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لا يوجد ارتباط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 </a:t>
                      </a: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 خطي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sz="4000" b="1" dirty="0"/>
              <a:t>تحديد أسلوب قياس الارتباط المناسب وفقا لنوع البيانات</a:t>
            </a:r>
            <a:r>
              <a:rPr lang="ar-SA" altLang="en-US" sz="4000" b="1" dirty="0" smtClean="0"/>
              <a:t>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altLang="en-US" b="1" dirty="0" smtClean="0"/>
              <a:t>تحديد أسلوب قياس الارتباط المناسب وفقا لنوع البيانات:</a:t>
            </a:r>
          </a:p>
          <a:p>
            <a:pPr>
              <a:lnSpc>
                <a:spcPct val="200000"/>
              </a:lnSpc>
            </a:pPr>
            <a:r>
              <a:rPr lang="ar-SA" altLang="en-US" b="1" dirty="0"/>
              <a:t>كمية- كمية ـــــــــــــــــ  معامل ارتباط بيرسون</a:t>
            </a:r>
          </a:p>
          <a:p>
            <a:pPr>
              <a:lnSpc>
                <a:spcPct val="200000"/>
              </a:lnSpc>
            </a:pPr>
            <a:r>
              <a:rPr lang="ar-SA" altLang="en-US" b="1" dirty="0" err="1"/>
              <a:t>رتبية</a:t>
            </a:r>
            <a:r>
              <a:rPr lang="ar-SA" altLang="en-US" b="1" dirty="0"/>
              <a:t>- </a:t>
            </a:r>
            <a:r>
              <a:rPr lang="ar-SA" altLang="en-US" b="1" dirty="0" err="1"/>
              <a:t>رتبية</a:t>
            </a:r>
            <a:r>
              <a:rPr lang="ar-SA" altLang="en-US" b="1" dirty="0"/>
              <a:t> ـــــــــــــــ معامل </a:t>
            </a:r>
            <a:r>
              <a:rPr lang="ar-SA" altLang="en-US" b="1" dirty="0" err="1"/>
              <a:t>سبيرمان</a:t>
            </a:r>
            <a:endParaRPr lang="ar-SA" altLang="en-US" b="1" dirty="0"/>
          </a:p>
          <a:p>
            <a:pPr>
              <a:lnSpc>
                <a:spcPct val="200000"/>
              </a:lnSpc>
            </a:pPr>
            <a:r>
              <a:rPr lang="ar-SA" altLang="en-US" b="1" dirty="0"/>
              <a:t>كمية- </a:t>
            </a:r>
            <a:r>
              <a:rPr lang="ar-SA" altLang="en-US" b="1" dirty="0" err="1"/>
              <a:t>رتبية</a:t>
            </a:r>
            <a:r>
              <a:rPr lang="ar-SA" altLang="en-US" b="1" dirty="0"/>
              <a:t> ــــــــــــــــ معامل </a:t>
            </a:r>
            <a:r>
              <a:rPr lang="ar-SA" altLang="en-US" b="1" dirty="0" err="1"/>
              <a:t>سبيرمان</a:t>
            </a:r>
            <a:endParaRPr lang="ar-SA" altLang="en-US" b="1" dirty="0"/>
          </a:p>
          <a:p>
            <a:endParaRPr lang="ar-SA" altLang="en-US" b="1" dirty="0" smtClean="0">
              <a:solidFill>
                <a:srgbClr val="008000"/>
              </a:solidFill>
            </a:endParaRPr>
          </a:p>
          <a:p>
            <a:endParaRPr lang="en-US" altLang="en-US" b="1" dirty="0">
              <a:solidFill>
                <a:srgbClr val="000058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1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 smtClean="0">
                <a:solidFill>
                  <a:srgbClr val="880E1F"/>
                </a:solidFill>
              </a:rPr>
              <a:t>1- </a:t>
            </a:r>
            <a:r>
              <a:rPr lang="ar-SA" altLang="en-US" dirty="0" smtClean="0">
                <a:solidFill>
                  <a:srgbClr val="880E1F"/>
                </a:solidFill>
              </a:rPr>
              <a:t>معامل </a:t>
            </a:r>
            <a:r>
              <a:rPr lang="ar-SA" altLang="en-US" dirty="0">
                <a:solidFill>
                  <a:srgbClr val="880E1F"/>
                </a:solidFill>
              </a:rPr>
              <a:t>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 smtClean="0">
                <a:solidFill>
                  <a:srgbClr val="880E1F"/>
                </a:solidFill>
              </a:rPr>
              <a:t>:-</a:t>
            </a:r>
            <a:endParaRPr lang="ar-EG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dirty="0" smtClean="0"/>
              <a:t>يعتبر معامل الارتباط بيرسون من أكثر أنواع معاملات الارتباط استخداماً في مجال العلوم الاجتماعية .</a:t>
            </a:r>
          </a:p>
          <a:p>
            <a:pPr algn="just"/>
            <a:r>
              <a:rPr lang="ar-EG" dirty="0" smtClean="0"/>
              <a:t>ويستخدم هذا المعامل للتعبير عن قوة العلاقة بين المتغيرات الكمية فقط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ar-SA" altLang="en-US" sz="2400" dirty="0" smtClean="0">
                    <a:solidFill>
                      <a:srgbClr val="663300"/>
                    </a:solidFill>
                  </a:rPr>
                  <a:t>حساب معامل بيرسون للارتباط الخطي :</a:t>
                </a:r>
              </a:p>
              <a:p>
                <a:pPr>
                  <a:lnSpc>
                    <a:spcPct val="80000"/>
                  </a:lnSpc>
                </a:pPr>
                <a:r>
                  <a:rPr lang="ar-EG" altLang="en-US" sz="2000" dirty="0" smtClean="0"/>
                  <a:t>ويتم حساب معامل الارتباط بيرسون ب</a:t>
                </a:r>
                <a:r>
                  <a:rPr lang="ar-SA" altLang="en-US" sz="2000" dirty="0" smtClean="0"/>
                  <a:t>استخدام </a:t>
                </a:r>
                <a:r>
                  <a:rPr lang="ar-EG" altLang="en-US" sz="2000" dirty="0" smtClean="0"/>
                  <a:t>العلاقة </a:t>
                </a:r>
                <a:r>
                  <a:rPr lang="ar-SA" altLang="en-US" sz="2000" dirty="0" smtClean="0"/>
                  <a:t>التالية:</a:t>
                </a:r>
                <a:endParaRPr lang="ar-EG" altLang="en-US" sz="2000" dirty="0" smtClean="0"/>
              </a:p>
              <a:p>
                <a:pPr>
                  <a:lnSpc>
                    <a:spcPct val="80000"/>
                  </a:lnSpc>
                </a:pPr>
                <a:endParaRPr lang="ar-SA" altLang="en-US" sz="2000" dirty="0"/>
              </a:p>
              <a:p>
                <a:pPr algn="ctr" rtl="0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b="0" i="1" smtClean="0">
                          <a:latin typeface="Cambria Math"/>
                        </a:rPr>
                        <m:t>𝑟</m:t>
                      </m:r>
                      <m:r>
                        <a:rPr lang="en-US" altLang="en-US" sz="20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en-US" sz="2000" b="0" i="1" smtClean="0">
                              <a:latin typeface="Cambria Math"/>
                            </a:rPr>
                            <m:t>𝑛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sz="2000" b="0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𝑥𝑦</m:t>
                              </m:r>
                            </m:e>
                          </m:nary>
                          <m:r>
                            <a:rPr lang="en-US" altLang="en-US" sz="2000" b="0" i="1" smtClean="0">
                              <a:latin typeface="Cambria Math"/>
                            </a:rPr>
                            <m:t>  −(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sz="2000" b="0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nary>
                          <m:r>
                            <a:rPr lang="en-US" altLang="en-US" sz="2000" b="0" i="1" smtClean="0">
                              <a:latin typeface="Cambria Math"/>
                            </a:rPr>
                            <m:t> )(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sz="2000" b="0" i="1" smtClean="0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en-US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𝑛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en-US" sz="2000" b="0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altLang="en-US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en-US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en-US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en-US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en-US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subHide m:val="on"/>
                                              <m:supHide m:val="on"/>
                                              <m:ctrlPr>
                                                <a:rPr lang="en-US" altLang="en-US" sz="2000" b="0" i="1" smtClean="0">
                                                  <a:latin typeface="Cambria Math"/>
                                                </a:rPr>
                                              </m:ctrlPr>
                                            </m:naryPr>
                                            <m:sub/>
                                            <m:sup/>
                                            <m:e>
                                              <m:r>
                                                <a:rPr lang="en-US" altLang="en-US" sz="2000" b="0" i="1" smtClean="0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</m:nary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en-US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sz="20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nary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en-US" sz="2000" b="0" i="1" smtClean="0">
                                  <a:latin typeface="Cambria Math"/>
                                </a:rPr>
                                <m:t>𝑛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en-US" sz="2000" b="0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altLang="en-US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en-US" sz="2000" b="0" i="1" smtClean="0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altLang="en-US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sz="2000" b="0" i="1" smtClean="0">
                                      <a:latin typeface="Cambria Math"/>
                                    </a:rPr>
                                    <m:t>−(</m:t>
                                  </m:r>
                                  <m:sSup>
                                    <m:sSupPr>
                                      <m:ctrlPr>
                                        <a:rPr lang="en-US" altLang="en-US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altLang="en-US" sz="2000" b="0" i="1" smtClean="0"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altLang="en-US" sz="2000" b="0" i="1" smtClean="0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  <m:r>
                                            <a:rPr lang="en-US" altLang="en-US" sz="2000" b="0" i="1" smtClean="0">
                                              <a:latin typeface="Cambria Math"/>
                                            </a:rPr>
                                            <m:t>)</m:t>
                                          </m:r>
                                        </m:e>
                                      </m:nary>
                                    </m:e>
                                    <m:sup>
                                      <m:r>
                                        <a:rPr lang="en-US" altLang="en-US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sz="20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ar-SA" altLang="en-US" sz="2000" dirty="0"/>
              </a:p>
              <a:p>
                <a:pPr>
                  <a:lnSpc>
                    <a:spcPct val="80000"/>
                  </a:lnSpc>
                </a:pPr>
                <a:endParaRPr lang="en-US" altLang="en-US" sz="2000" dirty="0"/>
              </a:p>
              <a:p>
                <a:pPr algn="ctr" rtl="0">
                  <a:lnSpc>
                    <a:spcPct val="80000"/>
                  </a:lnSpc>
                </a:pPr>
                <a:r>
                  <a:rPr lang="en-US" altLang="en-US" sz="2000" dirty="0">
                    <a:solidFill>
                      <a:srgbClr val="333399"/>
                    </a:solidFill>
                  </a:rPr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561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7901195"/>
                  </p:ext>
                </p:extLst>
              </p:nvPr>
            </p:nvGraphicFramePr>
            <p:xfrm>
              <a:off x="1651000" y="3429000"/>
              <a:ext cx="6604000" cy="22390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0800"/>
                    <a:gridCol w="1320800"/>
                    <a:gridCol w="1320800"/>
                    <a:gridCol w="1320800"/>
                    <a:gridCol w="1320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err="1" smtClean="0"/>
                            <a:t>xy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x</a:t>
                          </a:r>
                          <a:r>
                            <a:rPr lang="en-US" baseline="30000" dirty="0" smtClean="0"/>
                            <a:t>2</a:t>
                          </a:r>
                          <a:endParaRPr lang="en-US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y</a:t>
                          </a:r>
                          <a:r>
                            <a:rPr lang="en-US" baseline="30000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p14="http://schemas.microsoft.com/office/powerpoint/2010/main" xmlns:a14="http://schemas.microsoft.com/office/drawing/2010/main" val="2247901195"/>
                  </p:ext>
                </p:extLst>
              </p:nvPr>
            </p:nvGraphicFramePr>
            <p:xfrm>
              <a:off x="1651000" y="3429000"/>
              <a:ext cx="6604000" cy="22390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0800"/>
                    <a:gridCol w="1320800"/>
                    <a:gridCol w="1320800"/>
                    <a:gridCol w="1320800"/>
                    <a:gridCol w="1320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err="1" smtClean="0"/>
                            <a:t>xy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x</a:t>
                          </a:r>
                          <a:r>
                            <a:rPr lang="en-US" baseline="30000" dirty="0" smtClean="0"/>
                            <a:t>2</a:t>
                          </a:r>
                          <a:endParaRPr lang="en-US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y</a:t>
                          </a:r>
                          <a:r>
                            <a:rPr lang="en-US" baseline="30000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/>
                        </a:p>
                      </a:txBody>
                      <a:tcPr/>
                    </a:tc>
                  </a:tr>
                  <a:tr h="7557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61" t="-200000" r="-399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26" t="-200000" r="-3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200000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1389" t="-200000" r="-1009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539" t="-200000" r="-46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</a:t>
            </a:r>
          </a:p>
          <a:p>
            <a:pPr algn="just"/>
            <a:r>
              <a:rPr lang="ar-EG" dirty="0" smtClean="0"/>
              <a:t>الجدول التالي يوضح درجات الطلاب في مقرري الاحصاء و المحاسبة :-</a:t>
            </a:r>
          </a:p>
          <a:p>
            <a:pPr algn="just"/>
            <a:endParaRPr lang="ar-EG" dirty="0" smtClean="0"/>
          </a:p>
          <a:p>
            <a:pPr algn="just"/>
            <a:endParaRPr lang="ar-EG" dirty="0" smtClean="0"/>
          </a:p>
          <a:p>
            <a:pPr algn="just"/>
            <a:r>
              <a:rPr lang="ar-EG" dirty="0" smtClean="0"/>
              <a:t>المطلوب :-</a:t>
            </a:r>
          </a:p>
          <a:p>
            <a:pPr algn="just"/>
            <a:r>
              <a:rPr lang="ar-EG" dirty="0" smtClean="0"/>
              <a:t>حساب معامل ارتباط بيرسون للعلاقة بين درجات الطلاب في كل من مقرري الاحصاء و المحاسبة ؟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1351"/>
              </p:ext>
            </p:extLst>
          </p:nvPr>
        </p:nvGraphicFramePr>
        <p:xfrm>
          <a:off x="1568624" y="3356992"/>
          <a:ext cx="684075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084"/>
                <a:gridCol w="760084"/>
                <a:gridCol w="760084"/>
                <a:gridCol w="760084"/>
                <a:gridCol w="760084"/>
                <a:gridCol w="760084"/>
                <a:gridCol w="760084"/>
                <a:gridCol w="760084"/>
                <a:gridCol w="760084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86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81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985248"/>
          <a:ext cx="8915400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r>
                        <a:rPr lang="en-US" baseline="30000" dirty="0" smtClean="0"/>
                        <a:t>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ar-EG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xy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3721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2440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5476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4225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4810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65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7744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6400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7040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88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4096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5476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4736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74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3844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3136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3472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56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7056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8649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7812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93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5041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3969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4473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63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6561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7396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6966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86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43539</a:t>
                      </a:r>
                      <a:endParaRPr lang="ar-EG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40851</a:t>
                      </a:r>
                      <a:endParaRPr lang="ar-EG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41749</a:t>
                      </a:r>
                      <a:endParaRPr lang="ar-EG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585</a:t>
                      </a:r>
                      <a:endParaRPr lang="ar-EG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557</a:t>
                      </a:r>
                      <a:endParaRPr lang="ar-EG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قيمة الارتباط = 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/>
                        </a:rPr>
                        <m:t>𝑟</m:t>
                      </m:r>
                      <m:r>
                        <a:rPr lang="en-US" alt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𝑛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𝑥𝑦</m:t>
                              </m:r>
                            </m:e>
                          </m:nary>
                          <m:r>
                            <a:rPr lang="en-US" altLang="en-US" i="1">
                              <a:latin typeface="Cambria Math"/>
                            </a:rPr>
                            <m:t>  −(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nary>
                          <m:r>
                            <a:rPr lang="en-US" altLang="en-US" i="1">
                              <a:latin typeface="Cambria Math"/>
                            </a:rPr>
                            <m:t> )(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altLang="en-US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en-US" i="1">
                                  <a:latin typeface="Cambria Math"/>
                                </a:rPr>
                                <m:t>𝑛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en-US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alt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subHide m:val="on"/>
                                              <m:supHide m:val="on"/>
                                              <m:ctrlPr>
                                                <a:rPr lang="en-US" altLang="en-US" i="1">
                                                  <a:latin typeface="Cambria Math"/>
                                                </a:rPr>
                                              </m:ctrlPr>
                                            </m:naryPr>
                                            <m:sub/>
                                            <m:sup/>
                                            <m:e>
                                              <m:r>
                                                <a:rPr lang="en-US" altLang="en-US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</m:nary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) </m:t>
                                  </m:r>
                                </m:e>
                              </m:nary>
                            </m:e>
                          </m:rad>
                          <m:r>
                            <a:rPr lang="en-US" altLang="en-US" i="1">
                              <a:latin typeface="Cambria Math"/>
                            </a:rPr>
                            <m:t>(</m:t>
                          </m:r>
                          <m:r>
                            <a:rPr lang="en-US" altLang="en-US" i="1">
                              <a:latin typeface="Cambria Math"/>
                            </a:rPr>
                            <m:t>𝑛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en-US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en-US" i="1">
                                  <a:latin typeface="Cambria Math"/>
                                </a:rPr>
                                <m:t>)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ar-SA" altLang="en-US" dirty="0"/>
              </a:p>
              <a:p>
                <a:pPr algn="l" rtl="0"/>
                <a:r>
                  <a:rPr lang="en-US" dirty="0" smtClean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41749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557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585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8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40851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557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)(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8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43539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585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endParaRPr lang="ar-EG" dirty="0" smtClean="0"/>
              </a:p>
              <a:p>
                <a:pPr algn="l" rtl="0"/>
                <a:r>
                  <a:rPr lang="en-US" dirty="0" smtClean="0"/>
                  <a:t>    = 0.811482</a:t>
                </a:r>
              </a:p>
              <a:p>
                <a:pPr algn="r"/>
                <a:r>
                  <a:rPr lang="ar-EG" dirty="0" smtClean="0"/>
                  <a:t>وطبقاً للنتيجة السابقة فإن الارتباط بين درجات الطلاب في مقرري الاحصاء و المحاسبة يعتبر ارتباط طردي قوي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709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r>
              <a:rPr lang="ar-EG" dirty="0" smtClean="0"/>
              <a:t>في دراسة لظاهرة الادخار و الاستهلاك تم الاعتماد على عينة من عشر مفردات و كانت بيانات العينة كما يلي :-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ar-EG" dirty="0" smtClean="0"/>
              <a:t>المطلوب : حساب اتجاه و قوة العلاقة بين كل من الظاهرتين ؟</a:t>
            </a:r>
          </a:p>
          <a:p>
            <a:pPr algn="l" rtl="0"/>
            <a:endParaRPr lang="ar-E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7592"/>
              </p:ext>
            </p:extLst>
          </p:nvPr>
        </p:nvGraphicFramePr>
        <p:xfrm>
          <a:off x="920548" y="3429000"/>
          <a:ext cx="725208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4"/>
                <a:gridCol w="576064"/>
                <a:gridCol w="648072"/>
                <a:gridCol w="576064"/>
                <a:gridCol w="648072"/>
                <a:gridCol w="648072"/>
                <a:gridCol w="648072"/>
                <a:gridCol w="576064"/>
                <a:gridCol w="648072"/>
                <a:gridCol w="648072"/>
                <a:gridCol w="555332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الادخار</a:t>
                      </a:r>
                    </a:p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160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335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175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الاستهلاك</a:t>
                      </a:r>
                    </a:p>
                    <a:p>
                      <a:pPr algn="ctr" rtl="0"/>
                      <a:r>
                        <a:rPr lang="en-US" b="1" dirty="0" smtClean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356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723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643356"/>
              </p:ext>
            </p:extLst>
          </p:nvPr>
        </p:nvGraphicFramePr>
        <p:xfrm>
          <a:off x="495300" y="1600200"/>
          <a:ext cx="89154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xy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</a:t>
                      </a:r>
                      <a:r>
                        <a:rPr lang="en-US" baseline="30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32400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78400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96100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73800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168100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32400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112225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126736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168100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67375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148225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1950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2721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464115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474450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826761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1- </a:t>
            </a:r>
            <a:r>
              <a:rPr lang="ar-SA" altLang="en-US" dirty="0">
                <a:solidFill>
                  <a:srgbClr val="880E1F"/>
                </a:solidFill>
              </a:rPr>
              <a:t>معامل بيرسون للارتباط الخطي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dirty="0" smtClean="0"/>
                  <a:t>قيمة الارتباط = </a:t>
                </a:r>
              </a:p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/>
                        </a:rPr>
                        <m:t>𝑟</m:t>
                      </m:r>
                      <m:r>
                        <a:rPr lang="en-US" alt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𝑛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𝑥𝑦</m:t>
                              </m:r>
                            </m:e>
                          </m:nary>
                          <m:r>
                            <a:rPr lang="en-US" altLang="en-US" i="1">
                              <a:latin typeface="Cambria Math"/>
                            </a:rPr>
                            <m:t>  −(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nary>
                          <m:r>
                            <a:rPr lang="en-US" altLang="en-US" i="1">
                              <a:latin typeface="Cambria Math"/>
                            </a:rPr>
                            <m:t> )(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altLang="en-US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en-US" i="1">
                                  <a:latin typeface="Cambria Math"/>
                                </a:rPr>
                                <m:t>𝑛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en-US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alt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subHide m:val="on"/>
                                              <m:supHide m:val="on"/>
                                              <m:ctrlPr>
                                                <a:rPr lang="en-US" altLang="en-US" i="1">
                                                  <a:latin typeface="Cambria Math"/>
                                                </a:rPr>
                                              </m:ctrlPr>
                                            </m:naryPr>
                                            <m:sub/>
                                            <m:sup/>
                                            <m:e>
                                              <m:r>
                                                <a:rPr lang="en-US" altLang="en-US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</m:nary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) </m:t>
                                  </m:r>
                                </m:e>
                              </m:nary>
                            </m:e>
                          </m:rad>
                          <m:r>
                            <a:rPr lang="en-US" altLang="en-US" i="1">
                              <a:latin typeface="Cambria Math"/>
                            </a:rPr>
                            <m:t>(</m:t>
                          </m:r>
                          <m:r>
                            <a:rPr lang="en-US" altLang="en-US" i="1">
                              <a:latin typeface="Cambria Math"/>
                            </a:rPr>
                            <m:t>𝑛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en-US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en-US" i="1">
                                  <a:latin typeface="Cambria Math"/>
                                </a:rPr>
                                <m:t>)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ar-SA" altLang="en-US" dirty="0"/>
              </a:p>
              <a:p>
                <a:pPr algn="l" rtl="0"/>
                <a:r>
                  <a:rPr lang="en-US" dirty="0" smtClean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464115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1950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2721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474450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1950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)(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826761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2721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endParaRPr lang="ar-EG" dirty="0" smtClean="0"/>
              </a:p>
              <a:p>
                <a:pPr algn="l" rtl="0"/>
                <a:r>
                  <a:rPr lang="en-US" dirty="0" smtClean="0"/>
                  <a:t>    = -0.737</a:t>
                </a:r>
              </a:p>
              <a:p>
                <a:pPr algn="r"/>
                <a:r>
                  <a:rPr lang="ar-EG" dirty="0" smtClean="0"/>
                  <a:t>وطبقاً للنتيجة السابقة فإن الارتباط بين كل من ظاهرتي الادخار و الاستهلاك هو ارتباط عكسي قوي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709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26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 smtClean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 smtClean="0">
                <a:solidFill>
                  <a:srgbClr val="880E1F"/>
                </a:solidFill>
              </a:rPr>
              <a:t>اسبيرمان</a:t>
            </a:r>
            <a:r>
              <a:rPr lang="ar-SA" altLang="en-US" dirty="0" smtClean="0">
                <a:solidFill>
                  <a:srgbClr val="880E1F"/>
                </a:solidFill>
              </a:rPr>
              <a:t> </a:t>
            </a:r>
            <a:r>
              <a:rPr lang="ar-SA" altLang="en-US" dirty="0">
                <a:solidFill>
                  <a:srgbClr val="880E1F"/>
                </a:solidFill>
              </a:rPr>
              <a:t>للارتباط </a:t>
            </a:r>
            <a:r>
              <a:rPr lang="ar-SA" altLang="en-US" dirty="0" smtClean="0">
                <a:solidFill>
                  <a:srgbClr val="880E1F"/>
                </a:solidFill>
              </a:rPr>
              <a:t>ال</a:t>
            </a:r>
            <a:r>
              <a:rPr lang="ar-EG" altLang="en-US" dirty="0" smtClean="0">
                <a:solidFill>
                  <a:srgbClr val="880E1F"/>
                </a:solidFill>
              </a:rPr>
              <a:t>رتب</a:t>
            </a:r>
            <a:r>
              <a:rPr lang="en-GB" altLang="en-US" dirty="0" smtClean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ar-SA" altLang="en-US" sz="2800" b="1" dirty="0" smtClean="0"/>
                  <a:t>نستخدم معامل اسبيرمان لارتباط الرتب</a:t>
                </a:r>
                <a:r>
                  <a:rPr lang="ar-EG" altLang="en-US" sz="2800" b="1" dirty="0" smtClean="0"/>
                  <a:t>:-</a:t>
                </a:r>
                <a:endParaRPr lang="ar-SA" altLang="en-US" sz="2800" b="1" dirty="0"/>
              </a:p>
              <a:p>
                <a:pPr algn="just">
                  <a:lnSpc>
                    <a:spcPct val="80000"/>
                  </a:lnSpc>
                </a:pPr>
                <a:r>
                  <a:rPr lang="ar-SA" altLang="en-US" sz="2800" b="1" dirty="0"/>
                  <a:t>(</a:t>
                </a:r>
                <a:r>
                  <a:rPr lang="en-US" altLang="en-US" sz="2800" b="1" dirty="0"/>
                  <a:t>Rank Correlation coefficient</a:t>
                </a:r>
                <a:r>
                  <a:rPr lang="ar-SA" altLang="en-US" sz="2800" b="1" dirty="0"/>
                  <a:t>) </a:t>
                </a:r>
                <a:r>
                  <a:rPr lang="ar-EG" altLang="en-US" sz="2800" b="1" dirty="0"/>
                  <a:t>إذا كان المتغيرين</a:t>
                </a:r>
                <a:r>
                  <a:rPr lang="ar-SA" altLang="en-US" sz="2800" b="1" dirty="0"/>
                  <a:t> </a:t>
                </a:r>
                <a:r>
                  <a:rPr lang="ar-EG" altLang="en-US" sz="2800" b="1" dirty="0"/>
                  <a:t>كليهما </a:t>
                </a:r>
                <a:r>
                  <a:rPr lang="ar-SA" altLang="en-US" sz="2800" b="1" dirty="0"/>
                  <a:t>وصفي </a:t>
                </a:r>
                <a:r>
                  <a:rPr lang="ar-EG" altLang="en-US" sz="2800" b="1" dirty="0"/>
                  <a:t>ترتيبي أو </a:t>
                </a:r>
                <a:r>
                  <a:rPr lang="ar-SA" altLang="en-US" sz="2800" b="1" dirty="0"/>
                  <a:t>كليهما متغير</a:t>
                </a:r>
                <a:r>
                  <a:rPr lang="ar-EG" altLang="en-US" sz="2800" b="1" dirty="0"/>
                  <a:t> </a:t>
                </a:r>
                <a:r>
                  <a:rPr lang="ar-SA" altLang="en-US" sz="2800" b="1" dirty="0"/>
                  <a:t>كمي.</a:t>
                </a:r>
              </a:p>
              <a:p>
                <a:pPr>
                  <a:lnSpc>
                    <a:spcPct val="80000"/>
                  </a:lnSpc>
                </a:pPr>
                <a:r>
                  <a:rPr lang="ar-EG" altLang="en-US" sz="2800" b="1" dirty="0"/>
                  <a:t> </a:t>
                </a:r>
                <a:r>
                  <a:rPr lang="ar-SA" altLang="en-US" sz="2800" b="1" u="sng" dirty="0">
                    <a:solidFill>
                      <a:srgbClr val="000000"/>
                    </a:solidFill>
                  </a:rPr>
                  <a:t>طريقة حساب معامل </a:t>
                </a:r>
                <a:r>
                  <a:rPr lang="ar-SA" altLang="en-US" sz="2800" b="1" u="sng" dirty="0" smtClean="0">
                    <a:solidFill>
                      <a:srgbClr val="000000"/>
                    </a:solidFill>
                  </a:rPr>
                  <a:t>اسبيرمان </a:t>
                </a:r>
                <a:r>
                  <a:rPr lang="ar-SA" altLang="en-US" sz="2800" b="1" u="sng" dirty="0">
                    <a:solidFill>
                      <a:srgbClr val="000000"/>
                    </a:solidFill>
                  </a:rPr>
                  <a:t>لارتباط الرتب :</a:t>
                </a:r>
              </a:p>
              <a:p>
                <a:pPr>
                  <a:lnSpc>
                    <a:spcPct val="80000"/>
                  </a:lnSpc>
                </a:pPr>
                <a:r>
                  <a:rPr lang="ar-EG" altLang="en-US" sz="2800" b="1" dirty="0"/>
                  <a:t>إذا فرضنا أن المتغير </a:t>
                </a:r>
                <a:r>
                  <a:rPr lang="en-US" altLang="en-US" sz="2800" b="1" i="1" dirty="0"/>
                  <a:t>X</a:t>
                </a:r>
                <a:r>
                  <a:rPr lang="ar-SA" altLang="en-US" sz="2800" b="1" dirty="0"/>
                  <a:t> </a:t>
                </a:r>
                <a:r>
                  <a:rPr lang="ar-EG" altLang="en-US" sz="2800" b="1" dirty="0"/>
                  <a:t>له الرتب </a:t>
                </a:r>
                <a:r>
                  <a:rPr lang="en-US" altLang="en-US" sz="2800" b="1" i="1" dirty="0"/>
                  <a:t>R</a:t>
                </a:r>
                <a:r>
                  <a:rPr lang="en-US" altLang="en-US" sz="2800" b="1" i="1" baseline="-25000" dirty="0"/>
                  <a:t>x</a:t>
                </a:r>
                <a:r>
                  <a:rPr lang="en-US" altLang="en-US" sz="2800" b="1" dirty="0"/>
                  <a:t> </a:t>
                </a:r>
                <a:r>
                  <a:rPr lang="ar-SA" altLang="en-US" sz="2800" b="1" dirty="0"/>
                  <a:t> </a:t>
                </a:r>
                <a:r>
                  <a:rPr lang="ar-EG" altLang="en-US" sz="2800" b="1" dirty="0"/>
                  <a:t>وأن المتغير </a:t>
                </a:r>
                <a:r>
                  <a:rPr lang="en-US" altLang="en-US" sz="2800" b="1" i="1" dirty="0"/>
                  <a:t>Y</a:t>
                </a:r>
                <a:r>
                  <a:rPr lang="en-US" altLang="en-US" sz="2800" b="1" dirty="0"/>
                  <a:t> </a:t>
                </a:r>
                <a:r>
                  <a:rPr lang="ar-SA" altLang="en-US" sz="2800" b="1" dirty="0"/>
                  <a:t> </a:t>
                </a:r>
                <a:r>
                  <a:rPr lang="ar-EG" altLang="en-US" sz="2800" b="1" dirty="0"/>
                  <a:t>له الرتب </a:t>
                </a:r>
                <a:r>
                  <a:rPr lang="en-US" altLang="en-US" sz="2800" b="1" i="1" dirty="0"/>
                  <a:t>R</a:t>
                </a:r>
                <a:r>
                  <a:rPr lang="en-US" altLang="en-US" sz="2800" b="1" i="1" baseline="-25000" dirty="0"/>
                  <a:t>y</a:t>
                </a:r>
                <a:r>
                  <a:rPr lang="ar-EG" altLang="en-US" sz="2800" b="1" dirty="0"/>
                  <a:t>. وبفرض</a:t>
                </a:r>
                <a:endParaRPr lang="ar-SA" altLang="en-US" sz="2800" b="1" dirty="0"/>
              </a:p>
              <a:p>
                <a:pPr algn="just">
                  <a:lnSpc>
                    <a:spcPct val="80000"/>
                  </a:lnSpc>
                </a:pPr>
                <a:r>
                  <a:rPr lang="ar-EG" altLang="en-US" sz="2800" b="1" dirty="0"/>
                  <a:t> أن </a:t>
                </a:r>
                <a:r>
                  <a:rPr lang="en-US" altLang="en-US" sz="2800" b="1" i="1" dirty="0"/>
                  <a:t>d</a:t>
                </a:r>
                <a:r>
                  <a:rPr lang="en-US" altLang="en-US" sz="2800" b="1" dirty="0"/>
                  <a:t> </a:t>
                </a:r>
                <a:r>
                  <a:rPr lang="ar-SA" altLang="en-US" sz="2800" b="1" dirty="0"/>
                  <a:t> </a:t>
                </a:r>
                <a:r>
                  <a:rPr lang="ar-EG" altLang="en-US" sz="2800" b="1" dirty="0"/>
                  <a:t>ترمز لفرق الرتبتين، </a:t>
                </a:r>
                <a:r>
                  <a:rPr lang="ar-EG" altLang="en-US" sz="2800" b="1" dirty="0" smtClean="0"/>
                  <a:t>بمعنى</a:t>
                </a:r>
                <a:r>
                  <a:rPr lang="ar-SA" altLang="en-US" sz="2800" b="1" dirty="0" smtClean="0"/>
                  <a:t> </a:t>
                </a:r>
                <a:r>
                  <a:rPr lang="en-US" altLang="en-US" sz="2800" b="1" dirty="0" smtClean="0"/>
                  <a:t>d= R</a:t>
                </a:r>
                <a:r>
                  <a:rPr lang="en-US" altLang="en-US" sz="2800" b="1" baseline="-25000" dirty="0" smtClean="0"/>
                  <a:t>x</a:t>
                </a:r>
                <a:r>
                  <a:rPr lang="en-US" altLang="en-US" sz="2800" b="1" dirty="0" smtClean="0"/>
                  <a:t> - R</a:t>
                </a:r>
                <a:r>
                  <a:rPr lang="en-US" altLang="en-US" sz="2800" b="1" baseline="-25000" dirty="0" smtClean="0"/>
                  <a:t>y</a:t>
                </a:r>
                <a:r>
                  <a:rPr lang="ar-SA" altLang="en-US" sz="2800" b="1" dirty="0" smtClean="0"/>
                  <a:t> </a:t>
                </a:r>
                <a:r>
                  <a:rPr lang="ar-EG" altLang="en-US" sz="2800" b="1" dirty="0"/>
                  <a:t>فإن معامل </a:t>
                </a:r>
                <a:r>
                  <a:rPr lang="ar-EG" altLang="en-US" sz="2800" b="1" dirty="0" smtClean="0"/>
                  <a:t>اسبيرمان </a:t>
                </a:r>
                <a:r>
                  <a:rPr lang="ar-EG" altLang="en-US" sz="2800" b="1" dirty="0"/>
                  <a:t>لارتباط الرتب يُعطى بالصيغة التالية:</a:t>
                </a:r>
                <a:endParaRPr lang="ar-SA" altLang="en-US" sz="2800" b="1" dirty="0"/>
              </a:p>
              <a:p>
                <a:pPr>
                  <a:lnSpc>
                    <a:spcPct val="80000"/>
                  </a:lnSpc>
                </a:pPr>
                <a:r>
                  <a:rPr lang="ar-SA" altLang="en-US" sz="2800" b="1" dirty="0"/>
                  <a:t>   </a:t>
                </a:r>
              </a:p>
              <a:p>
                <a:pPr algn="l" rtl="0">
                  <a:lnSpc>
                    <a:spcPct val="80000"/>
                  </a:lnSpc>
                </a:pPr>
                <a:r>
                  <a:rPr lang="en-US" altLang="en-US" sz="2800" b="1" dirty="0" smtClean="0"/>
                  <a:t>r =  1 -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2800" b="1" i="1" smtClean="0">
                            <a:latin typeface="Cambria Math"/>
                          </a:rPr>
                          <m:t>𝟔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altLang="en-US" sz="2800" b="1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altLang="en-US" sz="2800" b="1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en-US" sz="2800" b="1" i="1" smtClean="0">
                                    <a:latin typeface="Cambria Math"/>
                                  </a:rPr>
                                  <m:t>𝒅</m:t>
                                </m:r>
                              </m:e>
                              <m:sup>
                                <m:r>
                                  <a:rPr lang="en-US" altLang="en-US" sz="2800" b="1" i="1" smtClean="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altLang="en-US" sz="2800" b="1" i="1" smtClean="0">
                            <a:latin typeface="Cambria Math"/>
                          </a:rPr>
                          <m:t>𝒏</m:t>
                        </m:r>
                        <m:r>
                          <a:rPr lang="en-US" altLang="en-US" sz="2800" b="1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altLang="en-US" sz="2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en-US" sz="28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en-US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altLang="en-US" sz="2800" b="1" i="1" smtClean="0">
                            <a:latin typeface="Cambria Math"/>
                          </a:rPr>
                          <m:t>−</m:t>
                        </m:r>
                        <m:r>
                          <a:rPr lang="en-US" altLang="en-US" sz="2800" b="1" i="1" smtClean="0">
                            <a:latin typeface="Cambria Math"/>
                          </a:rPr>
                          <m:t>𝟏</m:t>
                        </m:r>
                        <m:r>
                          <a:rPr lang="en-US" altLang="en-US" sz="2800" b="1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ar-SA" altLang="en-US" sz="2800" b="1" dirty="0"/>
              </a:p>
              <a:p>
                <a:pPr>
                  <a:lnSpc>
                    <a:spcPct val="80000"/>
                  </a:lnSpc>
                </a:pPr>
                <a:r>
                  <a:rPr lang="en-US" altLang="en-US" sz="2800" b="1" dirty="0"/>
                  <a:t>	</a:t>
                </a:r>
                <a:r>
                  <a:rPr lang="ar-EG" altLang="en-US" sz="2800" b="1" dirty="0"/>
                  <a:t>حيث </a:t>
                </a:r>
                <a:r>
                  <a:rPr lang="en-US" altLang="en-US" sz="2800" b="1" i="1" dirty="0"/>
                  <a:t>n</a:t>
                </a:r>
                <a:r>
                  <a:rPr lang="en-US" altLang="en-US" sz="2800" b="1" dirty="0"/>
                  <a:t> </a:t>
                </a:r>
                <a:r>
                  <a:rPr lang="ar-SA" altLang="en-US" sz="2800" b="1" dirty="0"/>
                  <a:t> </a:t>
                </a:r>
                <a:r>
                  <a:rPr lang="ar-EG" altLang="en-US" sz="2800" b="1" dirty="0"/>
                  <a:t>هي عدد الأزواج المرتبة</a:t>
                </a:r>
                <a:r>
                  <a:rPr lang="en-US" altLang="en-US" sz="2800" b="1" dirty="0"/>
                  <a:t> </a:t>
                </a:r>
                <a:r>
                  <a:rPr lang="ar-SA" altLang="en-US" sz="2800" b="1" dirty="0"/>
                  <a:t> .</a:t>
                </a:r>
                <a:endParaRPr lang="en-US" altLang="en-US" sz="2800" b="1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529" t="-3235" r="-1367" b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pPr algn="just"/>
            <a:r>
              <a:rPr lang="ar-SA" altLang="en-US" dirty="0" smtClean="0">
                <a:cs typeface="Times New Roman" pitchFamily="18" charset="0"/>
              </a:rPr>
              <a:t>البيانات </a:t>
            </a:r>
            <a:r>
              <a:rPr lang="ar-SA" altLang="en-US" dirty="0">
                <a:cs typeface="Times New Roman" pitchFamily="18" charset="0"/>
              </a:rPr>
              <a:t>التالية تمثل تقديرات عينة من سبعة طلاب فى </a:t>
            </a:r>
            <a:r>
              <a:rPr lang="ar-SA" altLang="en-US" dirty="0" smtClean="0">
                <a:cs typeface="Times New Roman" pitchFamily="18" charset="0"/>
              </a:rPr>
              <a:t>مادتين</a:t>
            </a:r>
            <a:endParaRPr lang="en-US" altLang="en-US" dirty="0">
              <a:cs typeface="Times New Roman" pitchFamily="18" charset="0"/>
            </a:endParaRPr>
          </a:p>
          <a:p>
            <a:pPr algn="just"/>
            <a:endParaRPr lang="ar-EG" altLang="en-US" dirty="0" smtClean="0">
              <a:cs typeface="Times New Roman" pitchFamily="18" charset="0"/>
            </a:endParaRPr>
          </a:p>
          <a:p>
            <a:pPr algn="just"/>
            <a:endParaRPr lang="ar-EG" altLang="en-US" dirty="0" smtClean="0">
              <a:cs typeface="Times New Roman" pitchFamily="18" charset="0"/>
            </a:endParaRPr>
          </a:p>
          <a:p>
            <a:pPr algn="just"/>
            <a:r>
              <a:rPr lang="ar-SA" altLang="en-US" dirty="0" smtClean="0">
                <a:cs typeface="Times New Roman" pitchFamily="18" charset="0"/>
              </a:rPr>
              <a:t>والمطلوب </a:t>
            </a:r>
            <a:r>
              <a:rPr lang="ar-SA" altLang="en-US" dirty="0">
                <a:cs typeface="Times New Roman" pitchFamily="18" charset="0"/>
              </a:rPr>
              <a:t>حساب معامل </a:t>
            </a:r>
            <a:r>
              <a:rPr lang="ar-SA" altLang="en-US" dirty="0" smtClean="0">
                <a:cs typeface="Times New Roman" pitchFamily="18" charset="0"/>
              </a:rPr>
              <a:t>اسبيرمان </a:t>
            </a:r>
            <a:r>
              <a:rPr lang="ar-SA" altLang="en-US" dirty="0">
                <a:cs typeface="Times New Roman" pitchFamily="18" charset="0"/>
              </a:rPr>
              <a:t>لارتباط الرتب بين هذين </a:t>
            </a:r>
            <a:r>
              <a:rPr lang="ar-SA" altLang="en-US" dirty="0" smtClean="0">
                <a:cs typeface="Times New Roman" pitchFamily="18" charset="0"/>
              </a:rPr>
              <a:t>المادتين؟</a:t>
            </a:r>
            <a:endParaRPr lang="ar-EG" altLang="en-US" dirty="0" smtClean="0">
              <a:cs typeface="Times New Roman" pitchFamily="18" charset="0"/>
            </a:endParaRPr>
          </a:p>
          <a:p>
            <a:pPr algn="just"/>
            <a:endParaRPr lang="ar-EG" altLang="en-US" dirty="0">
              <a:cs typeface="Times New Roman" pitchFamily="18" charset="0"/>
            </a:endParaRPr>
          </a:p>
          <a:p>
            <a:pPr algn="just"/>
            <a:endParaRPr lang="ar-EG" altLang="en-US" dirty="0" smtClean="0"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899300"/>
              </p:ext>
            </p:extLst>
          </p:nvPr>
        </p:nvGraphicFramePr>
        <p:xfrm>
          <a:off x="1136576" y="2924944"/>
          <a:ext cx="7848598" cy="864096"/>
        </p:xfrm>
        <a:graphic>
          <a:graphicData uri="http://schemas.openxmlformats.org/drawingml/2006/table">
            <a:tbl>
              <a:tblPr rtl="1"/>
              <a:tblGrid>
                <a:gridCol w="1331883"/>
                <a:gridCol w="1024600"/>
                <a:gridCol w="917097"/>
                <a:gridCol w="918048"/>
                <a:gridCol w="913291"/>
                <a:gridCol w="913291"/>
                <a:gridCol w="917097"/>
                <a:gridCol w="913291"/>
              </a:tblGrid>
              <a:tr h="5015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المادة الأولى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مقبول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ممتاز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r>
                        <a:rPr lang="ar-EG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جداً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مقبول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257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المادة الثانية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r>
                        <a:rPr lang="ar-EG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جداً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مقبول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EG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r>
                        <a:rPr lang="ar-EG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جداً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جيد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ممتاز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4" marR="36194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976812"/>
              </p:ext>
            </p:extLst>
          </p:nvPr>
        </p:nvGraphicFramePr>
        <p:xfrm>
          <a:off x="495300" y="1963648"/>
          <a:ext cx="89154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485900"/>
                <a:gridCol w="1485900"/>
                <a:gridCol w="1485900"/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 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</a:t>
                      </a:r>
                      <a:r>
                        <a:rPr lang="ar-EG" baseline="0" dirty="0" smtClean="0"/>
                        <a:t> </a:t>
                      </a:r>
                      <a:r>
                        <a:rPr lang="en-US" baseline="0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 جداً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مقبول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مقبول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ممتاز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 جداً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 جداً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مقبول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جيد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ممتاز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</a:tr>
              <a:tr h="370840">
                <a:tc gridSpan="4">
                  <a:txBody>
                    <a:bodyPr/>
                    <a:lstStyle/>
                    <a:p>
                      <a:pPr algn="ctr" rtl="1" fontAlgn="ctr"/>
                      <a:r>
                        <a:rPr lang="ar-S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implified Arabic"/>
                        </a:rPr>
                        <a:t>المجموع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Zero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∑</m:t>
                          </m:r>
                          <m:sSup>
                            <m:sSupPr>
                              <m:ctrlPr>
                                <a:rPr lang="ar-SA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ar-SA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𝒏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ar-SA" b="1" dirty="0">
                  <a:solidFill>
                    <a:srgbClr val="990000"/>
                  </a:solidFill>
                </a:endParaRPr>
              </a:p>
              <a:p>
                <a:pPr algn="ctr"/>
                <a:endParaRPr lang="ar-SA" b="1" dirty="0">
                  <a:solidFill>
                    <a:srgbClr val="990000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𝟐𝟔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𝟕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𝟕</m:t>
                                  </m:r>
                                </m:e>
                                <m:sup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𝟏𝟓𝟔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𝟒𝟖</m:t>
                          </m:r>
                        </m:den>
                      </m:f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𝟓𝟑𝟔</m:t>
                      </m:r>
                    </m:oMath>
                  </m:oMathPara>
                </a14:m>
                <a:endParaRPr lang="ar-SA" b="1" dirty="0">
                  <a:solidFill>
                    <a:srgbClr val="990000"/>
                  </a:solidFill>
                </a:endParaRPr>
              </a:p>
              <a:p>
                <a:r>
                  <a:rPr lang="ar-EG" dirty="0" smtClean="0"/>
                  <a:t>إذا فالعلاقة بين كل من درجات الطلاب في المادتين هي علاقة طردية متوسطة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r>
              <a:rPr lang="ar-SA" altLang="en-US" dirty="0">
                <a:cs typeface="Times New Roman" pitchFamily="18" charset="0"/>
              </a:rPr>
              <a:t>لدراسة علاقة ارتباط تقديرات الطلاب في مادة الإحصاء وتقديراتهم في مادة الرياضيات، اخترنا خمس طلاب وكانت تقديراتهم كما </a:t>
            </a:r>
            <a:r>
              <a:rPr lang="ar-SA" altLang="en-US" dirty="0" smtClean="0">
                <a:cs typeface="Times New Roman" pitchFamily="18" charset="0"/>
              </a:rPr>
              <a:t>يلي</a:t>
            </a:r>
            <a:r>
              <a:rPr lang="en-US" altLang="en-US" dirty="0" smtClean="0">
                <a:cs typeface="Times New Roman" pitchFamily="18" charset="0"/>
              </a:rPr>
              <a:t>:</a:t>
            </a:r>
            <a:endParaRPr lang="ar-EG" altLang="en-US" dirty="0">
              <a:cs typeface="Times New Roman" pitchFamily="18" charset="0"/>
            </a:endParaRPr>
          </a:p>
          <a:p>
            <a:endParaRPr lang="ar-EG" altLang="en-US" dirty="0">
              <a:cs typeface="Times New Roman" pitchFamily="18" charset="0"/>
            </a:endParaRPr>
          </a:p>
          <a:p>
            <a:endParaRPr lang="ar-EG" altLang="en-US" dirty="0">
              <a:cs typeface="Times New Roman" pitchFamily="18" charset="0"/>
            </a:endParaRPr>
          </a:p>
          <a:p>
            <a:r>
              <a:rPr lang="ar-SA" altLang="en-US" dirty="0">
                <a:cs typeface="Times New Roman" pitchFamily="18" charset="0"/>
              </a:rPr>
              <a:t>هل توجد علاقة ارتباط؟ ما نوعها ومدى قوتها؟</a:t>
            </a:r>
          </a:p>
          <a:p>
            <a:endParaRPr lang="ar-SA" altLang="en-US" dirty="0"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113386"/>
              </p:ext>
            </p:extLst>
          </p:nvPr>
        </p:nvGraphicFramePr>
        <p:xfrm>
          <a:off x="560512" y="3501008"/>
          <a:ext cx="76944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415"/>
                <a:gridCol w="1282415"/>
                <a:gridCol w="1282415"/>
                <a:gridCol w="1282415"/>
                <a:gridCol w="1282415"/>
                <a:gridCol w="128241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تقديرات</a:t>
                      </a:r>
                      <a:r>
                        <a:rPr lang="ar-EG" b="1" baseline="0" dirty="0" smtClean="0"/>
                        <a:t> الإحصاء </a:t>
                      </a:r>
                      <a:r>
                        <a:rPr lang="en-US" b="1" baseline="0" dirty="0" smtClean="0"/>
                        <a:t>(X)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تقديرات الرياضيات </a:t>
                      </a:r>
                      <a:r>
                        <a:rPr lang="en-US" b="1" dirty="0" smtClean="0"/>
                        <a:t>(Y)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160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الحل :-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366891"/>
              </p:ext>
            </p:extLst>
          </p:nvPr>
        </p:nvGraphicFramePr>
        <p:xfrm>
          <a:off x="1651000" y="2276872"/>
          <a:ext cx="660400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 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</a:t>
                      </a:r>
                      <a:r>
                        <a:rPr lang="ar-EG" baseline="0" dirty="0" smtClean="0"/>
                        <a:t> </a:t>
                      </a:r>
                      <a:r>
                        <a:rPr lang="en-US" baseline="0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implified Arabic"/>
                        </a:rPr>
                        <a:t>المجموع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34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∑</m:t>
                          </m:r>
                          <m:sSup>
                            <m:sSupPr>
                              <m:ctrlPr>
                                <a:rPr lang="ar-SA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ar-SA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𝒏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ar-SA" b="1" dirty="0">
                  <a:solidFill>
                    <a:srgbClr val="990000"/>
                  </a:solidFill>
                </a:endParaRPr>
              </a:p>
              <a:p>
                <a:pPr algn="ctr"/>
                <a:endParaRPr lang="ar-SA" b="1" dirty="0">
                  <a:solidFill>
                    <a:srgbClr val="990000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𝟖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𝟓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𝟒𝟖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𝟏𝟐𝟎</m:t>
                          </m:r>
                        </m:den>
                      </m:f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ar-SA" b="1" dirty="0">
                  <a:solidFill>
                    <a:srgbClr val="99000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ar-SA" altLang="en-US" dirty="0"/>
                  <a:t>نلاحظ </a:t>
                </a:r>
                <a:r>
                  <a:rPr lang="ar-EG" altLang="en-US" dirty="0"/>
                  <a:t>وجود </a:t>
                </a:r>
                <a:r>
                  <a:rPr lang="ar-SA" altLang="en-US" dirty="0"/>
                  <a:t>علاقة ارتباط </a:t>
                </a:r>
                <a:r>
                  <a:rPr lang="ar-SA" altLang="en-US" u="sng" dirty="0">
                    <a:solidFill>
                      <a:srgbClr val="FF3300"/>
                    </a:solidFill>
                  </a:rPr>
                  <a:t>طردية متوسطة</a:t>
                </a:r>
                <a:r>
                  <a:rPr lang="ar-SA" altLang="en-US" dirty="0"/>
                  <a:t> بين تقديرات الطلاب في مادة الإحصاء وتقديراتهم في مادة الرياضي</a:t>
                </a:r>
                <a:r>
                  <a:rPr lang="ar-EG" altLang="en-US" dirty="0"/>
                  <a:t>ا</a:t>
                </a:r>
                <a:r>
                  <a:rPr lang="ar-SA" altLang="en-US" dirty="0"/>
                  <a:t>ت</a:t>
                </a:r>
                <a:r>
                  <a:rPr lang="en-US" alt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914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 </a:t>
            </a:r>
          </a:p>
          <a:p>
            <a:r>
              <a:rPr lang="ar-EG" dirty="0" smtClean="0"/>
              <a:t>الجدول التالي يوضح توزيع درجات مجموعة من الطلاب في مقرري الاحصاء والمحاسبة :-</a:t>
            </a:r>
          </a:p>
          <a:p>
            <a:endParaRPr lang="ar-EG" dirty="0"/>
          </a:p>
          <a:p>
            <a:endParaRPr lang="ar-EG" dirty="0" smtClean="0"/>
          </a:p>
          <a:p>
            <a:endParaRPr lang="ar-EG" dirty="0"/>
          </a:p>
          <a:p>
            <a:r>
              <a:rPr lang="ar-SA" altLang="en-US" dirty="0">
                <a:cs typeface="Times New Roman" pitchFamily="18" charset="0"/>
              </a:rPr>
              <a:t>هل توجد علاقة ارتباط؟ ما نوعها ومدى قوتها؟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148499"/>
              </p:ext>
            </p:extLst>
          </p:nvPr>
        </p:nvGraphicFramePr>
        <p:xfrm>
          <a:off x="848541" y="3501008"/>
          <a:ext cx="740646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066"/>
                <a:gridCol w="1058066"/>
                <a:gridCol w="1058066"/>
                <a:gridCol w="1058066"/>
                <a:gridCol w="1058066"/>
                <a:gridCol w="1058066"/>
                <a:gridCol w="105806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درجات</a:t>
                      </a:r>
                      <a:r>
                        <a:rPr lang="ar-EG" baseline="0" dirty="0" smtClean="0"/>
                        <a:t> الاحصاء</a:t>
                      </a:r>
                      <a:r>
                        <a:rPr lang="en-US" baseline="0" dirty="0" smtClean="0"/>
                        <a:t> 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درجات</a:t>
                      </a:r>
                      <a:r>
                        <a:rPr lang="ar-EG" baseline="0" dirty="0" smtClean="0"/>
                        <a:t> المحاسبة </a:t>
                      </a:r>
                      <a:r>
                        <a:rPr lang="en-US" baseline="0" dirty="0" smtClean="0"/>
                        <a:t> 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6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الحـــل :-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56974"/>
              </p:ext>
            </p:extLst>
          </p:nvPr>
        </p:nvGraphicFramePr>
        <p:xfrm>
          <a:off x="1651000" y="2406496"/>
          <a:ext cx="660400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 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</a:t>
                      </a:r>
                      <a:r>
                        <a:rPr lang="ar-EG" baseline="0" dirty="0" smtClean="0"/>
                        <a:t> </a:t>
                      </a:r>
                      <a:r>
                        <a:rPr lang="en-US" baseline="0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  <a:r>
                        <a:rPr lang="en-US" sz="16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</a:tr>
              <a:tr h="37084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المجموع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63.5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6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dirty="0">
                <a:solidFill>
                  <a:srgbClr val="880E1F"/>
                </a:solidFill>
              </a:rPr>
              <a:t>2- </a:t>
            </a:r>
            <a:r>
              <a:rPr lang="ar-SA" altLang="en-US" dirty="0">
                <a:solidFill>
                  <a:srgbClr val="880E1F"/>
                </a:solidFill>
              </a:rPr>
              <a:t>معامل </a:t>
            </a:r>
            <a:r>
              <a:rPr lang="ar-EG" altLang="en-US" dirty="0">
                <a:solidFill>
                  <a:srgbClr val="880E1F"/>
                </a:solidFill>
              </a:rPr>
              <a:t>اسبيرمان</a:t>
            </a:r>
            <a:r>
              <a:rPr lang="ar-SA" altLang="en-US" dirty="0">
                <a:solidFill>
                  <a:srgbClr val="880E1F"/>
                </a:solidFill>
              </a:rPr>
              <a:t> للارتباط ال</a:t>
            </a:r>
            <a:r>
              <a:rPr lang="ar-EG" altLang="en-US" dirty="0">
                <a:solidFill>
                  <a:srgbClr val="880E1F"/>
                </a:solidFill>
              </a:rPr>
              <a:t>رتب</a:t>
            </a:r>
            <a:r>
              <a:rPr lang="en-GB" altLang="en-US" dirty="0">
                <a:solidFill>
                  <a:srgbClr val="880E1F"/>
                </a:solidFill>
              </a:rPr>
              <a:t> </a:t>
            </a:r>
            <a:r>
              <a:rPr lang="ar-EG" altLang="en-US" dirty="0">
                <a:solidFill>
                  <a:srgbClr val="880E1F"/>
                </a:solidFill>
              </a:rPr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∑</m:t>
                          </m:r>
                          <m:sSup>
                            <m:sSupPr>
                              <m:ctrlPr>
                                <a:rPr lang="ar-SA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ar-SA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𝒏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b="1" i="1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ar-SA" b="1" dirty="0">
                  <a:solidFill>
                    <a:srgbClr val="990000"/>
                  </a:solidFill>
                </a:endParaRPr>
              </a:p>
              <a:p>
                <a:pPr algn="ctr"/>
                <a:endParaRPr lang="ar-SA" b="1" dirty="0">
                  <a:solidFill>
                    <a:srgbClr val="990000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ar-SA" b="1" i="1">
                          <a:solidFill>
                            <a:srgbClr val="990000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𝟔𝟑</m:t>
                          </m:r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𝟔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solidFill>
                                        <a:srgbClr val="99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 −</m:t>
                              </m:r>
                              <m:r>
                                <a:rPr lang="en-US" b="1" i="1">
                                  <a:solidFill>
                                    <a:srgbClr val="99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99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𝟑𝟖𝟏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990000"/>
                              </a:solidFill>
                              <a:latin typeface="Cambria Math"/>
                            </a:rPr>
                            <m:t>𝟐𝟏𝟎</m:t>
                          </m:r>
                        </m:den>
                      </m:f>
                      <m:r>
                        <a:rPr lang="en-US" b="1" i="1">
                          <a:solidFill>
                            <a:srgbClr val="99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990000"/>
                          </a:solidFill>
                          <a:latin typeface="Cambria Math"/>
                        </a:rPr>
                        <m:t>𝟖𝟏𝟒𝟑</m:t>
                      </m:r>
                    </m:oMath>
                  </m:oMathPara>
                </a14:m>
                <a:endParaRPr lang="ar-SA" b="1" dirty="0">
                  <a:solidFill>
                    <a:srgbClr val="99000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ar-SA" altLang="en-US" dirty="0"/>
                  <a:t>نلاحظ </a:t>
                </a:r>
                <a:r>
                  <a:rPr lang="ar-EG" altLang="en-US" dirty="0"/>
                  <a:t>وجود </a:t>
                </a:r>
                <a:r>
                  <a:rPr lang="ar-SA" altLang="en-US" dirty="0"/>
                  <a:t>علاقة ارتباط </a:t>
                </a:r>
                <a:r>
                  <a:rPr lang="ar-EG" altLang="en-US" u="sng" dirty="0" smtClean="0">
                    <a:solidFill>
                      <a:srgbClr val="FF3300"/>
                    </a:solidFill>
                  </a:rPr>
                  <a:t>عكسية قوية </a:t>
                </a:r>
                <a:r>
                  <a:rPr lang="ar-SA" altLang="en-US" dirty="0" smtClean="0"/>
                  <a:t> </a:t>
                </a:r>
                <a:r>
                  <a:rPr lang="ar-SA" altLang="en-US" dirty="0"/>
                  <a:t>بين </a:t>
                </a:r>
                <a:r>
                  <a:rPr lang="ar-EG" altLang="en-US" dirty="0" smtClean="0"/>
                  <a:t>درجات</a:t>
                </a:r>
                <a:r>
                  <a:rPr lang="ar-SA" altLang="en-US" dirty="0" smtClean="0"/>
                  <a:t> </a:t>
                </a:r>
                <a:r>
                  <a:rPr lang="ar-SA" altLang="en-US" dirty="0"/>
                  <a:t>الطلاب في مادة الإحصاء </a:t>
                </a:r>
                <a:r>
                  <a:rPr lang="ar-SA" altLang="en-US" dirty="0" smtClean="0"/>
                  <a:t>و</a:t>
                </a:r>
                <a:r>
                  <a:rPr lang="ar-EG" altLang="en-US" dirty="0" smtClean="0"/>
                  <a:t>المحاسبة </a:t>
                </a:r>
                <a:r>
                  <a:rPr lang="en-US" altLang="en-US" dirty="0" smtClean="0"/>
                  <a:t>.</a:t>
                </a:r>
                <a:endParaRPr lang="en-US" alt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ثانياً : الانحدار الخطي البسيط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512" y="1556792"/>
                <a:ext cx="8915400" cy="4525963"/>
              </a:xfrm>
            </p:spPr>
            <p:txBody>
              <a:bodyPr/>
              <a:lstStyle/>
              <a:p>
                <a:r>
                  <a:rPr lang="ar-SA" altLang="en-US" dirty="0" smtClean="0"/>
                  <a:t>والانحدار هو أسلوب يمكن بواسطته </a:t>
                </a:r>
                <a:r>
                  <a:rPr lang="ar-SA" altLang="en-US" u="sng" dirty="0">
                    <a:solidFill>
                      <a:srgbClr val="FF3300"/>
                    </a:solidFill>
                  </a:rPr>
                  <a:t>تقدير قيمة أحد المتغيرين بمعلومية قيمة المتغير الآخر</a:t>
                </a:r>
                <a:r>
                  <a:rPr lang="ar-SA" altLang="en-US" dirty="0">
                    <a:solidFill>
                      <a:srgbClr val="000000"/>
                    </a:solidFill>
                  </a:rPr>
                  <a:t> </a:t>
                </a:r>
                <a:r>
                  <a:rPr lang="ar-SA" altLang="en-US" dirty="0"/>
                  <a:t>عن طريق </a:t>
                </a:r>
                <a:r>
                  <a:rPr lang="ar-SA" altLang="en-US" u="sng" dirty="0">
                    <a:solidFill>
                      <a:srgbClr val="FF3300"/>
                    </a:solidFill>
                  </a:rPr>
                  <a:t>معادلة الانحدار</a:t>
                </a:r>
              </a:p>
              <a:p>
                <a:endParaRPr lang="ar-SA" altLang="en-US" dirty="0">
                  <a:solidFill>
                    <a:srgbClr val="000000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ar-SA" altLang="en-US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en-US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altLang="en-US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en-US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altLang="en-US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altLang="en-US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𝑏𝑥</m:t>
                      </m:r>
                    </m:oMath>
                  </m:oMathPara>
                </a14:m>
                <a:endParaRPr lang="ar-SA" altLang="en-US" dirty="0">
                  <a:solidFill>
                    <a:srgbClr val="000000"/>
                  </a:solidFill>
                </a:endParaRPr>
              </a:p>
              <a:p>
                <a:r>
                  <a:rPr lang="ar-SA" altLang="en-US" dirty="0">
                    <a:solidFill>
                      <a:srgbClr val="333399"/>
                    </a:solidFill>
                  </a:rPr>
                  <a:t>الانحدار الخطي البسيط</a:t>
                </a:r>
                <a:r>
                  <a:rPr lang="ar-SA" altLang="en-US" dirty="0"/>
                  <a:t> : فكلمة " </a:t>
                </a:r>
                <a:r>
                  <a:rPr lang="ar-SA" altLang="en-US" dirty="0">
                    <a:solidFill>
                      <a:srgbClr val="FF3300"/>
                    </a:solidFill>
                  </a:rPr>
                  <a:t>بسيط</a:t>
                </a:r>
                <a:r>
                  <a:rPr lang="ar-SA" altLang="en-US" dirty="0">
                    <a:solidFill>
                      <a:srgbClr val="FFFF00"/>
                    </a:solidFill>
                  </a:rPr>
                  <a:t> </a:t>
                </a:r>
                <a:r>
                  <a:rPr lang="ar-SA" altLang="en-US" dirty="0"/>
                  <a:t>"  تعني أن المتغير التابع </a:t>
                </a:r>
                <a:r>
                  <a:rPr lang="en-GB" altLang="en-US" dirty="0" smtClean="0"/>
                  <a:t>y</a:t>
                </a:r>
                <a:r>
                  <a:rPr lang="ar-SA" altLang="en-US" dirty="0" smtClean="0"/>
                  <a:t>  </a:t>
                </a:r>
                <a:r>
                  <a:rPr lang="ar-SA" altLang="en-US" dirty="0"/>
                  <a:t>يعتمد على متغير </a:t>
                </a:r>
                <a:r>
                  <a:rPr lang="ar-SA" altLang="en-US" dirty="0">
                    <a:solidFill>
                      <a:srgbClr val="FF3300"/>
                    </a:solidFill>
                  </a:rPr>
                  <a:t>مستقل واحد</a:t>
                </a:r>
                <a:r>
                  <a:rPr lang="ar-SA" altLang="en-US" dirty="0"/>
                  <a:t> وهو </a:t>
                </a:r>
                <a:r>
                  <a:rPr lang="en-GB" altLang="en-US" dirty="0" smtClean="0"/>
                  <a:t>x</a:t>
                </a:r>
                <a:r>
                  <a:rPr lang="ar-SA" altLang="en-US" dirty="0" smtClean="0"/>
                  <a:t> </a:t>
                </a:r>
                <a:r>
                  <a:rPr lang="ar-SA" altLang="en-US" dirty="0"/>
                  <a:t>وكلمة "</a:t>
                </a:r>
                <a:r>
                  <a:rPr lang="ar-SA" altLang="en-US" dirty="0">
                    <a:solidFill>
                      <a:srgbClr val="FFFF00"/>
                    </a:solidFill>
                  </a:rPr>
                  <a:t> </a:t>
                </a:r>
                <a:r>
                  <a:rPr lang="ar-SA" altLang="en-US" dirty="0">
                    <a:solidFill>
                      <a:srgbClr val="FF3300"/>
                    </a:solidFill>
                  </a:rPr>
                  <a:t>خطي</a:t>
                </a:r>
                <a:r>
                  <a:rPr lang="ar-SA" altLang="en-US" dirty="0"/>
                  <a:t>" تعني أن العلاقة بين المتغيرين  </a:t>
                </a:r>
                <a:r>
                  <a:rPr lang="en-GB" altLang="en-US" dirty="0" smtClean="0"/>
                  <a:t>(x </a:t>
                </a:r>
                <a:r>
                  <a:rPr lang="en-GB" altLang="en-US" dirty="0"/>
                  <a:t>, </a:t>
                </a:r>
                <a:r>
                  <a:rPr lang="en-GB" altLang="en-US" dirty="0" smtClean="0"/>
                  <a:t>y)</a:t>
                </a:r>
                <a:r>
                  <a:rPr lang="ar-SA" altLang="en-US" dirty="0" smtClean="0"/>
                  <a:t> </a:t>
                </a:r>
                <a:r>
                  <a:rPr lang="ar-SA" altLang="en-US" dirty="0">
                    <a:solidFill>
                      <a:srgbClr val="FF3300"/>
                    </a:solidFill>
                  </a:rPr>
                  <a:t>علاقة خطية</a:t>
                </a:r>
                <a:r>
                  <a:rPr lang="ar-SA" altLang="en-US" dirty="0"/>
                  <a:t>.</a:t>
                </a:r>
              </a:p>
              <a:p>
                <a:r>
                  <a:rPr lang="en-US" altLang="en-US" dirty="0">
                    <a:solidFill>
                      <a:srgbClr val="FF3300"/>
                    </a:solidFill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512" y="1556792"/>
                <a:ext cx="8915400" cy="4525963"/>
              </a:xfrm>
              <a:blipFill rotWithShape="1">
                <a:blip r:embed="rId2" cstate="print"/>
                <a:stretch>
                  <a:fillRect l="-1984" t="-1750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79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ar-SA" altLang="en-US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en-US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𝑏𝑥</m:t>
                      </m:r>
                    </m:oMath>
                  </m:oMathPara>
                </a14:m>
                <a:endParaRPr lang="ar-SA" altLang="en-US" sz="2400" dirty="0">
                  <a:solidFill>
                    <a:srgbClr val="000000"/>
                  </a:solidFill>
                </a:endParaRPr>
              </a:p>
              <a:p>
                <a:r>
                  <a:rPr lang="ar-SA" altLang="en-US" sz="2400" b="1" dirty="0" smtClean="0"/>
                  <a:t> </a:t>
                </a:r>
                <a:r>
                  <a:rPr lang="ar-SA" altLang="en-US" sz="2800" b="1" dirty="0">
                    <a:solidFill>
                      <a:srgbClr val="000066"/>
                    </a:solidFill>
                  </a:rPr>
                  <a:t>حيث </a:t>
                </a:r>
                <a:r>
                  <a:rPr lang="ar-SA" altLang="en-US" sz="2800" b="1" dirty="0"/>
                  <a:t>    </a:t>
                </a:r>
                <a:endParaRPr lang="en-US" altLang="en-US" sz="2800" b="1" dirty="0" smtClean="0"/>
              </a:p>
              <a:p>
                <a:r>
                  <a:rPr lang="ar-SA" altLang="en-US" sz="2800" b="1" dirty="0" smtClean="0"/>
                  <a:t> </a:t>
                </a:r>
                <a:r>
                  <a:rPr lang="en-US" altLang="en-US" sz="2800" b="1" dirty="0"/>
                  <a:t>a</a:t>
                </a:r>
                <a:r>
                  <a:rPr lang="ar-SA" altLang="en-US" sz="2800" b="1" dirty="0"/>
                  <a:t>  : ثابت الانحدار أو الجزء المقطوع من محور </a:t>
                </a:r>
                <a:r>
                  <a:rPr lang="en-GB" altLang="en-US" sz="2800" b="1" dirty="0"/>
                  <a:t>y</a:t>
                </a:r>
              </a:p>
              <a:p>
                <a:r>
                  <a:rPr lang="en-GB" altLang="en-US" sz="2800" b="1" dirty="0"/>
                  <a:t>B </a:t>
                </a:r>
                <a:r>
                  <a:rPr lang="ar-EG" altLang="en-US" sz="2800" b="1" dirty="0"/>
                  <a:t> :</a:t>
                </a:r>
                <a:r>
                  <a:rPr lang="en-GB" altLang="en-US" sz="2800" b="1" dirty="0"/>
                  <a:t>  </a:t>
                </a:r>
                <a:r>
                  <a:rPr lang="ar-SA" altLang="en-US" sz="2800" b="1" dirty="0"/>
                  <a:t>ميل الخط المستقيم أو معامل انحدار</a:t>
                </a:r>
              </a:p>
              <a:p>
                <a:r>
                  <a:rPr lang="ar-SA" altLang="en-US" sz="2800" b="1" dirty="0"/>
                  <a:t>وتحسب القيمتان  </a:t>
                </a:r>
                <a:r>
                  <a:rPr lang="en-US" altLang="en-US" sz="2800" b="1" dirty="0" smtClean="0"/>
                  <a:t>a</a:t>
                </a:r>
                <a:r>
                  <a:rPr lang="ar-SA" altLang="en-US" sz="2800" b="1" dirty="0" smtClean="0"/>
                  <a:t> </a:t>
                </a:r>
                <a:r>
                  <a:rPr lang="ar-SA" altLang="en-US" sz="2800" b="1" dirty="0"/>
                  <a:t>و </a:t>
                </a:r>
                <a:r>
                  <a:rPr lang="en-US" altLang="en-US" sz="2800" b="1" dirty="0" smtClean="0"/>
                  <a:t>b</a:t>
                </a:r>
                <a:r>
                  <a:rPr lang="ar-SA" altLang="en-US" sz="2800" b="1" dirty="0" smtClean="0"/>
                  <a:t>  </a:t>
                </a:r>
                <a:r>
                  <a:rPr lang="ar-SA" altLang="en-US" sz="2800" b="1" dirty="0"/>
                  <a:t>من العلاقتين التاليتين:</a:t>
                </a:r>
                <a:endParaRPr lang="en-GB" altLang="en-US" sz="2800" b="1" dirty="0"/>
              </a:p>
              <a:p>
                <a:r>
                  <a:rPr lang="en-GB" altLang="en-US" sz="2800" b="1" dirty="0"/>
                  <a:t>         </a:t>
                </a:r>
                <a:r>
                  <a:rPr lang="ar-SA" altLang="en-US" sz="2800" b="1" dirty="0"/>
                  <a:t>                                 </a:t>
                </a:r>
                <a:endParaRPr lang="ar-SA" altLang="en-US" sz="2800" b="1" dirty="0">
                  <a:solidFill>
                    <a:srgbClr val="000066"/>
                  </a:solidFill>
                </a:endParaRPr>
              </a:p>
              <a:p>
                <a:endParaRPr lang="ar-SA" altLang="en-US" sz="2800" b="1" dirty="0">
                  <a:solidFill>
                    <a:srgbClr val="000066"/>
                  </a:solidFill>
                </a:endParaRPr>
              </a:p>
              <a:p>
                <a:endParaRPr lang="ar-SA" altLang="en-US" sz="2800" b="1" dirty="0">
                  <a:solidFill>
                    <a:srgbClr val="000066"/>
                  </a:solidFill>
                </a:endParaRPr>
              </a:p>
              <a:p>
                <a:endParaRPr lang="ar-SA" altLang="en-US" sz="2800" b="1" dirty="0">
                  <a:solidFill>
                    <a:srgbClr val="00006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135" r="-1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603145"/>
              </p:ext>
            </p:extLst>
          </p:nvPr>
        </p:nvGraphicFramePr>
        <p:xfrm>
          <a:off x="920552" y="4077072"/>
          <a:ext cx="412616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4" imgW="2095500" imgH="647700" progId="Equation.3">
                  <p:embed/>
                </p:oleObj>
              </mc:Choice>
              <mc:Fallback>
                <p:oleObj name="Equation" r:id="rId4" imgW="2095500" imgH="6477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552" y="4077072"/>
                        <a:ext cx="4126160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730154"/>
              </p:ext>
            </p:extLst>
          </p:nvPr>
        </p:nvGraphicFramePr>
        <p:xfrm>
          <a:off x="1289050" y="5373688"/>
          <a:ext cx="25257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معادلة" r:id="rId6" imgW="1041120" imgH="431640" progId="Equation.3">
                  <p:embed/>
                </p:oleObj>
              </mc:Choice>
              <mc:Fallback>
                <p:oleObj name="معادلة" r:id="rId6" imgW="104112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5373688"/>
                        <a:ext cx="2525713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058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altLang="en-US" dirty="0" smtClean="0">
                    <a:solidFill>
                      <a:srgbClr val="000066"/>
                    </a:solidFill>
                  </a:rPr>
                  <a:t>ملاحظات مهمة:</a:t>
                </a:r>
              </a:p>
              <a:p>
                <a:r>
                  <a:rPr lang="ar-SA" altLang="en-US" dirty="0"/>
                  <a:t>إشارة معامل الانحدار</a:t>
                </a:r>
                <a:r>
                  <a:rPr lang="en-US" altLang="en-US" dirty="0"/>
                  <a:t>b</a:t>
                </a:r>
                <a:r>
                  <a:rPr lang="ar-SA" altLang="en-US" dirty="0"/>
                  <a:t> تدل على نوع الارتباط(طردي أو عكسي)</a:t>
                </a:r>
              </a:p>
              <a:p>
                <a:r>
                  <a:rPr lang="ar-SA" altLang="en-US" dirty="0"/>
                  <a:t>لإيجاد قيمة مقدرة </a:t>
                </a:r>
                <a:r>
                  <a:rPr lang="ar-SA" altLang="en-US" dirty="0" smtClean="0"/>
                  <a:t>جديدة</a:t>
                </a:r>
                <a:r>
                  <a:rPr lang="en-US" altLang="en-US" dirty="0" smtClean="0"/>
                  <a:t>   y</a:t>
                </a:r>
                <a:r>
                  <a:rPr lang="ar-SA" altLang="en-US" dirty="0" smtClean="0"/>
                  <a:t>نعوض </a:t>
                </a:r>
                <a:r>
                  <a:rPr lang="ar-SA" altLang="en-US" dirty="0"/>
                  <a:t>بقيمة معلومة للمتغير المستقل ولتكن  </a:t>
                </a:r>
                <a:r>
                  <a:rPr lang="en-US" altLang="en-US" dirty="0" smtClean="0"/>
                  <a:t>x</a:t>
                </a:r>
                <a:r>
                  <a:rPr lang="ar-SA" altLang="en-US" dirty="0" smtClean="0"/>
                  <a:t>  </a:t>
                </a:r>
                <a:r>
                  <a:rPr lang="ar-SA" altLang="en-US" dirty="0"/>
                  <a:t>في معادلة تقدير خط </a:t>
                </a:r>
                <a:r>
                  <a:rPr lang="ar-SA" altLang="en-US" dirty="0" smtClean="0"/>
                  <a:t>الانحدار</a:t>
                </a:r>
                <a:r>
                  <a:rPr lang="en-US" altLang="en-US" dirty="0" smtClean="0"/>
                  <a:t> 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ar-SA" alt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en-US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altLang="en-US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en-US" i="1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altLang="en-US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altLang="en-US" i="1">
                          <a:solidFill>
                            <a:srgbClr val="000000"/>
                          </a:solidFill>
                          <a:latin typeface="Cambria Math"/>
                        </a:rPr>
                        <m:t>𝑏𝑥</m:t>
                      </m:r>
                    </m:oMath>
                  </m:oMathPara>
                </a14:m>
                <a:endParaRPr lang="ar-SA" altLang="en-US" dirty="0">
                  <a:solidFill>
                    <a:srgbClr val="000000"/>
                  </a:solidFill>
                </a:endParaRPr>
              </a:p>
              <a:p>
                <a:endParaRPr lang="en-US" alt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Line Callout 2 4"/>
          <p:cNvSpPr/>
          <p:nvPr/>
        </p:nvSpPr>
        <p:spPr>
          <a:xfrm>
            <a:off x="6969224" y="4437112"/>
            <a:ext cx="1224136" cy="936104"/>
          </a:xfrm>
          <a:prstGeom prst="borderCallout2">
            <a:avLst>
              <a:gd name="adj1" fmla="val 18750"/>
              <a:gd name="adj2" fmla="val -8333"/>
              <a:gd name="adj3" fmla="val 23124"/>
              <a:gd name="adj4" fmla="val -96660"/>
              <a:gd name="adj5" fmla="val -27461"/>
              <a:gd name="adj6" fmla="val -1071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 smtClean="0"/>
              <a:t>نعوض مكان </a:t>
            </a:r>
            <a:r>
              <a:rPr lang="en-US" dirty="0" smtClean="0"/>
              <a:t>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EG" sz="2800" dirty="0" smtClean="0"/>
              <a:t>لدراسة علاقة الانفاق </a:t>
            </a:r>
            <a:r>
              <a:rPr lang="en-US" sz="2800" dirty="0" smtClean="0"/>
              <a:t>y</a:t>
            </a:r>
            <a:r>
              <a:rPr lang="ar-EG" sz="2800" dirty="0" smtClean="0"/>
              <a:t> بالدخل </a:t>
            </a:r>
            <a:r>
              <a:rPr lang="en-US" sz="2800" dirty="0" smtClean="0"/>
              <a:t>x</a:t>
            </a:r>
            <a:r>
              <a:rPr lang="ar-EG" sz="2800" dirty="0" smtClean="0"/>
              <a:t> (بالريال ) خلال الخمس سنوات الاخيرة أخذنا عينة من 10 مفردات و كانت بيانتهم كما يلي :-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ar-EG" sz="2800" dirty="0" smtClean="0"/>
              <a:t>المطلوب :-</a:t>
            </a:r>
          </a:p>
          <a:p>
            <a:r>
              <a:rPr lang="ar-EG" sz="2800" dirty="0" smtClean="0"/>
              <a:t>أوجد معادلة الانحدار الخطي البسيط و توقع قيمة الانفاق عند دخل 400 ريال .</a:t>
            </a:r>
          </a:p>
          <a:p>
            <a:pPr algn="l" rtl="0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093775"/>
              </p:ext>
            </p:extLst>
          </p:nvPr>
        </p:nvGraphicFramePr>
        <p:xfrm>
          <a:off x="920556" y="3212976"/>
          <a:ext cx="733444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768"/>
                <a:gridCol w="666768"/>
                <a:gridCol w="666768"/>
                <a:gridCol w="666768"/>
                <a:gridCol w="666768"/>
                <a:gridCol w="666768"/>
                <a:gridCol w="666768"/>
                <a:gridCol w="666768"/>
                <a:gridCol w="666768"/>
                <a:gridCol w="666768"/>
                <a:gridCol w="666768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الدخل 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الانفاق</a:t>
                      </a:r>
                      <a:r>
                        <a:rPr lang="ar-EG" baseline="0" dirty="0" smtClean="0"/>
                        <a:t> </a:t>
                      </a:r>
                      <a:r>
                        <a:rPr lang="en-US" baseline="0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275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0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3011"/>
              </p:ext>
            </p:extLst>
          </p:nvPr>
        </p:nvGraphicFramePr>
        <p:xfrm>
          <a:off x="495300" y="1600200"/>
          <a:ext cx="8490148" cy="415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537"/>
                <a:gridCol w="2122537"/>
                <a:gridCol w="2122537"/>
                <a:gridCol w="2122537"/>
              </a:tblGrid>
              <a:tr h="344421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xy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122500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44100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34225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9025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24025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89375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105625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1780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1351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306745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394500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ar-SA" altLang="en-US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en-US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𝑏𝑥</m:t>
                      </m:r>
                    </m:oMath>
                  </m:oMathPara>
                </a14:m>
                <a:endParaRPr lang="ar-SA" altLang="en-US" sz="2400" dirty="0">
                  <a:solidFill>
                    <a:srgbClr val="000000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)−(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nary>
                          </m:e>
                        </m:d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nary>
                          </m:e>
                        </m:d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/>
                              </a:rPr>
                              <m:t>) 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2400" b="0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10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306745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 −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1780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1351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10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394500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/>
                                    <a:ea typeface="Cambria Math"/>
                                  </a:rPr>
                                  <m:t>1780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=</a:t>
                </a:r>
              </a:p>
              <a:p>
                <a:pPr algn="l" rtl="0"/>
                <a:r>
                  <a:rPr lang="en-US" sz="2400" dirty="0"/>
                  <a:t> </a:t>
                </a:r>
                <a:r>
                  <a:rPr lang="en-US" sz="2400" dirty="0" smtClean="0"/>
                  <a:t>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662670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1540220</m:t>
                        </m:r>
                      </m:den>
                    </m:f>
                  </m:oMath>
                </a14:m>
                <a:r>
                  <a:rPr lang="en-US" sz="2400" dirty="0" smtClean="0"/>
                  <a:t> = 0.8533</a:t>
                </a:r>
              </a:p>
              <a:p>
                <a:pPr algn="l" rtl="0"/>
                <a:r>
                  <a:rPr lang="en-US" sz="2400" dirty="0" smtClean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 − 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</m:nary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1351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/>
                          </a:rPr>
                          <m:t>43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1780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 smtClean="0"/>
                  <a:t> = -16.788</a:t>
                </a:r>
              </a:p>
              <a:p>
                <a:pPr algn="ctr" rtl="0"/>
                <a:r>
                  <a:rPr lang="en-US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  =  -16.788  +  0.8533 x</a:t>
                </a:r>
                <a:endParaRPr lang="en-US" sz="2400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r"/>
                <a:r>
                  <a:rPr lang="ar-EG" sz="2400" dirty="0" smtClean="0"/>
                  <a:t>حيث أن قيمة </a:t>
                </a:r>
                <a:r>
                  <a:rPr lang="en-US" sz="2400" dirty="0" smtClean="0"/>
                  <a:t>b</a:t>
                </a:r>
                <a:r>
                  <a:rPr lang="ar-EG" sz="2400" dirty="0" smtClean="0"/>
                  <a:t> </a:t>
                </a:r>
                <a:r>
                  <a:rPr lang="ar-EG" sz="2400" dirty="0" smtClean="0"/>
                  <a:t>موجبة فإن </a:t>
                </a:r>
                <a:r>
                  <a:rPr lang="en-US" sz="2400" dirty="0" smtClean="0"/>
                  <a:t>b</a:t>
                </a:r>
                <a:r>
                  <a:rPr lang="ar-EG" sz="2400" dirty="0" smtClean="0"/>
                  <a:t> </a:t>
                </a:r>
                <a:r>
                  <a:rPr lang="ar-EG" sz="2400" dirty="0" smtClean="0"/>
                  <a:t>تمثل معدل تزايد أي أن العلاقة بين كل من المتغيرين هي علاقة طردية .</a:t>
                </a:r>
                <a:endParaRPr lang="en-US" sz="2400" dirty="0" smtClean="0"/>
              </a:p>
              <a:p>
                <a:pPr algn="r"/>
                <a:r>
                  <a:rPr lang="ar-EG" sz="2400" dirty="0" smtClean="0"/>
                  <a:t>توقع </a:t>
                </a:r>
                <a:r>
                  <a:rPr lang="ar-EG" sz="2400" dirty="0"/>
                  <a:t>قيمة الانفاق عند دخل 400 </a:t>
                </a:r>
                <a:r>
                  <a:rPr lang="ar-EG" sz="2400" dirty="0" smtClean="0"/>
                  <a:t>ريال</a:t>
                </a:r>
                <a:endParaRPr lang="en-US" sz="2400" dirty="0" smtClean="0"/>
              </a:p>
              <a:p>
                <a:pPr algn="l" rtl="0"/>
                <a:r>
                  <a:rPr lang="en-US" sz="2400" dirty="0" smtClean="0"/>
                  <a:t> </a:t>
                </a:r>
                <a:r>
                  <a:rPr 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  =  -16.788  +  0.8533 </a:t>
                </a:r>
                <a:r>
                  <a:rPr lang="en-US" sz="2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 ( 400 ) = 324.53</a:t>
                </a:r>
                <a:endParaRPr lang="en-US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35" r="-1025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b="1" u="sng" dirty="0" smtClean="0"/>
              <a:t>مثال :-</a:t>
            </a:r>
          </a:p>
          <a:p>
            <a:r>
              <a:rPr lang="ar-EG" sz="2800" dirty="0" smtClean="0"/>
              <a:t>لدراسة علاقة الاستهلاك </a:t>
            </a:r>
            <a:r>
              <a:rPr lang="en-US" sz="2800" dirty="0" smtClean="0"/>
              <a:t>y</a:t>
            </a:r>
            <a:r>
              <a:rPr lang="ar-EG" sz="2800" dirty="0" smtClean="0"/>
              <a:t> بالادخار </a:t>
            </a:r>
            <a:r>
              <a:rPr lang="en-US" sz="2800" dirty="0" smtClean="0"/>
              <a:t>x</a:t>
            </a:r>
            <a:r>
              <a:rPr lang="ar-EG" sz="2800" dirty="0" smtClean="0"/>
              <a:t> (بالريال ) خلال العشر سنوات الاخيرة أخذنا عينة من 8 مفردات و كانت بيانتهم كما يلي :-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ar-EG" sz="2800" dirty="0" smtClean="0"/>
              <a:t>المطلوب :-</a:t>
            </a:r>
          </a:p>
          <a:p>
            <a:r>
              <a:rPr lang="ar-EG" sz="2800" dirty="0" smtClean="0"/>
              <a:t>أوجد معادلة الانحدار الخطي البسيط و توقع قيمة الادخار عند استهلاك </a:t>
            </a:r>
            <a:r>
              <a:rPr lang="en-US" sz="2800" dirty="0" smtClean="0"/>
              <a:t>180</a:t>
            </a:r>
            <a:r>
              <a:rPr lang="ar-EG" sz="2800" dirty="0" smtClean="0"/>
              <a:t> ريال .</a:t>
            </a:r>
          </a:p>
          <a:p>
            <a:pPr algn="l" rtl="0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652190"/>
              </p:ext>
            </p:extLst>
          </p:nvPr>
        </p:nvGraphicFramePr>
        <p:xfrm>
          <a:off x="920556" y="3212976"/>
          <a:ext cx="7920873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0097"/>
                <a:gridCol w="880097"/>
                <a:gridCol w="880097"/>
                <a:gridCol w="880097"/>
                <a:gridCol w="880097"/>
                <a:gridCol w="880097"/>
                <a:gridCol w="880097"/>
                <a:gridCol w="880097"/>
                <a:gridCol w="88009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1600" dirty="0" smtClean="0"/>
                        <a:t>الاستهلاك </a:t>
                      </a:r>
                      <a:r>
                        <a:rPr lang="en-US" sz="1600" dirty="0" smtClean="0"/>
                        <a:t>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sz="1600" dirty="0" smtClean="0"/>
                        <a:t>الادخار </a:t>
                      </a:r>
                      <a:r>
                        <a:rPr lang="ar-EG" sz="1600" baseline="0" dirty="0" smtClean="0"/>
                        <a:t> </a:t>
                      </a:r>
                      <a:r>
                        <a:rPr lang="en-US" sz="1600" baseline="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67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091681"/>
              </p:ext>
            </p:extLst>
          </p:nvPr>
        </p:nvGraphicFramePr>
        <p:xfrm>
          <a:off x="711324" y="2051683"/>
          <a:ext cx="8490148" cy="3465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537"/>
                <a:gridCol w="2122537"/>
                <a:gridCol w="2122537"/>
                <a:gridCol w="2122537"/>
              </a:tblGrid>
              <a:tr h="344421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err="1" smtClean="0"/>
                        <a:t>xy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9025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7396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16800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44100</a:t>
                      </a:r>
                    </a:p>
                  </a:txBody>
                  <a:tcPr marL="9525" marR="9525" marT="9525" marB="0" anchor="b"/>
                </a:tc>
              </a:tr>
              <a:tr h="3444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1041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1020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107780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155621</a:t>
                      </a: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3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ثانياً : الانحدار الخطي البسيط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ar-SA" altLang="en-US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en-US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altLang="en-US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𝑏𝑥</m:t>
                      </m:r>
                    </m:oMath>
                  </m:oMathPara>
                </a14:m>
                <a:endParaRPr lang="ar-SA" altLang="en-US" sz="2400" dirty="0">
                  <a:solidFill>
                    <a:srgbClr val="000000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)−(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nary>
                          </m:e>
                        </m:d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nary>
                          </m:e>
                        </m:d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/>
                              </a:rPr>
                              <m:t>) 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2400" b="0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8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107780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 −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1041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1020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8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155621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/>
                                    <a:ea typeface="Cambria Math"/>
                                  </a:rPr>
                                  <m:t>1041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=</a:t>
                </a:r>
              </a:p>
              <a:p>
                <a:pPr algn="l" rtl="0"/>
                <a:r>
                  <a:rPr lang="en-US" sz="2400" dirty="0"/>
                  <a:t> </a:t>
                </a:r>
                <a:r>
                  <a:rPr lang="en-US" sz="2400" dirty="0" smtClean="0"/>
                  <a:t>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199580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161287</m:t>
                        </m:r>
                      </m:den>
                    </m:f>
                  </m:oMath>
                </a14:m>
                <a:r>
                  <a:rPr lang="en-US" sz="2400" dirty="0" smtClean="0"/>
                  <a:t> = -1.23742</a:t>
                </a:r>
              </a:p>
              <a:p>
                <a:pPr algn="l" rtl="0"/>
                <a:r>
                  <a:rPr lang="en-US" sz="2400" dirty="0" smtClean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 − 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</m:nary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1020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−(−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23742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×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1041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 smtClean="0"/>
                  <a:t> = 288.5195</a:t>
                </a:r>
              </a:p>
              <a:p>
                <a:pPr algn="ctr" rtl="0"/>
                <a:r>
                  <a:rPr lang="en-US" sz="2400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  =  288.5195  - 1.23742 x</a:t>
                </a:r>
                <a:endParaRPr lang="en-US" sz="2400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r"/>
                <a:r>
                  <a:rPr lang="ar-EG" sz="2400" dirty="0" smtClean="0"/>
                  <a:t>حيث أن قيمة </a:t>
                </a:r>
                <a:r>
                  <a:rPr lang="en-US" sz="2400" dirty="0" smtClean="0"/>
                  <a:t>b</a:t>
                </a:r>
                <a:r>
                  <a:rPr lang="ar-EG" sz="2400" dirty="0" smtClean="0"/>
                  <a:t> </a:t>
                </a:r>
                <a:r>
                  <a:rPr lang="ar-EG" sz="2400" dirty="0" smtClean="0"/>
                  <a:t>سالبة فإن </a:t>
                </a:r>
                <a:r>
                  <a:rPr lang="en-US" sz="2400" dirty="0" smtClean="0"/>
                  <a:t>b</a:t>
                </a:r>
                <a:r>
                  <a:rPr lang="ar-EG" sz="2400" dirty="0" smtClean="0"/>
                  <a:t> </a:t>
                </a:r>
                <a:r>
                  <a:rPr lang="ar-EG" sz="2400" dirty="0" smtClean="0"/>
                  <a:t>تمثل معدل تناقص أي أن العلاقة بين كل من المتغيرين هي علاقة عكسية .</a:t>
                </a:r>
                <a:endParaRPr lang="en-US" sz="2400" dirty="0" smtClean="0"/>
              </a:p>
              <a:p>
                <a:pPr algn="r"/>
                <a:r>
                  <a:rPr lang="ar-EG" sz="2400" dirty="0" smtClean="0"/>
                  <a:t>توقع </a:t>
                </a:r>
                <a:r>
                  <a:rPr lang="ar-EG" sz="2400" dirty="0"/>
                  <a:t>قيمة الانفاق عند دخل </a:t>
                </a:r>
                <a:r>
                  <a:rPr lang="en-US" sz="2400" dirty="0" smtClean="0"/>
                  <a:t>180</a:t>
                </a:r>
                <a:r>
                  <a:rPr lang="ar-EG" sz="2400" dirty="0" smtClean="0"/>
                  <a:t> </a:t>
                </a:r>
                <a:r>
                  <a:rPr lang="ar-EG" sz="2400" dirty="0" smtClean="0"/>
                  <a:t>ريال</a:t>
                </a:r>
                <a:endParaRPr lang="en-US" sz="2400" dirty="0" smtClean="0"/>
              </a:p>
              <a:p>
                <a:pPr algn="l" rtl="0"/>
                <a:r>
                  <a:rPr lang="en-US" sz="2400" dirty="0" smtClean="0"/>
                  <a:t> </a:t>
                </a:r>
                <a:r>
                  <a:rPr 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  =  </a:t>
                </a:r>
                <a:r>
                  <a:rPr lang="en-US" sz="2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288.5195  - 1.23752 x ( 180 ) =  65.784 </a:t>
                </a:r>
                <a:r>
                  <a:rPr lang="ar-EG" sz="2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ريال </a:t>
                </a:r>
                <a:endPara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endParaRPr lang="en-US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35" r="-1025" b="-4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متنوعة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(1) :-</a:t>
                </a:r>
              </a:p>
              <a:p>
                <a:r>
                  <a:rPr lang="ar-EG" sz="2800" dirty="0" smtClean="0"/>
                  <a:t>إذا علمت المعلومات التالية :-</a:t>
                </a: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EG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</m:nary>
                  </m:oMath>
                </a14:m>
                <a:r>
                  <a:rPr lang="en-US" sz="2800" dirty="0" smtClean="0"/>
                  <a:t>= 54 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/>
                          </a:rPr>
                          <m:t>𝑦</m:t>
                        </m:r>
                      </m:e>
                    </m:nary>
                  </m:oMath>
                </a14:m>
                <a:r>
                  <a:rPr lang="en-US" sz="2800" dirty="0" smtClean="0"/>
                  <a:t>= 86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/>
                          </a:rPr>
                          <m:t>𝑥𝑦</m:t>
                        </m:r>
                      </m:e>
                    </m:nary>
                  </m:oMath>
                </a14:m>
                <a:r>
                  <a:rPr lang="en-US" sz="2800" dirty="0" smtClean="0"/>
                  <a:t> = 477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800" dirty="0" smtClean="0"/>
                  <a:t> = 324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800" dirty="0" smtClean="0"/>
                  <a:t>=892  ,  n = 10</a:t>
                </a:r>
                <a:endParaRPr lang="ar-EG" sz="2800" dirty="0"/>
              </a:p>
              <a:p>
                <a:r>
                  <a:rPr lang="ar-EG" sz="2800" dirty="0" smtClean="0"/>
                  <a:t>فإن معامل الارتباط بين كل من المتغيرين </a:t>
                </a:r>
                <a:r>
                  <a:rPr lang="en-US" sz="2800" dirty="0" smtClean="0"/>
                  <a:t>x</a:t>
                </a:r>
                <a:r>
                  <a:rPr lang="ar-EG" sz="2800" dirty="0" smtClean="0"/>
                  <a:t> و </a:t>
                </a:r>
                <a:r>
                  <a:rPr lang="en-US" sz="2800" dirty="0" smtClean="0"/>
                  <a:t> y </a:t>
                </a:r>
                <a:r>
                  <a:rPr lang="ar-EG" sz="2800" dirty="0" smtClean="0"/>
                  <a:t> يساوى :-</a:t>
                </a:r>
              </a:p>
              <a:p>
                <a:r>
                  <a:rPr lang="ar-EG" sz="2800" dirty="0" smtClean="0"/>
                  <a:t>(أ) -0.179</a:t>
                </a:r>
              </a:p>
              <a:p>
                <a:r>
                  <a:rPr lang="ar-EG" sz="2800" dirty="0" smtClean="0"/>
                  <a:t>(ب) 0.179</a:t>
                </a:r>
              </a:p>
              <a:p>
                <a:r>
                  <a:rPr lang="ar-EG" sz="2800" dirty="0" smtClean="0"/>
                  <a:t>(جـ) -0.56</a:t>
                </a:r>
              </a:p>
              <a:p>
                <a:r>
                  <a:rPr lang="ar-EG" sz="2800" dirty="0" smtClean="0"/>
                  <a:t>(ء) لا شيء مما سبق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82" r="-1777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635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متنوعة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(2) :-</a:t>
                </a:r>
              </a:p>
              <a:p>
                <a:r>
                  <a:rPr lang="ar-EG" sz="2800" dirty="0" smtClean="0"/>
                  <a:t>إذا علمت المعلومات التالية :-</a:t>
                </a: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ar-EG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</m:nary>
                  </m:oMath>
                </a14:m>
                <a:r>
                  <a:rPr lang="en-US" sz="2800" dirty="0" smtClean="0"/>
                  <a:t>= 178 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/>
                          </a:rPr>
                          <m:t>𝑦</m:t>
                        </m:r>
                      </m:e>
                    </m:nary>
                  </m:oMath>
                </a14:m>
                <a:r>
                  <a:rPr lang="en-US" sz="2800" dirty="0" smtClean="0"/>
                  <a:t>= 156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/>
                          </a:rPr>
                          <m:t>𝑥𝑦</m:t>
                        </m:r>
                      </m:e>
                    </m:nary>
                  </m:oMath>
                </a14:m>
                <a:r>
                  <a:rPr lang="en-US" sz="2800" dirty="0" smtClean="0"/>
                  <a:t> = 2638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800" dirty="0" smtClean="0"/>
                  <a:t> = 3670 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800" dirty="0" smtClean="0"/>
                  <a:t>=2742  ,  n = 10</a:t>
                </a:r>
                <a:endParaRPr lang="ar-EG" sz="2800" dirty="0"/>
              </a:p>
              <a:p>
                <a:r>
                  <a:rPr lang="ar-EG" sz="2800" dirty="0" smtClean="0"/>
                  <a:t>فإن معامل الارتباط بين كل من المتغيرين </a:t>
                </a:r>
                <a:r>
                  <a:rPr lang="en-US" sz="2800" dirty="0" smtClean="0"/>
                  <a:t>x</a:t>
                </a:r>
                <a:r>
                  <a:rPr lang="ar-EG" sz="2800" dirty="0" smtClean="0"/>
                  <a:t> و </a:t>
                </a:r>
                <a:r>
                  <a:rPr lang="en-US" sz="2800" dirty="0" smtClean="0"/>
                  <a:t> y </a:t>
                </a:r>
                <a:r>
                  <a:rPr lang="ar-EG" sz="2800" dirty="0" smtClean="0"/>
                  <a:t> يساوى :-</a:t>
                </a:r>
              </a:p>
              <a:p>
                <a:r>
                  <a:rPr lang="ar-EG" sz="2800" dirty="0" smtClean="0"/>
                  <a:t>(أ) </a:t>
                </a:r>
                <a:r>
                  <a:rPr lang="en-US" sz="2800" dirty="0" smtClean="0"/>
                  <a:t>0.35</a:t>
                </a:r>
                <a:endParaRPr lang="ar-EG" sz="2800" dirty="0" smtClean="0"/>
              </a:p>
              <a:p>
                <a:r>
                  <a:rPr lang="ar-EG" sz="2800" dirty="0" smtClean="0"/>
                  <a:t>(ب) </a:t>
                </a:r>
                <a:r>
                  <a:rPr lang="en-US" sz="2800" dirty="0" smtClean="0"/>
                  <a:t>-0.35</a:t>
                </a:r>
                <a:endParaRPr lang="ar-EG" sz="2800" dirty="0" smtClean="0"/>
              </a:p>
              <a:p>
                <a:r>
                  <a:rPr lang="ar-EG" sz="2800" dirty="0" smtClean="0"/>
                  <a:t>(جـ) </a:t>
                </a:r>
                <a:r>
                  <a:rPr lang="en-US" sz="2800" dirty="0" smtClean="0"/>
                  <a:t>1</a:t>
                </a:r>
                <a:endParaRPr lang="ar-EG" sz="2800" dirty="0" smtClean="0"/>
              </a:p>
              <a:p>
                <a:r>
                  <a:rPr lang="ar-EG" sz="2800" dirty="0" smtClean="0"/>
                  <a:t>(ء) لا شيء مما سبق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82" r="-1777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99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436</TotalTime>
  <Words>2522</Words>
  <Application>Microsoft Office PowerPoint</Application>
  <PresentationFormat>A4 Paper (210x297 mm)</PresentationFormat>
  <Paragraphs>726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فورم لكلية ادارة الاعمال</vt:lpstr>
      <vt:lpstr>Equation</vt:lpstr>
      <vt:lpstr>معادلة</vt:lpstr>
      <vt:lpstr>PowerPoint Presentation</vt:lpstr>
      <vt:lpstr>المحاضرة (13)</vt:lpstr>
      <vt:lpstr>أولاً الارتباط :-</vt:lpstr>
      <vt:lpstr>خصائص معامل الارتباط</vt:lpstr>
      <vt:lpstr>الارتباط :-</vt:lpstr>
      <vt:lpstr>الارتباط :-</vt:lpstr>
      <vt:lpstr>الارتباط :-</vt:lpstr>
      <vt:lpstr>تحديد أسلوب قياس الارتباط المناسب وفقا لنوع البيانات:</vt:lpstr>
      <vt:lpstr>1- معامل بيرسون للارتباط الخطي :-</vt:lpstr>
      <vt:lpstr>1- معامل بيرسون للارتباط الخطي :-</vt:lpstr>
      <vt:lpstr>1- معامل بيرسون للارتباط الخطي :-</vt:lpstr>
      <vt:lpstr>1- معامل بيرسون للارتباط الخطي :-</vt:lpstr>
      <vt:lpstr>1- معامل بيرسون للارتباط الخطي :-</vt:lpstr>
      <vt:lpstr>1- معامل بيرسون للارتباط الخطي :-</vt:lpstr>
      <vt:lpstr>1- معامل بيرسون للارتباط الخطي :-</vt:lpstr>
      <vt:lpstr>1- معامل بيرسون للارتباط الخطي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2- معامل اسبيرمان للارتباط الرتب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ثانياً : الانحدار الخطي البسيط :-</vt:lpstr>
      <vt:lpstr>تمارين متنوعة :-</vt:lpstr>
      <vt:lpstr>تمارين متنوعة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Lab User</cp:lastModifiedBy>
  <cp:revision>184</cp:revision>
  <dcterms:created xsi:type="dcterms:W3CDTF">2014-02-17T18:40:00Z</dcterms:created>
  <dcterms:modified xsi:type="dcterms:W3CDTF">2014-03-31T13:35:09Z</dcterms:modified>
</cp:coreProperties>
</file>