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310" r:id="rId3"/>
    <p:sldId id="333" r:id="rId4"/>
    <p:sldId id="334" r:id="rId5"/>
    <p:sldId id="343" r:id="rId6"/>
    <p:sldId id="344" r:id="rId7"/>
    <p:sldId id="345" r:id="rId8"/>
    <p:sldId id="346" r:id="rId9"/>
    <p:sldId id="347" r:id="rId10"/>
    <p:sldId id="335" r:id="rId11"/>
    <p:sldId id="336" r:id="rId12"/>
    <p:sldId id="337" r:id="rId13"/>
    <p:sldId id="348" r:id="rId14"/>
    <p:sldId id="349" r:id="rId15"/>
    <p:sldId id="350" r:id="rId16"/>
    <p:sldId id="351" r:id="rId17"/>
    <p:sldId id="395" r:id="rId18"/>
    <p:sldId id="338" r:id="rId19"/>
    <p:sldId id="339" r:id="rId20"/>
    <p:sldId id="352" r:id="rId21"/>
    <p:sldId id="358" r:id="rId22"/>
    <p:sldId id="359" r:id="rId23"/>
    <p:sldId id="360" r:id="rId24"/>
    <p:sldId id="361" r:id="rId25"/>
    <p:sldId id="362" r:id="rId26"/>
    <p:sldId id="398" r:id="rId27"/>
    <p:sldId id="340" r:id="rId28"/>
    <p:sldId id="364" r:id="rId29"/>
    <p:sldId id="365" r:id="rId30"/>
    <p:sldId id="366" r:id="rId31"/>
    <p:sldId id="367" r:id="rId32"/>
    <p:sldId id="353" r:id="rId33"/>
    <p:sldId id="368" r:id="rId34"/>
    <p:sldId id="369" r:id="rId35"/>
    <p:sldId id="396" r:id="rId36"/>
    <p:sldId id="397" r:id="rId37"/>
    <p:sldId id="399" r:id="rId38"/>
    <p:sldId id="400" r:id="rId39"/>
    <p:sldId id="401" r:id="rId40"/>
    <p:sldId id="354" r:id="rId41"/>
    <p:sldId id="355" r:id="rId42"/>
    <p:sldId id="376" r:id="rId43"/>
    <p:sldId id="356" r:id="rId44"/>
    <p:sldId id="374" r:id="rId45"/>
    <p:sldId id="375" r:id="rId46"/>
    <p:sldId id="370" r:id="rId47"/>
    <p:sldId id="371" r:id="rId48"/>
    <p:sldId id="372" r:id="rId49"/>
    <p:sldId id="373" r:id="rId50"/>
    <p:sldId id="357" r:id="rId51"/>
    <p:sldId id="341" r:id="rId52"/>
    <p:sldId id="342" r:id="rId53"/>
    <p:sldId id="377" r:id="rId54"/>
    <p:sldId id="378" r:id="rId55"/>
    <p:sldId id="379" r:id="rId56"/>
    <p:sldId id="380" r:id="rId57"/>
    <p:sldId id="402" r:id="rId58"/>
    <p:sldId id="403" r:id="rId59"/>
    <p:sldId id="404" r:id="rId60"/>
    <p:sldId id="381" r:id="rId61"/>
    <p:sldId id="390" r:id="rId62"/>
    <p:sldId id="391" r:id="rId63"/>
    <p:sldId id="392" r:id="rId64"/>
    <p:sldId id="393" r:id="rId65"/>
    <p:sldId id="394" r:id="rId66"/>
    <p:sldId id="389" r:id="rId67"/>
    <p:sldId id="266" r:id="rId6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100" d="100"/>
          <a:sy n="100" d="100"/>
        </p:scale>
        <p:origin x="-366" y="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QM.0606-103</a:t>
            </a:r>
          </a:p>
          <a:p>
            <a:pPr algn="ctr"/>
            <a:r>
              <a:rPr lang="ar-SA" sz="3700" b="1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(14)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شاملة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ar-SA" b="1" dirty="0"/>
                  <a:t>(1)	</a:t>
                </a:r>
                <a:r>
                  <a:rPr lang="ar-SA" b="1" dirty="0" smtClean="0"/>
                  <a:t>إذا </a:t>
                </a:r>
                <a:r>
                  <a:rPr lang="ar-SA" b="1" dirty="0"/>
                  <a:t>كانت المجموعة </a:t>
                </a:r>
                <a:r>
                  <a:rPr lang="en-US" b="1" dirty="0"/>
                  <a:t>A</a:t>
                </a:r>
                <a:r>
                  <a:rPr lang="en-US" b="1" dirty="0" smtClean="0"/>
                  <a:t>={8,15,90} </a:t>
                </a:r>
                <a:r>
                  <a:rPr lang="ar-SA" b="1" dirty="0" smtClean="0"/>
                  <a:t> </a:t>
                </a:r>
                <a:r>
                  <a:rPr lang="ar-SA" b="1" dirty="0"/>
                  <a:t>و المجموعة </a:t>
                </a:r>
                <a:r>
                  <a:rPr lang="en-US" b="1" dirty="0"/>
                  <a:t>B</a:t>
                </a:r>
                <a:r>
                  <a:rPr lang="en-US" b="1" dirty="0" smtClean="0"/>
                  <a:t>={</a:t>
                </a:r>
                <a:r>
                  <a:rPr lang="en-US" b="1" dirty="0" err="1" smtClean="0"/>
                  <a:t>k,f,r</a:t>
                </a:r>
                <a:r>
                  <a:rPr lang="en-US" b="1" dirty="0" smtClean="0"/>
                  <a:t>} </a:t>
                </a:r>
                <a:r>
                  <a:rPr lang="ar-SA" b="1" dirty="0" smtClean="0"/>
                  <a:t> </a:t>
                </a:r>
                <a:r>
                  <a:rPr lang="ar-SA" b="1" dirty="0"/>
                  <a:t>ففي هذه الحالة فإن العلاقة بين كل من المجموعتين تأخذ أي من الأشكال التالية :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/>
                  <a:t>A=B</a:t>
                </a:r>
                <a:r>
                  <a:rPr lang="ar-SA" dirty="0"/>
                  <a:t>						</a:t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A≡B</a:t>
                </a:r>
              </a:p>
              <a:p>
                <a:r>
                  <a:rPr lang="ar-SA" dirty="0"/>
                  <a:t>		(ج)	</a:t>
                </a:r>
                <a:r>
                  <a:rPr lang="en-US" dirty="0"/>
                  <a:t>A</a:t>
                </a:r>
                <a14:m>
                  <m:oMath xmlns:m="http://schemas.openxmlformats.org/officeDocument/2006/math">
                    <m:r>
                      <a:rPr lang="ar-SA">
                        <a:latin typeface="Cambria Math"/>
                      </a:rPr>
                      <m:t>⊂</m:t>
                    </m:r>
                  </m:oMath>
                </a14:m>
                <a:r>
                  <a:rPr lang="en-US" dirty="0"/>
                  <a:t>B</a:t>
                </a:r>
                <a:r>
                  <a:rPr lang="ar-SA" dirty="0"/>
                  <a:t>						</a:t>
                </a:r>
                <a:endParaRPr lang="en-US" dirty="0"/>
              </a:p>
              <a:p>
                <a:r>
                  <a:rPr lang="ar-SA" dirty="0"/>
                  <a:t>		(د)	</a:t>
                </a:r>
                <a:r>
                  <a:rPr lang="en-US" dirty="0"/>
                  <a:t>B</a:t>
                </a:r>
                <a14:m>
                  <m:oMath xmlns:m="http://schemas.openxmlformats.org/officeDocument/2006/math">
                    <m:r>
                      <a:rPr lang="ar-SA">
                        <a:latin typeface="Cambria Math"/>
                      </a:rPr>
                      <m:t>⊂</m:t>
                    </m:r>
                  </m:oMath>
                </a14:m>
                <a:r>
                  <a:rPr lang="en-US" dirty="0"/>
                  <a:t>A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008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arenBoth" startAt="2"/>
            </a:pPr>
            <a:r>
              <a:rPr lang="ar-EG" b="1" dirty="0" smtClean="0"/>
              <a:t>إذا </a:t>
            </a:r>
            <a:r>
              <a:rPr lang="ar-EG" b="1" dirty="0"/>
              <a:t>كان </a:t>
            </a:r>
            <a:r>
              <a:rPr lang="en-US" b="1" dirty="0"/>
              <a:t>A = { </a:t>
            </a:r>
            <a:r>
              <a:rPr lang="en-US" b="1" dirty="0" smtClean="0"/>
              <a:t>4 ,6 </a:t>
            </a:r>
            <a:r>
              <a:rPr lang="en-US" b="1" dirty="0"/>
              <a:t>, </a:t>
            </a:r>
            <a:r>
              <a:rPr lang="en-US" b="1" dirty="0" smtClean="0"/>
              <a:t>9 </a:t>
            </a:r>
            <a:r>
              <a:rPr lang="en-US" b="1" dirty="0"/>
              <a:t>, </a:t>
            </a:r>
            <a:r>
              <a:rPr lang="en-US" b="1" dirty="0" smtClean="0"/>
              <a:t>15} </a:t>
            </a:r>
            <a:r>
              <a:rPr lang="ar-EG" b="1" dirty="0" smtClean="0"/>
              <a:t> </a:t>
            </a:r>
            <a:r>
              <a:rPr lang="ar-EG" b="1" dirty="0"/>
              <a:t>و  </a:t>
            </a:r>
            <a:r>
              <a:rPr lang="en-US" b="1" dirty="0"/>
              <a:t>B= { 2 , 4 , </a:t>
            </a:r>
            <a:r>
              <a:rPr lang="en-US" b="1" dirty="0" smtClean="0"/>
              <a:t>11 } </a:t>
            </a:r>
            <a:r>
              <a:rPr lang="ar-EG" b="1" dirty="0" smtClean="0"/>
              <a:t> فإن  </a:t>
            </a:r>
            <a:r>
              <a:rPr lang="en-US" b="1" dirty="0"/>
              <a:t>(AUB)</a:t>
            </a:r>
            <a:r>
              <a:rPr lang="ar-EG" b="1" dirty="0"/>
              <a:t> </a:t>
            </a:r>
            <a:r>
              <a:rPr lang="ar-EG" b="1" dirty="0" smtClean="0"/>
              <a:t>:-</a:t>
            </a:r>
            <a:endParaRPr lang="ar-EG" b="1" dirty="0"/>
          </a:p>
          <a:p>
            <a:pPr marL="0" indent="0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(أ)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{2 , 4 , 6 , 9 , 11 , 15 }</a:t>
            </a:r>
            <a:endParaRPr lang="ar-E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/>
            <a:r>
              <a:rPr lang="ar-SA" dirty="0"/>
              <a:t>	(ب)	</a:t>
            </a:r>
            <a:r>
              <a:rPr lang="en-US" dirty="0"/>
              <a:t> </a:t>
            </a:r>
            <a:r>
              <a:rPr lang="en-US" dirty="0" smtClean="0"/>
              <a:t>{4}</a:t>
            </a:r>
            <a:endParaRPr lang="en-US" dirty="0"/>
          </a:p>
          <a:p>
            <a:r>
              <a:rPr lang="ar-SA" dirty="0"/>
              <a:t>		(ج)	</a:t>
            </a:r>
            <a:r>
              <a:rPr lang="en-US" dirty="0"/>
              <a:t> {2 </a:t>
            </a:r>
            <a:r>
              <a:rPr lang="en-US" dirty="0" smtClean="0"/>
              <a:t>, </a:t>
            </a:r>
            <a:r>
              <a:rPr lang="en-US" dirty="0"/>
              <a:t>11 , 15 }</a:t>
            </a:r>
            <a:endParaRPr lang="ar-EG" dirty="0" smtClean="0"/>
          </a:p>
          <a:p>
            <a:r>
              <a:rPr lang="ar-SA" dirty="0"/>
              <a:t>		(د)	 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/>
              <a:t>(3)	</a:t>
            </a:r>
            <a:r>
              <a:rPr lang="ar-SA" b="1" dirty="0" smtClean="0"/>
              <a:t>إذا </a:t>
            </a:r>
            <a:r>
              <a:rPr lang="ar-SA" b="1" dirty="0"/>
              <a:t>كانت المجموعة  </a:t>
            </a:r>
            <a:r>
              <a:rPr lang="en-US" b="1" dirty="0"/>
              <a:t>A</a:t>
            </a:r>
            <a:r>
              <a:rPr lang="en-US" b="1" dirty="0" smtClean="0"/>
              <a:t>={5 , 6 }</a:t>
            </a:r>
            <a:r>
              <a:rPr lang="ar-SA" b="1" dirty="0" smtClean="0"/>
              <a:t> </a:t>
            </a:r>
            <a:r>
              <a:rPr lang="ar-SA" b="1" dirty="0"/>
              <a:t>والمجموعة </a:t>
            </a:r>
            <a:r>
              <a:rPr lang="en-US" b="1" dirty="0"/>
              <a:t>B</a:t>
            </a:r>
            <a:r>
              <a:rPr lang="en-US" b="1" dirty="0" smtClean="0"/>
              <a:t>={3, 8}</a:t>
            </a:r>
            <a:r>
              <a:rPr lang="ar-SA" b="1" dirty="0" smtClean="0"/>
              <a:t> </a:t>
            </a:r>
            <a:r>
              <a:rPr lang="ar-SA" b="1" dirty="0"/>
              <a:t>فأي من المجموعات التالية تعبر عن العلاقة </a:t>
            </a:r>
            <a:r>
              <a:rPr lang="en-US" b="1" dirty="0"/>
              <a:t>A×B</a:t>
            </a:r>
            <a:r>
              <a:rPr lang="ar-SA" b="1" dirty="0"/>
              <a:t>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{(5,3),(5,8),(6,8)}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{(5,3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),(5,8),(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6,3),(6,8)}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{(3,5),(3,6),(8,5),(8,6)}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4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EG" b="1" dirty="0"/>
              <a:t>إذا كانت </a:t>
            </a:r>
            <a:r>
              <a:rPr lang="en-US" b="1" dirty="0"/>
              <a:t>A</a:t>
            </a:r>
            <a:r>
              <a:rPr lang="en-US" b="1" dirty="0" smtClean="0"/>
              <a:t>={5,7,9,11}</a:t>
            </a:r>
            <a:r>
              <a:rPr lang="ar-EG" b="1" dirty="0" smtClean="0"/>
              <a:t> </a:t>
            </a:r>
            <a:r>
              <a:rPr lang="ar-EG" b="1" dirty="0"/>
              <a:t>و </a:t>
            </a:r>
            <a:r>
              <a:rPr lang="en-US" b="1" dirty="0"/>
              <a:t> B</a:t>
            </a:r>
            <a:r>
              <a:rPr lang="en-US" b="1" dirty="0" smtClean="0"/>
              <a:t>={2,4,5,7}</a:t>
            </a:r>
            <a:r>
              <a:rPr lang="ar-EG" b="1" dirty="0" smtClean="0"/>
              <a:t> </a:t>
            </a:r>
            <a:r>
              <a:rPr lang="ar-EG" b="1" dirty="0"/>
              <a:t>أوجد </a:t>
            </a:r>
            <a:r>
              <a:rPr lang="en-US" b="1" dirty="0" smtClean="0"/>
              <a:t>A-B</a:t>
            </a:r>
            <a:r>
              <a:rPr lang="ar-SA" b="1" dirty="0" smtClean="0"/>
              <a:t>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{5,7}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{9,11}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{2,4}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5</a:t>
            </a:r>
            <a:r>
              <a:rPr lang="ar-SA" b="1" dirty="0" smtClean="0"/>
              <a:t>)</a:t>
            </a:r>
            <a:r>
              <a:rPr lang="ar-SA" b="1" dirty="0"/>
              <a:t>	 مجموعة المجموعات للمجموعة </a:t>
            </a:r>
            <a:r>
              <a:rPr lang="en-US" b="1" dirty="0"/>
              <a:t>S = </a:t>
            </a:r>
            <a:r>
              <a:rPr lang="en-US" b="1" dirty="0" smtClean="0"/>
              <a:t>{1 </a:t>
            </a:r>
            <a:r>
              <a:rPr lang="en-US" b="1" dirty="0"/>
              <a:t>, </a:t>
            </a:r>
            <a:r>
              <a:rPr lang="en-US" b="1" dirty="0" smtClean="0"/>
              <a:t>2 </a:t>
            </a:r>
            <a:r>
              <a:rPr lang="en-US" b="1" dirty="0"/>
              <a:t>, </a:t>
            </a:r>
            <a:r>
              <a:rPr lang="en-US" b="1" dirty="0" smtClean="0"/>
              <a:t>4} </a:t>
            </a:r>
            <a:r>
              <a:rPr lang="ar-SA" b="1" dirty="0" smtClean="0"/>
              <a:t>هي </a:t>
            </a:r>
            <a:r>
              <a:rPr lang="ar-SA" b="1" dirty="0"/>
              <a:t>:</a:t>
            </a:r>
            <a:endParaRPr lang="en-US" dirty="0"/>
          </a:p>
          <a:p>
            <a:r>
              <a:rPr lang="ar-SA" dirty="0"/>
              <a:t>		(أ</a:t>
            </a:r>
            <a:r>
              <a:rPr lang="ar-SA" dirty="0" smtClean="0"/>
              <a:t>)</a:t>
            </a:r>
            <a:r>
              <a:rPr lang="en-US" dirty="0" smtClean="0"/>
              <a:t>{(1),(2),(3)}     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{{1},{2},{4},{1,2},{1,4},{2,4},{1,2,4},{} }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{ }</a:t>
            </a:r>
            <a:endParaRPr lang="en-US" dirty="0"/>
          </a:p>
          <a:p>
            <a:r>
              <a:rPr lang="ar-SA" dirty="0"/>
              <a:t>		(د)	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(</a:t>
            </a:r>
            <a:r>
              <a:rPr lang="ar-EG" b="1" dirty="0" smtClean="0"/>
              <a:t>6</a:t>
            </a:r>
            <a:r>
              <a:rPr lang="ar-SA" b="1" dirty="0" smtClean="0"/>
              <a:t>) </a:t>
            </a:r>
            <a:r>
              <a:rPr lang="ar-SA" b="1" dirty="0"/>
              <a:t>	إذا كانت المجموعة </a:t>
            </a:r>
            <a:r>
              <a:rPr lang="en-US" b="1" dirty="0"/>
              <a:t>S</a:t>
            </a:r>
            <a:r>
              <a:rPr lang="ar-SA" b="1" dirty="0"/>
              <a:t> تحتوي على خمس عناصر </a:t>
            </a:r>
            <a:r>
              <a:rPr lang="en-US" b="1" dirty="0"/>
              <a:t>S</a:t>
            </a:r>
            <a:r>
              <a:rPr lang="en-US" b="1" dirty="0" smtClean="0"/>
              <a:t>={1,2,3,4,5}</a:t>
            </a:r>
            <a:r>
              <a:rPr lang="ar-SA" b="1" dirty="0" smtClean="0"/>
              <a:t> </a:t>
            </a:r>
            <a:r>
              <a:rPr lang="ar-SA" b="1" dirty="0"/>
              <a:t>فإن عدد عناصر مجموعة المجموعات </a:t>
            </a:r>
            <a:r>
              <a:rPr lang="ar-SA" b="1" dirty="0" smtClean="0"/>
              <a:t>تساوي: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8</a:t>
            </a:r>
          </a:p>
          <a:p>
            <a:r>
              <a:rPr lang="ar-SA" dirty="0"/>
              <a:t>		(ب)	</a:t>
            </a:r>
            <a:r>
              <a:rPr lang="en-US" dirty="0"/>
              <a:t>16</a:t>
            </a:r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</a:t>
            </a:r>
          </a:p>
          <a:p>
            <a:r>
              <a:rPr lang="ar-SA" dirty="0"/>
              <a:t>		(د)	</a:t>
            </a:r>
            <a:r>
              <a:rPr lang="en-US" dirty="0"/>
              <a:t>64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1-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7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كانت </a:t>
            </a:r>
            <a:r>
              <a:rPr lang="en-US" b="1" dirty="0" smtClean="0"/>
              <a:t>[(3x+4 ,2y-5)=[(x+2, y)]</a:t>
            </a:r>
            <a:r>
              <a:rPr lang="ar-SA" b="1" dirty="0" smtClean="0"/>
              <a:t> </a:t>
            </a:r>
            <a:r>
              <a:rPr lang="ar-SA" b="1" dirty="0"/>
              <a:t>فإن قيمة كل من </a:t>
            </a:r>
            <a:r>
              <a:rPr lang="en-US" b="1" dirty="0"/>
              <a:t>x</a:t>
            </a:r>
            <a:r>
              <a:rPr lang="ar-SA" b="1" dirty="0"/>
              <a:t> و</a:t>
            </a:r>
            <a:r>
              <a:rPr lang="en-US" b="1" dirty="0"/>
              <a:t> y </a:t>
            </a:r>
            <a:r>
              <a:rPr lang="ar-SA" b="1" dirty="0"/>
              <a:t> هي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x=5 ,y=8</a:t>
            </a:r>
          </a:p>
          <a:p>
            <a:r>
              <a:rPr lang="ar-SA" dirty="0"/>
              <a:t>		(ب)	</a:t>
            </a:r>
            <a:r>
              <a:rPr lang="en-US" dirty="0" smtClean="0"/>
              <a:t>x=1 </a:t>
            </a:r>
            <a:r>
              <a:rPr lang="en-US" dirty="0"/>
              <a:t>, y</a:t>
            </a:r>
            <a:r>
              <a:rPr lang="en-US" dirty="0" smtClean="0"/>
              <a:t>=-5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=-1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y=5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(د)	لا شيء مما سبق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8</a:t>
            </a:r>
            <a:r>
              <a:rPr lang="ar-SA" b="1" dirty="0" smtClean="0"/>
              <a:t>)</a:t>
            </a:r>
            <a:r>
              <a:rPr lang="ar-SA" b="1" dirty="0"/>
              <a:t>	  إذا كانت المجموعة </a:t>
            </a:r>
            <a:r>
              <a:rPr lang="en-US" b="1" dirty="0"/>
              <a:t>A</a:t>
            </a:r>
            <a:r>
              <a:rPr lang="en-US" b="1" dirty="0" smtClean="0"/>
              <a:t>={1,2,3}</a:t>
            </a:r>
            <a:r>
              <a:rPr lang="ar-SA" b="1" dirty="0" smtClean="0"/>
              <a:t> </a:t>
            </a:r>
            <a:r>
              <a:rPr lang="ar-SA" b="1" dirty="0"/>
              <a:t>و المجموعة </a:t>
            </a:r>
            <a:r>
              <a:rPr lang="en-US" b="1" dirty="0"/>
              <a:t>B</a:t>
            </a:r>
            <a:r>
              <a:rPr lang="en-US" b="1" dirty="0" smtClean="0"/>
              <a:t>={4,5,6}</a:t>
            </a:r>
            <a:r>
              <a:rPr lang="ar-SA" b="1" dirty="0" smtClean="0"/>
              <a:t> </a:t>
            </a:r>
            <a:r>
              <a:rPr lang="ar-SA" b="1" dirty="0"/>
              <a:t>و كانت </a:t>
            </a:r>
            <a:r>
              <a:rPr lang="en-US" sz="2400" b="1" dirty="0" smtClean="0"/>
              <a:t>f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={(4,1),(5,2),(6,3)}</a:t>
            </a:r>
            <a:r>
              <a:rPr lang="ar-SA" sz="2400" b="1" dirty="0" smtClean="0"/>
              <a:t> </a:t>
            </a:r>
            <a:r>
              <a:rPr lang="en-US" sz="2400" b="1" dirty="0"/>
              <a:t>f</a:t>
            </a:r>
            <a:r>
              <a:rPr lang="en-US" sz="2400" b="1" baseline="-25000" dirty="0"/>
              <a:t>2</a:t>
            </a:r>
            <a:r>
              <a:rPr lang="en-US" sz="2400" b="1" dirty="0" smtClean="0"/>
              <a:t>={(1,4),(2,6)}</a:t>
            </a:r>
            <a:r>
              <a:rPr lang="ar-SA" sz="2400" b="1" dirty="0" smtClean="0"/>
              <a:t>  </a:t>
            </a:r>
            <a:r>
              <a:rPr lang="en-US" sz="2400" b="1" dirty="0"/>
              <a:t>f</a:t>
            </a:r>
            <a:r>
              <a:rPr lang="en-US" sz="2400" b="1" baseline="-25000" dirty="0"/>
              <a:t>3</a:t>
            </a:r>
            <a:r>
              <a:rPr lang="en-US" sz="2400" b="1" dirty="0" smtClean="0"/>
              <a:t>={(4,1),(4,2),(5,1)}</a:t>
            </a:r>
            <a:endParaRPr lang="en-US" sz="2400" dirty="0"/>
          </a:p>
          <a:p>
            <a:r>
              <a:rPr lang="ar-SA" b="1" dirty="0"/>
              <a:t>            فأي من هذه الدوال تمثل دالة من </a:t>
            </a:r>
            <a:r>
              <a:rPr lang="en-US" b="1" dirty="0"/>
              <a:t>B</a:t>
            </a:r>
            <a:r>
              <a:rPr lang="ar-SA" b="1" dirty="0"/>
              <a:t> إلى </a:t>
            </a:r>
            <a:r>
              <a:rPr lang="en-US" b="1" dirty="0"/>
              <a:t>A</a:t>
            </a:r>
            <a:r>
              <a:rPr lang="ar-SA" b="1" dirty="0"/>
              <a:t> :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(ب)	</a:t>
            </a:r>
            <a:r>
              <a:rPr lang="en-US" dirty="0"/>
              <a:t>f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ar-SA" dirty="0"/>
              <a:t>		(ج)	</a:t>
            </a:r>
            <a:r>
              <a:rPr lang="en-US" dirty="0"/>
              <a:t>f</a:t>
            </a:r>
            <a:r>
              <a:rPr lang="en-US" baseline="-25000" dirty="0"/>
              <a:t>3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9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كانت  </a:t>
            </a:r>
            <a:r>
              <a:rPr lang="en-US" b="1" dirty="0"/>
              <a:t>f(x</a:t>
            </a:r>
            <a:r>
              <a:rPr lang="en-US" b="1" dirty="0" smtClean="0"/>
              <a:t>)=6x</a:t>
            </a:r>
            <a:r>
              <a:rPr lang="en-US" b="1" baseline="30000" dirty="0" smtClean="0"/>
              <a:t>2</a:t>
            </a:r>
            <a:r>
              <a:rPr lang="en-US" b="1" dirty="0" smtClean="0"/>
              <a:t>-2x+5  </a:t>
            </a:r>
            <a:r>
              <a:rPr lang="ar-SA" b="1" dirty="0" smtClean="0"/>
              <a:t>  </a:t>
            </a:r>
            <a:r>
              <a:rPr lang="ar-SA" b="1" dirty="0"/>
              <a:t>فإن </a:t>
            </a:r>
            <a:r>
              <a:rPr lang="en-US" b="1" dirty="0" smtClean="0"/>
              <a:t>f(3) </a:t>
            </a:r>
            <a:r>
              <a:rPr lang="ar-SA" b="1" dirty="0" smtClean="0"/>
              <a:t>  </a:t>
            </a:r>
            <a:r>
              <a:rPr lang="ar-SA" b="1" dirty="0"/>
              <a:t>تساوي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 smtClean="0"/>
              <a:t>21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</a:t>
            </a:r>
            <a:r>
              <a:rPr lang="en-US" dirty="0" smtClean="0"/>
              <a:t>35</a:t>
            </a:r>
            <a:endParaRPr lang="en-US" dirty="0"/>
          </a:p>
          <a:p>
            <a:r>
              <a:rPr lang="ar-SA" dirty="0"/>
              <a:t>		(د)	لا شيء مما سبق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(</a:t>
            </a:r>
            <a:r>
              <a:rPr lang="ar-EG" b="1" dirty="0" smtClean="0"/>
              <a:t>1</a:t>
            </a:r>
            <a:r>
              <a:rPr lang="ar-SA" b="1" dirty="0" smtClean="0"/>
              <a:t>0</a:t>
            </a:r>
            <a:r>
              <a:rPr lang="ar-SA" b="1" dirty="0"/>
              <a:t>)	  ميل الخط المستقيم الواصل بين النقطتين </a:t>
            </a:r>
            <a:r>
              <a:rPr lang="en-US" b="1" dirty="0" smtClean="0"/>
              <a:t>A(5,8)</a:t>
            </a:r>
            <a:r>
              <a:rPr lang="ar-SA" b="1" dirty="0" smtClean="0"/>
              <a:t> </a:t>
            </a:r>
            <a:r>
              <a:rPr lang="ar-SA" b="1" dirty="0"/>
              <a:t>و </a:t>
            </a:r>
            <a:r>
              <a:rPr lang="en-US" b="1" dirty="0" smtClean="0"/>
              <a:t>B(4,6)</a:t>
            </a:r>
            <a:r>
              <a:rPr lang="ar-SA" b="1" dirty="0" smtClean="0"/>
              <a:t> </a:t>
            </a:r>
            <a:r>
              <a:rPr lang="ar-SA" b="1" dirty="0"/>
              <a:t>هو :</a:t>
            </a:r>
            <a:endParaRPr lang="en-US" dirty="0"/>
          </a:p>
          <a:p>
            <a:r>
              <a:rPr lang="ar-SA" dirty="0"/>
              <a:t>		(أ)	</a:t>
            </a:r>
            <a:r>
              <a:rPr lang="en-US" dirty="0"/>
              <a:t>4</a:t>
            </a:r>
          </a:p>
          <a:p>
            <a:r>
              <a:rPr lang="ar-SA" dirty="0"/>
              <a:t>		(ب)	</a:t>
            </a:r>
            <a:r>
              <a:rPr lang="en-US" dirty="0" smtClean="0"/>
              <a:t>2-</a:t>
            </a:r>
          </a:p>
          <a:p>
            <a:r>
              <a:rPr lang="ar-SA" dirty="0" smtClean="0"/>
              <a:t>		(ج)	</a:t>
            </a:r>
            <a:r>
              <a:rPr lang="en-US" dirty="0" smtClean="0"/>
              <a:t>5</a:t>
            </a:r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(د)	لا شيء مما سبق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</a:t>
                </a:r>
                <a:r>
                  <a:rPr lang="ar-SA" b="1" dirty="0" smtClean="0"/>
                  <a:t>1</a:t>
                </a:r>
                <a:r>
                  <a:rPr lang="ar-SA" b="1" dirty="0"/>
                  <a:t>)	  ميل الخط المستقيم الذي معادلته </a:t>
                </a:r>
                <a:r>
                  <a:rPr lang="en-US" b="1" dirty="0"/>
                  <a:t> </a:t>
                </a:r>
                <a:r>
                  <a:rPr lang="en-US" b="1" dirty="0" smtClean="0"/>
                  <a:t>15x=4y+10 </a:t>
                </a:r>
                <a:r>
                  <a:rPr lang="ar-SA" b="1" dirty="0" smtClean="0"/>
                  <a:t> </a:t>
                </a:r>
                <a:r>
                  <a:rPr lang="ar-SA" b="1" dirty="0"/>
                  <a:t>هو  : 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ar-SA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(ب)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en-US" b="0" i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(ج)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>
                        <a:latin typeface="Cambria Math"/>
                      </a:rPr>
                      <m:t>  </m:t>
                    </m:r>
                  </m:oMath>
                </a14:m>
                <a:r>
                  <a:rPr lang="ar-SA" dirty="0"/>
                  <a:t>-</a:t>
                </a:r>
                <a:endParaRPr lang="en-US" dirty="0"/>
              </a:p>
              <a:p>
                <a:r>
                  <a:rPr lang="ar-SA" dirty="0"/>
                  <a:t>		(د)	لا شيء مما سبق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2- الدوال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12</a:t>
                </a:r>
                <a:r>
                  <a:rPr lang="ar-SA" b="1" dirty="0" smtClean="0"/>
                  <a:t>)</a:t>
                </a:r>
                <a:r>
                  <a:rPr lang="ar-SA" b="1" dirty="0"/>
                  <a:t>	  نهاية 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ar-EG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𝟑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𝟏𝟓</m:t>
                            </m:r>
                          </m:e>
                        </m:d>
                      </m:e>
                    </m:func>
                  </m:oMath>
                </a14:m>
                <a:r>
                  <a:rPr lang="ar-SA" b="1" dirty="0"/>
                  <a:t> تساوي :-</a:t>
                </a:r>
                <a:endParaRPr lang="en-US" dirty="0"/>
              </a:p>
              <a:p>
                <a:r>
                  <a:rPr lang="ar-SA" dirty="0"/>
                  <a:t>		</a:t>
                </a:r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(أ)	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27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(ب)	</a:t>
                </a:r>
                <a:r>
                  <a:rPr lang="en-US" dirty="0" smtClean="0"/>
                  <a:t>-27</a:t>
                </a:r>
                <a:endParaRPr lang="en-US" dirty="0"/>
              </a:p>
              <a:p>
                <a:r>
                  <a:rPr lang="ar-SA" dirty="0"/>
                  <a:t>		(ج)</a:t>
                </a:r>
                <a:r>
                  <a:rPr lang="en-US" dirty="0"/>
                  <a:t>	</a:t>
                </a:r>
                <a:r>
                  <a:rPr lang="en-US" dirty="0" smtClean="0"/>
                  <a:t>37</a:t>
                </a:r>
                <a:endParaRPr lang="en-US" dirty="0"/>
              </a:p>
              <a:p>
                <a:r>
                  <a:rPr lang="ar-SA" dirty="0"/>
                  <a:t>		(د)	لا شيء مما سبق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674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3- النهايات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1600" dirty="0" smtClean="0"/>
                  <a:t> </a:t>
                </a:r>
                <a:r>
                  <a:rPr lang="ar-SA" sz="1600" b="1" dirty="0"/>
                  <a:t>إذا كانت :</a:t>
                </a:r>
                <a:endParaRPr lang="en-US" sz="16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1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1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𝟏𝟐</m:t>
                              </m:r>
                              <m:sSup>
                                <m:sSupPr>
                                  <m:ctrlPr>
                                    <a:rPr lang="en-US" sz="1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1600" b="1" i="1" smtClean="0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sz="1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 , 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𝟑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sz="1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𝒙</m:t>
                                  </m:r>
                                </m:sup>
                              </m:sSup>
                              <m:r>
                                <a:rPr lang="en-US" sz="1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𝟖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) , 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  <a:p>
                <a:r>
                  <a:rPr lang="ar-EG" sz="1600" b="1" dirty="0" smtClean="0"/>
                  <a:t>(13) </a:t>
                </a:r>
                <a:r>
                  <a:rPr lang="ar-SA" sz="1600" b="1" dirty="0" smtClean="0"/>
                  <a:t>نهاية </a:t>
                </a:r>
                <a:r>
                  <a:rPr lang="ar-SA" sz="1600" b="1" dirty="0"/>
                  <a:t>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1600" b="1" i="1" smtClean="0">
                                <a:latin typeface="Cambria Math"/>
                              </a:rPr>
                              <m:t>𝟒</m:t>
                            </m:r>
                          </m:lim>
                        </m:limLow>
                      </m:fName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ar-SA" sz="1600" b="1" dirty="0"/>
                  <a:t>  تساوي : </a:t>
                </a:r>
                <a:endParaRPr lang="en-US" sz="1600" dirty="0"/>
              </a:p>
              <a:p>
                <a:r>
                  <a:rPr lang="ar-SA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:r>
                  <a:rPr 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62.6</a:t>
                </a:r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(ب)	</a:t>
                </a:r>
                <a:r>
                  <a:rPr lang="en-US" sz="1600" dirty="0" smtClean="0"/>
                  <a:t>65.7</a:t>
                </a:r>
                <a:endParaRPr lang="en-US" sz="1600" dirty="0"/>
              </a:p>
              <a:p>
                <a:r>
                  <a:rPr lang="ar-SA" sz="1600" dirty="0"/>
                  <a:t>		(ج)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26.6</a:t>
                </a:r>
                <a:endParaRPr lang="en-US" sz="1600" dirty="0"/>
              </a:p>
              <a:p>
                <a:r>
                  <a:rPr lang="ar-SA" sz="1600" dirty="0"/>
                  <a:t>		(د)	لا شيء مما سبق</a:t>
                </a:r>
                <a:endParaRPr lang="en-US" sz="1600" dirty="0"/>
              </a:p>
              <a:p>
                <a:r>
                  <a:rPr lang="ar-EG" sz="1600" b="1" dirty="0" smtClean="0"/>
                  <a:t>(14) </a:t>
                </a:r>
                <a:r>
                  <a:rPr lang="ar-SA" sz="1600" b="1" dirty="0" smtClean="0"/>
                  <a:t>نهاية </a:t>
                </a:r>
                <a:r>
                  <a:rPr lang="ar-SA" sz="1600" b="1" dirty="0"/>
                  <a:t>الدالة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sz="16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600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600" b="1" i="1"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r>
                  <a:rPr lang="ar-SA" sz="1600" b="1" dirty="0"/>
                  <a:t>  تساوي:</a:t>
                </a:r>
                <a:endParaRPr lang="en-US" sz="1600" dirty="0"/>
              </a:p>
              <a:p>
                <a:r>
                  <a:rPr lang="ar-SA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en-US" sz="16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600" dirty="0"/>
                  <a:t>		(ب)	</a:t>
                </a:r>
                <a:r>
                  <a:rPr lang="en-US" sz="1600" dirty="0" smtClean="0"/>
                  <a:t>6</a:t>
                </a:r>
                <a:endParaRPr lang="en-US" sz="1600" dirty="0"/>
              </a:p>
              <a:p>
                <a:r>
                  <a:rPr lang="ar-SA" sz="1600" dirty="0"/>
                  <a:t>		(ج)	</a:t>
                </a:r>
                <a:r>
                  <a:rPr lang="en-US" sz="1600" dirty="0" smtClean="0"/>
                  <a:t>-6</a:t>
                </a:r>
                <a:endParaRPr lang="en-US" sz="1600" dirty="0"/>
              </a:p>
              <a:p>
                <a:r>
                  <a:rPr lang="ar-SA" sz="1600" dirty="0"/>
                  <a:t>		(د)</a:t>
                </a:r>
                <a:r>
                  <a:rPr lang="en-US" sz="1600" dirty="0"/>
                  <a:t>	</a:t>
                </a:r>
                <a:r>
                  <a:rPr lang="ar-SA" sz="1600" dirty="0"/>
                  <a:t>لا شيء مما سبق</a:t>
                </a: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539" r="-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</a:t>
                </a:r>
                <a:r>
                  <a:rPr lang="ar-EG" b="1" dirty="0" smtClean="0"/>
                  <a:t>15</a:t>
                </a:r>
                <a:r>
                  <a:rPr lang="ar-SA" b="1" dirty="0" smtClean="0"/>
                  <a:t>) </a:t>
                </a:r>
                <a:r>
                  <a:rPr lang="ar-SA" b="1" dirty="0"/>
                  <a:t>إذا كانت الدالة المعرفة بـ :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𝟒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𝟐𝟎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𝟏𝟎𝟎𝟎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𝟖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)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	فإن هذه الدالة :-</a:t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(أ)	متصلة عند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x=20 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(ب)	غير متصلة عند </a:t>
                </a:r>
                <a:r>
                  <a:rPr lang="en-US" dirty="0" smtClean="0"/>
                  <a:t>x=20 </a:t>
                </a:r>
                <a:endParaRPr lang="en-US" dirty="0"/>
              </a:p>
              <a:p>
                <a:r>
                  <a:rPr lang="ar-SA" dirty="0"/>
                  <a:t>		(ج)</a:t>
                </a:r>
                <a:r>
                  <a:rPr lang="en-US" dirty="0"/>
                  <a:t>	</a:t>
                </a:r>
                <a:r>
                  <a:rPr lang="ar-SA" dirty="0"/>
                  <a:t>متصلة عند </a:t>
                </a:r>
                <a:r>
                  <a:rPr lang="en-US" dirty="0"/>
                  <a:t>x=8</a:t>
                </a:r>
              </a:p>
              <a:p>
                <a:r>
                  <a:rPr lang="ar-SA" dirty="0"/>
                  <a:t>		(د)	لا شيء مما سبق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1709" b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3- النهايات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(1</a:t>
                </a:r>
                <a:r>
                  <a:rPr lang="ar-EG" b="1" dirty="0" smtClean="0"/>
                  <a:t>6</a:t>
                </a:r>
                <a:r>
                  <a:rPr lang="ar-SA" b="1" dirty="0" smtClean="0"/>
                  <a:t>)</a:t>
                </a:r>
                <a:r>
                  <a:rPr lang="ar-SA" b="1" dirty="0"/>
                  <a:t>	  نهاية الدالة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</m:t>
                            </m:r>
                            <m:r>
                              <a:rPr lang="en-US" b="1">
                                <a:latin typeface="Cambria Math"/>
                              </a:rPr>
                              <m:t>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(</m:t>
                            </m:r>
                            <m:r>
                              <a:rPr lang="ar-EG" b="1" i="1" smtClean="0">
                                <a:latin typeface="Cambria Math"/>
                              </a:rPr>
                              <m:t>𝟔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ar-EG" b="1" i="1" smtClean="0">
                            <a:latin typeface="Cambria Math"/>
                          </a:rPr>
                          <m:t>𝟏𝟓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b="1" dirty="0"/>
                  <a:t>  تساوي :</a:t>
                </a:r>
                <a:endParaRPr lang="en-US" dirty="0"/>
              </a:p>
              <a:p>
                <a:r>
                  <a:rPr lang="ar-SA" dirty="0"/>
                  <a:t>		(أ)	</a:t>
                </a:r>
                <a:r>
                  <a:rPr lang="en-US" dirty="0" smtClean="0"/>
                  <a:t>15</a:t>
                </a:r>
                <a:endParaRPr lang="en-US" dirty="0"/>
              </a:p>
              <a:p>
                <a:r>
                  <a:rPr lang="ar-SA" dirty="0"/>
                  <a:t>		(ب)	</a:t>
                </a:r>
                <a:r>
                  <a:rPr lang="en-US" dirty="0" smtClean="0"/>
                  <a:t>6</a:t>
                </a:r>
                <a:endParaRPr lang="en-US" dirty="0"/>
              </a:p>
              <a:p>
                <a:r>
                  <a:rPr lang="ar-S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		(ج)	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21</a:t>
                </a: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dirty="0"/>
                  <a:t>		(د)</a:t>
                </a:r>
                <a:r>
                  <a:rPr lang="en-US" dirty="0"/>
                  <a:t>	</a:t>
                </a:r>
                <a:r>
                  <a:rPr lang="ar-SA" dirty="0"/>
                  <a:t>لا شيء مما سبق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48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34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(</a:t>
            </a:r>
            <a:r>
              <a:rPr lang="ar-EG" b="1" dirty="0" smtClean="0"/>
              <a:t>17</a:t>
            </a:r>
            <a:r>
              <a:rPr lang="ar-SA" b="1" dirty="0" smtClean="0"/>
              <a:t>)</a:t>
            </a:r>
            <a:r>
              <a:rPr lang="ar-SA" b="1" dirty="0"/>
              <a:t>	  إذا كان ميل الخط المستقيم يساوي صفر فإن هذا الخط يكون :</a:t>
            </a:r>
            <a:endParaRPr lang="en-US" dirty="0"/>
          </a:p>
          <a:p>
            <a:r>
              <a:rPr lang="ar-SA" dirty="0"/>
              <a:t>		(أ)	موازي محور الصادات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(ب)	موازي محور </a:t>
            </a:r>
            <a:r>
              <a:rPr lang="ar-S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السينات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(ج)	متعامد على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(د)	متعامد على محور الصادات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3- النهايات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/>
              <a:t>(</a:t>
            </a:r>
            <a:r>
              <a:rPr lang="ar-EG" b="1" dirty="0" smtClean="0"/>
              <a:t>18</a:t>
            </a:r>
            <a:r>
              <a:rPr lang="ar-SA" b="1" dirty="0" smtClean="0"/>
              <a:t>)</a:t>
            </a:r>
            <a:r>
              <a:rPr lang="ar-SA" b="1" dirty="0"/>
              <a:t>	</a:t>
            </a:r>
            <a:r>
              <a:rPr lang="ar-SA" b="1" dirty="0" smtClean="0"/>
              <a:t>إذا </a:t>
            </a:r>
            <a:r>
              <a:rPr lang="ar-SA" b="1" dirty="0"/>
              <a:t>كان ميل الخط المستقيم يساوي </a:t>
            </a:r>
            <a:r>
              <a:rPr lang="en-US" dirty="0"/>
              <a:t>∞</a:t>
            </a:r>
            <a:r>
              <a:rPr lang="ar-SA" b="1" dirty="0" smtClean="0"/>
              <a:t> </a:t>
            </a:r>
            <a:r>
              <a:rPr lang="ar-SA" b="1" dirty="0"/>
              <a:t>فإن هذا الخط </a:t>
            </a:r>
            <a:r>
              <a:rPr lang="ar-SA" b="1" dirty="0" smtClean="0"/>
              <a:t>يكون</a:t>
            </a:r>
            <a:r>
              <a:rPr lang="ar-EG" b="1" dirty="0" smtClean="0"/>
              <a:t>:</a:t>
            </a:r>
            <a:r>
              <a:rPr lang="ar-SA" b="1" dirty="0" smtClean="0"/>
              <a:t> </a:t>
            </a:r>
            <a:endParaRPr lang="en-US" dirty="0"/>
          </a:p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موازي محور الصادات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dirty="0"/>
              <a:t>		(ب)	موازي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(ج)	متعامد على محور </a:t>
            </a:r>
            <a:r>
              <a:rPr lang="ar-SA" dirty="0" err="1"/>
              <a:t>السينات</a:t>
            </a:r>
            <a:r>
              <a:rPr lang="ar-SA" dirty="0"/>
              <a:t> </a:t>
            </a:r>
            <a:endParaRPr lang="en-US" dirty="0"/>
          </a:p>
          <a:p>
            <a:r>
              <a:rPr lang="ar-SA" dirty="0"/>
              <a:t>		(د)	متعامد على محور الصادات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65104"/>
          </a:xfrm>
        </p:spPr>
        <p:txBody>
          <a:bodyPr/>
          <a:lstStyle/>
          <a:p>
            <a:r>
              <a:rPr lang="ar-SA" sz="1800" b="1" dirty="0" smtClean="0"/>
              <a:t>إذا علمت أن دالة الايراد الكلي لإحدى الشركات تأخذ الشكل التالي :-</a:t>
            </a:r>
            <a:endParaRPr lang="en-US" sz="1800" dirty="0" smtClean="0"/>
          </a:p>
          <a:p>
            <a:pPr algn="ctr"/>
            <a:r>
              <a:rPr lang="en-US" sz="1800" b="1" dirty="0" smtClean="0"/>
              <a:t>R = 4 x</a:t>
            </a:r>
            <a:r>
              <a:rPr lang="en-US" sz="1800" b="1" baseline="30000" dirty="0" smtClean="0"/>
              <a:t>3</a:t>
            </a:r>
            <a:r>
              <a:rPr lang="en-US" sz="1800" b="1" dirty="0" smtClean="0"/>
              <a:t> -10 x</a:t>
            </a:r>
            <a:r>
              <a:rPr lang="en-US" sz="1800" b="1" baseline="30000" dirty="0" smtClean="0"/>
              <a:t>2 </a:t>
            </a:r>
            <a:r>
              <a:rPr lang="en-US" sz="1800" b="1" dirty="0" smtClean="0"/>
              <a:t>+8 x +20</a:t>
            </a:r>
            <a:endParaRPr lang="en-US" sz="1800" dirty="0" smtClean="0"/>
          </a:p>
          <a:p>
            <a:r>
              <a:rPr lang="ar-SA" sz="1800" b="1" dirty="0" smtClean="0"/>
              <a:t>ودالة التكلفة الكلية تأخذ الشكل التالي :-</a:t>
            </a:r>
            <a:endParaRPr lang="en-US" sz="1800" dirty="0" smtClean="0"/>
          </a:p>
          <a:p>
            <a:pPr algn="ctr"/>
            <a:r>
              <a:rPr lang="en-US" sz="1800" b="1" dirty="0" smtClean="0"/>
              <a:t>C = 15 x</a:t>
            </a:r>
            <a:r>
              <a:rPr lang="en-US" sz="1800" b="1" baseline="30000" dirty="0" smtClean="0"/>
              <a:t>2</a:t>
            </a:r>
            <a:r>
              <a:rPr lang="en-US" sz="1800" b="1" dirty="0" smtClean="0"/>
              <a:t> - 2 x +36</a:t>
            </a:r>
            <a:endParaRPr lang="en-US" sz="1800" dirty="0" smtClean="0"/>
          </a:p>
          <a:p>
            <a:r>
              <a:rPr lang="ar-EG" sz="1800" b="1" u="sng" dirty="0" smtClean="0"/>
              <a:t>(19) </a:t>
            </a:r>
            <a:r>
              <a:rPr lang="ar-SA" sz="1800" b="1" u="sng" dirty="0" smtClean="0"/>
              <a:t>الايراد الحدي </a:t>
            </a:r>
            <a:r>
              <a:rPr lang="en-US" sz="1800" b="1" u="sng" dirty="0" smtClean="0"/>
              <a:t>R</a:t>
            </a:r>
            <a:r>
              <a:rPr lang="en-US" sz="1800" b="1" u="sng" baseline="30000" dirty="0" smtClean="0"/>
              <a:t>/</a:t>
            </a:r>
            <a:r>
              <a:rPr lang="ar-SA" sz="1800" b="1" u="sng" dirty="0" smtClean="0"/>
              <a:t> عند إنتاج و بيع </a:t>
            </a:r>
            <a:r>
              <a:rPr lang="ar-EG" sz="1800" b="1" u="sng" dirty="0" smtClean="0"/>
              <a:t>5</a:t>
            </a:r>
            <a:r>
              <a:rPr lang="ar-SA" sz="1800" b="1" u="sng" dirty="0" smtClean="0"/>
              <a:t> وحدات يساوي :</a:t>
            </a:r>
            <a:endParaRPr lang="en-US" sz="1800" u="sng" dirty="0" smtClean="0"/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208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192</a:t>
            </a:r>
          </a:p>
          <a:p>
            <a:r>
              <a:rPr lang="ar-SA" sz="1800" dirty="0" smtClean="0"/>
              <a:t>		(د)</a:t>
            </a:r>
            <a:r>
              <a:rPr lang="en-US" sz="1800" dirty="0" smtClean="0"/>
              <a:t>	</a:t>
            </a:r>
            <a:r>
              <a:rPr lang="ar-SA" sz="1800" dirty="0" smtClean="0"/>
              <a:t>لا شيء مما سبق</a:t>
            </a:r>
            <a:endParaRPr lang="en-US" sz="1800" dirty="0" smtClean="0"/>
          </a:p>
          <a:p>
            <a:r>
              <a:rPr lang="ar-EG" sz="1800" b="1" u="sng" dirty="0" smtClean="0"/>
              <a:t>(20) </a:t>
            </a:r>
            <a:r>
              <a:rPr lang="ar-SA" sz="1800" b="1" u="sng" dirty="0" smtClean="0"/>
              <a:t>التكلفة الحدية </a:t>
            </a:r>
            <a:r>
              <a:rPr lang="en-US" sz="1800" b="1" u="sng" dirty="0" smtClean="0"/>
              <a:t>C</a:t>
            </a:r>
            <a:r>
              <a:rPr lang="en-US" sz="1800" b="1" u="sng" baseline="30000" dirty="0" smtClean="0"/>
              <a:t>/</a:t>
            </a:r>
            <a:r>
              <a:rPr lang="ar-SA" sz="1800" b="1" u="sng" dirty="0" smtClean="0"/>
              <a:t> عند إنتاج و بيع 20 وحدة تساوي :-</a:t>
            </a:r>
            <a:endParaRPr lang="en-US" sz="1800" u="sng" dirty="0" smtClean="0"/>
          </a:p>
          <a:p>
            <a:r>
              <a:rPr lang="ar-SA" sz="1800" dirty="0" smtClean="0"/>
              <a:t>		(أ)	</a:t>
            </a:r>
            <a:r>
              <a:rPr lang="en-US" sz="1800" dirty="0" smtClean="0"/>
              <a:t>600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300</a:t>
            </a:r>
          </a:p>
          <a:p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(د)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ar-S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لا شيء مما سبق</a:t>
            </a: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u="sng" dirty="0" smtClean="0"/>
              <a:t>(21) </a:t>
            </a:r>
            <a:r>
              <a:rPr lang="ar-SA" sz="2400" b="1" u="sng" dirty="0" smtClean="0"/>
              <a:t>أي من هذه الدوال تمثل دالة الربح الكلي </a:t>
            </a:r>
            <a:r>
              <a:rPr lang="en-US" sz="2400" b="1" u="sng" dirty="0" smtClean="0"/>
              <a:t>P </a:t>
            </a:r>
            <a:r>
              <a:rPr lang="ar-SA" sz="2400" b="1" u="sng" dirty="0" smtClean="0"/>
              <a:t> :</a:t>
            </a:r>
            <a:endParaRPr lang="en-US" sz="2400" u="sng" dirty="0" smtClean="0"/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(أ)	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= 4 x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- 25 x</a:t>
            </a:r>
            <a:r>
              <a:rPr 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+10 x - 16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P = 10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-16 x -20 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P =  12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-10 x -8</a:t>
            </a:r>
          </a:p>
          <a:p>
            <a:r>
              <a:rPr lang="ar-SA" sz="2400" dirty="0" smtClean="0"/>
              <a:t>		(د)</a:t>
            </a:r>
            <a:r>
              <a:rPr lang="en-US" sz="2400" dirty="0" smtClean="0"/>
              <a:t>	</a:t>
            </a:r>
            <a:r>
              <a:rPr lang="ar-SA" sz="2400" dirty="0" smtClean="0"/>
              <a:t>لا شيء مما سبق</a:t>
            </a:r>
            <a:endParaRPr lang="en-US" sz="2400" dirty="0" smtClean="0"/>
          </a:p>
          <a:p>
            <a:r>
              <a:rPr lang="ar-EG" sz="2400" b="1" u="sng" dirty="0" smtClean="0"/>
              <a:t>(22) </a:t>
            </a:r>
            <a:r>
              <a:rPr lang="ar-SA" sz="2400" b="1" u="sng" dirty="0" smtClean="0"/>
              <a:t>الربح الحدي </a:t>
            </a:r>
            <a:r>
              <a:rPr lang="en-US" sz="2400" b="1" u="sng" dirty="0" smtClean="0"/>
              <a:t>P</a:t>
            </a:r>
            <a:r>
              <a:rPr lang="en-US" sz="2400" b="1" u="sng" baseline="30000" dirty="0" smtClean="0"/>
              <a:t>/</a:t>
            </a:r>
            <a:r>
              <a:rPr lang="ar-SA" sz="2400" b="1" u="sng" dirty="0" smtClean="0"/>
              <a:t> عند بيع </a:t>
            </a:r>
            <a:r>
              <a:rPr lang="ar-EG" sz="2400" b="1" u="sng" dirty="0" smtClean="0"/>
              <a:t>10</a:t>
            </a:r>
            <a:r>
              <a:rPr lang="ar-SA" sz="2400" b="1" u="sng" dirty="0" smtClean="0"/>
              <a:t> وحدة يساوي 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199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198</a:t>
            </a:r>
          </a:p>
          <a:p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(ج)	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710</a:t>
            </a:r>
          </a:p>
          <a:p>
            <a:r>
              <a:rPr lang="ar-SA" sz="2400" dirty="0" smtClean="0"/>
              <a:t>		(د)</a:t>
            </a:r>
            <a:r>
              <a:rPr lang="en-US" sz="2400" dirty="0" smtClean="0"/>
              <a:t>	</a:t>
            </a:r>
            <a:r>
              <a:rPr lang="ar-SA" sz="2400" dirty="0" smtClean="0"/>
              <a:t>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400" dirty="0" smtClean="0">
                    <a:effectLst/>
                  </a:rPr>
                  <a:t>(</a:t>
                </a:r>
                <a:r>
                  <a:rPr lang="ar-EG" sz="2400" dirty="0" smtClean="0">
                    <a:effectLst/>
                  </a:rPr>
                  <a:t>23</a:t>
                </a:r>
                <a:r>
                  <a:rPr lang="ar-SA" sz="2400" dirty="0" smtClean="0">
                    <a:effectLst/>
                  </a:rPr>
                  <a:t>)	إذا كانت دالة الطلب على سلعة ما تمثل بالدالة التالية</a:t>
                </a:r>
                <a:r>
                  <a:rPr lang="ar-EG" sz="2400" dirty="0" smtClean="0">
                    <a:effectLst/>
                  </a:rPr>
                  <a:t> :-</a:t>
                </a:r>
              </a:p>
              <a:p>
                <a:r>
                  <a:rPr lang="ar-SA" sz="2400" dirty="0" smtClean="0">
                    <a:effectLst/>
                  </a:rPr>
                  <a:t> </a:t>
                </a:r>
                <a:r>
                  <a:rPr lang="en-US" sz="2400" dirty="0" smtClean="0">
                    <a:effectLst/>
                  </a:rPr>
                  <a:t>( D = 20-2x )</a:t>
                </a:r>
                <a:r>
                  <a:rPr lang="ar-SA" sz="2400" dirty="0" smtClean="0">
                    <a:effectLst/>
                  </a:rPr>
                  <a:t>  فيمكن وصف الطلب على هذه السلعة عند سعر </a:t>
                </a:r>
                <a:r>
                  <a:rPr lang="en-US" sz="2400" dirty="0" smtClean="0">
                    <a:effectLst/>
                  </a:rPr>
                  <a:t>100</a:t>
                </a:r>
                <a:r>
                  <a:rPr lang="ar-SA" sz="2400" dirty="0" smtClean="0">
                    <a:effectLst/>
                  </a:rPr>
                  <a:t> ريال و الكمية المطلوبة </a:t>
                </a:r>
                <a:r>
                  <a:rPr lang="en-US" sz="2400" dirty="0" smtClean="0">
                    <a:effectLst/>
                  </a:rPr>
                  <a:t>50</a:t>
                </a:r>
                <a:r>
                  <a:rPr lang="ar-SA" sz="2400" dirty="0" smtClean="0">
                    <a:effectLst/>
                  </a:rPr>
                  <a:t> وحدة  على أنه طلب :</a:t>
                </a:r>
                <a:endParaRPr lang="en-US" sz="2400" dirty="0" smtClean="0">
                  <a:effectLst/>
                </a:endParaRPr>
              </a:p>
              <a:p>
                <a:r>
                  <a:rPr lang="ar-SA" sz="2400" dirty="0" smtClean="0">
                    <a:effectLst/>
                  </a:rPr>
                  <a:t>		(أ)	لا نهائي المرونة</a:t>
                </a:r>
                <a:endParaRPr lang="en-US" sz="2400" dirty="0" smtClean="0">
                  <a:effectLst/>
                </a:endParaRPr>
              </a:p>
              <a:p>
                <a:r>
                  <a:rPr lang="ar-SA" sz="2400" dirty="0" smtClean="0">
                    <a:effectLst/>
                  </a:rPr>
                  <a:t>		(ب)	متكافئ المرونة</a:t>
                </a:r>
                <a:endParaRPr lang="en-US" sz="2400" dirty="0" smtClean="0">
                  <a:effectLst/>
                </a:endParaRPr>
              </a:p>
              <a:p>
                <a:r>
                  <a:rPr lang="ar-SA" sz="2400" dirty="0" smtClean="0">
                    <a:effectLst/>
                  </a:rPr>
                  <a:t>		(ج)	مرن</a:t>
                </a:r>
                <a:endParaRPr lang="en-US" sz="2400" dirty="0" smtClean="0">
                  <a:effectLst/>
                </a:endParaRPr>
              </a:p>
              <a:p>
                <a:r>
                  <a:rPr lang="ar-SA" sz="2400" dirty="0" smtClean="0">
                    <a:effectLst/>
                  </a:rPr>
                  <a:t>		(د)	لا شيء مما سبق</a:t>
                </a:r>
                <a:endParaRPr lang="ar-EG" sz="2400" dirty="0" smtClean="0">
                  <a:effectLst/>
                </a:endParaRPr>
              </a:p>
              <a:p>
                <a:r>
                  <a:rPr lang="ar-EG" sz="2400" dirty="0" smtClean="0">
                    <a:effectLst/>
                  </a:rPr>
                  <a:t>ملحوظة : </a:t>
                </a:r>
                <a:r>
                  <a:rPr lang="ar-EG" sz="2400" dirty="0" smtClean="0">
                    <a:ln cmpd="dbl">
                      <a:solidFill>
                        <a:schemeClr val="tx1"/>
                      </a:solidFill>
                    </a:ln>
                    <a:effectLst/>
                  </a:rPr>
                  <a:t>م </a:t>
                </a:r>
                <a:r>
                  <a:rPr lang="ar-EG" sz="2400" dirty="0">
                    <a:ln cmpd="dbl">
                      <a:solidFill>
                        <a:schemeClr val="tx1"/>
                      </a:solidFill>
                    </a:ln>
                    <a:effectLst/>
                  </a:rPr>
                  <a:t>= المشتقة الاولى لدالة الطلب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السعر</m:t>
                        </m:r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المطلوبة</m:t>
                        </m:r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الكمية</m:t>
                        </m:r>
                        <m:r>
                          <a:rPr lang="ar-EG" sz="2400" b="0" i="1">
                            <a:ln cmpd="dbl">
                              <a:solidFill>
                                <a:schemeClr val="tx1"/>
                              </a:solidFill>
                            </a:ln>
                            <a:effectLst/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en-US" sz="2400" dirty="0">
                  <a:effectLst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943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(</a:t>
            </a:r>
            <a:r>
              <a:rPr lang="ar-EG" dirty="0" smtClean="0"/>
              <a:t>24</a:t>
            </a:r>
            <a:r>
              <a:rPr lang="ar-SA" dirty="0" smtClean="0"/>
              <a:t>)	إذا علمت أن دالة الربح الكلي هي </a:t>
            </a:r>
            <a:r>
              <a:rPr lang="en-US" dirty="0" smtClean="0"/>
              <a:t>P= 50 + 1.5x - 2.5x</a:t>
            </a:r>
            <a:r>
              <a:rPr lang="en-US" baseline="30000" dirty="0" smtClean="0"/>
              <a:t>2</a:t>
            </a:r>
            <a:r>
              <a:rPr lang="ar-SA" dirty="0" smtClean="0"/>
              <a:t>  فعلى ذلك فإن نوع نهاية هذه الدالة هي نهاية :</a:t>
            </a:r>
            <a:endParaRPr lang="en-US" dirty="0" smtClean="0"/>
          </a:p>
          <a:p>
            <a:r>
              <a:rPr lang="ar-SA" dirty="0" smtClean="0"/>
              <a:t>		(أ)	</a:t>
            </a:r>
            <a:r>
              <a:rPr lang="ar-SA" dirty="0" smtClean="0">
                <a:solidFill>
                  <a:srgbClr val="FF0000"/>
                </a:solidFill>
              </a:rPr>
              <a:t>عظمى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		(ب)	صغرى</a:t>
            </a:r>
            <a:endParaRPr lang="en-US" dirty="0" smtClean="0"/>
          </a:p>
          <a:p>
            <a:r>
              <a:rPr lang="ar-SA" dirty="0" smtClean="0"/>
              <a:t>		(ج)	غير محددة 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104" y="1628800"/>
            <a:ext cx="8915400" cy="4525963"/>
          </a:xfrm>
        </p:spPr>
        <p:txBody>
          <a:bodyPr/>
          <a:lstStyle/>
          <a:p>
            <a:r>
              <a:rPr lang="ar-SA" sz="1800" dirty="0" smtClean="0"/>
              <a:t>إذا علمت أن دالة الايراد الحدي لإحدى الشركات تأخذ الشكل التالي :-</a:t>
            </a:r>
            <a:endParaRPr lang="en-US" sz="1800" dirty="0" smtClean="0"/>
          </a:p>
          <a:p>
            <a:pPr algn="ctr" rtl="0"/>
            <a:r>
              <a:rPr lang="en-US" sz="1800" dirty="0" smtClean="0"/>
              <a:t>R</a:t>
            </a:r>
            <a:r>
              <a:rPr lang="en-US" sz="1800" baseline="30000" dirty="0" smtClean="0"/>
              <a:t>/</a:t>
            </a:r>
            <a:r>
              <a:rPr lang="en-US" sz="1800" dirty="0" smtClean="0"/>
              <a:t> = 60 x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+20 x - 25 </a:t>
            </a:r>
          </a:p>
          <a:p>
            <a:r>
              <a:rPr lang="ar-SA" sz="1800" dirty="0" smtClean="0"/>
              <a:t>و دالة التكلفة الحدية تأخذ الشكل :-</a:t>
            </a:r>
            <a:endParaRPr lang="en-US" sz="1800" dirty="0" smtClean="0"/>
          </a:p>
          <a:p>
            <a:pPr algn="ctr" rtl="0"/>
            <a:r>
              <a:rPr lang="en-US" sz="1800" dirty="0" smtClean="0"/>
              <a:t>C</a:t>
            </a:r>
            <a:r>
              <a:rPr lang="en-US" sz="1800" baseline="30000" dirty="0" smtClean="0"/>
              <a:t>/</a:t>
            </a:r>
            <a:r>
              <a:rPr lang="en-US" sz="1800" dirty="0" smtClean="0"/>
              <a:t> = 20 x + 40 </a:t>
            </a:r>
          </a:p>
          <a:p>
            <a:r>
              <a:rPr lang="ar-EG" sz="1800" u="sng" dirty="0" smtClean="0"/>
              <a:t>(25) </a:t>
            </a:r>
            <a:r>
              <a:rPr lang="ar-SA" sz="1800" u="sng" dirty="0" smtClean="0"/>
              <a:t>حجم الايراد الكلي </a:t>
            </a:r>
            <a:r>
              <a:rPr lang="en-US" sz="1800" u="sng" dirty="0" smtClean="0"/>
              <a:t>R</a:t>
            </a:r>
            <a:r>
              <a:rPr lang="ar-SA" sz="1800" u="sng" dirty="0" smtClean="0"/>
              <a:t> عند إنتاج و بيع 10 وحدات يساوي :</a:t>
            </a:r>
            <a:endParaRPr lang="en-US" sz="1800" u="sng" dirty="0" smtClean="0"/>
          </a:p>
          <a:p>
            <a:r>
              <a:rPr lang="ar-SA" sz="1800" dirty="0" smtClean="0"/>
              <a:t>		(أ)	</a:t>
            </a:r>
            <a:r>
              <a:rPr lang="en-US" sz="1800" dirty="0" smtClean="0"/>
              <a:t>20750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20000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21000</a:t>
            </a:r>
          </a:p>
          <a:p>
            <a:r>
              <a:rPr lang="ar-SA" sz="1800" dirty="0" smtClean="0"/>
              <a:t>		(د)	لا شيء مما سبق</a:t>
            </a:r>
            <a:endParaRPr lang="en-US" sz="1800" dirty="0" smtClean="0"/>
          </a:p>
          <a:p>
            <a:r>
              <a:rPr lang="ar-EG" sz="1800" u="sng" dirty="0" smtClean="0"/>
              <a:t>(26) </a:t>
            </a:r>
            <a:r>
              <a:rPr lang="ar-SA" sz="1800" u="sng" dirty="0" smtClean="0"/>
              <a:t>حجم التكاليف الكلية </a:t>
            </a:r>
            <a:r>
              <a:rPr lang="en-US" sz="1800" u="sng" dirty="0" smtClean="0"/>
              <a:t>C</a:t>
            </a:r>
            <a:r>
              <a:rPr lang="ar-SA" sz="1800" u="sng" dirty="0" smtClean="0"/>
              <a:t> عند إنتاج و بيع </a:t>
            </a:r>
            <a:r>
              <a:rPr lang="ar-EG" sz="1800" u="sng" dirty="0" smtClean="0"/>
              <a:t>1</a:t>
            </a:r>
            <a:r>
              <a:rPr lang="ar-SA" sz="1800" u="sng" dirty="0" smtClean="0"/>
              <a:t>0 وحدة يساوي :</a:t>
            </a:r>
            <a:endParaRPr lang="en-US" sz="1800" u="sng" dirty="0" smtClean="0"/>
          </a:p>
          <a:p>
            <a:r>
              <a:rPr lang="ar-SA" sz="1800" dirty="0" smtClean="0"/>
              <a:t>		(أ)	</a:t>
            </a:r>
            <a:r>
              <a:rPr lang="en-US" sz="1800" dirty="0" smtClean="0"/>
              <a:t>400</a:t>
            </a:r>
          </a:p>
          <a:p>
            <a:r>
              <a:rPr lang="ar-SA" sz="1800" dirty="0" smtClean="0"/>
              <a:t>		(ب)	</a:t>
            </a:r>
            <a:r>
              <a:rPr lang="en-US" sz="1800" dirty="0" smtClean="0"/>
              <a:t>1400</a:t>
            </a:r>
          </a:p>
          <a:p>
            <a:r>
              <a:rPr lang="ar-SA" sz="1800" dirty="0" smtClean="0"/>
              <a:t>		(ج)	</a:t>
            </a:r>
            <a:r>
              <a:rPr lang="en-US" sz="1800" dirty="0" smtClean="0"/>
              <a:t>1000</a:t>
            </a:r>
          </a:p>
          <a:p>
            <a:r>
              <a:rPr lang="ar-SA" sz="1800" dirty="0" smtClean="0"/>
              <a:t>		(د)	لا شيء مما سبق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u="sng" dirty="0" smtClean="0"/>
              <a:t>(27) </a:t>
            </a:r>
            <a:r>
              <a:rPr lang="ar-SA" sz="2400" u="sng" dirty="0" smtClean="0"/>
              <a:t>أي من الدوال التالية تعبر عن الربح الكلي </a:t>
            </a:r>
            <a:r>
              <a:rPr lang="en-US" sz="2400" u="sng" dirty="0" smtClean="0"/>
              <a:t>P</a:t>
            </a:r>
            <a:r>
              <a:rPr lang="ar-SA" sz="2400" u="sng" dirty="0" smtClean="0"/>
              <a:t>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4 x - 70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 20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-10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- 65x 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20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10 x - 65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EG" sz="2400" u="sng" dirty="0" smtClean="0"/>
              <a:t>(28) </a:t>
            </a:r>
            <a:r>
              <a:rPr lang="ar-SA" sz="2400" u="sng" dirty="0" smtClean="0"/>
              <a:t>حجم الربح الحدي </a:t>
            </a:r>
            <a:r>
              <a:rPr lang="en-US" sz="2400" u="sng" dirty="0" smtClean="0"/>
              <a:t> P</a:t>
            </a:r>
            <a:r>
              <a:rPr lang="en-US" sz="2400" u="sng" baseline="30000" dirty="0" smtClean="0"/>
              <a:t>/</a:t>
            </a:r>
            <a:r>
              <a:rPr lang="ar-SA" sz="2400" u="sng" dirty="0" smtClean="0"/>
              <a:t>عند إنتاج و بيع </a:t>
            </a:r>
            <a:r>
              <a:rPr lang="en-US" sz="2400" u="sng" dirty="0" smtClean="0"/>
              <a:t>10</a:t>
            </a:r>
            <a:r>
              <a:rPr lang="ar-SA" sz="2400" u="sng" dirty="0" smtClean="0"/>
              <a:t> وحدات يساوي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19650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20000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19000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4- التفاضل و التكامل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1800" dirty="0" smtClean="0"/>
              <a:t> </a:t>
            </a:r>
            <a:r>
              <a:rPr lang="ar-SA" sz="1800" dirty="0"/>
              <a:t>في </a:t>
            </a:r>
            <a:r>
              <a:rPr lang="ar-SA" sz="1800" dirty="0" smtClean="0"/>
              <a:t>إحدى </a:t>
            </a:r>
            <a:r>
              <a:rPr lang="ar-SA" sz="1800" dirty="0"/>
              <a:t>شركات الاستثمار وجد أن سعر بيع الوحدة يتبع العلاقة التالية :-</a:t>
            </a:r>
          </a:p>
          <a:p>
            <a:pPr algn="l" rtl="0"/>
            <a:r>
              <a:rPr lang="en-US" sz="1800" dirty="0"/>
              <a:t>Selling price (</a:t>
            </a:r>
            <a:r>
              <a:rPr lang="ar-SA" sz="1800" dirty="0"/>
              <a:t>سعر بيع الوحدة </a:t>
            </a:r>
            <a:r>
              <a:rPr lang="en-US" sz="1800" dirty="0"/>
              <a:t>) = </a:t>
            </a:r>
            <a:r>
              <a:rPr lang="en-US" sz="1800" dirty="0" smtClean="0"/>
              <a:t>15x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-10x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+3x -10</a:t>
            </a:r>
            <a:endParaRPr lang="ar-SA" sz="1800" dirty="0"/>
          </a:p>
          <a:p>
            <a:r>
              <a:rPr lang="ar-SA" sz="1800" dirty="0"/>
              <a:t>حيث أن </a:t>
            </a:r>
            <a:r>
              <a:rPr lang="en-US" sz="1800" dirty="0"/>
              <a:t>x</a:t>
            </a:r>
            <a:r>
              <a:rPr lang="ar-SA" sz="1800" dirty="0"/>
              <a:t> تشير إلى عدد الوحدات المباعة </a:t>
            </a:r>
          </a:p>
          <a:p>
            <a:r>
              <a:rPr lang="ar-EG" sz="1800" u="sng" dirty="0" smtClean="0"/>
              <a:t>(29) دالة الايراد ال</a:t>
            </a:r>
            <a:r>
              <a:rPr lang="ar-SA" sz="1800" u="sng" smtClean="0"/>
              <a:t>كلي</a:t>
            </a:r>
            <a:r>
              <a:rPr lang="ar-EG" sz="1800" u="sng" smtClean="0"/>
              <a:t> </a:t>
            </a:r>
            <a:r>
              <a:rPr lang="ar-EG" sz="1800" u="sng" dirty="0" smtClean="0"/>
              <a:t>هي :-</a:t>
            </a:r>
          </a:p>
          <a:p>
            <a:r>
              <a:rPr lang="ar-EG" sz="1800" dirty="0" smtClean="0"/>
              <a:t>(أ) </a:t>
            </a:r>
            <a:r>
              <a:rPr lang="en-US" sz="1800" dirty="0" smtClean="0"/>
              <a:t>R= 15 x</a:t>
            </a:r>
            <a:r>
              <a:rPr lang="en-US" sz="1800" baseline="30000" dirty="0" smtClean="0"/>
              <a:t>4</a:t>
            </a:r>
            <a:r>
              <a:rPr lang="en-US" sz="1800" dirty="0" smtClean="0"/>
              <a:t> – 10 x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+ 3 x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– 10 x</a:t>
            </a:r>
          </a:p>
          <a:p>
            <a:r>
              <a:rPr lang="ar-EG" sz="1800" dirty="0" smtClean="0"/>
              <a:t>(ب) </a:t>
            </a:r>
            <a:r>
              <a:rPr lang="en-US" sz="1800" dirty="0"/>
              <a:t>R= </a:t>
            </a:r>
            <a:r>
              <a:rPr lang="en-US" sz="1800" dirty="0" smtClean="0"/>
              <a:t>10 </a:t>
            </a:r>
            <a:r>
              <a:rPr lang="en-US" sz="1800" dirty="0"/>
              <a:t>x</a:t>
            </a:r>
            <a:r>
              <a:rPr lang="en-US" sz="1800" baseline="30000" dirty="0"/>
              <a:t>4</a:t>
            </a:r>
            <a:r>
              <a:rPr lang="en-US" sz="1800" dirty="0"/>
              <a:t> –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+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r>
              <a:rPr lang="en-US" sz="1800" baseline="30000" dirty="0"/>
              <a:t>2</a:t>
            </a:r>
            <a:r>
              <a:rPr lang="en-US" sz="1800" dirty="0"/>
              <a:t> – </a:t>
            </a:r>
            <a:r>
              <a:rPr lang="en-US" sz="1800" dirty="0" smtClean="0"/>
              <a:t>10</a:t>
            </a:r>
            <a:endParaRPr lang="ar-EG" sz="1800" dirty="0"/>
          </a:p>
          <a:p>
            <a:r>
              <a:rPr lang="ar-EG" sz="1800" dirty="0" smtClean="0"/>
              <a:t>(ج) </a:t>
            </a:r>
            <a:r>
              <a:rPr lang="en-US" sz="1800" dirty="0"/>
              <a:t>R= 15 x</a:t>
            </a:r>
            <a:r>
              <a:rPr lang="en-US" sz="1800" baseline="30000" dirty="0"/>
              <a:t>4</a:t>
            </a:r>
            <a:r>
              <a:rPr lang="en-US" sz="1800" dirty="0"/>
              <a:t> </a:t>
            </a:r>
            <a:r>
              <a:rPr lang="en-US" sz="1800" dirty="0" smtClean="0"/>
              <a:t>+ 15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+ </a:t>
            </a:r>
            <a:r>
              <a:rPr lang="en-US" sz="1800" dirty="0" smtClean="0"/>
              <a:t>6 </a:t>
            </a:r>
            <a:r>
              <a:rPr lang="en-US" sz="1800" dirty="0"/>
              <a:t>x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r>
              <a:rPr lang="ar-EG" sz="1800" dirty="0" smtClean="0"/>
              <a:t>(د) </a:t>
            </a:r>
            <a:r>
              <a:rPr lang="en-US" sz="1800" dirty="0"/>
              <a:t>R= </a:t>
            </a:r>
            <a:r>
              <a:rPr lang="en-US" sz="1800" dirty="0" smtClean="0"/>
              <a:t>10 </a:t>
            </a:r>
            <a:r>
              <a:rPr lang="en-US" sz="1800" dirty="0"/>
              <a:t>x</a:t>
            </a:r>
            <a:r>
              <a:rPr lang="en-US" sz="1800" baseline="30000" dirty="0"/>
              <a:t>3</a:t>
            </a:r>
            <a:r>
              <a:rPr lang="en-US" sz="1800" dirty="0"/>
              <a:t> </a:t>
            </a:r>
            <a:r>
              <a:rPr lang="en-US" sz="1800" dirty="0" smtClean="0"/>
              <a:t>- </a:t>
            </a:r>
            <a:r>
              <a:rPr lang="en-US" sz="1800" dirty="0"/>
              <a:t>3 x</a:t>
            </a:r>
            <a:r>
              <a:rPr lang="en-US" sz="1800" baseline="30000" dirty="0"/>
              <a:t>2</a:t>
            </a:r>
            <a:r>
              <a:rPr lang="en-US" sz="1800" dirty="0"/>
              <a:t> – </a:t>
            </a:r>
            <a:r>
              <a:rPr lang="en-US" sz="1800" dirty="0" smtClean="0"/>
              <a:t>5 </a:t>
            </a:r>
            <a:r>
              <a:rPr lang="en-US" sz="1800" dirty="0"/>
              <a:t>x</a:t>
            </a:r>
            <a:endParaRPr lang="ar-EG" sz="1800" dirty="0"/>
          </a:p>
          <a:p>
            <a:r>
              <a:rPr lang="ar-EG" sz="1800" u="sng" dirty="0" smtClean="0"/>
              <a:t>(30) فإن قيمة </a:t>
            </a:r>
            <a:r>
              <a:rPr lang="ar-SA" sz="1800" u="sng" dirty="0" smtClean="0"/>
              <a:t>ال</a:t>
            </a:r>
            <a:r>
              <a:rPr lang="ar-EG" sz="1800" u="sng" dirty="0" smtClean="0"/>
              <a:t>إيراد</a:t>
            </a:r>
            <a:r>
              <a:rPr lang="ar-SA" sz="1800" u="sng" dirty="0" smtClean="0"/>
              <a:t> </a:t>
            </a:r>
            <a:r>
              <a:rPr lang="ar-SA" sz="1800" u="sng" dirty="0"/>
              <a:t>الحدي عند إنتاج وبيع </a:t>
            </a:r>
            <a:r>
              <a:rPr lang="ar-EG" sz="1800" u="sng" dirty="0" smtClean="0"/>
              <a:t>10</a:t>
            </a:r>
            <a:r>
              <a:rPr lang="ar-SA" sz="1800" u="sng" dirty="0" smtClean="0"/>
              <a:t> </a:t>
            </a:r>
            <a:r>
              <a:rPr lang="ar-SA" sz="1800" u="sng" dirty="0"/>
              <a:t>وحدات </a:t>
            </a:r>
            <a:r>
              <a:rPr lang="ar-EG" sz="1800" u="sng" dirty="0" smtClean="0"/>
              <a:t>:-</a:t>
            </a:r>
          </a:p>
          <a:p>
            <a:r>
              <a:rPr lang="ar-EG" sz="1800" dirty="0" smtClean="0"/>
              <a:t>(أ) 140200</a:t>
            </a:r>
          </a:p>
          <a:p>
            <a:r>
              <a:rPr lang="ar-EG" sz="1800" dirty="0" smtClean="0"/>
              <a:t>(ب) 140000</a:t>
            </a:r>
          </a:p>
          <a:p>
            <a:r>
              <a:rPr lang="ar-EG" sz="1800" dirty="0" smtClean="0"/>
              <a:t>(ج) 2800000</a:t>
            </a:r>
          </a:p>
          <a:p>
            <a:r>
              <a:rPr lang="ar-EG" sz="1800" dirty="0" smtClean="0"/>
              <a:t>(د) 100000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22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000" u="sng" dirty="0" smtClean="0">
                    <a:effectLst/>
                  </a:rPr>
                  <a:t>(31) </a:t>
                </a:r>
                <a:r>
                  <a:rPr lang="ar-SA" sz="2000" u="sng" dirty="0" smtClean="0">
                    <a:effectLst/>
                  </a:rPr>
                  <a:t>إذا علمت أن </a:t>
                </a:r>
                <a:r>
                  <a:rPr lang="en-US" sz="2000" u="sng" dirty="0" smtClean="0">
                    <a:effectLst/>
                  </a:rPr>
                  <a:t>P(A)=0.65</a:t>
                </a:r>
                <a:r>
                  <a:rPr lang="ar-SA" sz="2000" u="sng" dirty="0" smtClean="0">
                    <a:effectLst/>
                  </a:rPr>
                  <a:t> و </a:t>
                </a:r>
                <a:r>
                  <a:rPr lang="en-US" sz="2000" u="sng" dirty="0" smtClean="0">
                    <a:effectLst/>
                  </a:rPr>
                  <a:t>P(B)= 0.55</a:t>
                </a:r>
                <a:r>
                  <a:rPr lang="ar-SA" sz="2000" u="sng" dirty="0" smtClean="0">
                    <a:effectLst/>
                  </a:rPr>
                  <a:t> و أن كل من الحدثين </a:t>
                </a:r>
                <a:r>
                  <a:rPr lang="en-US" sz="2000" u="sng" dirty="0" smtClean="0">
                    <a:effectLst/>
                  </a:rPr>
                  <a:t>A</a:t>
                </a:r>
                <a:r>
                  <a:rPr lang="ar-SA" sz="2000" u="sng" dirty="0" smtClean="0">
                    <a:effectLst/>
                  </a:rPr>
                  <a:t> و </a:t>
                </a:r>
                <a:r>
                  <a:rPr lang="en-US" sz="2000" u="sng" dirty="0" smtClean="0">
                    <a:effectLst/>
                  </a:rPr>
                  <a:t>B</a:t>
                </a:r>
                <a:r>
                  <a:rPr lang="ar-SA" sz="2000" u="sng" dirty="0" smtClean="0">
                    <a:effectLst/>
                  </a:rPr>
                  <a:t> أحداث مستقلة</a:t>
                </a:r>
                <a:r>
                  <a:rPr lang="en-US" sz="2000" u="sng" dirty="0" smtClean="0">
                    <a:effectLst/>
                  </a:rPr>
                  <a:t> </a:t>
                </a:r>
                <a:r>
                  <a:rPr lang="ar-EG" sz="2000" u="sng" dirty="0" smtClean="0">
                    <a:effectLst/>
                  </a:rPr>
                  <a:t>:-</a:t>
                </a:r>
                <a:endParaRPr lang="en-US" sz="2000" u="sng" dirty="0" smtClean="0">
                  <a:effectLst/>
                </a:endParaRPr>
              </a:p>
              <a:p>
                <a:r>
                  <a:rPr lang="ar-EG" sz="2000" dirty="0" smtClean="0">
                    <a:effectLst/>
                  </a:rPr>
                  <a:t>فإن </a:t>
                </a:r>
                <a:r>
                  <a:rPr lang="en-US" sz="2000" dirty="0" smtClean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effectLst/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 smtClean="0">
                    <a:effectLst/>
                  </a:rPr>
                  <a:t>B)</a:t>
                </a:r>
                <a:r>
                  <a:rPr lang="ar-SA" sz="2000" dirty="0" smtClean="0">
                    <a:effectLst/>
                  </a:rPr>
                  <a:t> تساوي :</a:t>
                </a:r>
                <a:r>
                  <a:rPr lang="ar-EG" sz="2000" dirty="0" smtClean="0">
                    <a:effectLst/>
                  </a:rPr>
                  <a:t> </a:t>
                </a:r>
              </a:p>
              <a:p>
                <a:r>
                  <a:rPr lang="ar-SA" sz="2000" dirty="0" smtClean="0">
                    <a:effectLst/>
                  </a:rPr>
                  <a:t>		(أ)	</a:t>
                </a:r>
                <a:r>
                  <a:rPr lang="en-US" sz="2000" dirty="0" smtClean="0">
                    <a:effectLst/>
                  </a:rPr>
                  <a:t>0.3507</a:t>
                </a:r>
              </a:p>
              <a:p>
                <a:r>
                  <a:rPr lang="ar-SA" sz="2000" dirty="0" smtClean="0">
                    <a:effectLst/>
                  </a:rPr>
                  <a:t>		(ب)	</a:t>
                </a:r>
                <a:r>
                  <a:rPr lang="en-US" sz="2000" dirty="0" smtClean="0">
                    <a:effectLst/>
                  </a:rPr>
                  <a:t>0.3575</a:t>
                </a:r>
              </a:p>
              <a:p>
                <a:r>
                  <a:rPr lang="ar-SA" sz="2000" dirty="0" smtClean="0">
                    <a:effectLst/>
                  </a:rPr>
                  <a:t>		(ج)	</a:t>
                </a:r>
                <a:r>
                  <a:rPr lang="en-US" sz="2000" dirty="0" smtClean="0">
                    <a:effectLst/>
                  </a:rPr>
                  <a:t>0</a:t>
                </a:r>
              </a:p>
              <a:p>
                <a:r>
                  <a:rPr lang="ar-SA" sz="2000" dirty="0" smtClean="0">
                    <a:effectLst/>
                  </a:rPr>
                  <a:t>		(د)	لا شيء مما سبق</a:t>
                </a:r>
                <a:endParaRPr lang="ar-EG" sz="2000" dirty="0" smtClean="0">
                  <a:effectLst/>
                </a:endParaRPr>
              </a:p>
              <a:p>
                <a:r>
                  <a:rPr lang="ar-EG" sz="2000" u="sng" dirty="0" smtClean="0">
                    <a:effectLst/>
                  </a:rPr>
                  <a:t>(32) </a:t>
                </a:r>
                <a:r>
                  <a:rPr lang="ar-SA" sz="2000" u="sng" dirty="0">
                    <a:effectLst/>
                  </a:rPr>
                  <a:t>إذا علمت أن </a:t>
                </a:r>
                <a:r>
                  <a:rPr lang="en-US" sz="2000" u="sng" dirty="0">
                    <a:effectLst/>
                  </a:rPr>
                  <a:t>P(A)=0.65</a:t>
                </a:r>
                <a:r>
                  <a:rPr lang="ar-SA" sz="2000" u="sng" dirty="0">
                    <a:effectLst/>
                  </a:rPr>
                  <a:t> و </a:t>
                </a:r>
                <a:r>
                  <a:rPr lang="en-US" sz="2000" u="sng" dirty="0">
                    <a:effectLst/>
                  </a:rPr>
                  <a:t>P(B)= 0.55</a:t>
                </a:r>
                <a:r>
                  <a:rPr lang="ar-SA" sz="2000" u="sng" dirty="0">
                    <a:effectLst/>
                  </a:rPr>
                  <a:t> و أن كل من الحدثين </a:t>
                </a:r>
                <a:r>
                  <a:rPr lang="en-US" sz="2000" u="sng" dirty="0">
                    <a:effectLst/>
                  </a:rPr>
                  <a:t>A</a:t>
                </a:r>
                <a:r>
                  <a:rPr lang="ar-SA" sz="2000" u="sng" dirty="0">
                    <a:effectLst/>
                  </a:rPr>
                  <a:t> و </a:t>
                </a:r>
                <a:r>
                  <a:rPr lang="en-US" sz="2000" u="sng" dirty="0">
                    <a:effectLst/>
                  </a:rPr>
                  <a:t>B</a:t>
                </a:r>
                <a:r>
                  <a:rPr lang="ar-SA" sz="2000" u="sng" dirty="0">
                    <a:effectLst/>
                  </a:rPr>
                  <a:t> أحداث مستقلة</a:t>
                </a:r>
                <a:endParaRPr lang="en-US" sz="2000" u="sng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</a:t>
                </a:r>
                <a:r>
                  <a:rPr lang="ar-EG" sz="2000" dirty="0">
                    <a:effectLst/>
                  </a:rPr>
                  <a:t>فإن </a:t>
                </a:r>
                <a:r>
                  <a:rPr lang="en-US" sz="2000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en-US" sz="2000" b="0" i="1">
                        <a:effectLst/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2000" dirty="0">
                    <a:effectLst/>
                  </a:rPr>
                  <a:t>B)</a:t>
                </a:r>
                <a:r>
                  <a:rPr lang="ar-SA" sz="2000" dirty="0">
                    <a:effectLst/>
                  </a:rPr>
                  <a:t> تساوي :</a:t>
                </a:r>
                <a:r>
                  <a:rPr lang="en-US" sz="2000" dirty="0">
                    <a:effectLst/>
                  </a:rPr>
                  <a:t> </a:t>
                </a:r>
              </a:p>
              <a:p>
                <a:r>
                  <a:rPr lang="ar-SA" sz="2000" dirty="0">
                    <a:effectLst/>
                  </a:rPr>
                  <a:t>		(أ)	</a:t>
                </a:r>
                <a:r>
                  <a:rPr lang="en-US" sz="2000" dirty="0">
                    <a:effectLst/>
                  </a:rPr>
                  <a:t>0.8425</a:t>
                </a:r>
              </a:p>
              <a:p>
                <a:r>
                  <a:rPr lang="ar-SA" sz="2000" dirty="0">
                    <a:effectLst/>
                  </a:rPr>
                  <a:t>		(ب)	</a:t>
                </a:r>
                <a:r>
                  <a:rPr lang="en-US" sz="2000" dirty="0">
                    <a:effectLst/>
                  </a:rPr>
                  <a:t>1</a:t>
                </a:r>
              </a:p>
              <a:p>
                <a:r>
                  <a:rPr lang="ar-SA" sz="2000" dirty="0">
                    <a:effectLst/>
                  </a:rPr>
                  <a:t>		(ج)	</a:t>
                </a:r>
                <a:r>
                  <a:rPr lang="en-US" sz="2000" dirty="0">
                    <a:effectLst/>
                  </a:rPr>
                  <a:t>0.30</a:t>
                </a:r>
              </a:p>
              <a:p>
                <a:r>
                  <a:rPr lang="ar-SA" sz="2000" dirty="0">
                    <a:effectLst/>
                  </a:rPr>
                  <a:t>		(د)	لا شيء مما سبق</a:t>
                </a:r>
                <a:endParaRPr lang="en-US" sz="2000" dirty="0">
                  <a:effectLst/>
                </a:endParaRPr>
              </a:p>
              <a:p>
                <a:endParaRPr lang="en-US" sz="2000" dirty="0">
                  <a:effectLst/>
                </a:endParaRPr>
              </a:p>
              <a:p>
                <a:endParaRPr lang="en-US" sz="2000" dirty="0" smtClean="0">
                  <a:effectLst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09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u="sng" dirty="0" smtClean="0"/>
              <a:t>(33) </a:t>
            </a:r>
            <a:r>
              <a:rPr lang="ar-SA" u="sng" dirty="0" smtClean="0"/>
              <a:t>إذا علمت أن </a:t>
            </a:r>
            <a:r>
              <a:rPr lang="en-US" u="sng" dirty="0" smtClean="0"/>
              <a:t>P(A)=0.65</a:t>
            </a:r>
            <a:r>
              <a:rPr lang="ar-SA" u="sng" dirty="0" smtClean="0"/>
              <a:t> و </a:t>
            </a:r>
            <a:r>
              <a:rPr lang="en-US" u="sng" dirty="0" smtClean="0"/>
              <a:t>P(B)= 0.55</a:t>
            </a:r>
            <a:r>
              <a:rPr lang="ar-SA" u="sng" dirty="0" smtClean="0"/>
              <a:t> و أن كل من الحدثين </a:t>
            </a:r>
            <a:r>
              <a:rPr lang="en-US" u="sng" dirty="0" smtClean="0"/>
              <a:t>A</a:t>
            </a:r>
            <a:r>
              <a:rPr lang="ar-SA" u="sng" dirty="0" smtClean="0"/>
              <a:t> و </a:t>
            </a:r>
            <a:r>
              <a:rPr lang="en-US" u="sng" dirty="0" smtClean="0"/>
              <a:t>B</a:t>
            </a:r>
            <a:r>
              <a:rPr lang="ar-SA" u="sng" dirty="0" smtClean="0"/>
              <a:t> أحداث مستقلة</a:t>
            </a:r>
            <a:endParaRPr lang="en-US" u="sng" dirty="0" smtClean="0"/>
          </a:p>
          <a:p>
            <a:r>
              <a:rPr lang="ar-EG" dirty="0" smtClean="0"/>
              <a:t>فإن </a:t>
            </a:r>
            <a:r>
              <a:rPr lang="en-US" dirty="0" smtClean="0"/>
              <a:t>P(A|B)</a:t>
            </a:r>
            <a:r>
              <a:rPr lang="ar-SA" dirty="0" smtClean="0"/>
              <a:t> تساوي :</a:t>
            </a:r>
            <a:endParaRPr lang="en-US" dirty="0" smtClean="0"/>
          </a:p>
          <a:p>
            <a:r>
              <a:rPr lang="ar-SA" dirty="0" smtClean="0"/>
              <a:t>		(أ)	</a:t>
            </a:r>
            <a:r>
              <a:rPr lang="en-US" dirty="0" smtClean="0"/>
              <a:t>0.65</a:t>
            </a:r>
          </a:p>
          <a:p>
            <a:r>
              <a:rPr lang="ar-SA" dirty="0" smtClean="0"/>
              <a:t>		(ب)	</a:t>
            </a:r>
            <a:r>
              <a:rPr lang="en-US" dirty="0" smtClean="0"/>
              <a:t>0.55</a:t>
            </a:r>
          </a:p>
          <a:p>
            <a:r>
              <a:rPr lang="ar-SA" dirty="0" smtClean="0"/>
              <a:t>		(ج)	</a:t>
            </a:r>
            <a:r>
              <a:rPr lang="en-US" dirty="0" smtClean="0"/>
              <a:t>0.3307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الجدول التالي يمثل جدول توزيع احتمالي لإحدى الظواهر الطبيعية :-</a:t>
            </a:r>
            <a:endParaRPr lang="en-US" sz="2400" dirty="0" smtClean="0"/>
          </a:p>
          <a:p>
            <a:pPr algn="l" rtl="0"/>
            <a:endParaRPr lang="en-US" sz="2400" dirty="0" smtClean="0"/>
          </a:p>
          <a:p>
            <a:endParaRPr lang="en-US" sz="2400" dirty="0" smtClean="0"/>
          </a:p>
          <a:p>
            <a:r>
              <a:rPr lang="ar-SA" sz="2400" dirty="0" smtClean="0"/>
              <a:t>من خلال الجدول السابق أجب عن الاسئلة التالية :-</a:t>
            </a:r>
            <a:endParaRPr lang="en-US" sz="2400" dirty="0" smtClean="0"/>
          </a:p>
          <a:p>
            <a:r>
              <a:rPr lang="ar-SA" sz="2400" u="sng" dirty="0" smtClean="0"/>
              <a:t>(</a:t>
            </a:r>
            <a:r>
              <a:rPr lang="ar-EG" sz="2400" u="sng" dirty="0" smtClean="0"/>
              <a:t>34</a:t>
            </a:r>
            <a:r>
              <a:rPr lang="ar-SA" sz="2400" u="sng" dirty="0" smtClean="0"/>
              <a:t>)	قيمة التوقع الرياضي أو القيمة المتوقعة µ (المتوسط ) لهذا التوزيع يساوي :</a:t>
            </a:r>
            <a:endParaRPr lang="en-US" sz="2400" u="sng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1.1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1.2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8" y="2039248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3387"/>
              </p:ext>
            </p:extLst>
          </p:nvPr>
        </p:nvGraphicFramePr>
        <p:xfrm>
          <a:off x="920552" y="4418955"/>
          <a:ext cx="3429000" cy="902970"/>
        </p:xfrm>
        <a:graphic>
          <a:graphicData uri="http://schemas.openxmlformats.org/drawingml/2006/table">
            <a:tbl>
              <a:tblPr rtl="1"/>
              <a:tblGrid>
                <a:gridCol w="685800"/>
                <a:gridCol w="685800"/>
                <a:gridCol w="685800"/>
                <a:gridCol w="685800"/>
                <a:gridCol w="685800"/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المجموع</a:t>
                      </a:r>
                      <a:endParaRPr lang="ar-EG" sz="18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ar-EG" sz="18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000" dirty="0" smtClean="0"/>
              <a:t>الجدول التالي يمثل جدول توزيع احتمالي لإحدى الظواهر الطبيعية :-</a:t>
            </a:r>
            <a:endParaRPr lang="en-US" sz="2000" dirty="0" smtClean="0"/>
          </a:p>
          <a:p>
            <a:pPr algn="l" rtl="0"/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ar-SA" sz="2000" dirty="0" smtClean="0"/>
              <a:t>من خلال الجدول السابق أجب عن الاسئلة التالية :-</a:t>
            </a:r>
            <a:endParaRPr lang="en-US" sz="2000" dirty="0" smtClean="0"/>
          </a:p>
          <a:p>
            <a:r>
              <a:rPr lang="ar-EG" sz="2000" u="sng" dirty="0" smtClean="0"/>
              <a:t>(35) </a:t>
            </a:r>
            <a:r>
              <a:rPr lang="ar-SA" sz="2000" u="sng" dirty="0" smtClean="0"/>
              <a:t>قيمة الانحراف المعياري  لهذا التوزيع تساوي :</a:t>
            </a:r>
            <a:endParaRPr lang="en-US" sz="2000" u="sng" dirty="0" smtClean="0"/>
          </a:p>
          <a:p>
            <a:r>
              <a:rPr lang="ar-SA" sz="2000" dirty="0" smtClean="0"/>
              <a:t>		(أ)	</a:t>
            </a:r>
            <a:r>
              <a:rPr lang="en-US" sz="2000" dirty="0" smtClean="0"/>
              <a:t>1</a:t>
            </a:r>
          </a:p>
          <a:p>
            <a:r>
              <a:rPr lang="ar-SA" sz="2000" dirty="0" smtClean="0"/>
              <a:t>		(ب)	</a:t>
            </a:r>
            <a:r>
              <a:rPr lang="en-US" sz="2000" dirty="0" smtClean="0"/>
              <a:t>2.1</a:t>
            </a:r>
          </a:p>
          <a:p>
            <a:r>
              <a:rPr lang="ar-SA" sz="2000" dirty="0" smtClean="0"/>
              <a:t>		(ج)	</a:t>
            </a:r>
            <a:r>
              <a:rPr lang="en-US" sz="2000" dirty="0" smtClean="0"/>
              <a:t>1.45</a:t>
            </a:r>
          </a:p>
          <a:p>
            <a:r>
              <a:rPr lang="ar-SA" sz="2000" dirty="0" smtClean="0"/>
              <a:t>		(د)	لا شيء مما سبق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8" y="2132856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646331"/>
              </p:ext>
            </p:extLst>
          </p:nvPr>
        </p:nvGraphicFramePr>
        <p:xfrm>
          <a:off x="992560" y="3717032"/>
          <a:ext cx="3429000" cy="1238250"/>
        </p:xfrm>
        <a:graphic>
          <a:graphicData uri="http://schemas.openxmlformats.org/drawingml/2006/table">
            <a:tbl>
              <a:tblPr rtl="1"/>
              <a:tblGrid>
                <a:gridCol w="685800"/>
                <a:gridCol w="685800"/>
                <a:gridCol w="685800"/>
                <a:gridCol w="685800"/>
                <a:gridCol w="685800"/>
              </a:tblGrid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المجموع</a:t>
                      </a:r>
                      <a:endParaRPr lang="ar-EG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A376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ar-EG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الجدول التالي يمثل جدول توزيع احتمالي لإحدى الظواهر الطبيعية :-</a:t>
            </a:r>
            <a:endParaRPr lang="en-US" sz="2400" dirty="0" smtClean="0"/>
          </a:p>
          <a:p>
            <a:pPr algn="l" rtl="0"/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ar-EG" sz="2400" u="sng" dirty="0" smtClean="0"/>
              <a:t>(36)</a:t>
            </a:r>
            <a:r>
              <a:rPr lang="ar-SA" sz="2400" u="sng" dirty="0" smtClean="0"/>
              <a:t>من خلال الجدول السابق أجب عن الاسئلة التالية :-</a:t>
            </a:r>
            <a:endParaRPr lang="en-US" sz="2400" u="sng" dirty="0" smtClean="0"/>
          </a:p>
          <a:p>
            <a:r>
              <a:rPr lang="ar-SA" sz="2400" dirty="0" smtClean="0"/>
              <a:t>	</a:t>
            </a:r>
            <a:r>
              <a:rPr lang="en-US" sz="2400" dirty="0" smtClean="0"/>
              <a:t>P(x&gt;1)</a:t>
            </a:r>
            <a:r>
              <a:rPr lang="ar-SA" sz="2400" dirty="0" smtClean="0"/>
              <a:t>:</a:t>
            </a:r>
            <a:r>
              <a:rPr lang="en-US" sz="2400" dirty="0" smtClean="0"/>
              <a:t> 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0.3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0.5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0.7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91305"/>
              </p:ext>
            </p:extLst>
          </p:nvPr>
        </p:nvGraphicFramePr>
        <p:xfrm>
          <a:off x="1650998" y="2204864"/>
          <a:ext cx="6604002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?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0.2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0.4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0.3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P(x)</a:t>
                      </a:r>
                      <a:endParaRPr lang="ar-EG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في دراسة لتخصصات </a:t>
            </a:r>
            <a:r>
              <a:rPr lang="ar-EG" sz="2400" dirty="0" smtClean="0"/>
              <a:t>10</a:t>
            </a:r>
            <a:r>
              <a:rPr lang="ar-SA" sz="2400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r>
              <a:rPr lang="ar-EG" sz="2400" dirty="0" smtClean="0"/>
              <a:t>(37) </a:t>
            </a:r>
            <a:r>
              <a:rPr lang="ar-SA" sz="2400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SA" sz="2400" dirty="0" smtClean="0"/>
              <a:t>احتمال أن يكون </a:t>
            </a:r>
            <a:r>
              <a:rPr lang="ar-EG" sz="2400" dirty="0" smtClean="0"/>
              <a:t>مسار عربي</a:t>
            </a:r>
            <a:r>
              <a:rPr lang="ar-SA" sz="2400" dirty="0" smtClean="0"/>
              <a:t> أو </a:t>
            </a:r>
            <a:r>
              <a:rPr lang="ar-EG" sz="2400" dirty="0" smtClean="0"/>
              <a:t>طالب</a:t>
            </a:r>
            <a:r>
              <a:rPr lang="ar-SA" sz="2400" dirty="0" smtClean="0"/>
              <a:t> 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0.24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0.30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 0.64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في دراسة لتخصصات </a:t>
            </a:r>
            <a:r>
              <a:rPr lang="ar-EG" sz="2400" dirty="0" smtClean="0"/>
              <a:t>10</a:t>
            </a:r>
            <a:r>
              <a:rPr lang="ar-SA" sz="2400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r>
              <a:rPr lang="ar-EG" sz="2400" dirty="0" smtClean="0"/>
              <a:t>(38) </a:t>
            </a:r>
            <a:r>
              <a:rPr lang="ar-SA" sz="2400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SA" sz="2400" dirty="0" smtClean="0"/>
              <a:t>احتمال أن يكون </a:t>
            </a:r>
            <a:r>
              <a:rPr lang="ar-EG" sz="2400" dirty="0" smtClean="0"/>
              <a:t>مسار إنجليزي</a:t>
            </a:r>
            <a:r>
              <a:rPr lang="ar-SA" sz="2400" dirty="0" smtClean="0"/>
              <a:t> </a:t>
            </a:r>
            <a:r>
              <a:rPr lang="ar-EG" sz="2400" dirty="0" smtClean="0"/>
              <a:t>و طالبة </a:t>
            </a:r>
            <a:r>
              <a:rPr lang="ar-SA" sz="2400" dirty="0" smtClean="0"/>
              <a:t>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0.64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0.36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0.24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في دراسة لتخصصات </a:t>
            </a:r>
            <a:r>
              <a:rPr lang="ar-EG" sz="2400" dirty="0" smtClean="0"/>
              <a:t>10</a:t>
            </a:r>
            <a:r>
              <a:rPr lang="ar-SA" sz="2400" dirty="0" smtClean="0"/>
              <a:t>0 طالب وطالبة تم الحصول على النتائج التالية :-</a:t>
            </a:r>
            <a:endParaRPr lang="en-US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endParaRPr lang="ar-EG" sz="2400" dirty="0" smtClean="0"/>
          </a:p>
          <a:p>
            <a:r>
              <a:rPr lang="ar-EG" sz="2400" dirty="0" smtClean="0"/>
              <a:t>(39) </a:t>
            </a:r>
            <a:r>
              <a:rPr lang="ar-SA" sz="2400" dirty="0" smtClean="0"/>
              <a:t>فإذا تم اختيار أحد الأشخاص عشوائياً فاحسب الاحتمالات التالية :-</a:t>
            </a:r>
            <a:endParaRPr lang="en-US" sz="2400" dirty="0" smtClean="0"/>
          </a:p>
          <a:p>
            <a:r>
              <a:rPr lang="ar-EG" sz="2400" dirty="0" smtClean="0"/>
              <a:t>إذا علمت أن الشخص المختار طالبة فما هو احتمال أن يكون مسارها لغة إنجليزية </a:t>
            </a:r>
            <a:r>
              <a:rPr lang="ar-SA" sz="2400" dirty="0" smtClean="0"/>
              <a:t> :</a:t>
            </a:r>
            <a:endParaRPr lang="ar-EG" sz="2400" dirty="0" smtClean="0"/>
          </a:p>
          <a:p>
            <a:pPr algn="l" rtl="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P(</a:t>
            </a:r>
            <a:r>
              <a:rPr lang="ar-EG" sz="2400" dirty="0" smtClean="0">
                <a:solidFill>
                  <a:schemeClr val="bg1">
                    <a:lumMod val="50000"/>
                  </a:schemeClr>
                </a:solidFill>
              </a:rPr>
              <a:t>مسار اللغة الانجليزية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|</a:t>
            </a:r>
            <a:r>
              <a:rPr lang="ar-EG" sz="2400" dirty="0" smtClean="0">
                <a:solidFill>
                  <a:schemeClr val="bg1">
                    <a:lumMod val="50000"/>
                  </a:schemeClr>
                </a:solidFill>
              </a:rPr>
              <a:t>طالبة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ar-SA" sz="2400" dirty="0" smtClean="0"/>
              <a:t>		</a:t>
            </a:r>
            <a:r>
              <a:rPr lang="ar-SA" sz="2000" dirty="0" smtClean="0"/>
              <a:t>(أ)	</a:t>
            </a:r>
            <a:r>
              <a:rPr lang="en-US" sz="2000" dirty="0" smtClean="0"/>
              <a:t>36/100</a:t>
            </a:r>
          </a:p>
          <a:p>
            <a:r>
              <a:rPr lang="ar-SA" sz="2000" dirty="0" smtClean="0"/>
              <a:t>		(ب)	</a:t>
            </a:r>
            <a:r>
              <a:rPr lang="en-US" sz="2000" dirty="0" smtClean="0"/>
              <a:t>36/46</a:t>
            </a:r>
            <a:r>
              <a:rPr lang="ar-EG" sz="2000" dirty="0" smtClean="0"/>
              <a:t> </a:t>
            </a:r>
            <a:endParaRPr lang="en-US" sz="2000" dirty="0" smtClean="0"/>
          </a:p>
          <a:p>
            <a:r>
              <a:rPr lang="ar-SA" sz="2000" dirty="0" smtClean="0"/>
              <a:t>		(ج)	</a:t>
            </a:r>
            <a:r>
              <a:rPr lang="en-US" sz="2000" dirty="0" smtClean="0"/>
              <a:t>36/60</a:t>
            </a:r>
          </a:p>
          <a:p>
            <a:r>
              <a:rPr lang="ar-SA" sz="20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 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8308" y="2060848"/>
          <a:ext cx="6907100" cy="1296144"/>
        </p:xfrm>
        <a:graphic>
          <a:graphicData uri="http://schemas.openxmlformats.org/drawingml/2006/table">
            <a:tbl>
              <a:tblPr rtl="1"/>
              <a:tblGrid>
                <a:gridCol w="1726775"/>
                <a:gridCol w="1726775"/>
                <a:gridCol w="1726775"/>
                <a:gridCol w="1726775"/>
              </a:tblGrid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طالب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طالبة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</a:t>
                      </a:r>
                      <a:r>
                        <a:rPr lang="ar-EG" sz="1600" b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عربي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1600" b="1" dirty="0" smtClean="0">
                          <a:latin typeface="Times New Roman"/>
                          <a:ea typeface="Times New Roman"/>
                        </a:rPr>
                        <a:t>مسار انجليزي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46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000" dirty="0" smtClean="0">
                    <a:effectLst/>
                  </a:rPr>
                  <a:t>إذا علمت أن </a:t>
                </a:r>
                <a:r>
                  <a:rPr lang="en-US" sz="2000" dirty="0">
                    <a:effectLst/>
                  </a:rPr>
                  <a:t>P(A)=</a:t>
                </a:r>
                <a:r>
                  <a:rPr lang="en-US" sz="2000" dirty="0" smtClean="0">
                    <a:effectLst/>
                  </a:rPr>
                  <a:t>0.75</a:t>
                </a:r>
                <a:r>
                  <a:rPr lang="ar-SA" sz="2000" dirty="0" smtClean="0">
                    <a:effectLst/>
                  </a:rPr>
                  <a:t>   </a:t>
                </a:r>
                <a:r>
                  <a:rPr lang="ar-SA" sz="2000" dirty="0">
                    <a:effectLst/>
                  </a:rPr>
                  <a:t>و    </a:t>
                </a:r>
                <a:r>
                  <a:rPr lang="en-US" sz="2000" dirty="0">
                    <a:effectLst/>
                  </a:rPr>
                  <a:t>P(B)= </a:t>
                </a:r>
                <a:r>
                  <a:rPr lang="en-US" sz="2000" dirty="0" smtClean="0">
                    <a:effectLst/>
                  </a:rPr>
                  <a:t>0.65</a:t>
                </a:r>
                <a:r>
                  <a:rPr lang="ar-SA" sz="2000" dirty="0" smtClean="0">
                    <a:effectLst/>
                  </a:rPr>
                  <a:t>   </a:t>
                </a:r>
                <a:r>
                  <a:rPr lang="ar-SA" sz="2000" dirty="0">
                    <a:effectLst/>
                  </a:rPr>
                  <a:t>:-</a:t>
                </a:r>
                <a:endParaRPr lang="en-US" sz="2000" dirty="0">
                  <a:effectLst/>
                </a:endParaRPr>
              </a:p>
              <a:p>
                <a:r>
                  <a:rPr lang="ar-SA" sz="2000" u="sng" dirty="0" smtClean="0">
                    <a:effectLst/>
                  </a:rPr>
                  <a:t>(</a:t>
                </a:r>
                <a:r>
                  <a:rPr lang="ar-EG" sz="2000" u="sng" dirty="0" smtClean="0">
                    <a:effectLst/>
                  </a:rPr>
                  <a:t>40</a:t>
                </a:r>
                <a:r>
                  <a:rPr lang="ar-SA" sz="2000" u="sng" dirty="0" smtClean="0">
                    <a:effectLst/>
                  </a:rPr>
                  <a:t>)</a:t>
                </a:r>
                <a:r>
                  <a:rPr lang="ar-SA" sz="2000" u="sng" dirty="0">
                    <a:effectLst/>
                  </a:rPr>
                  <a:t>	إذا كانت قيمة الاحتمال   </a:t>
                </a:r>
                <a:r>
                  <a:rPr lang="en-US" sz="20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2000" b="0" u="sng">
                        <a:effectLst/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u="sng" dirty="0">
                    <a:effectLst/>
                  </a:rPr>
                  <a:t>B)=</a:t>
                </a:r>
                <a:r>
                  <a:rPr lang="en-US" sz="2000" u="sng" dirty="0" smtClean="0">
                    <a:effectLst/>
                  </a:rPr>
                  <a:t>0.5</a:t>
                </a:r>
                <a:r>
                  <a:rPr lang="ar-SA" sz="2000" u="sng" dirty="0" smtClean="0">
                    <a:effectLst/>
                  </a:rPr>
                  <a:t>  </a:t>
                </a:r>
                <a:r>
                  <a:rPr lang="ar-SA" sz="2000" u="sng" dirty="0">
                    <a:effectLst/>
                  </a:rPr>
                  <a:t>فإن كل من الحدثين </a:t>
                </a:r>
                <a:r>
                  <a:rPr lang="en-US" sz="2000" u="sng" dirty="0">
                    <a:effectLst/>
                  </a:rPr>
                  <a:t>A</a:t>
                </a:r>
                <a:r>
                  <a:rPr lang="ar-SA" sz="2000" u="sng" dirty="0">
                    <a:effectLst/>
                  </a:rPr>
                  <a:t> و </a:t>
                </a:r>
                <a:r>
                  <a:rPr lang="en-US" sz="2000" u="sng" dirty="0">
                    <a:effectLst/>
                  </a:rPr>
                  <a:t> B</a:t>
                </a:r>
                <a:r>
                  <a:rPr lang="ar-SA" sz="2000" u="sng" dirty="0">
                    <a:effectLst/>
                  </a:rPr>
                  <a:t> :</a:t>
                </a:r>
                <a:endParaRPr lang="en-US" sz="2000" u="sng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(أ)	متعارضان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(ب)	مستقلان 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(ج)	غير مستقلان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(د)	لا شيء مما سبق</a:t>
                </a:r>
                <a:endParaRPr lang="en-US" sz="2000" dirty="0">
                  <a:effectLst/>
                </a:endParaRPr>
              </a:p>
              <a:p>
                <a:r>
                  <a:rPr lang="ar-SA" sz="2000" u="sng" dirty="0" smtClean="0">
                    <a:effectLst/>
                  </a:rPr>
                  <a:t>(</a:t>
                </a:r>
                <a:r>
                  <a:rPr lang="ar-EG" sz="2000" u="sng" dirty="0" smtClean="0">
                    <a:effectLst/>
                  </a:rPr>
                  <a:t>41</a:t>
                </a:r>
                <a:r>
                  <a:rPr lang="ar-SA" sz="2000" u="sng" dirty="0" smtClean="0">
                    <a:effectLst/>
                  </a:rPr>
                  <a:t>)</a:t>
                </a:r>
                <a:r>
                  <a:rPr lang="ar-SA" sz="2000" u="sng" dirty="0">
                    <a:effectLst/>
                  </a:rPr>
                  <a:t>	إذا كانت قيمة الاحتمال   </a:t>
                </a:r>
                <a:r>
                  <a:rPr lang="en-US" sz="20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2000" b="0" u="sng">
                        <a:effectLst/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u="sng" dirty="0">
                    <a:effectLst/>
                  </a:rPr>
                  <a:t>B)=</a:t>
                </a:r>
                <a:r>
                  <a:rPr lang="en-US" sz="2000" u="sng" dirty="0" smtClean="0">
                    <a:effectLst/>
                  </a:rPr>
                  <a:t>0.5</a:t>
                </a:r>
                <a:r>
                  <a:rPr lang="ar-SA" sz="2000" u="sng" dirty="0" smtClean="0">
                    <a:effectLst/>
                  </a:rPr>
                  <a:t> </a:t>
                </a:r>
                <a:r>
                  <a:rPr lang="ar-SA" sz="2000" u="sng" dirty="0">
                    <a:effectLst/>
                  </a:rPr>
                  <a:t>فإن قيمة الاحتمال </a:t>
                </a:r>
                <a:r>
                  <a:rPr lang="en-US" sz="20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2000" b="0" u="sng">
                        <a:effectLst/>
                        <a:latin typeface="Cambria Math"/>
                      </a:rPr>
                      <m:t>∪</m:t>
                    </m:r>
                  </m:oMath>
                </a14:m>
                <a:r>
                  <a:rPr lang="en-US" sz="2000" u="sng" dirty="0">
                    <a:effectLst/>
                  </a:rPr>
                  <a:t>B) </a:t>
                </a:r>
                <a:r>
                  <a:rPr lang="ar-SA" sz="2000" u="sng" dirty="0">
                    <a:effectLst/>
                  </a:rPr>
                  <a:t> تساوي :</a:t>
                </a:r>
                <a:endParaRPr lang="en-US" sz="2000" u="sng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(أ)	</a:t>
                </a:r>
                <a:r>
                  <a:rPr lang="en-US" sz="2000" dirty="0" smtClean="0">
                    <a:effectLst/>
                  </a:rPr>
                  <a:t>0.75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(ب)	</a:t>
                </a:r>
                <a:r>
                  <a:rPr lang="en-US" sz="2000" dirty="0" smtClean="0">
                    <a:effectLst/>
                  </a:rPr>
                  <a:t>0.90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(ج)	</a:t>
                </a:r>
                <a:r>
                  <a:rPr lang="en-US" sz="2000" dirty="0" smtClean="0">
                    <a:effectLst/>
                  </a:rPr>
                  <a:t>0.66</a:t>
                </a:r>
                <a:endParaRPr lang="en-US" sz="2000" dirty="0">
                  <a:effectLst/>
                </a:endParaRPr>
              </a:p>
              <a:p>
                <a:r>
                  <a:rPr lang="ar-SA" sz="2000" dirty="0">
                    <a:effectLst/>
                  </a:rPr>
                  <a:t>		(د)	لا شيء مما سبق</a:t>
                </a:r>
                <a:endParaRPr lang="en-US" sz="2000" dirty="0">
                  <a:effectLst/>
                </a:endParaRPr>
              </a:p>
              <a:p>
                <a:endParaRPr lang="en-US" sz="2000" dirty="0">
                  <a:effectLst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09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5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 – الاحتمالات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1800" u="sng" dirty="0" smtClean="0">
                    <a:effectLst/>
                  </a:rPr>
                  <a:t>(</a:t>
                </a:r>
                <a:r>
                  <a:rPr lang="ar-EG" sz="1800" u="sng" dirty="0" smtClean="0">
                    <a:effectLst/>
                  </a:rPr>
                  <a:t>42</a:t>
                </a:r>
                <a:r>
                  <a:rPr lang="ar-SA" sz="1800" u="sng" dirty="0" smtClean="0">
                    <a:effectLst/>
                  </a:rPr>
                  <a:t>) </a:t>
                </a:r>
                <a:r>
                  <a:rPr lang="ar-SA" sz="1800" u="sng" dirty="0">
                    <a:effectLst/>
                  </a:rPr>
                  <a:t>إذا كانت قيمة الاحتمال   </a:t>
                </a:r>
                <a:r>
                  <a:rPr lang="en-US" sz="18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1800" b="0" u="sng">
                        <a:effectLst/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u="sng" dirty="0">
                    <a:effectLst/>
                  </a:rPr>
                  <a:t>B)=0</a:t>
                </a:r>
                <a:r>
                  <a:rPr lang="en-US" sz="1800" u="sng" dirty="0" smtClean="0">
                    <a:effectLst/>
                  </a:rPr>
                  <a:t>. 5</a:t>
                </a:r>
                <a:r>
                  <a:rPr lang="ar-SA" sz="1800" u="sng" dirty="0" smtClean="0">
                    <a:effectLst/>
                  </a:rPr>
                  <a:t> </a:t>
                </a:r>
                <a:r>
                  <a:rPr lang="ar-SA" sz="1800" u="sng" dirty="0">
                    <a:effectLst/>
                  </a:rPr>
                  <a:t>فإن قيمة الاحتمال </a:t>
                </a:r>
                <a:r>
                  <a:rPr lang="en-US" sz="18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1800" b="0" u="sng">
                        <a:effectLst/>
                        <a:latin typeface="Cambria Math"/>
                      </a:rPr>
                      <m:t>│</m:t>
                    </m:r>
                  </m:oMath>
                </a14:m>
                <a:r>
                  <a:rPr lang="en-US" sz="1800" u="sng" dirty="0">
                    <a:effectLst/>
                  </a:rPr>
                  <a:t>B) </a:t>
                </a:r>
                <a:r>
                  <a:rPr lang="ar-SA" sz="1800" u="sng" dirty="0">
                    <a:effectLst/>
                  </a:rPr>
                  <a:t> تساوي :</a:t>
                </a:r>
                <a:endParaRPr lang="en-US" sz="1800" u="sng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(أ)	</a:t>
                </a:r>
                <a:r>
                  <a:rPr lang="en-US" sz="1600" dirty="0" smtClean="0">
                    <a:effectLst/>
                  </a:rPr>
                  <a:t>0.5684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(ب)	</a:t>
                </a:r>
                <a:r>
                  <a:rPr lang="en-US" sz="1600" dirty="0" smtClean="0">
                    <a:effectLst/>
                  </a:rPr>
                  <a:t>0.7692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(ج)	</a:t>
                </a:r>
                <a:r>
                  <a:rPr lang="en-US" sz="1600" dirty="0" smtClean="0">
                    <a:effectLst/>
                  </a:rPr>
                  <a:t>0.4847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(د)	لا شيء مما سبق</a:t>
                </a:r>
                <a:endParaRPr lang="en-US" sz="1600" dirty="0">
                  <a:effectLst/>
                </a:endParaRPr>
              </a:p>
              <a:p>
                <a:r>
                  <a:rPr lang="ar-SA" sz="1800" u="sng" dirty="0" smtClean="0">
                    <a:effectLst/>
                  </a:rPr>
                  <a:t>(</a:t>
                </a:r>
                <a:r>
                  <a:rPr lang="ar-EG" sz="1800" u="sng" dirty="0" smtClean="0">
                    <a:effectLst/>
                  </a:rPr>
                  <a:t>43</a:t>
                </a:r>
                <a:r>
                  <a:rPr lang="ar-SA" sz="1800" u="sng" dirty="0" smtClean="0">
                    <a:effectLst/>
                  </a:rPr>
                  <a:t>)</a:t>
                </a:r>
                <a:r>
                  <a:rPr lang="ar-EG" sz="1800" u="sng" dirty="0" smtClean="0">
                    <a:effectLst/>
                  </a:rPr>
                  <a:t> </a:t>
                </a:r>
                <a:r>
                  <a:rPr lang="ar-SA" sz="1800" u="sng" dirty="0" smtClean="0">
                    <a:effectLst/>
                  </a:rPr>
                  <a:t>بفرض </a:t>
                </a:r>
                <a:r>
                  <a:rPr lang="ar-SA" sz="1800" u="sng" dirty="0">
                    <a:effectLst/>
                  </a:rPr>
                  <a:t>أن كل من الحدثين </a:t>
                </a:r>
                <a:r>
                  <a:rPr lang="en-US" sz="1800" u="sng" dirty="0">
                    <a:effectLst/>
                  </a:rPr>
                  <a:t>A</a:t>
                </a:r>
                <a:r>
                  <a:rPr lang="ar-EG" sz="1800" u="sng" dirty="0">
                    <a:effectLst/>
                  </a:rPr>
                  <a:t> و </a:t>
                </a:r>
                <a:r>
                  <a:rPr lang="en-US" sz="1800" u="sng" dirty="0">
                    <a:effectLst/>
                  </a:rPr>
                  <a:t>B</a:t>
                </a:r>
                <a:r>
                  <a:rPr lang="ar-EG" sz="1800" u="sng" dirty="0">
                    <a:effectLst/>
                  </a:rPr>
                  <a:t> هي </a:t>
                </a:r>
                <a:r>
                  <a:rPr lang="ar-SA" sz="1800" u="sng" dirty="0">
                    <a:effectLst/>
                  </a:rPr>
                  <a:t>حوادث مستقلة فإن قيمة   </a:t>
                </a:r>
                <a:r>
                  <a:rPr lang="en-US" sz="18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1800" b="0" u="sng">
                        <a:effectLst/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u="sng" dirty="0">
                    <a:effectLst/>
                  </a:rPr>
                  <a:t>B)</a:t>
                </a:r>
                <a:r>
                  <a:rPr lang="ar-SA" sz="1800" u="sng" dirty="0">
                    <a:effectLst/>
                  </a:rPr>
                  <a:t> تساوي :</a:t>
                </a:r>
                <a:endParaRPr lang="en-US" sz="1800" u="sng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(أ)	</a:t>
                </a:r>
                <a:r>
                  <a:rPr lang="en-US" sz="1600" dirty="0" smtClean="0">
                    <a:effectLst/>
                  </a:rPr>
                  <a:t>0.4524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(ب)	</a:t>
                </a:r>
                <a:r>
                  <a:rPr lang="en-US" sz="1600" dirty="0" smtClean="0">
                    <a:effectLst/>
                  </a:rPr>
                  <a:t>0.9264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(ج)	</a:t>
                </a:r>
                <a:r>
                  <a:rPr lang="en-US" sz="1600" dirty="0" smtClean="0">
                    <a:effectLst/>
                  </a:rPr>
                  <a:t>0.4875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(د)	لا شيء مما سبق</a:t>
                </a:r>
                <a:endParaRPr lang="en-US" sz="1600" dirty="0">
                  <a:effectLst/>
                </a:endParaRPr>
              </a:p>
              <a:p>
                <a:r>
                  <a:rPr lang="ar-SA" sz="1800" u="sng" dirty="0" smtClean="0">
                    <a:effectLst/>
                  </a:rPr>
                  <a:t>(</a:t>
                </a:r>
                <a:r>
                  <a:rPr lang="ar-EG" sz="1800" u="sng" dirty="0" smtClean="0">
                    <a:effectLst/>
                  </a:rPr>
                  <a:t>44</a:t>
                </a:r>
                <a:r>
                  <a:rPr lang="ar-SA" sz="1800" u="sng" dirty="0" smtClean="0">
                    <a:effectLst/>
                  </a:rPr>
                  <a:t>)بفرض </a:t>
                </a:r>
                <a:r>
                  <a:rPr lang="ar-SA" sz="1800" u="sng" dirty="0">
                    <a:effectLst/>
                  </a:rPr>
                  <a:t>أن كل من الحدثين </a:t>
                </a:r>
                <a:r>
                  <a:rPr lang="en-US" sz="1800" u="sng" dirty="0">
                    <a:effectLst/>
                  </a:rPr>
                  <a:t>A</a:t>
                </a:r>
                <a:r>
                  <a:rPr lang="ar-EG" sz="1800" u="sng" dirty="0">
                    <a:effectLst/>
                  </a:rPr>
                  <a:t> و </a:t>
                </a:r>
                <a:r>
                  <a:rPr lang="en-US" sz="1800" u="sng" dirty="0">
                    <a:effectLst/>
                  </a:rPr>
                  <a:t>B</a:t>
                </a:r>
                <a:r>
                  <a:rPr lang="ar-EG" sz="1800" u="sng" dirty="0">
                    <a:effectLst/>
                  </a:rPr>
                  <a:t> هي </a:t>
                </a:r>
                <a:r>
                  <a:rPr lang="ar-SA" sz="1800" u="sng" dirty="0">
                    <a:effectLst/>
                  </a:rPr>
                  <a:t>حوادث متعارضة فإن قيمة   </a:t>
                </a:r>
                <a:r>
                  <a:rPr lang="en-US" sz="1800" u="sng" dirty="0">
                    <a:effectLst/>
                  </a:rPr>
                  <a:t>P(A</a:t>
                </a:r>
                <a14:m>
                  <m:oMath xmlns:m="http://schemas.openxmlformats.org/officeDocument/2006/math">
                    <m:r>
                      <a:rPr lang="ar-SA" sz="1800" b="0" u="sng">
                        <a:effectLst/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u="sng" dirty="0">
                    <a:effectLst/>
                  </a:rPr>
                  <a:t>B)</a:t>
                </a:r>
                <a:r>
                  <a:rPr lang="ar-SA" sz="1800" u="sng" dirty="0">
                    <a:effectLst/>
                  </a:rPr>
                  <a:t> تساوي :</a:t>
                </a:r>
                <a:endParaRPr lang="en-US" sz="1800" u="sng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(أ)	</a:t>
                </a:r>
                <a:r>
                  <a:rPr lang="en-US" sz="1600" dirty="0" smtClean="0">
                    <a:effectLst/>
                  </a:rPr>
                  <a:t>0.33</a:t>
                </a:r>
              </a:p>
              <a:p>
                <a:r>
                  <a:rPr lang="en-US" sz="1600" dirty="0">
                    <a:effectLst/>
                  </a:rPr>
                  <a:t> </a:t>
                </a:r>
                <a:r>
                  <a:rPr lang="en-US" sz="1600" dirty="0" smtClean="0">
                    <a:effectLst/>
                  </a:rPr>
                  <a:t>                  </a:t>
                </a:r>
                <a:r>
                  <a:rPr lang="ar-SA" sz="1600" dirty="0" smtClean="0">
                    <a:effectLst/>
                  </a:rPr>
                  <a:t>(ب</a:t>
                </a:r>
                <a:r>
                  <a:rPr lang="ar-SA" sz="1600" dirty="0">
                    <a:effectLst/>
                  </a:rPr>
                  <a:t>)	</a:t>
                </a:r>
                <a:r>
                  <a:rPr lang="en-US" sz="1600" dirty="0">
                    <a:effectLst/>
                  </a:rPr>
                  <a:t>0</a:t>
                </a:r>
              </a:p>
              <a:p>
                <a:r>
                  <a:rPr lang="ar-SA" sz="1600" dirty="0">
                    <a:effectLst/>
                  </a:rPr>
                  <a:t>		(ج)	</a:t>
                </a:r>
                <a:r>
                  <a:rPr lang="en-US" sz="1600" dirty="0" smtClean="0">
                    <a:effectLst/>
                  </a:rPr>
                  <a:t>0.65</a:t>
                </a:r>
                <a:endParaRPr lang="en-US" sz="1600" dirty="0">
                  <a:effectLst/>
                </a:endParaRPr>
              </a:p>
              <a:p>
                <a:r>
                  <a:rPr lang="ar-SA" sz="1600" dirty="0">
                    <a:effectLst/>
                  </a:rPr>
                  <a:t>		(د)	لا شيء مما سبق</a:t>
                </a:r>
                <a:endParaRPr lang="en-US" sz="1600" dirty="0">
                  <a:effectLst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70" r="-547" b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dirty="0"/>
              <a:t>إذا كان احتمال نجاح الطالب في مقرر الرياضيات هو </a:t>
            </a:r>
            <a:r>
              <a:rPr lang="en-US" sz="2000" dirty="0" smtClean="0"/>
              <a:t>0.8</a:t>
            </a:r>
            <a:r>
              <a:rPr lang="ar-SA" sz="2000" dirty="0" smtClean="0"/>
              <a:t> </a:t>
            </a:r>
            <a:r>
              <a:rPr lang="ar-SA" sz="2000" dirty="0"/>
              <a:t>واحتمال نجاحه في مقرر الاقتصاد هو </a:t>
            </a:r>
            <a:r>
              <a:rPr lang="en-US" sz="2000" dirty="0" smtClean="0"/>
              <a:t>0.6</a:t>
            </a:r>
            <a:r>
              <a:rPr lang="ar-SA" sz="2000" dirty="0" smtClean="0"/>
              <a:t> </a:t>
            </a:r>
            <a:r>
              <a:rPr lang="ar-SA" sz="2000" dirty="0"/>
              <a:t>أحسب الاحتمالات التالية إذا علمت أن هذه الاحداث مستقلة :-</a:t>
            </a:r>
            <a:endParaRPr lang="en-US" sz="2000" dirty="0"/>
          </a:p>
          <a:p>
            <a:pPr lvl="0"/>
            <a:r>
              <a:rPr lang="ar-EG" sz="2000" u="sng" dirty="0" smtClean="0"/>
              <a:t>(45)</a:t>
            </a:r>
            <a:r>
              <a:rPr lang="ar-SA" sz="2000" u="sng" dirty="0" smtClean="0"/>
              <a:t> احتمال  </a:t>
            </a:r>
            <a:r>
              <a:rPr lang="ar-SA" sz="2000" u="sng" dirty="0"/>
              <a:t>النجاح في المقررين معاً  </a:t>
            </a:r>
            <a:r>
              <a:rPr lang="ar-EG" sz="2000" u="sng" dirty="0" smtClean="0"/>
              <a:t>:-</a:t>
            </a:r>
          </a:p>
          <a:p>
            <a:pPr lvl="0"/>
            <a:r>
              <a:rPr lang="ar-EG" sz="2000" dirty="0" smtClean="0"/>
              <a:t>(أ)  0.42</a:t>
            </a:r>
          </a:p>
          <a:p>
            <a:pPr lvl="0"/>
            <a:r>
              <a:rPr lang="ar-EG" sz="2000" dirty="0" smtClean="0"/>
              <a:t>(ب) 0.48</a:t>
            </a:r>
          </a:p>
          <a:p>
            <a:pPr lvl="0"/>
            <a:r>
              <a:rPr lang="ar-EG" sz="2000" dirty="0" smtClean="0"/>
              <a:t>(ج) 0.54</a:t>
            </a:r>
          </a:p>
          <a:p>
            <a:r>
              <a:rPr lang="ar-SA" sz="2000" dirty="0" smtClean="0"/>
              <a:t>(</a:t>
            </a:r>
            <a:r>
              <a:rPr lang="ar-SA" sz="2000" dirty="0"/>
              <a:t>د)	لا شيء مما </a:t>
            </a:r>
            <a:r>
              <a:rPr lang="ar-SA" sz="2000" dirty="0" smtClean="0"/>
              <a:t>سبق</a:t>
            </a:r>
            <a:endParaRPr lang="ar-EG" sz="2000" dirty="0" smtClean="0"/>
          </a:p>
          <a:p>
            <a:r>
              <a:rPr lang="ar-EG" sz="2000" u="sng" dirty="0" smtClean="0"/>
              <a:t>(46)</a:t>
            </a:r>
            <a:r>
              <a:rPr lang="ar-SA" sz="2000" u="sng" dirty="0" smtClean="0"/>
              <a:t> احتمال  </a:t>
            </a:r>
            <a:r>
              <a:rPr lang="ar-SA" sz="2000" u="sng" dirty="0"/>
              <a:t>الرسوب في المقررين معاً </a:t>
            </a:r>
            <a:r>
              <a:rPr lang="ar-EG" sz="2000" u="sng" dirty="0" smtClean="0"/>
              <a:t>:-</a:t>
            </a:r>
          </a:p>
          <a:p>
            <a:r>
              <a:rPr lang="ar-EG" sz="2000" dirty="0" smtClean="0"/>
              <a:t>(أ)    0.48</a:t>
            </a:r>
          </a:p>
          <a:p>
            <a:r>
              <a:rPr lang="ar-EG" sz="2000" dirty="0" smtClean="0"/>
              <a:t>(ب)  0.08</a:t>
            </a:r>
          </a:p>
          <a:p>
            <a:r>
              <a:rPr lang="ar-EG" sz="2000" dirty="0" smtClean="0"/>
              <a:t>(ج)  0.92 </a:t>
            </a:r>
          </a:p>
          <a:p>
            <a:r>
              <a:rPr lang="ar-SA" sz="2000" dirty="0"/>
              <a:t>(د)	لا شيء مما سبق</a:t>
            </a:r>
            <a:endParaRPr lang="ar-EG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 –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000" dirty="0"/>
              <a:t>إذا كان احتمال نجاح الطالب في مقرر الرياضيات هو </a:t>
            </a:r>
            <a:r>
              <a:rPr lang="en-US" sz="2000" dirty="0"/>
              <a:t>0.8</a:t>
            </a:r>
            <a:r>
              <a:rPr lang="ar-SA" sz="2000" dirty="0"/>
              <a:t> واحتمال نجاحه في مقرر الاقتصاد هو </a:t>
            </a:r>
            <a:r>
              <a:rPr lang="en-US" sz="2000" dirty="0"/>
              <a:t>0.6</a:t>
            </a:r>
            <a:r>
              <a:rPr lang="ar-SA" sz="2000" dirty="0"/>
              <a:t> أحسب الاحتمالات التالية إذا علمت أن هذه الاحداث مستقلة :-</a:t>
            </a:r>
            <a:endParaRPr lang="en-US" sz="2000" dirty="0"/>
          </a:p>
          <a:p>
            <a:pPr lvl="0"/>
            <a:r>
              <a:rPr lang="ar-EG" sz="2000" u="sng" dirty="0" smtClean="0"/>
              <a:t>(47)</a:t>
            </a:r>
            <a:r>
              <a:rPr lang="ar-SA" sz="2000" u="sng" dirty="0" smtClean="0"/>
              <a:t> </a:t>
            </a:r>
            <a:r>
              <a:rPr lang="ar-SA" sz="2000" u="sng" dirty="0"/>
              <a:t>احتمال نجاح الطالب في مقرر واحد فقط  </a:t>
            </a:r>
            <a:r>
              <a:rPr lang="ar-EG" sz="2000" u="sng" dirty="0" smtClean="0"/>
              <a:t>:-</a:t>
            </a:r>
            <a:endParaRPr lang="en-US" sz="2000" u="sng" dirty="0"/>
          </a:p>
          <a:p>
            <a:pPr lvl="0"/>
            <a:r>
              <a:rPr lang="ar-EG" sz="2000" dirty="0" smtClean="0"/>
              <a:t>(</a:t>
            </a:r>
            <a:r>
              <a:rPr lang="ar-EG" sz="2000" dirty="0"/>
              <a:t>أ)  </a:t>
            </a:r>
            <a:r>
              <a:rPr lang="ar-EG" sz="2000" dirty="0" smtClean="0"/>
              <a:t>0.45</a:t>
            </a:r>
            <a:endParaRPr lang="ar-EG" sz="2000" dirty="0"/>
          </a:p>
          <a:p>
            <a:pPr lvl="0"/>
            <a:r>
              <a:rPr lang="ar-EG" sz="2000" dirty="0"/>
              <a:t>(ب) </a:t>
            </a:r>
            <a:r>
              <a:rPr lang="ar-EG" sz="2000" dirty="0" smtClean="0"/>
              <a:t>0.44</a:t>
            </a:r>
            <a:endParaRPr lang="ar-EG" sz="2000" dirty="0"/>
          </a:p>
          <a:p>
            <a:pPr lvl="0"/>
            <a:r>
              <a:rPr lang="ar-EG" sz="2000" dirty="0"/>
              <a:t>(ج) 0.54</a:t>
            </a:r>
          </a:p>
          <a:p>
            <a:r>
              <a:rPr lang="ar-SA" sz="2000" dirty="0"/>
              <a:t>(د)	لا شيء مما سبق</a:t>
            </a:r>
            <a:endParaRPr lang="ar-EG" sz="2000" dirty="0"/>
          </a:p>
          <a:p>
            <a:pPr lvl="0"/>
            <a:r>
              <a:rPr lang="ar-EG" sz="2000" u="sng" dirty="0" smtClean="0"/>
              <a:t>(48)</a:t>
            </a:r>
            <a:r>
              <a:rPr lang="ar-SA" sz="2000" u="sng" dirty="0" smtClean="0"/>
              <a:t> </a:t>
            </a:r>
            <a:r>
              <a:rPr lang="ar-SA" sz="2000" u="sng" dirty="0"/>
              <a:t>احتمال النجاح في مقرر واحد على الاقل </a:t>
            </a:r>
            <a:r>
              <a:rPr lang="ar-EG" sz="2000" u="sng" dirty="0" smtClean="0"/>
              <a:t> :-</a:t>
            </a:r>
            <a:endParaRPr lang="en-US" sz="2000" u="sng" dirty="0"/>
          </a:p>
          <a:p>
            <a:r>
              <a:rPr lang="ar-EG" sz="2000" dirty="0" smtClean="0"/>
              <a:t>(</a:t>
            </a:r>
            <a:r>
              <a:rPr lang="ar-EG" sz="2000" dirty="0"/>
              <a:t>أ)    0.48</a:t>
            </a:r>
          </a:p>
          <a:p>
            <a:r>
              <a:rPr lang="ar-EG" sz="2000" dirty="0"/>
              <a:t>(ب)  0.08</a:t>
            </a:r>
          </a:p>
          <a:p>
            <a:r>
              <a:rPr lang="ar-EG" sz="2000" dirty="0"/>
              <a:t>(ج)  0.92 </a:t>
            </a:r>
          </a:p>
          <a:p>
            <a:r>
              <a:rPr lang="ar-SA" sz="2000" dirty="0"/>
              <a:t>(د)	لا شيء مما سبق</a:t>
            </a:r>
            <a:endParaRPr lang="ar-EG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282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5-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/>
            <a:r>
              <a:rPr lang="ar-SA" sz="1800" dirty="0"/>
              <a:t>مصنع يستخدم ثلاث آلات في الانتاج فإذا كانت الالة الاولى تنتج </a:t>
            </a:r>
            <a:r>
              <a:rPr lang="ar-EG" sz="1800" dirty="0" smtClean="0"/>
              <a:t>40</a:t>
            </a:r>
            <a:r>
              <a:rPr lang="ar-SA" sz="1800" dirty="0" smtClean="0"/>
              <a:t>% </a:t>
            </a:r>
            <a:r>
              <a:rPr lang="ar-SA" sz="1800" dirty="0"/>
              <a:t>من إنتاج المصنع و الالة الثانية تنتج </a:t>
            </a:r>
            <a:r>
              <a:rPr lang="ar-EG" sz="1800" dirty="0" smtClean="0"/>
              <a:t>30</a:t>
            </a:r>
            <a:r>
              <a:rPr lang="ar-SA" sz="1800" dirty="0" smtClean="0"/>
              <a:t>% </a:t>
            </a:r>
            <a:r>
              <a:rPr lang="ar-SA" sz="1800" dirty="0"/>
              <a:t>من الانتاج و الباقي للألة الثالثة فإذا كانت نسبة الانتاج المعيب للألأت الثلاثة على التوالي هي </a:t>
            </a:r>
            <a:r>
              <a:rPr lang="ar-EG" sz="1800" dirty="0" smtClean="0"/>
              <a:t>7</a:t>
            </a:r>
            <a:r>
              <a:rPr lang="ar-SA" sz="1800" dirty="0" smtClean="0"/>
              <a:t>% </a:t>
            </a:r>
            <a:r>
              <a:rPr lang="ar-SA" sz="1800" dirty="0"/>
              <a:t>و </a:t>
            </a:r>
            <a:r>
              <a:rPr lang="ar-EG" sz="1800" dirty="0" smtClean="0"/>
              <a:t>3</a:t>
            </a:r>
            <a:r>
              <a:rPr lang="ar-SA" sz="1800" dirty="0" smtClean="0"/>
              <a:t>% </a:t>
            </a:r>
            <a:r>
              <a:rPr lang="ar-SA" sz="1800" dirty="0"/>
              <a:t>و </a:t>
            </a:r>
            <a:r>
              <a:rPr lang="ar-EG" sz="1800" dirty="0" smtClean="0"/>
              <a:t>4</a:t>
            </a:r>
            <a:r>
              <a:rPr lang="ar-SA" sz="1800" dirty="0" smtClean="0"/>
              <a:t>% ،</a:t>
            </a:r>
            <a:r>
              <a:rPr lang="ar-EG" sz="1800" dirty="0" smtClean="0"/>
              <a:t> </a:t>
            </a:r>
            <a:r>
              <a:rPr lang="ar-SA" sz="1800" dirty="0" smtClean="0"/>
              <a:t>وإذا </a:t>
            </a:r>
            <a:r>
              <a:rPr lang="ar-SA" sz="1800" dirty="0"/>
              <a:t>تم سحب وحدة عشوائياً من إنتاج </a:t>
            </a:r>
            <a:r>
              <a:rPr lang="ar-SA" sz="1800" dirty="0" smtClean="0"/>
              <a:t>المصنع </a:t>
            </a:r>
            <a:r>
              <a:rPr lang="ar-EG" sz="1800" u="sng" dirty="0" smtClean="0">
                <a:solidFill>
                  <a:srgbClr val="FF0000"/>
                </a:solidFill>
              </a:rPr>
              <a:t>المطلوب :-</a:t>
            </a:r>
          </a:p>
          <a:p>
            <a:pPr marL="82296" lvl="0" indent="0" algn="just"/>
            <a:r>
              <a:rPr lang="ar-EG" sz="1800" u="sng" dirty="0" smtClean="0"/>
              <a:t>(49) </a:t>
            </a:r>
            <a:r>
              <a:rPr lang="ar-SA" sz="1800" u="sng" dirty="0"/>
              <a:t>احتمال أن تكون معيبة :-</a:t>
            </a:r>
            <a:endParaRPr lang="en-US" sz="1800" u="sng" dirty="0"/>
          </a:p>
          <a:p>
            <a:pPr marL="82296" indent="0" algn="just"/>
            <a:r>
              <a:rPr lang="ar-EG" sz="1800" dirty="0"/>
              <a:t>(أ) </a:t>
            </a:r>
            <a:r>
              <a:rPr lang="ar-EG" sz="1800" dirty="0" smtClean="0"/>
              <a:t>    0.052</a:t>
            </a:r>
            <a:endParaRPr lang="ar-EG" sz="1800" dirty="0"/>
          </a:p>
          <a:p>
            <a:pPr marL="82296" indent="0" algn="just"/>
            <a:r>
              <a:rPr lang="ar-EG" sz="1800" dirty="0"/>
              <a:t>(ب) </a:t>
            </a:r>
            <a:r>
              <a:rPr lang="ar-EG" sz="1800" dirty="0" smtClean="0"/>
              <a:t>  0.049 </a:t>
            </a:r>
            <a:endParaRPr lang="ar-EG" sz="1800" dirty="0"/>
          </a:p>
          <a:p>
            <a:pPr marL="82296" indent="0" algn="just"/>
            <a:r>
              <a:rPr lang="ar-EG" sz="1800" dirty="0"/>
              <a:t>(ج</a:t>
            </a:r>
            <a:r>
              <a:rPr lang="ar-EG" sz="1800" dirty="0" smtClean="0"/>
              <a:t>)   0.056</a:t>
            </a:r>
            <a:endParaRPr lang="ar-EG" sz="1800" dirty="0"/>
          </a:p>
          <a:p>
            <a:pPr marL="82296" indent="0" algn="just"/>
            <a:r>
              <a:rPr lang="ar-EG" sz="1800" dirty="0"/>
              <a:t>(د</a:t>
            </a:r>
            <a:r>
              <a:rPr lang="ar-EG" sz="1800" dirty="0" smtClean="0"/>
              <a:t>) </a:t>
            </a:r>
            <a:r>
              <a:rPr lang="ar-SA" sz="1800" dirty="0"/>
              <a:t>لا شيء مما سبق</a:t>
            </a:r>
            <a:endParaRPr lang="ar-EG" sz="1800" dirty="0" smtClean="0"/>
          </a:p>
          <a:p>
            <a:pPr marL="82296" lvl="0" indent="0" algn="just"/>
            <a:r>
              <a:rPr lang="ar-EG" sz="1800" u="sng" dirty="0" smtClean="0"/>
              <a:t>(50) </a:t>
            </a:r>
            <a:r>
              <a:rPr lang="ar-EG" sz="1800" u="sng" dirty="0"/>
              <a:t>ا</a:t>
            </a:r>
            <a:r>
              <a:rPr lang="ar-SA" sz="1800" u="sng" dirty="0"/>
              <a:t>ذا علمت ان هذه الوحدة معيبة فما هو احتمال أن تكون من إنتاج الالة الثالثة :-</a:t>
            </a:r>
            <a:endParaRPr lang="en-US" sz="1800" u="sng" dirty="0"/>
          </a:p>
          <a:p>
            <a:pPr marL="82296" indent="0" algn="just"/>
            <a:r>
              <a:rPr lang="ar-EG" sz="1800" dirty="0"/>
              <a:t>(أ) </a:t>
            </a:r>
            <a:r>
              <a:rPr lang="ar-EG" sz="1800" dirty="0" smtClean="0"/>
              <a:t>    0.049</a:t>
            </a:r>
            <a:endParaRPr lang="ar-EG" sz="1800" dirty="0"/>
          </a:p>
          <a:p>
            <a:pPr marL="82296" indent="0" algn="just"/>
            <a:r>
              <a:rPr lang="ar-EG" sz="1800" dirty="0"/>
              <a:t>(ب) </a:t>
            </a:r>
            <a:r>
              <a:rPr lang="ar-EG" sz="1800" dirty="0" smtClean="0"/>
              <a:t>   0.201</a:t>
            </a:r>
            <a:endParaRPr lang="ar-EG" sz="1800" dirty="0"/>
          </a:p>
          <a:p>
            <a:pPr marL="82296" indent="0" algn="just"/>
            <a:r>
              <a:rPr lang="ar-EG" sz="1800" dirty="0"/>
              <a:t>(ج</a:t>
            </a:r>
            <a:r>
              <a:rPr lang="ar-EG" sz="1800" dirty="0" smtClean="0"/>
              <a:t>)     0.245</a:t>
            </a:r>
            <a:endParaRPr lang="ar-EG" sz="1800" dirty="0"/>
          </a:p>
          <a:p>
            <a:pPr marL="82296" indent="0" algn="just"/>
            <a:r>
              <a:rPr lang="ar-EG" sz="1800" dirty="0"/>
              <a:t>(د</a:t>
            </a:r>
            <a:r>
              <a:rPr lang="ar-EG" sz="1800" dirty="0" smtClean="0"/>
              <a:t>) </a:t>
            </a:r>
            <a:r>
              <a:rPr lang="ar-SA" sz="1800" dirty="0"/>
              <a:t>لا شيء مما سبق</a:t>
            </a:r>
            <a:endParaRPr lang="ar-EG" sz="1800" dirty="0"/>
          </a:p>
          <a:p>
            <a:pPr marL="82296" indent="0" algn="just"/>
            <a:endParaRPr lang="ar-EG" sz="1800" dirty="0"/>
          </a:p>
          <a:p>
            <a:pPr marL="82296" indent="0" algn="just"/>
            <a:endParaRPr lang="ar-EG" sz="1800" u="sng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6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البيانات التالية توضح توزيع مجموعة من ال</a:t>
            </a:r>
            <a:r>
              <a:rPr lang="ar-EG" b="1" dirty="0" smtClean="0"/>
              <a:t>عاملين</a:t>
            </a:r>
            <a:r>
              <a:rPr lang="ar-SA" b="1" dirty="0" smtClean="0"/>
              <a:t> تبعاً ل</a:t>
            </a:r>
            <a:r>
              <a:rPr lang="ar-EG" b="1" dirty="0" smtClean="0"/>
              <a:t>إجورهم الشهرية </a:t>
            </a:r>
            <a:r>
              <a:rPr lang="ar-SA" b="1" dirty="0" smtClean="0"/>
              <a:t> في </a:t>
            </a:r>
            <a:r>
              <a:rPr lang="ar-EG" b="1" dirty="0" smtClean="0"/>
              <a:t>إحدى القطاعات التجارية </a:t>
            </a:r>
            <a:r>
              <a:rPr lang="ar-SA" b="1" dirty="0" smtClean="0"/>
              <a:t> :-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50996" y="3171882"/>
          <a:ext cx="7262444" cy="169727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37492"/>
                <a:gridCol w="1037492"/>
                <a:gridCol w="1037492"/>
                <a:gridCol w="1037492"/>
                <a:gridCol w="1037492"/>
                <a:gridCol w="1037492"/>
                <a:gridCol w="1037492"/>
              </a:tblGrid>
              <a:tr h="848639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فئات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أجور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صفر -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0- 10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48639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عدد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عاملين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350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700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500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278278"/>
              </p:ext>
            </p:extLst>
          </p:nvPr>
        </p:nvGraphicFramePr>
        <p:xfrm>
          <a:off x="495300" y="1988840"/>
          <a:ext cx="8915400" cy="33937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48482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fx</a:t>
                      </a:r>
                      <a:r>
                        <a:rPr lang="en-US" baseline="30000" dirty="0" smtClean="0"/>
                        <a:t>2</a:t>
                      </a:r>
                      <a:endParaRPr lang="ar-EG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fx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x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التكرار </a:t>
                      </a:r>
                      <a:r>
                        <a:rPr lang="en-US" dirty="0" smtClean="0"/>
                        <a:t> f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فئات الاجر</a:t>
                      </a:r>
                      <a:endParaRPr lang="ar-EG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0 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31500000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200</a:t>
                      </a:r>
                      <a:r>
                        <a:rPr lang="en-US" sz="1600" b="1" baseline="0" dirty="0" smtClean="0"/>
                        <a:t>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175000000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400 -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245000000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600 - 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202500000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225000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250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/>
                        <a:t>800 - 1000</a:t>
                      </a:r>
                      <a:endParaRPr lang="ar-EG" sz="1600" b="1" dirty="0"/>
                    </a:p>
                  </a:txBody>
                  <a:tcPr/>
                </a:tc>
              </a:tr>
              <a:tr h="4848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656000000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1050000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2000</a:t>
                      </a:r>
                      <a:endParaRPr lang="ar-EG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1600" b="1" dirty="0" smtClean="0"/>
                        <a:t>المجموع</a:t>
                      </a:r>
                      <a:endParaRPr lang="ar-EG" sz="16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dirty="0" smtClean="0"/>
          </a:p>
          <a:p>
            <a:r>
              <a:rPr lang="ar-SA" dirty="0" smtClean="0"/>
              <a:t>(</a:t>
            </a:r>
            <a:r>
              <a:rPr lang="ar-EG" dirty="0" smtClean="0"/>
              <a:t>51</a:t>
            </a:r>
            <a:r>
              <a:rPr lang="ar-SA" dirty="0" smtClean="0"/>
              <a:t>)	الوسط الحسابي :</a:t>
            </a:r>
            <a:endParaRPr lang="en-US" dirty="0" smtClean="0"/>
          </a:p>
          <a:p>
            <a:r>
              <a:rPr lang="ar-SA" dirty="0" smtClean="0"/>
              <a:t>		(أ)	 52.50</a:t>
            </a:r>
            <a:endParaRPr lang="en-US" dirty="0" smtClean="0"/>
          </a:p>
          <a:p>
            <a:r>
              <a:rPr lang="ar-SA" dirty="0" smtClean="0"/>
              <a:t>		(ب)	1000</a:t>
            </a:r>
            <a:endParaRPr lang="en-US" dirty="0" smtClean="0"/>
          </a:p>
          <a:p>
            <a:r>
              <a:rPr lang="ar-SA" dirty="0" smtClean="0"/>
              <a:t>		(ج)	</a:t>
            </a:r>
            <a:r>
              <a:rPr lang="ar-EG" dirty="0" smtClean="0"/>
              <a:t>525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dirty="0" smtClean="0"/>
          </a:p>
          <a:p>
            <a:r>
              <a:rPr lang="ar-EG" dirty="0" smtClean="0"/>
              <a:t>(52) التباين يساوي :-</a:t>
            </a:r>
          </a:p>
          <a:p>
            <a:r>
              <a:rPr lang="ar-EG" dirty="0" smtClean="0"/>
              <a:t>(أ) 52375</a:t>
            </a:r>
          </a:p>
          <a:p>
            <a:r>
              <a:rPr lang="ar-EG" dirty="0" smtClean="0"/>
              <a:t>(ب) 52357</a:t>
            </a:r>
          </a:p>
          <a:p>
            <a:r>
              <a:rPr lang="ar-EG" dirty="0" smtClean="0"/>
              <a:t>(ج) 228</a:t>
            </a:r>
          </a:p>
          <a:p>
            <a:r>
              <a:rPr lang="ar-EG" dirty="0" smtClean="0"/>
              <a:t>(د) لا شيئ مما سبق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ar-EG" dirty="0" smtClean="0"/>
          </a:p>
          <a:p>
            <a:r>
              <a:rPr lang="ar-EG" dirty="0" smtClean="0"/>
              <a:t>(53) قيمة الانحراف المعياري :-</a:t>
            </a:r>
          </a:p>
          <a:p>
            <a:r>
              <a:rPr lang="ar-EG" dirty="0" smtClean="0"/>
              <a:t>(أ)  </a:t>
            </a:r>
            <a:r>
              <a:rPr lang="en-US" dirty="0" smtClean="0"/>
              <a:t>223</a:t>
            </a:r>
            <a:endParaRPr lang="ar-EG" dirty="0" smtClean="0"/>
          </a:p>
          <a:p>
            <a:r>
              <a:rPr lang="ar-EG" dirty="0" smtClean="0"/>
              <a:t>(ب)  </a:t>
            </a:r>
            <a:r>
              <a:rPr lang="en-US" dirty="0" smtClean="0"/>
              <a:t>228.86</a:t>
            </a:r>
            <a:endParaRPr lang="ar-EG" dirty="0" smtClean="0"/>
          </a:p>
          <a:p>
            <a:r>
              <a:rPr lang="ar-EG" dirty="0" smtClean="0"/>
              <a:t>(ج) </a:t>
            </a:r>
            <a:r>
              <a:rPr lang="en-US" dirty="0" smtClean="0"/>
              <a:t>282.86</a:t>
            </a:r>
            <a:endParaRPr lang="ar-EG" dirty="0" smtClean="0"/>
          </a:p>
          <a:p>
            <a:r>
              <a:rPr lang="ar-SA" dirty="0" smtClean="0"/>
              <a:t>(د)	لا شيء مما سبق</a:t>
            </a:r>
            <a:endParaRPr lang="en-US" dirty="0" smtClean="0"/>
          </a:p>
          <a:p>
            <a:endParaRPr lang="ar-E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حساب المؤشرات التالية مقرباً النتائج إلى أقرب رقمين بعد العلامة العشرية إذا لزم الامر ذلك :- </a:t>
            </a:r>
            <a:endParaRPr lang="en-US" dirty="0" smtClean="0"/>
          </a:p>
          <a:p>
            <a:r>
              <a:rPr lang="ar-EG" dirty="0" smtClean="0"/>
              <a:t>(54) </a:t>
            </a:r>
            <a:r>
              <a:rPr lang="ar-SA" dirty="0" smtClean="0"/>
              <a:t>معامل الاختلاف المعياري :</a:t>
            </a:r>
            <a:endParaRPr lang="en-US" dirty="0" smtClean="0"/>
          </a:p>
          <a:p>
            <a:r>
              <a:rPr lang="ar-SA" dirty="0" smtClean="0"/>
              <a:t>		(أ)	34.6%</a:t>
            </a:r>
            <a:endParaRPr lang="en-US" dirty="0" smtClean="0"/>
          </a:p>
          <a:p>
            <a:r>
              <a:rPr lang="ar-SA" dirty="0" smtClean="0"/>
              <a:t>		(ب)	</a:t>
            </a:r>
            <a:r>
              <a:rPr lang="ar-EG" dirty="0" smtClean="0"/>
              <a:t>4</a:t>
            </a:r>
            <a:r>
              <a:rPr lang="ar-SA" dirty="0" smtClean="0"/>
              <a:t>3.6%</a:t>
            </a:r>
            <a:endParaRPr lang="en-US" dirty="0" smtClean="0"/>
          </a:p>
          <a:p>
            <a:r>
              <a:rPr lang="ar-SA" dirty="0" smtClean="0"/>
              <a:t>		(ج)	22.89%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8871" y="1700808"/>
          <a:ext cx="8558585" cy="1463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22655"/>
                <a:gridCol w="1222655"/>
                <a:gridCol w="1222655"/>
                <a:gridCol w="1222655"/>
                <a:gridCol w="1222655"/>
                <a:gridCol w="1222655"/>
                <a:gridCol w="1222655"/>
              </a:tblGrid>
              <a:tr h="648072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فئات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أجور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صفر 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0- 10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>
                          <a:latin typeface="Times New Roman"/>
                          <a:ea typeface="Times New Roman"/>
                        </a:rPr>
                        <a:t>المجموع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400" b="1" dirty="0">
                          <a:latin typeface="Times New Roman"/>
                          <a:ea typeface="Times New Roman"/>
                        </a:rPr>
                        <a:t>عدد 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ال</a:t>
                      </a: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عاملين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350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700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500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250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EG" sz="24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ar-SA" sz="2400" b="1" dirty="0" smtClean="0">
                          <a:latin typeface="Times New Roman"/>
                          <a:ea typeface="Times New Roman"/>
                        </a:rPr>
                        <a:t>000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92760" y="3353400"/>
          <a:ext cx="4310112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55056"/>
                <a:gridCol w="215505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التكرار المتجمع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الحد الادنى للفئة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صفر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200 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400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600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1750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800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أقل من 1000</a:t>
                      </a:r>
                      <a:endParaRPr lang="ar-E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Callout 1 6"/>
          <p:cNvSpPr/>
          <p:nvPr/>
        </p:nvSpPr>
        <p:spPr>
          <a:xfrm>
            <a:off x="7473280" y="3645024"/>
            <a:ext cx="1944216" cy="1008112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ترتيب الوسيط 1000</a:t>
            </a:r>
            <a:endParaRPr lang="ar-EG" dirty="0"/>
          </a:p>
        </p:txBody>
      </p:sp>
      <p:sp>
        <p:nvSpPr>
          <p:cNvPr id="8" name="Line Callout 1 7"/>
          <p:cNvSpPr/>
          <p:nvPr/>
        </p:nvSpPr>
        <p:spPr>
          <a:xfrm>
            <a:off x="704528" y="3284984"/>
            <a:ext cx="1512168" cy="576064"/>
          </a:xfrm>
          <a:prstGeom prst="borderCallout1">
            <a:avLst>
              <a:gd name="adj1" fmla="val 18750"/>
              <a:gd name="adj2" fmla="val 48954"/>
              <a:gd name="adj3" fmla="val -92673"/>
              <a:gd name="adj4" fmla="val 834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الجدول الاصلي</a:t>
            </a:r>
            <a:endParaRPr lang="ar-EG" dirty="0"/>
          </a:p>
        </p:txBody>
      </p:sp>
      <p:sp>
        <p:nvSpPr>
          <p:cNvPr id="9" name="Line Callout 1 8"/>
          <p:cNvSpPr/>
          <p:nvPr/>
        </p:nvSpPr>
        <p:spPr>
          <a:xfrm>
            <a:off x="144016" y="4077072"/>
            <a:ext cx="2360712" cy="792088"/>
          </a:xfrm>
          <a:prstGeom prst="borderCallout1">
            <a:avLst>
              <a:gd name="adj1" fmla="val 14573"/>
              <a:gd name="adj2" fmla="val 55464"/>
              <a:gd name="adj3" fmla="val -75473"/>
              <a:gd name="adj4" fmla="val 1196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الجدول التكراري المتجمع الصاعدد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(</a:t>
            </a:r>
            <a:r>
              <a:rPr lang="ar-EG" dirty="0" smtClean="0"/>
              <a:t>55</a:t>
            </a:r>
            <a:r>
              <a:rPr lang="ar-SA" dirty="0" smtClean="0"/>
              <a:t>)	الوسيط :</a:t>
            </a:r>
            <a:endParaRPr lang="en-US" dirty="0" smtClean="0"/>
          </a:p>
          <a:p>
            <a:r>
              <a:rPr lang="ar-SA" dirty="0" smtClean="0"/>
              <a:t>		(أ)	528.</a:t>
            </a:r>
            <a:r>
              <a:rPr lang="ar-EG" dirty="0" smtClean="0"/>
              <a:t>57</a:t>
            </a:r>
            <a:endParaRPr lang="en-US" dirty="0" smtClean="0"/>
          </a:p>
          <a:p>
            <a:r>
              <a:rPr lang="ar-SA" dirty="0" smtClean="0"/>
              <a:t>		(ب)	371.4</a:t>
            </a:r>
            <a:r>
              <a:rPr lang="ar-EG" dirty="0" smtClean="0"/>
              <a:t>3</a:t>
            </a:r>
            <a:endParaRPr lang="en-US" dirty="0" smtClean="0"/>
          </a:p>
          <a:p>
            <a:r>
              <a:rPr lang="ar-SA" dirty="0" smtClean="0"/>
              <a:t>		(ج)	7</a:t>
            </a:r>
            <a:r>
              <a:rPr lang="ar-EG" dirty="0" smtClean="0"/>
              <a:t>4</a:t>
            </a:r>
            <a:r>
              <a:rPr lang="ar-SA" dirty="0" smtClean="0"/>
              <a:t>0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(</a:t>
            </a:r>
            <a:r>
              <a:rPr lang="ar-EG" sz="2400" dirty="0" smtClean="0"/>
              <a:t>56</a:t>
            </a:r>
            <a:r>
              <a:rPr lang="ar-SA" sz="2400" dirty="0" smtClean="0"/>
              <a:t>)	الربيع الأدنى :</a:t>
            </a:r>
            <a:endParaRPr lang="en-US" sz="2400" dirty="0" smtClean="0"/>
          </a:p>
          <a:p>
            <a:r>
              <a:rPr lang="ar-SA" sz="2400" dirty="0" smtClean="0"/>
              <a:t>		(أ)	528.6</a:t>
            </a:r>
            <a:r>
              <a:rPr lang="ar-EG" sz="2400" dirty="0" smtClean="0"/>
              <a:t>4</a:t>
            </a:r>
            <a:endParaRPr lang="en-US" sz="2400" dirty="0" smtClean="0"/>
          </a:p>
          <a:p>
            <a:r>
              <a:rPr lang="ar-SA" sz="2400" dirty="0" smtClean="0"/>
              <a:t>		(ب)	228.9</a:t>
            </a:r>
            <a:r>
              <a:rPr lang="ar-EG" sz="2400" dirty="0" smtClean="0"/>
              <a:t>2</a:t>
            </a:r>
            <a:endParaRPr lang="en-US" sz="2400" dirty="0" smtClean="0"/>
          </a:p>
          <a:p>
            <a:r>
              <a:rPr lang="ar-SA" sz="2400" dirty="0" smtClean="0"/>
              <a:t>		(ج)	371.4</a:t>
            </a:r>
            <a:r>
              <a:rPr lang="ar-EG" sz="2400" dirty="0" smtClean="0"/>
              <a:t>3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(</a:t>
            </a:r>
            <a:r>
              <a:rPr lang="ar-EG" sz="2400" dirty="0" smtClean="0"/>
              <a:t>57</a:t>
            </a:r>
            <a:r>
              <a:rPr lang="ar-SA" sz="2400" dirty="0" smtClean="0"/>
              <a:t>)	الربيع الاعلى :</a:t>
            </a:r>
            <a:endParaRPr lang="en-US" sz="2400" dirty="0" smtClean="0"/>
          </a:p>
          <a:p>
            <a:r>
              <a:rPr lang="ar-SA" sz="2400" dirty="0" smtClean="0"/>
              <a:t>		(أ)	5</a:t>
            </a:r>
            <a:r>
              <a:rPr lang="ar-EG" sz="2400" dirty="0" smtClean="0"/>
              <a:t>0</a:t>
            </a:r>
            <a:r>
              <a:rPr lang="ar-SA" sz="2400" dirty="0" smtClean="0"/>
              <a:t>2.86</a:t>
            </a:r>
            <a:endParaRPr lang="en-US" sz="2400" dirty="0" smtClean="0"/>
          </a:p>
          <a:p>
            <a:r>
              <a:rPr lang="ar-SA" sz="2400" dirty="0" smtClean="0"/>
              <a:t>		(ب)	7</a:t>
            </a:r>
            <a:r>
              <a:rPr lang="ar-EG" sz="2400" dirty="0" smtClean="0"/>
              <a:t>0</a:t>
            </a:r>
            <a:r>
              <a:rPr lang="ar-SA" sz="2400" dirty="0" smtClean="0"/>
              <a:t>0</a:t>
            </a:r>
            <a:endParaRPr lang="en-US" sz="2400" dirty="0" smtClean="0"/>
          </a:p>
          <a:p>
            <a:r>
              <a:rPr lang="ar-SA" sz="2400" dirty="0" smtClean="0"/>
              <a:t>		(ج)	75</a:t>
            </a:r>
            <a:r>
              <a:rPr lang="ar-EG" sz="2400" dirty="0" smtClean="0"/>
              <a:t>0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6- مقاييس النزعة المركزية و التشتت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(</a:t>
            </a:r>
            <a:r>
              <a:rPr lang="ar-EG" dirty="0" smtClean="0"/>
              <a:t>58</a:t>
            </a:r>
            <a:r>
              <a:rPr lang="ar-SA" dirty="0" smtClean="0"/>
              <a:t>)	يعتبر هذا التوزيع توزيع :</a:t>
            </a:r>
            <a:endParaRPr lang="en-US" dirty="0" smtClean="0"/>
          </a:p>
          <a:p>
            <a:r>
              <a:rPr lang="ar-SA" dirty="0" smtClean="0"/>
              <a:t>		(أ)	ملتوي جهة اليمين </a:t>
            </a:r>
            <a:endParaRPr lang="en-US" dirty="0" smtClean="0"/>
          </a:p>
          <a:p>
            <a:r>
              <a:rPr lang="ar-SA" dirty="0" smtClean="0"/>
              <a:t>		(ب)	ملتوي جهة اليسار</a:t>
            </a:r>
            <a:endParaRPr lang="en-US" dirty="0" smtClean="0"/>
          </a:p>
          <a:p>
            <a:r>
              <a:rPr lang="ar-SA" dirty="0" smtClean="0"/>
              <a:t>		(ج)	متماثل وطبيعي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ar-E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لدراسة العلاقة بين درجات مجموعة من الطلاب في كل من مادتي المحاسبة (</a:t>
            </a:r>
            <a:r>
              <a:rPr lang="en-US" b="1" dirty="0" smtClean="0"/>
              <a:t>(x</a:t>
            </a:r>
            <a:r>
              <a:rPr lang="ar-SA" b="1" dirty="0" smtClean="0"/>
              <a:t>و </a:t>
            </a:r>
            <a:r>
              <a:rPr lang="ar-EG" b="1" dirty="0" smtClean="0"/>
              <a:t>الاقتصاد</a:t>
            </a:r>
            <a:r>
              <a:rPr lang="ar-SA" b="1" dirty="0" smtClean="0"/>
              <a:t> </a:t>
            </a:r>
            <a:r>
              <a:rPr lang="en-US" b="1" dirty="0" smtClean="0"/>
              <a:t>(y)</a:t>
            </a:r>
            <a:r>
              <a:rPr lang="ar-SA" b="1" dirty="0" smtClean="0"/>
              <a:t> تم تجميع عينة مكونة من </a:t>
            </a:r>
            <a:r>
              <a:rPr lang="ar-EG" b="1" dirty="0" smtClean="0"/>
              <a:t>8</a:t>
            </a:r>
            <a:r>
              <a:rPr lang="ar-SA" b="1" dirty="0" smtClean="0"/>
              <a:t> طلاب و ال</a:t>
            </a:r>
            <a:r>
              <a:rPr lang="ar-EG" b="1" dirty="0" smtClean="0"/>
              <a:t>جدول التالي ي</a:t>
            </a:r>
            <a:r>
              <a:rPr lang="ar-SA" b="1" dirty="0" smtClean="0"/>
              <a:t>وضح ملخص نتائج الدراسة  :-</a:t>
            </a:r>
            <a:endParaRPr lang="ar-EG" b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37389" y="3356992"/>
          <a:ext cx="8036091" cy="13681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  <a:gridCol w="892899"/>
              </a:tblGrid>
              <a:tr h="684076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المحاسبة 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17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20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11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19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20</a:t>
                      </a:r>
                      <a:endParaRPr lang="ar-EG" sz="2800" b="1" dirty="0"/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الاقتصاد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10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11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14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18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19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13</a:t>
                      </a:r>
                      <a:endParaRPr lang="ar-EG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sz="2800" b="1" dirty="0" smtClean="0"/>
                        <a:t>14</a:t>
                      </a:r>
                      <a:endParaRPr lang="ar-EG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878546"/>
          <a:ext cx="8915400" cy="399872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5326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ar-EG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  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x</a:t>
                      </a:r>
                      <a:endParaRPr lang="ar-EG" dirty="0"/>
                    </a:p>
                  </a:txBody>
                  <a:tcPr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</a:tr>
              <a:tr h="338463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</a:tr>
              <a:tr h="388894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</a:tr>
              <a:tr h="295309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</a:tr>
              <a:tr h="396171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</a:tr>
              <a:tr h="302586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</a:tr>
              <a:tr h="353017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</a:tr>
              <a:tr h="453625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1636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2388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1852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:-</a:t>
            </a:r>
            <a:endParaRPr lang="en-US" dirty="0" smtClean="0"/>
          </a:p>
          <a:p>
            <a:r>
              <a:rPr lang="ar-SA" dirty="0" smtClean="0"/>
              <a:t>(</a:t>
            </a:r>
            <a:r>
              <a:rPr lang="ar-EG" dirty="0" smtClean="0"/>
              <a:t>59</a:t>
            </a:r>
            <a:r>
              <a:rPr lang="ar-SA" dirty="0" smtClean="0"/>
              <a:t>)	</a:t>
            </a:r>
            <a:r>
              <a:rPr lang="ar-EG" dirty="0" smtClean="0"/>
              <a:t> </a:t>
            </a:r>
            <a:r>
              <a:rPr lang="ar-SA" dirty="0" smtClean="0"/>
              <a:t>قيمة معامل الارتباط بيرسون بين كل من درجات </a:t>
            </a:r>
            <a:r>
              <a:rPr lang="ar-EG" dirty="0" smtClean="0"/>
              <a:t>الاقتصاد</a:t>
            </a:r>
            <a:r>
              <a:rPr lang="ar-SA" dirty="0" smtClean="0"/>
              <a:t> و المحاسبة يساوي :</a:t>
            </a:r>
            <a:endParaRPr lang="en-US" dirty="0" smtClean="0"/>
          </a:p>
          <a:p>
            <a:r>
              <a:rPr lang="ar-SA" dirty="0" smtClean="0"/>
              <a:t>		(أ)	+ </a:t>
            </a:r>
            <a:r>
              <a:rPr lang="en-US" dirty="0" smtClean="0"/>
              <a:t>0.72</a:t>
            </a:r>
          </a:p>
          <a:p>
            <a:r>
              <a:rPr lang="ar-SA" dirty="0" smtClean="0"/>
              <a:t>		(ب)	-  </a:t>
            </a:r>
            <a:r>
              <a:rPr lang="en-US" dirty="0" smtClean="0"/>
              <a:t>0.72</a:t>
            </a:r>
          </a:p>
          <a:p>
            <a:r>
              <a:rPr lang="ar-SA" dirty="0" smtClean="0"/>
              <a:t>		(ج)	+ </a:t>
            </a:r>
            <a:r>
              <a:rPr lang="en-US" dirty="0" smtClean="0"/>
              <a:t>0.77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(</a:t>
            </a:r>
            <a:r>
              <a:rPr lang="ar-EG" sz="2400" dirty="0" smtClean="0"/>
              <a:t>60</a:t>
            </a:r>
            <a:r>
              <a:rPr lang="ar-SA" sz="2400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/>
              <a:t>		(أ)	طردية </a:t>
            </a:r>
            <a:endParaRPr lang="en-US" sz="2400" dirty="0" smtClean="0"/>
          </a:p>
          <a:p>
            <a:r>
              <a:rPr lang="ar-SA" sz="2400" dirty="0" smtClean="0"/>
              <a:t>		(ب)	عكسية </a:t>
            </a:r>
            <a:endParaRPr lang="en-US" sz="2400" dirty="0" smtClean="0"/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(</a:t>
            </a:r>
            <a:r>
              <a:rPr lang="ar-EG" sz="2400" dirty="0" smtClean="0"/>
              <a:t>61</a:t>
            </a:r>
            <a:r>
              <a:rPr lang="ar-SA" sz="2400" dirty="0" smtClean="0"/>
              <a:t>)	قيمة معامل التحديد بين كل من درجات ال</a:t>
            </a:r>
            <a:r>
              <a:rPr lang="ar-EG" sz="2400" dirty="0" smtClean="0"/>
              <a:t>اقتصاد</a:t>
            </a:r>
            <a:r>
              <a:rPr lang="ar-SA" sz="2400" dirty="0" smtClean="0"/>
              <a:t> و المحاسبة يساوي :</a:t>
            </a:r>
            <a:endParaRPr lang="en-US" sz="2400" dirty="0" smtClean="0"/>
          </a:p>
          <a:p>
            <a:r>
              <a:rPr lang="ar-SA" sz="2400" dirty="0" smtClean="0"/>
              <a:t>		(أ)	 </a:t>
            </a:r>
            <a:r>
              <a:rPr lang="en-US" sz="2400" dirty="0" smtClean="0"/>
              <a:t>52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65 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64</a:t>
            </a:r>
            <a:r>
              <a:rPr lang="ar-SA" sz="2400" dirty="0" smtClean="0"/>
              <a:t> %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7 -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لدراسة العلاقة بين درجات مجموعة من الطلاب في كل من مادتي </a:t>
            </a:r>
            <a:r>
              <a:rPr lang="ar-EG" b="1" dirty="0" smtClean="0"/>
              <a:t>الكيمياء</a:t>
            </a:r>
            <a:r>
              <a:rPr lang="ar-SA" b="1" dirty="0" smtClean="0"/>
              <a:t> (</a:t>
            </a:r>
            <a:r>
              <a:rPr lang="en-US" b="1" dirty="0" smtClean="0"/>
              <a:t>(x</a:t>
            </a:r>
            <a:r>
              <a:rPr lang="ar-SA" b="1" dirty="0" smtClean="0"/>
              <a:t>و </a:t>
            </a:r>
            <a:r>
              <a:rPr lang="ar-EG" b="1" dirty="0" smtClean="0"/>
              <a:t>الفيزياء</a:t>
            </a:r>
            <a:r>
              <a:rPr lang="ar-SA" b="1" dirty="0" smtClean="0"/>
              <a:t> </a:t>
            </a:r>
            <a:r>
              <a:rPr lang="en-US" b="1" dirty="0" smtClean="0"/>
              <a:t>(y)</a:t>
            </a:r>
            <a:r>
              <a:rPr lang="ar-SA" b="1" dirty="0" smtClean="0"/>
              <a:t> تم تجميع عينة مكونة من </a:t>
            </a:r>
            <a:r>
              <a:rPr lang="ar-EG" b="1" dirty="0" smtClean="0"/>
              <a:t>8</a:t>
            </a:r>
            <a:r>
              <a:rPr lang="ar-SA" b="1" dirty="0" smtClean="0"/>
              <a:t> طلاب و المعلومات التالية توضح ملخص نتائج الدراسة  :-</a:t>
            </a:r>
            <a:endParaRPr lang="en-US" dirty="0" smtClean="0"/>
          </a:p>
          <a:p>
            <a:pPr algn="l" rtl="0"/>
            <a:r>
              <a:rPr lang="en-US" sz="2800" b="1" dirty="0" smtClean="0"/>
              <a:t>n = 8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x= 116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y= 112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 y = 1669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= 1716</a:t>
            </a:r>
            <a:endParaRPr lang="en-US" sz="2800" dirty="0" smtClean="0"/>
          </a:p>
          <a:p>
            <a:pPr algn="l" rtl="0"/>
            <a:r>
              <a:rPr lang="en-US" sz="2800" b="1" dirty="0" smtClean="0"/>
              <a:t>∑ y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= 1636</a:t>
            </a:r>
            <a:endParaRPr lang="en-US" sz="2800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:-</a:t>
            </a:r>
            <a:endParaRPr lang="en-US" dirty="0" smtClean="0"/>
          </a:p>
          <a:p>
            <a:r>
              <a:rPr lang="ar-SA" dirty="0" smtClean="0"/>
              <a:t> (</a:t>
            </a:r>
            <a:r>
              <a:rPr lang="ar-EG" dirty="0" smtClean="0"/>
              <a:t>62</a:t>
            </a:r>
            <a:r>
              <a:rPr lang="ar-SA" dirty="0" smtClean="0"/>
              <a:t>)	</a:t>
            </a:r>
            <a:r>
              <a:rPr lang="ar-EG" dirty="0" smtClean="0"/>
              <a:t> </a:t>
            </a:r>
            <a:r>
              <a:rPr lang="ar-SA" dirty="0" smtClean="0"/>
              <a:t>قيمة معامل الارتباط بيرسون بين كل من درجات ال</a:t>
            </a:r>
            <a:r>
              <a:rPr lang="ar-EG" dirty="0" smtClean="0"/>
              <a:t>كيمياء</a:t>
            </a:r>
            <a:r>
              <a:rPr lang="ar-SA" dirty="0" smtClean="0"/>
              <a:t> و ال</a:t>
            </a:r>
            <a:r>
              <a:rPr lang="ar-EG" dirty="0" smtClean="0"/>
              <a:t>فيزياء</a:t>
            </a:r>
            <a:r>
              <a:rPr lang="ar-SA" dirty="0" smtClean="0"/>
              <a:t> يساوي :</a:t>
            </a:r>
            <a:endParaRPr lang="en-US" dirty="0" smtClean="0"/>
          </a:p>
          <a:p>
            <a:r>
              <a:rPr lang="ar-SA" dirty="0" smtClean="0"/>
              <a:t>		(أ)	+ </a:t>
            </a:r>
            <a:r>
              <a:rPr lang="en-US" dirty="0" smtClean="0"/>
              <a:t>0.87</a:t>
            </a:r>
          </a:p>
          <a:p>
            <a:r>
              <a:rPr lang="ar-SA" dirty="0" smtClean="0"/>
              <a:t>		(ب)	-  </a:t>
            </a:r>
            <a:r>
              <a:rPr lang="en-US" dirty="0" smtClean="0"/>
              <a:t>0.936</a:t>
            </a:r>
          </a:p>
          <a:p>
            <a:r>
              <a:rPr lang="ar-SA" dirty="0" smtClean="0"/>
              <a:t>		(ج)	+ </a:t>
            </a:r>
            <a:r>
              <a:rPr lang="en-US" dirty="0" smtClean="0"/>
              <a:t>0.936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(</a:t>
            </a:r>
            <a:r>
              <a:rPr lang="ar-EG" sz="2400" dirty="0" smtClean="0"/>
              <a:t>63</a:t>
            </a:r>
            <a:r>
              <a:rPr lang="ar-SA" sz="2400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/>
              <a:t>		(أ)	طردية </a:t>
            </a:r>
            <a:endParaRPr lang="en-US" sz="2400" dirty="0" smtClean="0"/>
          </a:p>
          <a:p>
            <a:r>
              <a:rPr lang="ar-SA" sz="2400" dirty="0" smtClean="0"/>
              <a:t>		(ب)	عكسية </a:t>
            </a:r>
            <a:endParaRPr lang="en-US" sz="2400" dirty="0" smtClean="0"/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(</a:t>
            </a:r>
            <a:r>
              <a:rPr lang="ar-EG" sz="2400" dirty="0" smtClean="0"/>
              <a:t>64</a:t>
            </a:r>
            <a:r>
              <a:rPr lang="ar-SA" sz="2400" dirty="0" smtClean="0"/>
              <a:t>)	قيمة معامل التحديد بين كل من درجات الاحصاء و المحاسبة يساوي :</a:t>
            </a:r>
            <a:endParaRPr lang="en-US" sz="2400" dirty="0" smtClean="0"/>
          </a:p>
          <a:p>
            <a:r>
              <a:rPr lang="ar-SA" sz="2400" dirty="0" smtClean="0"/>
              <a:t>		(أ)	 </a:t>
            </a:r>
            <a:r>
              <a:rPr lang="en-US" sz="2400" dirty="0" smtClean="0"/>
              <a:t>53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97.6 </a:t>
            </a:r>
            <a:r>
              <a:rPr lang="ar-SA" sz="2400" dirty="0" smtClean="0"/>
              <a:t>%</a:t>
            </a:r>
            <a:endParaRPr lang="en-US" sz="2400" dirty="0" smtClean="0"/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87.6</a:t>
            </a:r>
            <a:r>
              <a:rPr lang="ar-SA" sz="2400" dirty="0" smtClean="0"/>
              <a:t> %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sz="2800" dirty="0"/>
              <a:t>الجدول التالي يوضح توزيع درجات مجموعة من الطلاب في مقرري الاحصاء </a:t>
            </a:r>
            <a:r>
              <a:rPr lang="ar-EG" sz="2800" dirty="0" smtClean="0"/>
              <a:t>والمحاسبة:-</a:t>
            </a:r>
          </a:p>
          <a:p>
            <a:pPr algn="just"/>
            <a:endParaRPr lang="ar-EG" sz="2400" dirty="0"/>
          </a:p>
          <a:p>
            <a:pPr algn="just"/>
            <a:endParaRPr lang="ar-EG" sz="2400" dirty="0" smtClean="0"/>
          </a:p>
          <a:p>
            <a:pPr algn="just"/>
            <a:endParaRPr lang="ar-EG" sz="2400" dirty="0" smtClean="0"/>
          </a:p>
          <a:p>
            <a:pPr algn="just"/>
            <a:endParaRPr lang="ar-EG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70251"/>
              </p:ext>
            </p:extLst>
          </p:nvPr>
        </p:nvGraphicFramePr>
        <p:xfrm>
          <a:off x="848534" y="2924944"/>
          <a:ext cx="7848881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771"/>
                <a:gridCol w="777816"/>
                <a:gridCol w="848527"/>
                <a:gridCol w="1090960"/>
                <a:gridCol w="1256238"/>
                <a:gridCol w="1162796"/>
                <a:gridCol w="944773"/>
              </a:tblGrid>
              <a:tr h="756084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الاحصاء</a:t>
                      </a:r>
                      <a:r>
                        <a:rPr lang="en-US" baseline="0" dirty="0" smtClean="0"/>
                        <a:t> </a:t>
                      </a:r>
                      <a:r>
                        <a:rPr lang="ar-EG" baseline="0" dirty="0" smtClean="0"/>
                        <a:t> 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درجات</a:t>
                      </a:r>
                      <a:r>
                        <a:rPr lang="ar-EG" baseline="0" dirty="0" smtClean="0"/>
                        <a:t> المحاسبة </a:t>
                      </a:r>
                      <a:r>
                        <a:rPr lang="en-US" baseline="0" dirty="0" smtClean="0"/>
                        <a:t> </a:t>
                      </a:r>
                      <a:r>
                        <a:rPr lang="ar-EG" baseline="0" dirty="0" smtClean="0"/>
                        <a:t>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34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تمهيد الحل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256126"/>
              </p:ext>
            </p:extLst>
          </p:nvPr>
        </p:nvGraphicFramePr>
        <p:xfrm>
          <a:off x="495300" y="16002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485900"/>
                <a:gridCol w="1485900"/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 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رتب</a:t>
                      </a:r>
                      <a:r>
                        <a:rPr lang="ar-EG" baseline="0" dirty="0" smtClean="0"/>
                        <a:t> </a:t>
                      </a:r>
                      <a:r>
                        <a:rPr lang="en-US" baseline="0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</a:t>
                      </a:r>
                      <a:r>
                        <a:rPr lang="en-US" sz="16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-1.5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-1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370840">
                <a:tc gridSpan="4"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853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7 – الارتباط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المطلوب :-</a:t>
            </a:r>
            <a:endParaRPr lang="en-US" dirty="0"/>
          </a:p>
          <a:p>
            <a:pPr algn="just"/>
            <a:r>
              <a:rPr lang="ar-SA" dirty="0"/>
              <a:t> (</a:t>
            </a:r>
            <a:r>
              <a:rPr lang="ar-EG" dirty="0" smtClean="0"/>
              <a:t>65</a:t>
            </a:r>
            <a:r>
              <a:rPr lang="ar-SA" dirty="0" smtClean="0"/>
              <a:t>)</a:t>
            </a:r>
            <a:r>
              <a:rPr lang="ar-SA" dirty="0"/>
              <a:t>	قيمة معامل الارتباط </a:t>
            </a:r>
            <a:r>
              <a:rPr lang="ar-SA" dirty="0" smtClean="0"/>
              <a:t>يساوي </a:t>
            </a:r>
            <a:r>
              <a:rPr lang="ar-SA" dirty="0"/>
              <a:t>:</a:t>
            </a:r>
            <a:endParaRPr lang="en-US" dirty="0"/>
          </a:p>
          <a:p>
            <a:r>
              <a:rPr lang="ar-SA" dirty="0"/>
              <a:t>		(</a:t>
            </a:r>
            <a:r>
              <a:rPr lang="ar-EG" dirty="0"/>
              <a:t>أ</a:t>
            </a:r>
            <a:r>
              <a:rPr lang="ar-SA" dirty="0"/>
              <a:t>)	-  </a:t>
            </a:r>
            <a:r>
              <a:rPr lang="ar-SA" dirty="0" smtClean="0"/>
              <a:t>0.</a:t>
            </a:r>
            <a:r>
              <a:rPr lang="ar-EG" dirty="0" smtClean="0"/>
              <a:t>8</a:t>
            </a:r>
            <a:r>
              <a:rPr lang="ar-SA" dirty="0" smtClean="0"/>
              <a:t> </a:t>
            </a:r>
            <a:endParaRPr lang="en-US" dirty="0"/>
          </a:p>
          <a:p>
            <a:r>
              <a:rPr lang="ar-SA" dirty="0"/>
              <a:t>		(</a:t>
            </a:r>
            <a:r>
              <a:rPr lang="ar-EG" dirty="0"/>
              <a:t>ب</a:t>
            </a:r>
            <a:r>
              <a:rPr lang="ar-SA" dirty="0"/>
              <a:t>)	+ </a:t>
            </a:r>
            <a:r>
              <a:rPr lang="ar-SA" dirty="0" smtClean="0"/>
              <a:t>0.</a:t>
            </a:r>
            <a:r>
              <a:rPr lang="ar-EG" dirty="0" smtClean="0"/>
              <a:t>8</a:t>
            </a:r>
            <a:endParaRPr lang="ar-EG" dirty="0"/>
          </a:p>
          <a:p>
            <a:r>
              <a:rPr lang="ar-SA" dirty="0"/>
              <a:t>		(</a:t>
            </a:r>
            <a:r>
              <a:rPr lang="ar-EG" dirty="0"/>
              <a:t>ج</a:t>
            </a:r>
            <a:r>
              <a:rPr lang="ar-SA" dirty="0"/>
              <a:t>)	+ </a:t>
            </a:r>
            <a:r>
              <a:rPr lang="ar-SA" dirty="0" smtClean="0"/>
              <a:t>0.</a:t>
            </a:r>
            <a:r>
              <a:rPr lang="ar-EG" dirty="0" smtClean="0"/>
              <a:t>5</a:t>
            </a:r>
            <a:r>
              <a:rPr lang="ar-SA" dirty="0" smtClean="0"/>
              <a:t> </a:t>
            </a:r>
            <a:endParaRPr lang="en-US" dirty="0"/>
          </a:p>
          <a:p>
            <a:r>
              <a:rPr lang="ar-SA" dirty="0"/>
              <a:t>		(د)	لا شيء مما سبق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03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 –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الجدول التالي يوضح الرتب التي حصل عليها مجموعة من الطلاب في مادتي ال</a:t>
            </a:r>
            <a:r>
              <a:rPr lang="ar-EG" b="1" dirty="0" smtClean="0"/>
              <a:t>لغة العربية </a:t>
            </a:r>
            <a:r>
              <a:rPr lang="ar-SA" b="1" dirty="0" smtClean="0"/>
              <a:t> و ال</a:t>
            </a:r>
            <a:r>
              <a:rPr lang="ar-EG" b="1" dirty="0" smtClean="0"/>
              <a:t>لغة الانجليزية </a:t>
            </a:r>
            <a:r>
              <a:rPr lang="ar-SA" b="1" dirty="0" smtClean="0"/>
              <a:t> :-</a:t>
            </a:r>
            <a:endParaRPr lang="ar-EG" b="1" dirty="0" smtClean="0"/>
          </a:p>
          <a:p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96615" y="2788915"/>
          <a:ext cx="6408712" cy="2560320"/>
        </p:xfrm>
        <a:graphic>
          <a:graphicData uri="http://schemas.openxmlformats.org/drawingml/2006/table">
            <a:tbl>
              <a:tblPr rtl="1"/>
              <a:tblGrid>
                <a:gridCol w="1976454"/>
                <a:gridCol w="2216129"/>
                <a:gridCol w="2216129"/>
              </a:tblGrid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الطالب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latin typeface="Times New Roman"/>
                          <a:ea typeface="Times New Roman"/>
                        </a:rPr>
                        <a:t>رتب س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رتب ص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A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2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B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C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D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2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E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>
                          <a:latin typeface="Times New Roman"/>
                          <a:ea typeface="Times New Roman"/>
                        </a:rPr>
                        <a:t>5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ar-SA" sz="2800" b="1" dirty="0">
                          <a:latin typeface="Times New Roman"/>
                          <a:ea typeface="Times New Roman"/>
                        </a:rPr>
                        <a:t>5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3261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2</a:t>
                      </a:r>
                      <a:endParaRPr lang="ar-EG" sz="2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d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2400" dirty="0" smtClean="0"/>
                        <a:t>رتب ص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2400" dirty="0" smtClean="0"/>
                        <a:t>رتب</a:t>
                      </a:r>
                      <a:r>
                        <a:rPr lang="ar-EG" sz="2400" baseline="0" dirty="0" smtClean="0"/>
                        <a:t>  س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0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0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2.25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-1.5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-1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4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2.25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2.5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1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ar-E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/>
                        <a:t>6.5</a:t>
                      </a:r>
                      <a:endParaRPr lang="ar-EG" sz="28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800" b="1" dirty="0" smtClean="0"/>
                        <a:t>0</a:t>
                      </a:r>
                      <a:endParaRPr lang="ar-EG" sz="28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ar-EG" sz="2400" b="1" dirty="0" smtClean="0"/>
                        <a:t>المجموع</a:t>
                      </a:r>
                      <a:endParaRPr lang="ar-EG" sz="24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ar-E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المطلوب :-</a:t>
            </a:r>
            <a:endParaRPr lang="en-US" dirty="0" smtClean="0"/>
          </a:p>
          <a:p>
            <a:pPr algn="just"/>
            <a:r>
              <a:rPr lang="ar-SA" dirty="0" smtClean="0"/>
              <a:t> (</a:t>
            </a:r>
            <a:r>
              <a:rPr lang="ar-EG" dirty="0" smtClean="0"/>
              <a:t>66</a:t>
            </a:r>
            <a:r>
              <a:rPr lang="ar-SA" dirty="0" smtClean="0"/>
              <a:t>)	قيمة معامل الارتباط بين كل من درجات ال</a:t>
            </a:r>
            <a:r>
              <a:rPr lang="ar-EG" dirty="0" smtClean="0"/>
              <a:t>لغة العربية </a:t>
            </a:r>
            <a:r>
              <a:rPr lang="ar-SA" dirty="0" smtClean="0"/>
              <a:t> و ال</a:t>
            </a:r>
            <a:r>
              <a:rPr lang="ar-EG" dirty="0" smtClean="0"/>
              <a:t>لغة الانجليزية</a:t>
            </a:r>
            <a:r>
              <a:rPr lang="ar-SA" dirty="0" smtClean="0"/>
              <a:t> يساوي :</a:t>
            </a:r>
            <a:endParaRPr lang="en-US" dirty="0" smtClean="0"/>
          </a:p>
          <a:p>
            <a:r>
              <a:rPr lang="ar-SA" dirty="0" smtClean="0"/>
              <a:t>		(</a:t>
            </a:r>
            <a:r>
              <a:rPr lang="ar-EG" dirty="0" smtClean="0"/>
              <a:t>أ</a:t>
            </a:r>
            <a:r>
              <a:rPr lang="ar-SA" dirty="0" smtClean="0"/>
              <a:t>)	-  0.</a:t>
            </a:r>
            <a:r>
              <a:rPr lang="ar-EG" dirty="0" smtClean="0"/>
              <a:t>325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		(</a:t>
            </a:r>
            <a:r>
              <a:rPr lang="ar-EG" dirty="0" smtClean="0"/>
              <a:t>ب</a:t>
            </a:r>
            <a:r>
              <a:rPr lang="ar-SA" dirty="0" smtClean="0"/>
              <a:t>)	+ 0.</a:t>
            </a:r>
            <a:r>
              <a:rPr lang="ar-EG" dirty="0" smtClean="0"/>
              <a:t>325</a:t>
            </a:r>
          </a:p>
          <a:p>
            <a:r>
              <a:rPr lang="ar-SA" dirty="0" smtClean="0"/>
              <a:t>		(</a:t>
            </a:r>
            <a:r>
              <a:rPr lang="ar-EG" dirty="0" smtClean="0"/>
              <a:t>ج</a:t>
            </a:r>
            <a:r>
              <a:rPr lang="ar-SA" dirty="0" smtClean="0"/>
              <a:t>)	+ 0.</a:t>
            </a:r>
            <a:r>
              <a:rPr lang="ar-EG" dirty="0" smtClean="0"/>
              <a:t>675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7- الارتباط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(</a:t>
            </a:r>
            <a:r>
              <a:rPr lang="ar-EG" sz="2400" dirty="0" smtClean="0"/>
              <a:t>67</a:t>
            </a:r>
            <a:r>
              <a:rPr lang="ar-SA" sz="2400" dirty="0" smtClean="0"/>
              <a:t>)	ما هو اتجاه العلاقة بين الظاهرتين :</a:t>
            </a:r>
            <a:endParaRPr lang="en-US" sz="2400" dirty="0" smtClean="0"/>
          </a:p>
          <a:p>
            <a:r>
              <a:rPr lang="ar-SA" sz="2400" dirty="0" smtClean="0"/>
              <a:t>		(أ)	طردية </a:t>
            </a:r>
            <a:endParaRPr lang="en-US" sz="2400" dirty="0" smtClean="0"/>
          </a:p>
          <a:p>
            <a:r>
              <a:rPr lang="ar-SA" sz="2400" dirty="0" smtClean="0"/>
              <a:t>		(ب)	عكسية </a:t>
            </a:r>
            <a:endParaRPr lang="en-US" sz="2400" dirty="0" smtClean="0"/>
          </a:p>
          <a:p>
            <a:r>
              <a:rPr lang="ar-SA" sz="2400" dirty="0" smtClean="0"/>
              <a:t>		(ج)	خطية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 (</a:t>
            </a:r>
            <a:r>
              <a:rPr lang="ar-EG" sz="2400" dirty="0" smtClean="0"/>
              <a:t>68</a:t>
            </a:r>
            <a:r>
              <a:rPr lang="ar-SA" sz="2400" dirty="0" smtClean="0"/>
              <a:t>)	قيمة معامل التحديد بين كل من درجات الاحصاء و المحاسبة يساوي :</a:t>
            </a:r>
            <a:endParaRPr lang="en-US" sz="2400" dirty="0" smtClean="0"/>
          </a:p>
          <a:p>
            <a:r>
              <a:rPr lang="ar-SA" sz="2400" dirty="0" smtClean="0"/>
              <a:t>		(أ)	+ 0.04 </a:t>
            </a:r>
            <a:endParaRPr lang="en-US" sz="2400" dirty="0" smtClean="0"/>
          </a:p>
          <a:p>
            <a:r>
              <a:rPr lang="ar-SA" sz="2400" dirty="0" smtClean="0"/>
              <a:t>		(ب)	-  0.64 </a:t>
            </a:r>
            <a:endParaRPr lang="en-US" sz="2400" dirty="0" smtClean="0"/>
          </a:p>
          <a:p>
            <a:r>
              <a:rPr lang="ar-SA" sz="2400" dirty="0" smtClean="0"/>
              <a:t>		(ج)	+ 0.</a:t>
            </a:r>
            <a:r>
              <a:rPr lang="ar-EG" sz="2400" dirty="0" smtClean="0"/>
              <a:t>46</a:t>
            </a:r>
            <a:endParaRPr lang="en-US" sz="2400" dirty="0" smtClean="0"/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الجدول التالي يوضح العلاقة بين كل من </a:t>
            </a:r>
            <a:r>
              <a:rPr lang="ar-EG" b="1" dirty="0" smtClean="0"/>
              <a:t>درجات الطلاب في كل من مادتي الاحصاء و المحاسبة ل</a:t>
            </a:r>
            <a:r>
              <a:rPr lang="ar-SA" b="1" dirty="0" smtClean="0"/>
              <a:t>مجموعة من ال</a:t>
            </a:r>
            <a:r>
              <a:rPr lang="ar-EG" b="1" dirty="0" smtClean="0"/>
              <a:t>طلاب</a:t>
            </a:r>
            <a:r>
              <a:rPr lang="ar-SA" b="1" dirty="0" smtClean="0"/>
              <a:t> :-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51000" y="2852936"/>
          <a:ext cx="6604000" cy="2966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الاحصاء </a:t>
                      </a:r>
                      <a:r>
                        <a:rPr lang="en-US" b="1" dirty="0" smtClean="0"/>
                        <a:t>x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المحاسبة </a:t>
                      </a:r>
                      <a:r>
                        <a:rPr lang="en-US" b="1" dirty="0" smtClean="0"/>
                        <a:t>y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r>
                        <a:rPr lang="en-US" b="1" baseline="0" dirty="0" smtClean="0"/>
                        <a:t> y </a:t>
                      </a:r>
                      <a:endParaRPr lang="ar-E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x</a:t>
                      </a:r>
                      <a:r>
                        <a:rPr lang="en-US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y</a:t>
                      </a:r>
                      <a:r>
                        <a:rPr lang="en-US" b="1" baseline="30000" dirty="0" smtClean="0"/>
                        <a:t>2</a:t>
                      </a:r>
                      <a:endParaRPr lang="ar-EG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EG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90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91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1330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1420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/>
                        <a:t>1421</a:t>
                      </a:r>
                      <a:endParaRPr lang="ar-EG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(</a:t>
            </a:r>
            <a:r>
              <a:rPr lang="ar-EG" sz="2400" dirty="0" smtClean="0"/>
              <a:t>69</a:t>
            </a:r>
            <a:r>
              <a:rPr lang="ar-SA" sz="2400" dirty="0" smtClean="0"/>
              <a:t>)قيمة معدل التزايد أو التناقص (</a:t>
            </a:r>
            <a:r>
              <a:rPr lang="en-US" sz="2400" dirty="0" smtClean="0"/>
              <a:t>b</a:t>
            </a:r>
            <a:r>
              <a:rPr lang="ar-SA" sz="2400" dirty="0" smtClean="0"/>
              <a:t>) في معادلة الانحدار  ( </a:t>
            </a:r>
            <a:r>
              <a:rPr lang="en-US" sz="2400" dirty="0" smtClean="0"/>
              <a:t>y=a + </a:t>
            </a:r>
            <a:r>
              <a:rPr lang="en-US" sz="2400" dirty="0" err="1" smtClean="0"/>
              <a:t>bx</a:t>
            </a:r>
            <a:r>
              <a:rPr lang="ar-SA" sz="2400" dirty="0" smtClean="0"/>
              <a:t> ) يساوي :</a:t>
            </a:r>
            <a:endParaRPr lang="en-US" sz="2400" dirty="0" smtClean="0"/>
          </a:p>
          <a:p>
            <a:r>
              <a:rPr lang="ar-SA" sz="2400" dirty="0" smtClean="0"/>
              <a:t>		(أ)	+  </a:t>
            </a:r>
            <a:r>
              <a:rPr lang="en-US" sz="2400" dirty="0" smtClean="0"/>
              <a:t>0.5</a:t>
            </a:r>
          </a:p>
          <a:p>
            <a:r>
              <a:rPr lang="ar-SA" sz="2400" dirty="0" smtClean="0"/>
              <a:t>		(ب)	- </a:t>
            </a:r>
            <a:r>
              <a:rPr lang="en-US" sz="2400" dirty="0" smtClean="0"/>
              <a:t>0.5 </a:t>
            </a:r>
          </a:p>
          <a:p>
            <a:r>
              <a:rPr lang="ar-SA" sz="2400" dirty="0" smtClean="0"/>
              <a:t>		(ج)	+</a:t>
            </a:r>
            <a:r>
              <a:rPr lang="en-US" sz="2400" dirty="0" smtClean="0"/>
              <a:t>0.28 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r>
              <a:rPr lang="ar-SA" sz="2400" dirty="0" smtClean="0"/>
              <a:t>(</a:t>
            </a:r>
            <a:r>
              <a:rPr lang="ar-EG" sz="2400" dirty="0" smtClean="0"/>
              <a:t>70</a:t>
            </a:r>
            <a:r>
              <a:rPr lang="ar-SA" sz="2400" dirty="0" smtClean="0"/>
              <a:t>)قيمة (</a:t>
            </a:r>
            <a:r>
              <a:rPr lang="en-US" sz="2400" dirty="0" smtClean="0"/>
              <a:t>a</a:t>
            </a:r>
            <a:r>
              <a:rPr lang="ar-SA" sz="2400" dirty="0" smtClean="0"/>
              <a:t>) في معادلة الانحدار  ( </a:t>
            </a:r>
            <a:r>
              <a:rPr lang="en-US" sz="2400" dirty="0" smtClean="0"/>
              <a:t>y=a + b x</a:t>
            </a:r>
            <a:r>
              <a:rPr lang="ar-SA" sz="2400" dirty="0" smtClean="0"/>
              <a:t> ) تساوي :</a:t>
            </a:r>
            <a:endParaRPr lang="en-US" sz="2400" dirty="0" smtClean="0"/>
          </a:p>
          <a:p>
            <a:r>
              <a:rPr lang="ar-SA" sz="2400" dirty="0" smtClean="0"/>
              <a:t>		(أ)	</a:t>
            </a:r>
            <a:r>
              <a:rPr lang="en-US" sz="2400" dirty="0" smtClean="0"/>
              <a:t>122.67</a:t>
            </a:r>
          </a:p>
          <a:p>
            <a:r>
              <a:rPr lang="ar-SA" sz="2400" dirty="0" smtClean="0"/>
              <a:t>		(ب)	</a:t>
            </a:r>
            <a:r>
              <a:rPr lang="en-US" sz="2400" dirty="0" smtClean="0"/>
              <a:t>22.67</a:t>
            </a:r>
          </a:p>
          <a:p>
            <a:r>
              <a:rPr lang="ar-SA" sz="2400" dirty="0" smtClean="0"/>
              <a:t>		(ج)	</a:t>
            </a:r>
            <a:r>
              <a:rPr lang="en-US" sz="2400" dirty="0" smtClean="0"/>
              <a:t>2.67</a:t>
            </a:r>
          </a:p>
          <a:p>
            <a:r>
              <a:rPr lang="ar-SA" sz="2400" dirty="0" smtClean="0"/>
              <a:t>		(د)	لا شيء مما سبق</a:t>
            </a:r>
            <a:endParaRPr lang="en-US" sz="2400" dirty="0" smtClean="0"/>
          </a:p>
          <a:p>
            <a:endParaRPr lang="ar-E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65</a:t>
            </a:fld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8- الانحدار :-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(</a:t>
            </a:r>
            <a:r>
              <a:rPr lang="ar-EG" dirty="0" smtClean="0"/>
              <a:t>71</a:t>
            </a:r>
            <a:r>
              <a:rPr lang="ar-SA" dirty="0" smtClean="0"/>
              <a:t>)	من خلال البيانات السابقة فإن </a:t>
            </a:r>
            <a:r>
              <a:rPr lang="ar-EG" dirty="0" smtClean="0"/>
              <a:t>درجة المحاسبة </a:t>
            </a:r>
            <a:r>
              <a:rPr lang="ar-SA" dirty="0" smtClean="0"/>
              <a:t>المتوقع</a:t>
            </a:r>
            <a:r>
              <a:rPr lang="ar-EG" dirty="0" smtClean="0"/>
              <a:t>ة</a:t>
            </a:r>
            <a:r>
              <a:rPr lang="ar-SA" dirty="0" smtClean="0"/>
              <a:t> عند </a:t>
            </a:r>
            <a:r>
              <a:rPr lang="ar-EG" dirty="0" smtClean="0"/>
              <a:t>حصول الطالب على 12 في الاحصاء ت</a:t>
            </a:r>
            <a:r>
              <a:rPr lang="ar-SA" dirty="0" smtClean="0"/>
              <a:t>ساوي :</a:t>
            </a:r>
            <a:endParaRPr lang="en-US" dirty="0" smtClean="0"/>
          </a:p>
          <a:p>
            <a:r>
              <a:rPr lang="ar-SA" dirty="0" smtClean="0"/>
              <a:t>		(أ)	</a:t>
            </a:r>
            <a:r>
              <a:rPr lang="en-US" dirty="0" smtClean="0"/>
              <a:t>19.67</a:t>
            </a:r>
          </a:p>
          <a:p>
            <a:r>
              <a:rPr lang="ar-SA" dirty="0" smtClean="0"/>
              <a:t>		(ب)	</a:t>
            </a:r>
            <a:r>
              <a:rPr lang="en-US" dirty="0" smtClean="0"/>
              <a:t>10.67</a:t>
            </a:r>
          </a:p>
          <a:p>
            <a:r>
              <a:rPr lang="ar-SA" dirty="0" smtClean="0"/>
              <a:t>		(ج)	</a:t>
            </a:r>
            <a:r>
              <a:rPr lang="en-US" dirty="0" smtClean="0"/>
              <a:t>16.67</a:t>
            </a:r>
          </a:p>
          <a:p>
            <a:r>
              <a:rPr lang="ar-SA" dirty="0" smtClean="0"/>
              <a:t>		(د)	لا شيء مما سبق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1084</TotalTime>
  <Words>2137</Words>
  <Application>Microsoft Office PowerPoint</Application>
  <PresentationFormat>A4 Paper (210x297 mm)</PresentationFormat>
  <Paragraphs>987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فورم لكلية ادارة الاعمال</vt:lpstr>
      <vt:lpstr>PowerPoint Presentation</vt:lpstr>
      <vt:lpstr>المحاضرة (14)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1- المجموعات :-</vt:lpstr>
      <vt:lpstr>2- الدوال :-</vt:lpstr>
      <vt:lpstr>2- الدوال :-</vt:lpstr>
      <vt:lpstr>2- الدوال :-</vt:lpstr>
      <vt:lpstr>2- الدوال :-</vt:lpstr>
      <vt:lpstr>2- الدوال :-</vt:lpstr>
      <vt:lpstr>3- النهايات :-</vt:lpstr>
      <vt:lpstr>3- النهايات :-</vt:lpstr>
      <vt:lpstr>3- النهايات :-</vt:lpstr>
      <vt:lpstr>3- النهايات :-</vt:lpstr>
      <vt:lpstr>3- النهايات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4- التفاضل و التكامل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5- الاحتمالات :-</vt:lpstr>
      <vt:lpstr>5 – الاحتمالات :-</vt:lpstr>
      <vt:lpstr>5- الاحتمالات :-</vt:lpstr>
      <vt:lpstr>5 – الاحتمالات :-</vt:lpstr>
      <vt:lpstr>5- الاحتمالات :-</vt:lpstr>
      <vt:lpstr>6- مقاييس النزعة المركزية و التشتت :-</vt:lpstr>
      <vt:lpstr>تمهيد الحل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تمهيد الحل :-</vt:lpstr>
      <vt:lpstr>6- مقاييس النزعة المركزية و التشتت :-</vt:lpstr>
      <vt:lpstr>6- مقاييس النزعة المركزية و التشتت :-</vt:lpstr>
      <vt:lpstr>6- مقاييس النزعة المركزية و التشتت :-</vt:lpstr>
      <vt:lpstr>7- الارتباط :-</vt:lpstr>
      <vt:lpstr>تمهيد الحل :-</vt:lpstr>
      <vt:lpstr>7- الارتباط :-</vt:lpstr>
      <vt:lpstr>7- الارتباط :-</vt:lpstr>
      <vt:lpstr>7 - الارتباط :-</vt:lpstr>
      <vt:lpstr>7- الارتباط :-</vt:lpstr>
      <vt:lpstr>7- الارتباط :-</vt:lpstr>
      <vt:lpstr>7- الارتباط :-</vt:lpstr>
      <vt:lpstr>تمهيد الحل :-</vt:lpstr>
      <vt:lpstr>7 – الارتباط :-</vt:lpstr>
      <vt:lpstr>7 – الارتباط :-</vt:lpstr>
      <vt:lpstr>7- الارتباط :-</vt:lpstr>
      <vt:lpstr>7- الارتباط :-</vt:lpstr>
      <vt:lpstr>7- الارتباط :-</vt:lpstr>
      <vt:lpstr>8- الانحدار :-</vt:lpstr>
      <vt:lpstr>8- الانحدار :-</vt:lpstr>
      <vt:lpstr>8- الانحدار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IBM</cp:lastModifiedBy>
  <cp:revision>520</cp:revision>
  <dcterms:created xsi:type="dcterms:W3CDTF">2014-02-17T18:40:00Z</dcterms:created>
  <dcterms:modified xsi:type="dcterms:W3CDTF">2014-05-18T19:58:01Z</dcterms:modified>
</cp:coreProperties>
</file>