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65" r:id="rId2"/>
    <p:sldId id="300" r:id="rId3"/>
    <p:sldId id="364"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r"/>
            <a:r>
              <a:rPr lang="ar-EG" dirty="0" smtClean="0"/>
              <a:t>تمثل العولمة فرصا جديدة وكذلك تحديات جديدة للشركات </a:t>
            </a:r>
          </a:p>
          <a:p>
            <a:pPr algn="r"/>
            <a:r>
              <a:rPr lang="ar-EG" dirty="0" smtClean="0"/>
              <a:t>علي سبيل المثال العديد من الوظائف تذهب من الاقتصاديات </a:t>
            </a:r>
            <a:r>
              <a:rPr lang="ar-EG" dirty="0" err="1" smtClean="0"/>
              <a:t>النتقدمة</a:t>
            </a:r>
            <a:r>
              <a:rPr lang="ar-EG" dirty="0" smtClean="0"/>
              <a:t> للدول النامية ولمن في نفس الوقت تخلق فرص عمل جديدة في هذه الدول</a:t>
            </a:r>
          </a:p>
          <a:p>
            <a:pPr algn="r"/>
            <a:r>
              <a:rPr lang="ar-EG" dirty="0" smtClean="0"/>
              <a:t>انظر  </a:t>
            </a:r>
            <a:r>
              <a:rPr lang="ar-EG" dirty="0" err="1" smtClean="0"/>
              <a:t>الي</a:t>
            </a:r>
            <a:r>
              <a:rPr lang="ar-EG" dirty="0" smtClean="0"/>
              <a:t> </a:t>
            </a:r>
            <a:r>
              <a:rPr lang="ar-EG" dirty="0" err="1" smtClean="0"/>
              <a:t>اي</a:t>
            </a:r>
            <a:r>
              <a:rPr lang="ar-EG" dirty="0" smtClean="0"/>
              <a:t> منتج مثال الثلاجة وسوف تجد </a:t>
            </a:r>
            <a:r>
              <a:rPr lang="ar-EG" dirty="0" err="1" smtClean="0"/>
              <a:t>ان</a:t>
            </a:r>
            <a:r>
              <a:rPr lang="ar-EG" dirty="0" smtClean="0"/>
              <a:t> الشركة يابانية لكن  التصنيع في تايوان علي سبيل المثال </a:t>
            </a:r>
          </a:p>
          <a:p>
            <a:pPr algn="r" rtl="1"/>
            <a:endParaRPr lang="ar-EG" dirty="0" smtClean="0"/>
          </a:p>
          <a:p>
            <a:pPr algn="r" rtl="1"/>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الأولي </a:t>
            </a:r>
          </a:p>
          <a:p>
            <a:pPr>
              <a:lnSpc>
                <a:spcPct val="90000"/>
              </a:lnSpc>
            </a:pPr>
            <a:r>
              <a:rPr lang="ar-EG" b="1" dirty="0" smtClean="0">
                <a:solidFill>
                  <a:srgbClr val="C00000"/>
                </a:solidFill>
                <a:latin typeface="Lucida Calligraphy" pitchFamily="66" charset="0"/>
              </a:rPr>
              <a:t>ثورة نظم المعلومات</a:t>
            </a:r>
            <a:endParaRPr lang="ar-EG" sz="3200" b="1" dirty="0" smtClean="0">
              <a:solidFill>
                <a:srgbClr val="C00000"/>
              </a:solidFill>
              <a:latin typeface="Lucida Calligraphy" pitchFamily="66" charset="0"/>
            </a:endParaRPr>
          </a:p>
          <a:p>
            <a:pPr>
              <a:lnSpc>
                <a:spcPct val="90000"/>
              </a:lnSpc>
            </a:pPr>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rtl="1" eaLnBrk="1" hangingPunct="1">
              <a:buFont typeface="Wingdings" pitchFamily="2" charset="2"/>
              <a:buChar char="q"/>
            </a:pPr>
            <a:r>
              <a:rPr lang="ar-SA" sz="2800" b="1" dirty="0" smtClean="0">
                <a:solidFill>
                  <a:srgbClr val="00B050"/>
                </a:solidFill>
                <a:cs typeface="Arial" pitchFamily="34" charset="0"/>
              </a:rPr>
              <a:t>ثورة المعلومات</a:t>
            </a:r>
            <a:r>
              <a:rPr lang="ar-EG" sz="2800" b="1" dirty="0" smtClean="0">
                <a:solidFill>
                  <a:srgbClr val="00B050"/>
                </a:solidFill>
                <a:cs typeface="Arial" pitchFamily="34" charset="0"/>
              </a:rPr>
              <a:t> - مقدمة</a:t>
            </a:r>
            <a:endParaRPr lang="ar-SA" sz="2800" b="1" dirty="0" smtClean="0">
              <a:solidFill>
                <a:srgbClr val="00B050"/>
              </a:solidFill>
              <a:cs typeface="Arial" pitchFamily="34" charset="0"/>
            </a:endParaRPr>
          </a:p>
          <a:p>
            <a:pPr rtl="1" eaLnBrk="1" hangingPunct="1">
              <a:buFont typeface="Wingdings" pitchFamily="2" charset="2"/>
              <a:buChar char="q"/>
            </a:pPr>
            <a:r>
              <a:rPr lang="ar-SA" sz="2800" b="1" dirty="0" smtClean="0">
                <a:solidFill>
                  <a:srgbClr val="00B050"/>
                </a:solidFill>
                <a:cs typeface="Arial" pitchFamily="34" charset="0"/>
              </a:rPr>
              <a:t>التحولات التي </a:t>
            </a:r>
            <a:r>
              <a:rPr lang="ar-EG" sz="2800" b="1" dirty="0" smtClean="0">
                <a:solidFill>
                  <a:srgbClr val="00B050"/>
                </a:solidFill>
                <a:cs typeface="Arial" pitchFamily="34" charset="0"/>
              </a:rPr>
              <a:t>هيأت لها </a:t>
            </a:r>
            <a:r>
              <a:rPr lang="ar-SA" sz="2800" b="1" dirty="0" smtClean="0">
                <a:solidFill>
                  <a:srgbClr val="00B050"/>
                </a:solidFill>
                <a:cs typeface="Arial" pitchFamily="34" charset="0"/>
              </a:rPr>
              <a:t>ثورة المعلومات</a:t>
            </a:r>
            <a:endParaRPr lang="ar-EG" sz="2800" b="1" dirty="0" smtClean="0">
              <a:solidFill>
                <a:srgbClr val="00B050"/>
              </a:solidFill>
              <a:cs typeface="Arial" pitchFamily="34" charset="0"/>
            </a:endParaRPr>
          </a:p>
          <a:p>
            <a:pPr lvl="1" rtl="1" eaLnBrk="1" hangingPunct="1">
              <a:buFont typeface="Wingdings" pitchFamily="2" charset="2"/>
              <a:buChar char="ü"/>
            </a:pPr>
            <a:r>
              <a:rPr lang="ar-SA" b="1" dirty="0" smtClean="0">
                <a:solidFill>
                  <a:srgbClr val="00B050"/>
                </a:solidFill>
                <a:cs typeface="Arial" pitchFamily="34" charset="0"/>
              </a:rPr>
              <a:t>العولمة </a:t>
            </a:r>
            <a:r>
              <a:rPr lang="en-US" b="1" dirty="0" smtClean="0">
                <a:solidFill>
                  <a:srgbClr val="00B050"/>
                </a:solidFill>
                <a:cs typeface="Arial" pitchFamily="34" charset="0"/>
              </a:rPr>
              <a:t>Globalization</a:t>
            </a:r>
            <a:endParaRPr lang="ar-EG" b="1" dirty="0" smtClean="0">
              <a:solidFill>
                <a:srgbClr val="00B050"/>
              </a:solidFill>
              <a:cs typeface="Arial" pitchFamily="34" charset="0"/>
            </a:endParaRPr>
          </a:p>
          <a:p>
            <a:pPr marL="698500" lvl="2" rtl="1" eaLnBrk="1" hangingPunct="1">
              <a:buFont typeface="Wingdings" pitchFamily="2" charset="2"/>
              <a:buChar char="ü"/>
            </a:pPr>
            <a:r>
              <a:rPr lang="ar-SA" sz="2800" b="1" dirty="0" smtClean="0">
                <a:solidFill>
                  <a:srgbClr val="00B050"/>
                </a:solidFill>
                <a:cs typeface="Arial" pitchFamily="34" charset="0"/>
              </a:rPr>
              <a:t>التحولات </a:t>
            </a:r>
            <a:r>
              <a:rPr lang="ar-EG" sz="2800" b="1" dirty="0" smtClean="0">
                <a:solidFill>
                  <a:srgbClr val="00B050"/>
                </a:solidFill>
                <a:cs typeface="Arial" pitchFamily="34" charset="0"/>
              </a:rPr>
              <a:t>في مجال </a:t>
            </a:r>
            <a:r>
              <a:rPr lang="ar-SA" sz="2800" b="1" dirty="0" smtClean="0">
                <a:solidFill>
                  <a:srgbClr val="00B050"/>
                </a:solidFill>
                <a:cs typeface="Arial" pitchFamily="34" charset="0"/>
              </a:rPr>
              <a:t>الاقتصاد  الصناعي</a:t>
            </a:r>
            <a:r>
              <a:rPr lang="en-GB" sz="2800" b="1" dirty="0" smtClean="0">
                <a:solidFill>
                  <a:srgbClr val="00B050"/>
                </a:solidFill>
                <a:cs typeface="Arial" pitchFamily="34" charset="0"/>
              </a:rPr>
              <a:t> Transformation of Industrial Economy </a:t>
            </a:r>
            <a:endParaRPr lang="ar-SA" sz="2800" b="1" dirty="0" smtClean="0">
              <a:solidFill>
                <a:srgbClr val="00B050"/>
              </a:solidFill>
              <a:cs typeface="Arial" pitchFamily="34" charset="0"/>
            </a:endParaRPr>
          </a:p>
          <a:p>
            <a:pPr marL="698500" lvl="2" rtl="1" eaLnBrk="1" hangingPunct="1">
              <a:buFont typeface="Wingdings" pitchFamily="2" charset="2"/>
              <a:buChar char="ü"/>
            </a:pPr>
            <a:r>
              <a:rPr lang="ar-SA" sz="2800" b="1" dirty="0" smtClean="0">
                <a:solidFill>
                  <a:srgbClr val="00B050"/>
                </a:solidFill>
                <a:cs typeface="Arial" pitchFamily="34" charset="0"/>
              </a:rPr>
              <a:t>التحولات على مستوى المؤسسات</a:t>
            </a:r>
            <a:r>
              <a:rPr lang="en-GB" sz="2800" b="1" dirty="0" smtClean="0">
                <a:solidFill>
                  <a:srgbClr val="00B050"/>
                </a:solidFill>
                <a:cs typeface="Arial" pitchFamily="34" charset="0"/>
              </a:rPr>
              <a:t> </a:t>
            </a:r>
            <a:r>
              <a:rPr lang="en-US" sz="2800" b="1" dirty="0" smtClean="0">
                <a:solidFill>
                  <a:srgbClr val="00B050"/>
                </a:solidFill>
                <a:cs typeface="Arial" pitchFamily="34" charset="0"/>
              </a:rPr>
              <a:t>Transformation of The Enterprise </a:t>
            </a:r>
            <a:endParaRPr lang="ar-SA" sz="2800" b="1" dirty="0" smtClean="0">
              <a:solidFill>
                <a:srgbClr val="00B050"/>
              </a:solidFill>
              <a:cs typeface="Arial" pitchFamily="34" charset="0"/>
            </a:endParaRPr>
          </a:p>
          <a:p>
            <a:pPr rtl="1" eaLnBrk="1" hangingPunct="1">
              <a:buFont typeface="Wingdings" pitchFamily="2" charset="2"/>
              <a:buChar char="q"/>
            </a:pPr>
            <a:r>
              <a:rPr lang="ar-SA" sz="2800" b="1" dirty="0" smtClean="0">
                <a:solidFill>
                  <a:srgbClr val="00B050"/>
                </a:solidFill>
              </a:rPr>
              <a:t>مصطلحات هامة في نظم المعلومات</a:t>
            </a:r>
            <a:endParaRPr lang="ar-EG" sz="2800" b="1" dirty="0" smtClean="0">
              <a:solidFill>
                <a:srgbClr val="00B050"/>
              </a:solidFill>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94471" y="0"/>
            <a:ext cx="9711529"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r" eaLnBrk="1" hangingPunct="1"/>
            <a:r>
              <a:rPr lang="ar-EG" b="1" dirty="0" smtClean="0">
                <a:solidFill>
                  <a:srgbClr val="009900"/>
                </a:solidFill>
                <a:cs typeface="Arial" pitchFamily="34" charset="0"/>
              </a:rPr>
              <a:t>- </a:t>
            </a:r>
            <a:r>
              <a:rPr lang="ar-SA" b="1" dirty="0" smtClean="0">
                <a:solidFill>
                  <a:srgbClr val="009900"/>
                </a:solidFill>
                <a:cs typeface="Arial" pitchFamily="34" charset="0"/>
              </a:rPr>
              <a:t>مقدمة</a:t>
            </a:r>
            <a:r>
              <a:rPr lang="en-GB" b="1" dirty="0" smtClean="0">
                <a:solidFill>
                  <a:srgbClr val="009900"/>
                </a:solidFill>
                <a:cs typeface="Arial" pitchFamily="34" charset="0"/>
              </a:rPr>
              <a:t> </a:t>
            </a:r>
            <a:r>
              <a:rPr lang="ar-EG" b="1" dirty="0" smtClean="0">
                <a:solidFill>
                  <a:srgbClr val="009900"/>
                </a:solidFill>
                <a:cs typeface="Arial" pitchFamily="34" charset="0"/>
              </a:rPr>
              <a:t> </a:t>
            </a:r>
            <a:r>
              <a:rPr lang="ar-SA" b="1" dirty="0" smtClean="0">
                <a:solidFill>
                  <a:srgbClr val="009900"/>
                </a:solidFill>
                <a:cs typeface="Arial" pitchFamily="34" charset="0"/>
              </a:rPr>
              <a:t> ثورة المعلومات</a:t>
            </a:r>
          </a:p>
        </p:txBody>
      </p:sp>
      <p:sp>
        <p:nvSpPr>
          <p:cNvPr id="9219" name="Content Placeholder 2"/>
          <p:cNvSpPr>
            <a:spLocks noGrp="1"/>
          </p:cNvSpPr>
          <p:nvPr>
            <p:ph idx="4294967295"/>
          </p:nvPr>
        </p:nvSpPr>
        <p:spPr>
          <a:xfrm>
            <a:off x="272481" y="1196753"/>
            <a:ext cx="9448535" cy="4525963"/>
          </a:xfrm>
          <a:noFill/>
          <a:ln w="9525">
            <a:noFill/>
            <a:miter lim="800000"/>
            <a:headEnd/>
            <a:tailEnd/>
          </a:ln>
        </p:spPr>
        <p:txBody>
          <a:bodyPr vert="horz" wrap="square" lIns="95791" tIns="47896" rIns="95791" bIns="47896" numCol="1" anchor="t" anchorCtr="0" compatLnSpc="1">
            <a:prstTxWarp prst="textNoShape">
              <a:avLst/>
            </a:prstTxWarp>
          </a:bodyPr>
          <a:lstStyle/>
          <a:p>
            <a:pPr rtl="1" eaLnBrk="1" hangingPunct="1">
              <a:buFont typeface="Wingdings" pitchFamily="2" charset="2"/>
              <a:buChar char="q"/>
            </a:pPr>
            <a:r>
              <a:rPr lang="ar-SA" sz="2800" b="1" dirty="0" smtClean="0">
                <a:cs typeface="Arial" pitchFamily="34" charset="0"/>
              </a:rPr>
              <a:t>إلى وقت قريب، لم تكن المعلومات تقدم إضافة مهمة للمؤسسات ولم تكن نظم المعلومات ذات أهمية في الإدارات وليس لها بعد عالمي.</a:t>
            </a:r>
          </a:p>
          <a:p>
            <a:pPr rtl="1" eaLnBrk="1" hangingPunct="1">
              <a:buFont typeface="Wingdings" pitchFamily="2" charset="2"/>
              <a:buChar char="q"/>
            </a:pPr>
            <a:r>
              <a:rPr lang="ar-SA" sz="2800" b="1" dirty="0" smtClean="0">
                <a:cs typeface="Arial" pitchFamily="34" charset="0"/>
              </a:rPr>
              <a:t>تتمحور ثورة المعلومات </a:t>
            </a:r>
            <a:r>
              <a:rPr lang="en-US" sz="2800" b="1" dirty="0" smtClean="0">
                <a:cs typeface="Arial" pitchFamily="34" charset="0"/>
              </a:rPr>
              <a:t>Information Age</a:t>
            </a:r>
            <a:r>
              <a:rPr lang="ar-SA" sz="2800" b="1" dirty="0" smtClean="0">
                <a:cs typeface="Arial" pitchFamily="34" charset="0"/>
              </a:rPr>
              <a:t> حول خاصية تمكن الأفراد من نقل المعلومات بحرية وتمكنهم من الوصول الفوري إلى المعرفة التي كان صعبا أو مستحيلا الوصول إليها سابقا.</a:t>
            </a:r>
          </a:p>
          <a:p>
            <a:pPr rtl="1" eaLnBrk="1" hangingPunct="1">
              <a:buFont typeface="Wingdings" pitchFamily="2" charset="2"/>
              <a:buChar char="q"/>
            </a:pPr>
            <a:r>
              <a:rPr lang="ar-SA" sz="2800" b="1" dirty="0" smtClean="0">
                <a:cs typeface="Arial" pitchFamily="34" charset="0"/>
              </a:rPr>
              <a:t>وهذه الخاصية مرتبطة بمفهوم العصر الرقمي </a:t>
            </a:r>
            <a:r>
              <a:rPr lang="en-US" sz="2800" b="1" dirty="0" smtClean="0">
                <a:cs typeface="Arial" pitchFamily="34" charset="0"/>
              </a:rPr>
              <a:t>Digital Age</a:t>
            </a:r>
            <a:r>
              <a:rPr lang="ar-SA" sz="2800" b="1" dirty="0" smtClean="0">
                <a:cs typeface="Arial" pitchFamily="34" charset="0"/>
              </a:rPr>
              <a:t> الذي رافق نتائج الانتقال من الصناعة التقليدية، التي أنقذتها الثورة الصناعية، إلى اقتصاد مرتكز على إدارة واستغلال المعلومات، وذلك بالاستفادة من إمكانية تصنيع الحاسبات الشخصية  في أواخر السبعينات الميلادية وحتى ظهور الإنترنت في التسعينات الميلادية واعتماد تلك التقنيات من قبل العامة في العقد التالي.</a:t>
            </a:r>
            <a:endParaRPr lang="en-US" sz="2800" b="1" dirty="0" smtClean="0">
              <a:cs typeface="Arial" pitchFamily="34" charset="0"/>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ar-SA" b="1" dirty="0" smtClean="0">
                <a:solidFill>
                  <a:srgbClr val="009900"/>
                </a:solidFill>
                <a:cs typeface="Arial" pitchFamily="34" charset="0"/>
              </a:rPr>
              <a:t>ثورة المعلومات</a:t>
            </a:r>
            <a:r>
              <a:rPr lang="ar-EG" b="1" dirty="0" smtClean="0">
                <a:solidFill>
                  <a:srgbClr val="009900"/>
                </a:solidFill>
                <a:cs typeface="Arial" pitchFamily="34" charset="0"/>
              </a:rPr>
              <a:t> - </a:t>
            </a:r>
            <a:r>
              <a:rPr lang="ar-SA" b="1" dirty="0" smtClean="0">
                <a:solidFill>
                  <a:srgbClr val="009900"/>
                </a:solidFill>
                <a:cs typeface="Arial" pitchFamily="34" charset="0"/>
              </a:rPr>
              <a:t>مقدمة </a:t>
            </a:r>
          </a:p>
        </p:txBody>
      </p:sp>
      <p:sp>
        <p:nvSpPr>
          <p:cNvPr id="9219" name="Content Placeholder 2"/>
          <p:cNvSpPr>
            <a:spLocks noGrp="1"/>
          </p:cNvSpPr>
          <p:nvPr>
            <p:ph idx="4294967295"/>
          </p:nvPr>
        </p:nvSpPr>
        <p:spPr>
          <a:xfrm>
            <a:off x="272481" y="1196753"/>
            <a:ext cx="9448535" cy="4525963"/>
          </a:xfrm>
        </p:spPr>
        <p:txBody>
          <a:bodyPr/>
          <a:lstStyle/>
          <a:p>
            <a:pPr rtl="1" eaLnBrk="1" hangingPunct="1">
              <a:buFont typeface="Wingdings" pitchFamily="2" charset="2"/>
              <a:buChar char="q"/>
            </a:pPr>
            <a:r>
              <a:rPr lang="ar-SA" sz="2800" b="1" dirty="0" smtClean="0">
                <a:cs typeface="Arial" pitchFamily="34" charset="0"/>
              </a:rPr>
              <a:t>يعتبر هذا العصر هو عصر المعلومات، وبفعل ثورة المعلومات أصبحت نظم المعلومات أساسية للمؤسسات لأنها تساعد متخذي القرارات في الحصول على المعلومات المهمة التي تساعدهم على اتخاذ القرارات السليمة، المأمول منها المساهمة في إنجاح المؤسسات والمؤسسات على الاستمرارية في أعمالها وتقديم خدماتها ومنتجاتها.</a:t>
            </a:r>
          </a:p>
          <a:p>
            <a:pPr rtl="1" eaLnBrk="1" hangingPunct="1">
              <a:buFont typeface="Wingdings" pitchFamily="2" charset="2"/>
              <a:buChar char="q"/>
            </a:pPr>
            <a:endParaRPr lang="ar-SA" sz="2800" b="1" dirty="0" smtClean="0">
              <a:cs typeface="Arial" pitchFamily="34" charset="0"/>
            </a:endParaRPr>
          </a:p>
          <a:p>
            <a:pPr rtl="1" eaLnBrk="1" hangingPunct="1">
              <a:buFont typeface="Wingdings" pitchFamily="2" charset="2"/>
              <a:buChar char="q"/>
            </a:pPr>
            <a:r>
              <a:rPr lang="ar-SA" sz="2800" b="1" dirty="0" smtClean="0">
                <a:cs typeface="Arial" pitchFamily="34" charset="0"/>
              </a:rPr>
              <a:t> يتم استخدام نظم المعلومات في مختلف المجالات الصحية، والجغرافية والأمنية وعلى وجه الخصوص في مجالي التجارة وإدارة الأعمال.</a:t>
            </a: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idx="4294967295"/>
          </p:nvPr>
        </p:nvSpPr>
        <p:spPr>
          <a:xfrm>
            <a:off x="194471" y="-27384"/>
            <a:ext cx="9711529" cy="1143000"/>
          </a:xfrm>
        </p:spPr>
        <p:txBody>
          <a:bodyPr/>
          <a:lstStyle/>
          <a:p>
            <a:pPr eaLnBrk="1" hangingPunct="1"/>
            <a:r>
              <a:rPr lang="ar-SA" b="1" dirty="0" smtClean="0">
                <a:solidFill>
                  <a:srgbClr val="009900"/>
                </a:solidFill>
                <a:cs typeface="Arial" pitchFamily="34" charset="0"/>
              </a:rPr>
              <a:t>التحولات التي </a:t>
            </a:r>
            <a:r>
              <a:rPr lang="ar-EG" b="1" dirty="0" smtClean="0">
                <a:solidFill>
                  <a:srgbClr val="009900"/>
                </a:solidFill>
                <a:cs typeface="Arial" pitchFamily="34" charset="0"/>
              </a:rPr>
              <a:t>هيأت لها </a:t>
            </a:r>
            <a:r>
              <a:rPr lang="ar-SA" b="1" dirty="0" smtClean="0">
                <a:solidFill>
                  <a:srgbClr val="009900"/>
                </a:solidFill>
                <a:cs typeface="Arial" pitchFamily="34" charset="0"/>
              </a:rPr>
              <a:t>ثورة المعلومات</a:t>
            </a:r>
            <a:endParaRPr lang="ar-SA" dirty="0" smtClean="0">
              <a:solidFill>
                <a:srgbClr val="009900"/>
              </a:solidFill>
              <a:cs typeface="Arial" pitchFamily="34" charset="0"/>
            </a:endParaRPr>
          </a:p>
        </p:txBody>
      </p:sp>
      <p:sp>
        <p:nvSpPr>
          <p:cNvPr id="8195" name="Content Placeholder 2"/>
          <p:cNvSpPr>
            <a:spLocks noGrp="1"/>
          </p:cNvSpPr>
          <p:nvPr>
            <p:ph idx="4294967295"/>
          </p:nvPr>
        </p:nvSpPr>
        <p:spPr>
          <a:xfrm>
            <a:off x="350489" y="1198910"/>
            <a:ext cx="9448535" cy="5038402"/>
          </a:xfrm>
          <a:noFill/>
          <a:ln w="9525">
            <a:noFill/>
            <a:miter lim="800000"/>
            <a:headEnd/>
            <a:tailEnd/>
          </a:ln>
        </p:spPr>
        <p:txBody>
          <a:bodyPr vert="horz" wrap="square" lIns="91440" tIns="45720" rIns="91440" bIns="45720" numCol="1" anchor="t" anchorCtr="0" compatLnSpc="1">
            <a:prstTxWarp prst="textNoShape">
              <a:avLst/>
            </a:prstTxWarp>
          </a:bodyPr>
          <a:lstStyle/>
          <a:p>
            <a:pPr rtl="1" eaLnBrk="1" hangingPunct="1">
              <a:buFont typeface="Wingdings" pitchFamily="2" charset="2"/>
              <a:buChar char="q"/>
            </a:pPr>
            <a:r>
              <a:rPr lang="en-GB" sz="2800" b="1" dirty="0" smtClean="0">
                <a:cs typeface="Arial" pitchFamily="34" charset="0"/>
              </a:rPr>
              <a:t> </a:t>
            </a:r>
            <a:r>
              <a:rPr lang="ar-SA" sz="2800" b="1" dirty="0" smtClean="0">
                <a:cs typeface="Arial" pitchFamily="34" charset="0"/>
              </a:rPr>
              <a:t>جاءت ثورة المعلومات بالكثير من التغيرات والتحولات التي دعت المؤسسات والمؤسسات إلى استخدام نظم المعلومات لتمكنها من الاستمرارية ومتابعة أعمالها وخدماتها، ومن هذه التحولات:  </a:t>
            </a:r>
            <a:endParaRPr lang="en-GB" sz="2800" b="1" dirty="0" smtClean="0">
              <a:cs typeface="Arial" pitchFamily="34" charset="0"/>
            </a:endParaRPr>
          </a:p>
          <a:p>
            <a:pPr eaLnBrk="1" hangingPunct="1">
              <a:buFont typeface="Wingdings" pitchFamily="2" charset="2"/>
              <a:buChar char="q"/>
            </a:pPr>
            <a:endParaRPr lang="en-US" sz="2800" b="1" dirty="0" smtClean="0">
              <a:cs typeface="Arial" pitchFamily="34" charset="0"/>
            </a:endParaRPr>
          </a:p>
          <a:p>
            <a:pPr rtl="1" eaLnBrk="1" hangingPunct="1">
              <a:buFont typeface="Wingdings" pitchFamily="2" charset="2"/>
              <a:buChar char="q"/>
            </a:pPr>
            <a:r>
              <a:rPr lang="ar-SA" sz="2800" b="1" dirty="0" smtClean="0">
                <a:cs typeface="Arial" pitchFamily="34" charset="0"/>
              </a:rPr>
              <a:t>العولمة</a:t>
            </a:r>
            <a:r>
              <a:rPr lang="en-GB" sz="2800" b="1" dirty="0" smtClean="0">
                <a:cs typeface="Arial" pitchFamily="34" charset="0"/>
              </a:rPr>
              <a:t> </a:t>
            </a:r>
            <a:r>
              <a:rPr lang="en-US" sz="2800" b="1" dirty="0" smtClean="0">
                <a:cs typeface="Arial" pitchFamily="34" charset="0"/>
              </a:rPr>
              <a:t>Globalization</a:t>
            </a:r>
            <a:r>
              <a:rPr lang="en-GB" sz="2800" b="1" dirty="0" smtClean="0">
                <a:cs typeface="Arial" pitchFamily="34" charset="0"/>
              </a:rPr>
              <a:t> </a:t>
            </a:r>
            <a:endParaRPr lang="en-US" sz="2800" b="1" dirty="0" smtClean="0">
              <a:cs typeface="Arial" pitchFamily="34" charset="0"/>
            </a:endParaRPr>
          </a:p>
          <a:p>
            <a:pPr marL="298450" lvl="1" rtl="1" eaLnBrk="1" hangingPunct="1">
              <a:buFont typeface="Wingdings" pitchFamily="2" charset="2"/>
              <a:buChar char="q"/>
            </a:pPr>
            <a:r>
              <a:rPr lang="ar-SA" b="1" dirty="0" smtClean="0">
                <a:cs typeface="Arial" pitchFamily="34" charset="0"/>
              </a:rPr>
              <a:t>التحولات </a:t>
            </a:r>
            <a:r>
              <a:rPr lang="ar-EG" b="1" dirty="0" smtClean="0">
                <a:cs typeface="Arial" pitchFamily="34" charset="0"/>
              </a:rPr>
              <a:t>في مجال </a:t>
            </a:r>
            <a:r>
              <a:rPr lang="ar-SA" b="1" dirty="0" smtClean="0">
                <a:cs typeface="Arial" pitchFamily="34" charset="0"/>
              </a:rPr>
              <a:t>الاقتصاد  الصناعي</a:t>
            </a:r>
            <a:r>
              <a:rPr lang="en-GB" b="1" dirty="0" smtClean="0">
                <a:cs typeface="Arial" pitchFamily="34" charset="0"/>
              </a:rPr>
              <a:t> Transformation of Industrial Economy </a:t>
            </a:r>
            <a:endParaRPr lang="ar-SA" b="1" dirty="0" smtClean="0">
              <a:cs typeface="Arial" pitchFamily="34" charset="0"/>
            </a:endParaRPr>
          </a:p>
          <a:p>
            <a:pPr marL="298450" lvl="1" rtl="1" eaLnBrk="1" hangingPunct="1">
              <a:buFont typeface="Wingdings" pitchFamily="2" charset="2"/>
              <a:buChar char="q"/>
            </a:pPr>
            <a:r>
              <a:rPr lang="ar-SA" b="1" dirty="0" smtClean="0">
                <a:cs typeface="Arial" pitchFamily="34" charset="0"/>
              </a:rPr>
              <a:t>التحولات على مستوى المؤسسات</a:t>
            </a:r>
            <a:r>
              <a:rPr lang="en-GB" b="1" dirty="0" smtClean="0">
                <a:cs typeface="Arial" pitchFamily="34" charset="0"/>
              </a:rPr>
              <a:t> </a:t>
            </a:r>
            <a:r>
              <a:rPr lang="en-US" b="1" dirty="0" smtClean="0">
                <a:cs typeface="Arial" pitchFamily="34" charset="0"/>
              </a:rPr>
              <a:t>Transformation of The Enterprise </a:t>
            </a:r>
            <a:endParaRPr lang="ar-SA" b="1" dirty="0" smtClean="0">
              <a:cs typeface="Arial" pitchFamily="34" charset="0"/>
            </a:endParaRPr>
          </a:p>
          <a:p>
            <a:pPr lvl="1" eaLnBrk="1" hangingPunct="1">
              <a:buFont typeface="Wingdings" pitchFamily="2" charset="2"/>
              <a:buChar char="§"/>
            </a:pPr>
            <a:endParaRPr lang="ar-SA" b="1" dirty="0" smtClean="0">
              <a:cs typeface="Arial" pitchFamily="34" charset="0"/>
            </a:endParaRPr>
          </a:p>
          <a:p>
            <a:pPr marL="298450" lvl="1" algn="l" rtl="0" eaLnBrk="1" hangingPunct="1">
              <a:buNone/>
            </a:pPr>
            <a:endParaRPr lang="ar-SA" b="1" dirty="0" smtClean="0">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94471" y="0"/>
            <a:ext cx="9711529"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r>
              <a:rPr lang="ar-SA" b="1" dirty="0" smtClean="0">
                <a:solidFill>
                  <a:srgbClr val="009900"/>
                </a:solidFill>
                <a:cs typeface="Arial" pitchFamily="34" charset="0"/>
              </a:rPr>
              <a:t>العولمة </a:t>
            </a:r>
            <a:r>
              <a:rPr lang="en-US" b="1" dirty="0" smtClean="0">
                <a:solidFill>
                  <a:srgbClr val="009900"/>
                </a:solidFill>
                <a:cs typeface="Arial" pitchFamily="34" charset="0"/>
              </a:rPr>
              <a:t>Globalization</a:t>
            </a:r>
          </a:p>
        </p:txBody>
      </p:sp>
      <p:sp>
        <p:nvSpPr>
          <p:cNvPr id="9219" name="Content Placeholder 2"/>
          <p:cNvSpPr>
            <a:spLocks noGrp="1"/>
          </p:cNvSpPr>
          <p:nvPr>
            <p:ph idx="4294967295"/>
          </p:nvPr>
        </p:nvSpPr>
        <p:spPr>
          <a:xfrm>
            <a:off x="272481" y="1196753"/>
            <a:ext cx="9448535" cy="4525963"/>
          </a:xfrm>
        </p:spPr>
        <p:txBody>
          <a:bodyPr/>
          <a:lstStyle/>
          <a:p>
            <a:pPr rtl="1" eaLnBrk="1" hangingPunct="1">
              <a:buFont typeface="Wingdings" pitchFamily="2" charset="2"/>
              <a:buChar char="q"/>
            </a:pPr>
            <a:r>
              <a:rPr lang="ar-SA" sz="2800" b="1" dirty="0" smtClean="0">
                <a:cs typeface="Arial" pitchFamily="34" charset="0"/>
              </a:rPr>
              <a:t>تصف العولمة العملية المستمرة التي جعلت المجتمعات والحضارات والاقتصاديات المحلية والإقليمية تندمج من خلال شبكة اتصالات وأعمال عالمية واسعة .</a:t>
            </a:r>
          </a:p>
          <a:p>
            <a:pPr rtl="1" eaLnBrk="1" hangingPunct="1">
              <a:buFont typeface="Wingdings" pitchFamily="2" charset="2"/>
              <a:buChar char="q"/>
            </a:pPr>
            <a:r>
              <a:rPr lang="ar-SA" sz="2800" b="1" dirty="0" smtClean="0">
                <a:cs typeface="Arial" pitchFamily="34" charset="0"/>
              </a:rPr>
              <a:t> ويستعمل مصطلح العولمة للإشارة إلى عولمة الاقتصاد حيث تدمج الاقتصاديات الوطنية في الاقتصاد العالمي من خلال التجارة والأعمال، الاستثمارات الخارجية المباشرة، تدفق رؤوس الأموال، الهجرة وانتشار التكنولوجيا.</a:t>
            </a:r>
          </a:p>
          <a:p>
            <a:pPr rtl="1" eaLnBrk="1" hangingPunct="1">
              <a:buFont typeface="Wingdings" pitchFamily="2" charset="2"/>
              <a:buChar char="q"/>
            </a:pPr>
            <a:r>
              <a:rPr lang="ar-EG" sz="2800" b="1" dirty="0" smtClean="0">
                <a:cs typeface="Arial" pitchFamily="34" charset="0"/>
              </a:rPr>
              <a:t> </a:t>
            </a:r>
            <a:r>
              <a:rPr lang="ar-SA" sz="2800" b="1" dirty="0" smtClean="0">
                <a:cs typeface="Arial" pitchFamily="34" charset="0"/>
              </a:rPr>
              <a:t>المتعارف عليه حاليا أن العولمة هي مزيج من العوامل الاقتصادية، التكنولوجية، الثقافة الاجتماعية، السياسية والبيولوجية.</a:t>
            </a:r>
          </a:p>
          <a:p>
            <a:pPr eaLnBrk="1" hangingPunct="1">
              <a:buNone/>
            </a:pPr>
            <a:endParaRPr lang="ar-SA" sz="2800" b="1" dirty="0" smtClean="0">
              <a:cs typeface="Arial" pitchFamily="34" charset="0"/>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1" y="1447801"/>
            <a:ext cx="9448535" cy="4525963"/>
          </a:xfrm>
        </p:spPr>
        <p:txBody>
          <a:bodyPr/>
          <a:lstStyle/>
          <a:p>
            <a:pPr rtl="1" eaLnBrk="1" hangingPunct="1">
              <a:buFont typeface="Wingdings" pitchFamily="2" charset="2"/>
              <a:buChar char="q"/>
            </a:pPr>
            <a:r>
              <a:rPr lang="ar-SA" sz="2800" b="1" dirty="0" smtClean="0"/>
              <a:t>هناك نسبة زيادة باعتماد اقتصاد الدول المتقدمة، مثل أمريكا والدول المتقدمة صناعيا في أوروبا والصين، على الاستيراد والتصدير.</a:t>
            </a:r>
          </a:p>
          <a:p>
            <a:pPr rtl="1" eaLnBrk="1" hangingPunct="1">
              <a:buFont typeface="Wingdings" pitchFamily="2" charset="2"/>
              <a:buChar char="q"/>
            </a:pPr>
            <a:r>
              <a:rPr lang="ar-SA" sz="2800" b="1" dirty="0" smtClean="0"/>
              <a:t>تقوم الشركات أيضا بتوزيع الوظائف الأساسية للأعمال في تصميم المنتجات، التصنيع، المالية ودعم المستهلك إلى أماكن في دول أخرى حيث يمكن إنجاز العمل بتكلفة أفضل للشركات.</a:t>
            </a:r>
          </a:p>
          <a:p>
            <a:pPr rtl="1" eaLnBrk="1" hangingPunct="1">
              <a:buFont typeface="Wingdings" pitchFamily="2" charset="2"/>
              <a:buChar char="q"/>
            </a:pPr>
            <a:r>
              <a:rPr lang="ar-SA" sz="2800" b="1" dirty="0" smtClean="0"/>
              <a:t>يعتمد نجاح الشركات التجارية حاليا وفي المستقبل بقدرتها على العمل على مستوى عالمي.</a:t>
            </a:r>
          </a:p>
          <a:p>
            <a:pPr rtl="1" eaLnBrk="1" hangingPunct="1">
              <a:buFont typeface="Wingdings" pitchFamily="2" charset="2"/>
              <a:buChar char="q"/>
            </a:pPr>
            <a:r>
              <a:rPr lang="ar-SA" sz="2800" b="1" dirty="0" smtClean="0"/>
              <a:t>توفر أنظمة المعلومات قوة الاتصالات والتحليل التي تحتاجها الشركات لإدارة تجارتها واعمالها على نطاق عالمي.</a:t>
            </a:r>
            <a:endParaRPr lang="en-US" sz="2800" b="1" dirty="0" smtClean="0"/>
          </a:p>
          <a:p>
            <a:pPr eaLnBrk="1" hangingPunct="1">
              <a:buNone/>
            </a:pPr>
            <a:endParaRPr lang="ar-SA" sz="2800" b="1" dirty="0" smtClean="0">
              <a:cs typeface="Arial" pitchFamily="34" charset="0"/>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194471" y="0"/>
            <a:ext cx="971152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57263" rtl="1" eaLnBrk="1" fontAlgn="base" latinLnBrk="0" hangingPunct="1">
              <a:lnSpc>
                <a:spcPct val="100000"/>
              </a:lnSpc>
              <a:spcBef>
                <a:spcPct val="0"/>
              </a:spcBef>
              <a:spcAft>
                <a:spcPct val="0"/>
              </a:spcAft>
              <a:buClrTx/>
              <a:buSzTx/>
              <a:buFontTx/>
              <a:buNone/>
              <a:tabLst/>
              <a:defRPr/>
            </a:pPr>
            <a:r>
              <a:rPr kumimoji="0" lang="ar-SA" sz="4000" b="1" i="0" u="none" strike="noStrike" kern="0" cap="none" spc="0" normalizeH="0" baseline="0" noProof="0" dirty="0" smtClean="0">
                <a:ln>
                  <a:noFill/>
                </a:ln>
                <a:solidFill>
                  <a:srgbClr val="009900"/>
                </a:solidFill>
                <a:effectLst/>
                <a:uLnTx/>
                <a:uFillTx/>
                <a:latin typeface="+mj-lt"/>
                <a:ea typeface="+mj-ea"/>
                <a:cs typeface="Arial" pitchFamily="34" charset="0"/>
              </a:rPr>
              <a:t>عولمة الاقتصاد </a:t>
            </a:r>
            <a:r>
              <a:rPr kumimoji="0" lang="en-US" sz="4000" b="1" i="0" u="none" strike="noStrike" kern="0" cap="none" spc="0" normalizeH="0" baseline="0" noProof="0" dirty="0" smtClean="0">
                <a:ln>
                  <a:noFill/>
                </a:ln>
                <a:solidFill>
                  <a:srgbClr val="009900"/>
                </a:solidFill>
                <a:effectLst/>
                <a:uLnTx/>
                <a:uFillTx/>
                <a:latin typeface="+mj-lt"/>
                <a:ea typeface="+mj-ea"/>
                <a:cs typeface="Arial" pitchFamily="34" charset="0"/>
              </a:rPr>
              <a:t>Economy Globalization</a:t>
            </a: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94471" y="0"/>
            <a:ext cx="9711529"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eaLnBrk="1" hangingPunct="1"/>
            <a:r>
              <a:rPr lang="ar-SA" b="1" dirty="0" smtClean="0">
                <a:solidFill>
                  <a:srgbClr val="009900"/>
                </a:solidFill>
                <a:cs typeface="Arial" pitchFamily="34" charset="0"/>
              </a:rPr>
              <a:t>عولمة الاقتصاد </a:t>
            </a:r>
            <a:r>
              <a:rPr lang="en-US" b="1" dirty="0" smtClean="0">
                <a:solidFill>
                  <a:srgbClr val="009900"/>
                </a:solidFill>
                <a:cs typeface="Arial" pitchFamily="34" charset="0"/>
              </a:rPr>
              <a:t>Economy Globalization</a:t>
            </a:r>
          </a:p>
        </p:txBody>
      </p:sp>
      <p:sp>
        <p:nvSpPr>
          <p:cNvPr id="9219" name="Content Placeholder 2"/>
          <p:cNvSpPr>
            <a:spLocks noGrp="1"/>
          </p:cNvSpPr>
          <p:nvPr>
            <p:ph idx="4294967295"/>
          </p:nvPr>
        </p:nvSpPr>
        <p:spPr>
          <a:xfrm>
            <a:off x="272481" y="1124745"/>
            <a:ext cx="9448535" cy="4525963"/>
          </a:xfrm>
        </p:spPr>
        <p:txBody>
          <a:bodyPr/>
          <a:lstStyle/>
          <a:p>
            <a:pPr rtl="1" eaLnBrk="1" hangingPunct="1">
              <a:buFont typeface="Wingdings" pitchFamily="2" charset="2"/>
              <a:buChar char="q"/>
            </a:pPr>
            <a:r>
              <a:rPr lang="ar-SA" sz="2800" b="1" dirty="0" smtClean="0">
                <a:cs typeface="Arial" pitchFamily="34" charset="0"/>
              </a:rPr>
              <a:t>تهدد العولمة وتقنية المعلومات الشركات المحلية وذلك بفضل الاتصالات وأنظمة المعلومات.</a:t>
            </a:r>
          </a:p>
          <a:p>
            <a:pPr rtl="1" eaLnBrk="1" hangingPunct="1">
              <a:buFont typeface="Wingdings" pitchFamily="2" charset="2"/>
              <a:buChar char="q"/>
            </a:pPr>
            <a:endParaRPr lang="ar-SA" sz="2800" b="1" dirty="0" smtClean="0">
              <a:cs typeface="Arial" pitchFamily="34" charset="0"/>
            </a:endParaRPr>
          </a:p>
          <a:p>
            <a:pPr rtl="1" eaLnBrk="1" hangingPunct="1">
              <a:buFont typeface="Wingdings" pitchFamily="2" charset="2"/>
              <a:buChar char="q"/>
            </a:pPr>
            <a:r>
              <a:rPr lang="ar-SA" sz="2800" b="1" dirty="0" smtClean="0">
                <a:cs typeface="Arial" pitchFamily="34" charset="0"/>
              </a:rPr>
              <a:t> تحتاج الشركات التجارية إلى أنظمة المعلومات والاتصالات القوية لتكون مشاركة منافسة في الأسواق العالمية.</a:t>
            </a:r>
          </a:p>
          <a:p>
            <a:pPr rtl="1" eaLnBrk="1" hangingPunct="1">
              <a:buFont typeface="Wingdings" pitchFamily="2" charset="2"/>
              <a:buChar char="q"/>
            </a:pPr>
            <a:endParaRPr lang="ar-SA" sz="2800" b="1" dirty="0" smtClean="0">
              <a:cs typeface="Arial" pitchFamily="34" charset="0"/>
            </a:endParaRPr>
          </a:p>
          <a:p>
            <a:pPr rtl="1" eaLnBrk="1" hangingPunct="1">
              <a:buFont typeface="Wingdings" pitchFamily="2" charset="2"/>
              <a:buChar char="q"/>
            </a:pPr>
            <a:r>
              <a:rPr lang="ar-SA" sz="2800" b="1" dirty="0" smtClean="0">
                <a:cs typeface="Arial" pitchFamily="34" charset="0"/>
              </a:rPr>
              <a:t>أصبع بمقدور المستهلكين أو العملاء حاليا التسوق مباشرة في الأسواق التجارية العالمية عبر الانترنت، ومقارنة الأسعار والنوعيات والحصول على أفضل العروض على مدار اليوم 24/24 والأسبوع 7/7 دون أي اعتبار للحدود الجغرافية. </a:t>
            </a:r>
          </a:p>
          <a:p>
            <a:pPr eaLnBrk="1" hangingPunct="1">
              <a:buNone/>
            </a:pPr>
            <a:endParaRPr lang="ar-SA" sz="2800" b="1" dirty="0" smtClean="0">
              <a:cs typeface="Arial" pitchFamily="34" charset="0"/>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272481" y="1196753"/>
            <a:ext cx="9448535" cy="4525963"/>
          </a:xfrm>
        </p:spPr>
        <p:txBody>
          <a:bodyPr/>
          <a:lstStyle/>
          <a:p>
            <a:pPr rtl="1" eaLnBrk="1" hangingPunct="1">
              <a:buFont typeface="Wingdings" pitchFamily="2" charset="2"/>
              <a:buChar char="q"/>
            </a:pPr>
            <a:r>
              <a:rPr lang="ar-SA" sz="2800" b="1" dirty="0" smtClean="0">
                <a:cs typeface="Arial" pitchFamily="34" charset="0"/>
              </a:rPr>
              <a:t>تظهر هنا أهمية نظم المعلومات المعتمدة على أنظمة الاتصالات للشركات كي يصبح بإمكانها تحقيق إدارة أقوى ومنافسة أعظم في الأسواق العالمية.</a:t>
            </a:r>
          </a:p>
          <a:p>
            <a:pPr rtl="1" eaLnBrk="1" hangingPunct="1">
              <a:buFont typeface="Wingdings" pitchFamily="2" charset="2"/>
              <a:buChar char="q"/>
            </a:pPr>
            <a:endParaRPr lang="ar-SA" sz="2800" b="1" dirty="0" smtClean="0">
              <a:cs typeface="Arial" pitchFamily="34" charset="0"/>
            </a:endParaRPr>
          </a:p>
          <a:p>
            <a:pPr rtl="1" eaLnBrk="1" hangingPunct="1">
              <a:buFont typeface="Wingdings" pitchFamily="2" charset="2"/>
              <a:buChar char="q"/>
            </a:pPr>
            <a:r>
              <a:rPr lang="ar-SA" sz="2800" b="1" dirty="0" smtClean="0">
                <a:cs typeface="Arial" pitchFamily="34" charset="0"/>
              </a:rPr>
              <a:t>وقد أدى التوجه نحو عولمة الاقتصاد إلى تحولات في كثير من المجالات الحياتية من أهمها تلك التي حدثت على المستوى الاقتصادي: </a:t>
            </a:r>
          </a:p>
          <a:p>
            <a:pPr lvl="1" rtl="1" eaLnBrk="1" hangingPunct="1">
              <a:buFont typeface="Wingdings" pitchFamily="2" charset="2"/>
              <a:buChar char="ü"/>
            </a:pPr>
            <a:r>
              <a:rPr lang="ar-SA" b="1" dirty="0" smtClean="0">
                <a:cs typeface="Arial" pitchFamily="34" charset="0"/>
              </a:rPr>
              <a:t>الإدارة والتحكم في السوق العالمية</a:t>
            </a:r>
          </a:p>
          <a:p>
            <a:pPr lvl="1" rtl="1">
              <a:buFont typeface="Wingdings" pitchFamily="2" charset="2"/>
              <a:buChar char="ü"/>
            </a:pPr>
            <a:r>
              <a:rPr lang="ar-SA" b="1" dirty="0" smtClean="0"/>
              <a:t>المنافسة في الأسواق العالمية </a:t>
            </a:r>
            <a:endParaRPr lang="en-US" b="1" dirty="0" smtClean="0"/>
          </a:p>
          <a:p>
            <a:pPr lvl="1" rtl="1">
              <a:buFont typeface="Wingdings" pitchFamily="2" charset="2"/>
              <a:buChar char="ü"/>
            </a:pPr>
            <a:r>
              <a:rPr lang="ar-SA" b="1" dirty="0" smtClean="0"/>
              <a:t>نظم التوزيع العالمية </a:t>
            </a:r>
            <a:endParaRPr lang="en-US" b="1" dirty="0" smtClean="0"/>
          </a:p>
          <a:p>
            <a:pPr eaLnBrk="1" hangingPunct="1">
              <a:buNone/>
            </a:pPr>
            <a:endParaRPr lang="ar-SA" sz="2800" b="1" dirty="0" smtClean="0">
              <a:cs typeface="Arial" pitchFamily="34" charset="0"/>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194471" y="0"/>
            <a:ext cx="971152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57263" rtl="1" eaLnBrk="1" fontAlgn="base" latinLnBrk="0" hangingPunct="1">
              <a:lnSpc>
                <a:spcPct val="100000"/>
              </a:lnSpc>
              <a:spcBef>
                <a:spcPct val="0"/>
              </a:spcBef>
              <a:spcAft>
                <a:spcPct val="0"/>
              </a:spcAft>
              <a:buClrTx/>
              <a:buSzTx/>
              <a:buFontTx/>
              <a:buNone/>
              <a:tabLst/>
              <a:defRPr/>
            </a:pPr>
            <a:r>
              <a:rPr kumimoji="0" lang="ar-SA" sz="4000" b="1" i="0" u="none" strike="noStrike" kern="0" cap="none" spc="0" normalizeH="0" baseline="0" noProof="0" dirty="0" smtClean="0">
                <a:ln>
                  <a:noFill/>
                </a:ln>
                <a:solidFill>
                  <a:srgbClr val="009900"/>
                </a:solidFill>
                <a:effectLst/>
                <a:uLnTx/>
                <a:uFillTx/>
                <a:latin typeface="+mj-lt"/>
                <a:ea typeface="+mj-ea"/>
                <a:cs typeface="Arial" pitchFamily="34" charset="0"/>
              </a:rPr>
              <a:t>عولمة الاقتصاد </a:t>
            </a:r>
            <a:r>
              <a:rPr kumimoji="0" lang="en-US" sz="4000" b="1" i="0" u="none" strike="noStrike" kern="0" cap="none" spc="0" normalizeH="0" baseline="0" noProof="0" dirty="0" smtClean="0">
                <a:ln>
                  <a:noFill/>
                </a:ln>
                <a:solidFill>
                  <a:srgbClr val="009900"/>
                </a:solidFill>
                <a:effectLst/>
                <a:uLnTx/>
                <a:uFillTx/>
                <a:latin typeface="+mj-lt"/>
                <a:ea typeface="+mj-ea"/>
                <a:cs typeface="Arial" pitchFamily="34" charset="0"/>
              </a:rPr>
              <a:t>Economy Globalization</a:t>
            </a: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solidFill>
                  <a:srgbClr val="009900"/>
                </a:solidFill>
              </a:rPr>
              <a:t>التحولات على مستوى الاقتصاد الصناعي</a:t>
            </a:r>
            <a:endParaRPr lang="en-US" dirty="0">
              <a:solidFill>
                <a:srgbClr val="009900"/>
              </a:solidFill>
            </a:endParaRPr>
          </a:p>
        </p:txBody>
      </p:sp>
      <p:sp>
        <p:nvSpPr>
          <p:cNvPr id="9219" name="Content Placeholder 2"/>
          <p:cNvSpPr>
            <a:spLocks noGrp="1"/>
          </p:cNvSpPr>
          <p:nvPr>
            <p:ph idx="4294967295"/>
          </p:nvPr>
        </p:nvSpPr>
        <p:spPr>
          <a:xfrm>
            <a:off x="272481" y="1196752"/>
            <a:ext cx="9448535" cy="5400600"/>
          </a:xfrm>
        </p:spPr>
        <p:txBody>
          <a:bodyPr/>
          <a:lstStyle/>
          <a:p>
            <a:pPr rtl="1">
              <a:buFont typeface="Wingdings" pitchFamily="2" charset="2"/>
              <a:buChar char="q"/>
            </a:pPr>
            <a:r>
              <a:rPr lang="ar-SA" sz="2800" b="1" dirty="0" smtClean="0"/>
              <a:t>تحولت الدول المتقدمة والقوى الصناعية الكبرى من التركيز على الاقتصاد الصناعي إلى التركيز على الاقتصاد المعتمد على خدمات المعلومات والمعرفة.</a:t>
            </a:r>
          </a:p>
          <a:p>
            <a:pPr rtl="1">
              <a:buFont typeface="Wingdings" pitchFamily="2" charset="2"/>
              <a:buChar char="q"/>
            </a:pPr>
            <a:r>
              <a:rPr lang="ar-SA" sz="2800" b="1" dirty="0" smtClean="0"/>
              <a:t>أصبحت المعلومات تمثل الأساس لكثير من المنتجات والخدمات مثل صناعة برمجيات الحاسب الآلي، الخدمات المصرفية، التعليم، الضمان، الحقوق والإعلام.</a:t>
            </a:r>
          </a:p>
          <a:p>
            <a:pPr rtl="1">
              <a:buFont typeface="Wingdings" pitchFamily="2" charset="2"/>
              <a:buChar char="q"/>
            </a:pPr>
            <a:r>
              <a:rPr lang="ar-SA" sz="2800" b="1" dirty="0" smtClean="0"/>
              <a:t>أصبح لنظم المعلومات دور مهم جدا حتى في مجال الصناعات التقليدية مثل صناعة السيارات، حيث تساهم وتساعد في بناء التصاميم واختبارها، ومتابعة التصنيع والتوزيع.</a:t>
            </a:r>
          </a:p>
          <a:p>
            <a:pPr rtl="1">
              <a:buFont typeface="Wingdings" pitchFamily="2" charset="2"/>
              <a:buChar char="q"/>
            </a:pPr>
            <a:r>
              <a:rPr lang="ar-SA" sz="2800" b="1" dirty="0" smtClean="0"/>
              <a:t>أدت ثورة المعلومات والمعرفة إلى التغيير في نوع العمالة المطلوبة، التي تحولت من المجال الزراعي والصناعي إلى مجالي المعلومات والمعرفة.</a:t>
            </a: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1003" y="1196752"/>
            <a:ext cx="9448535" cy="5400600"/>
          </a:xfrm>
        </p:spPr>
        <p:txBody>
          <a:bodyPr/>
          <a:lstStyle/>
          <a:p>
            <a:pPr algn="l" rtl="1">
              <a:buFont typeface="Wingdings" pitchFamily="2" charset="2"/>
              <a:buChar char="q"/>
            </a:pPr>
            <a:r>
              <a:rPr lang="ar-SA" sz="2800" b="1" dirty="0" smtClean="0"/>
              <a:t>ظهرت بذلك وظائف جديدة تتطلب متخصصين في المعلومات والمعرفة مثل :</a:t>
            </a:r>
          </a:p>
          <a:p>
            <a:pPr lvl="1" rtl="1">
              <a:buFont typeface="Wingdings" pitchFamily="2" charset="2"/>
              <a:buChar char="Ø"/>
            </a:pPr>
            <a:r>
              <a:rPr lang="ar-SA" b="1" dirty="0" smtClean="0"/>
              <a:t>المبيعات</a:t>
            </a:r>
          </a:p>
          <a:p>
            <a:pPr lvl="1" rtl="1">
              <a:buFont typeface="Wingdings" pitchFamily="2" charset="2"/>
              <a:buChar char="Ø"/>
            </a:pPr>
            <a:r>
              <a:rPr lang="ar-SA" b="1" dirty="0" smtClean="0"/>
              <a:t>المؤسسات التعليمة</a:t>
            </a:r>
          </a:p>
          <a:p>
            <a:pPr lvl="1" rtl="1">
              <a:buFont typeface="Wingdings" pitchFamily="2" charset="2"/>
              <a:buChar char="Ø"/>
            </a:pPr>
            <a:r>
              <a:rPr lang="ar-SA" b="1" dirty="0" smtClean="0"/>
              <a:t>مراكز الصحة</a:t>
            </a:r>
          </a:p>
          <a:p>
            <a:pPr lvl="1" rtl="1">
              <a:buFont typeface="Wingdings" pitchFamily="2" charset="2"/>
              <a:buChar char="Ø"/>
            </a:pPr>
            <a:r>
              <a:rPr lang="ar-SA" b="1" dirty="0" smtClean="0"/>
              <a:t>البنوك</a:t>
            </a:r>
          </a:p>
          <a:p>
            <a:pPr lvl="1" rtl="1">
              <a:buFont typeface="Wingdings" pitchFamily="2" charset="2"/>
              <a:buChar char="Ø"/>
            </a:pPr>
            <a:r>
              <a:rPr lang="ar-SA" b="1" dirty="0" smtClean="0"/>
              <a:t>التأمين والضمان</a:t>
            </a:r>
          </a:p>
          <a:p>
            <a:pPr lvl="1" rtl="1">
              <a:buFont typeface="Wingdings" pitchFamily="2" charset="2"/>
              <a:buChar char="Ø"/>
            </a:pPr>
            <a:r>
              <a:rPr lang="ar-SA" b="1" dirty="0" smtClean="0"/>
              <a:t>المؤسسات الحقوقية</a:t>
            </a:r>
          </a:p>
          <a:p>
            <a:pPr rtl="1">
              <a:buFont typeface="Wingdings" pitchFamily="2" charset="2"/>
              <a:buChar char="q"/>
            </a:pPr>
            <a:r>
              <a:rPr lang="ar-EG" sz="2800" b="1" dirty="0" smtClean="0"/>
              <a:t>هذه</a:t>
            </a:r>
            <a:r>
              <a:rPr lang="ar-SA" sz="2800" b="1" dirty="0" smtClean="0"/>
              <a:t> الوظائف توفر أعمال خدماتية مثل تحليل النظم والمبرمجين والناسخين والموزعين </a:t>
            </a:r>
            <a:endParaRPr lang="en-US" sz="2800" b="1" dirty="0" smtClean="0">
              <a:cs typeface="+mn-cs"/>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272480" y="0"/>
            <a:ext cx="96335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57263" rtl="1" eaLnBrk="0" fontAlgn="base" latinLnBrk="0" hangingPunct="0">
              <a:lnSpc>
                <a:spcPct val="100000"/>
              </a:lnSpc>
              <a:spcBef>
                <a:spcPct val="0"/>
              </a:spcBef>
              <a:spcAft>
                <a:spcPct val="0"/>
              </a:spcAft>
              <a:buClrTx/>
              <a:buSzTx/>
              <a:buFontTx/>
              <a:buNone/>
              <a:tabLst/>
              <a:defRPr/>
            </a:pPr>
            <a:r>
              <a:rPr kumimoji="0" lang="ar-SA" sz="4000" b="1" i="0" u="none" strike="noStrike" kern="0" cap="none" spc="0" normalizeH="0" baseline="0" noProof="0" dirty="0" smtClean="0">
                <a:ln>
                  <a:noFill/>
                </a:ln>
                <a:solidFill>
                  <a:srgbClr val="009900"/>
                </a:solidFill>
                <a:effectLst/>
                <a:uLnTx/>
                <a:uFillTx/>
                <a:latin typeface="+mj-lt"/>
                <a:ea typeface="+mj-ea"/>
                <a:cs typeface="+mj-cs"/>
              </a:rPr>
              <a:t>التحولات على مستوى الاقتصاد الصناعي</a:t>
            </a:r>
            <a:endParaRPr kumimoji="0" lang="en-US" sz="4000" b="1" i="0" u="none" strike="noStrike" kern="0" cap="none" spc="0" normalizeH="0" baseline="0" noProof="0" dirty="0">
              <a:ln>
                <a:noFill/>
              </a:ln>
              <a:solidFill>
                <a:srgbClr val="009900"/>
              </a:solidFill>
              <a:effectLst/>
              <a:uLnTx/>
              <a:uFillTx/>
              <a:latin typeface="+mj-lt"/>
              <a:ea typeface="+mj-ea"/>
              <a:cs typeface="+mj-cs"/>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1003" y="1196752"/>
            <a:ext cx="9448535" cy="5400600"/>
          </a:xfrm>
        </p:spPr>
        <p:txBody>
          <a:bodyPr/>
          <a:lstStyle/>
          <a:p>
            <a:pPr rtl="1">
              <a:buFont typeface="Wingdings" pitchFamily="2" charset="2"/>
              <a:buChar char="q"/>
            </a:pPr>
            <a:r>
              <a:rPr lang="ar-SA" sz="2800" b="1" dirty="0" smtClean="0"/>
              <a:t>تحسن في الانتاجية </a:t>
            </a:r>
            <a:r>
              <a:rPr lang="en-US" sz="2800" b="1" dirty="0" smtClean="0"/>
              <a:t>(Productivity)</a:t>
            </a:r>
            <a:r>
              <a:rPr lang="ar-SA" sz="2800" b="1" dirty="0" smtClean="0"/>
              <a:t> </a:t>
            </a:r>
            <a:r>
              <a:rPr lang="ar-EG" sz="2800" b="1" dirty="0" smtClean="0"/>
              <a:t> </a:t>
            </a:r>
            <a:r>
              <a:rPr lang="ar-SA" sz="2800" b="1" dirty="0" smtClean="0"/>
              <a:t>من خلال استعمال عمال خبراء وتقنية المعلومات وذلك للقدرة على المنافسة عالميا، مثل صناعة السيارات والقطارات السريعة والآلية حيث يعتمد تصميمها وإنتاجها على تكنولوجيا المعلومات والمعرفة.</a:t>
            </a:r>
            <a:endParaRPr lang="en-US" sz="2800" dirty="0" smtClean="0"/>
          </a:p>
          <a:p>
            <a:pPr rtl="1">
              <a:buFont typeface="Wingdings" pitchFamily="2" charset="2"/>
              <a:buChar char="q"/>
            </a:pPr>
            <a:r>
              <a:rPr lang="en-GB" sz="2800" b="1" dirty="0" smtClean="0"/>
              <a:t> </a:t>
            </a:r>
            <a:r>
              <a:rPr lang="ar-SA" sz="2800" b="1" dirty="0" smtClean="0"/>
              <a:t>ظهور منتجات وخدمات جديدة </a:t>
            </a:r>
            <a:r>
              <a:rPr lang="en-US" sz="2800" b="1" dirty="0" smtClean="0"/>
              <a:t>(New Products and Services)</a:t>
            </a:r>
            <a:endParaRPr lang="en-GB" sz="2800" b="1" dirty="0" smtClean="0"/>
          </a:p>
          <a:p>
            <a:pPr rtl="1">
              <a:buNone/>
            </a:pPr>
            <a:r>
              <a:rPr lang="ar-SA" sz="2800" b="1" dirty="0" smtClean="0"/>
              <a:t> مثل الأجهزة الإلكترونية والرقمية، البرمجيات التطبيقية والألعاب، بطاقات</a:t>
            </a:r>
            <a:endParaRPr lang="ar-EG" sz="2800" b="1" dirty="0" smtClean="0"/>
          </a:p>
          <a:p>
            <a:pPr rtl="1">
              <a:buNone/>
            </a:pPr>
            <a:r>
              <a:rPr lang="ar-SA" sz="2800" b="1" dirty="0" smtClean="0"/>
              <a:t>الاعتماد والتوصيل الليلي، وأنظمة الحجوزات العالمية.</a:t>
            </a:r>
            <a:endParaRPr lang="en-US" sz="2800" dirty="0" smtClean="0"/>
          </a:p>
          <a:p>
            <a:pPr eaLnBrk="1" hangingPunct="1">
              <a:buNone/>
            </a:pPr>
            <a:endParaRPr lang="en-US" sz="2800" b="1" dirty="0" smtClean="0">
              <a:cs typeface="+mn-cs"/>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272480" y="0"/>
            <a:ext cx="96335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57263" rtl="1" eaLnBrk="0" fontAlgn="base" latinLnBrk="0" hangingPunct="0">
              <a:lnSpc>
                <a:spcPct val="100000"/>
              </a:lnSpc>
              <a:spcBef>
                <a:spcPct val="0"/>
              </a:spcBef>
              <a:spcAft>
                <a:spcPct val="0"/>
              </a:spcAft>
              <a:buClrTx/>
              <a:buSzTx/>
              <a:buFontTx/>
              <a:buNone/>
              <a:tabLst/>
              <a:defRPr/>
            </a:pPr>
            <a:r>
              <a:rPr kumimoji="0" lang="ar-EG" sz="4000" b="1" i="0" u="none" strike="noStrike" kern="0" cap="none" spc="0" normalizeH="0" baseline="0" noProof="0" dirty="0" smtClean="0">
                <a:ln>
                  <a:noFill/>
                </a:ln>
                <a:solidFill>
                  <a:srgbClr val="009900"/>
                </a:solidFill>
                <a:effectLst/>
                <a:uLnTx/>
                <a:uFillTx/>
                <a:latin typeface="+mj-lt"/>
                <a:ea typeface="+mj-ea"/>
                <a:cs typeface="+mj-cs"/>
              </a:rPr>
              <a:t>فوائد التحول للاقتصاد المعتمد علي ثورة المعلومات</a:t>
            </a:r>
            <a:endParaRPr kumimoji="0" lang="en-US" sz="4000" b="1" i="0" u="none" strike="noStrike" kern="0" cap="none" spc="0" normalizeH="0" baseline="0" noProof="0" dirty="0">
              <a:ln>
                <a:noFill/>
              </a:ln>
              <a:solidFill>
                <a:srgbClr val="009900"/>
              </a:solidFill>
              <a:effectLst/>
              <a:uLnTx/>
              <a:uFillTx/>
              <a:latin typeface="+mj-lt"/>
              <a:ea typeface="+mj-ea"/>
              <a:cs typeface="+mj-cs"/>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1003" y="1196752"/>
            <a:ext cx="9448535" cy="5400600"/>
          </a:xfrm>
        </p:spPr>
        <p:txBody>
          <a:bodyPr/>
          <a:lstStyle/>
          <a:p>
            <a:pPr>
              <a:buNone/>
            </a:pPr>
            <a:r>
              <a:rPr lang="ar-SA" sz="2800" b="1" dirty="0" smtClean="0"/>
              <a:t> </a:t>
            </a:r>
            <a:endParaRPr lang="en-US" sz="2800" dirty="0" smtClean="0"/>
          </a:p>
          <a:p>
            <a:pPr rtl="1">
              <a:buFont typeface="Wingdings" pitchFamily="2" charset="2"/>
              <a:buChar char="q"/>
            </a:pPr>
            <a:r>
              <a:rPr lang="ar-SA" sz="2800" b="1" dirty="0" smtClean="0"/>
              <a:t>منافسة مبنية على الوقت </a:t>
            </a:r>
            <a:r>
              <a:rPr lang="en-GB" sz="2800" b="1" dirty="0" smtClean="0"/>
              <a:t> </a:t>
            </a:r>
            <a:r>
              <a:rPr lang="en-US" sz="2800" b="1" dirty="0" smtClean="0"/>
              <a:t>(Time based Competition)</a:t>
            </a:r>
            <a:r>
              <a:rPr lang="ar-SA" sz="2800" b="1" dirty="0" smtClean="0"/>
              <a:t> مواكبة التطور السريع في التكنولوجيا لتقديم منتجات وخدمات جديدة ذات مواصفات وميزات تنافسية قبل المنافسين لكسب عملاء جدد والاستفادة من طرحها بأسعار مربحة حيث سيتم إنتاج مثيلات لها لاحقا من قبل المنافسين</a:t>
            </a:r>
          </a:p>
          <a:p>
            <a:pPr rtl="1">
              <a:buFont typeface="Wingdings" pitchFamily="2" charset="2"/>
              <a:buChar char="q"/>
            </a:pPr>
            <a:r>
              <a:rPr lang="ar-SA" sz="2800" b="1" dirty="0" smtClean="0"/>
              <a:t>دورة انتاج أقصر </a:t>
            </a:r>
            <a:r>
              <a:rPr lang="en-US" sz="2800" b="1" dirty="0" smtClean="0"/>
              <a:t>(Shorter Product life)</a:t>
            </a:r>
            <a:r>
              <a:rPr lang="ar-SA" sz="2800" b="1" dirty="0" smtClean="0"/>
              <a:t> أصبحت دورة الإنتاج أقصر بفضل استعمال تقنية وأنظمة المعلومات والمعدات الآلية المتطورة المتحكم بها بواسطة أنظمة التحكم. وذلك نظرا للتحولات في بيئة الشركات ومتطلبات السوق السريعة التغير</a:t>
            </a:r>
            <a:endParaRPr lang="en-US" sz="2800" dirty="0" smtClean="0"/>
          </a:p>
          <a:p>
            <a:pPr eaLnBrk="1" hangingPunct="1">
              <a:buNone/>
            </a:pPr>
            <a:endParaRPr lang="en-US" sz="2800" b="1" dirty="0" smtClean="0">
              <a:cs typeface="+mn-cs"/>
            </a:endParaRPr>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272480" y="0"/>
            <a:ext cx="96335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defTabSz="957263" eaLnBrk="0" hangingPunct="0">
              <a:defRPr/>
            </a:pPr>
            <a:r>
              <a:rPr lang="ar-EG" sz="4000" b="1" kern="0" dirty="0" smtClean="0">
                <a:solidFill>
                  <a:srgbClr val="009900"/>
                </a:solidFill>
              </a:rPr>
              <a:t>فوائد التحول للاقتصاد المعتمد علي ثورة المعلومات</a:t>
            </a:r>
            <a:endParaRPr lang="en-US" sz="4000" b="1" kern="0" dirty="0">
              <a:solidFill>
                <a:srgbClr val="009900"/>
              </a:solidFill>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24744"/>
          </a:xfrm>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solidFill>
                  <a:srgbClr val="009900"/>
                </a:solidFill>
              </a:rPr>
              <a:t>التحولات على مستوى المؤسسات</a:t>
            </a:r>
            <a:endParaRPr lang="en-US" dirty="0">
              <a:solidFill>
                <a:srgbClr val="009900"/>
              </a:solidFill>
            </a:endParaRPr>
          </a:p>
        </p:txBody>
      </p:sp>
      <p:sp>
        <p:nvSpPr>
          <p:cNvPr id="9219" name="Content Placeholder 2"/>
          <p:cNvSpPr>
            <a:spLocks noGrp="1"/>
          </p:cNvSpPr>
          <p:nvPr>
            <p:ph idx="4294967295"/>
          </p:nvPr>
        </p:nvSpPr>
        <p:spPr>
          <a:xfrm>
            <a:off x="341003" y="1196752"/>
            <a:ext cx="9448535" cy="5400600"/>
          </a:xfrm>
        </p:spPr>
        <p:txBody>
          <a:bodyPr/>
          <a:lstStyle/>
          <a:p>
            <a:pPr rtl="1">
              <a:buFont typeface="Wingdings" pitchFamily="2" charset="2"/>
              <a:buChar char="q"/>
            </a:pPr>
            <a:r>
              <a:rPr lang="ar-SA" sz="2800" b="1" dirty="0" smtClean="0"/>
              <a:t>تتميز المؤسسات التقليدية بأنها تنظيم هرمي ومركزي حيث يعتمد على مجموعة ثابتة من إجراءات العمل لإنتاج المنتجات والخدمات النمطية على نطاق واسع. وبسبب ثورة نظم المعلومات، طرأت عدة تغيرات وتحويلات على مستوى المؤسسات تتمحور حول الأمور التالية:   </a:t>
            </a:r>
            <a:endParaRPr lang="en-US" sz="2800" b="1" dirty="0" smtClean="0"/>
          </a:p>
          <a:p>
            <a:pPr rtl="1">
              <a:buFont typeface="Wingdings" pitchFamily="2" charset="2"/>
              <a:buChar char="ü"/>
            </a:pPr>
            <a:r>
              <a:rPr lang="ar-SA" sz="2800" b="1" dirty="0" smtClean="0"/>
              <a:t>الأفقية </a:t>
            </a:r>
            <a:r>
              <a:rPr lang="en-US" sz="2800" b="1" dirty="0" smtClean="0"/>
              <a:t>Flattering</a:t>
            </a:r>
            <a:r>
              <a:rPr lang="ar-SA" sz="2800" b="1" dirty="0" smtClean="0"/>
              <a:t>: حيث تميزت هيكلية المؤسسات بوجود عدد أقل من المستويات الإدارية فيها وأصبحت منبسطة/أفقية أكثر للتقليل من حدة عمودية هيكلتها.</a:t>
            </a:r>
            <a:endParaRPr lang="en-US" sz="2800" b="1" dirty="0" smtClean="0"/>
          </a:p>
          <a:p>
            <a:pPr rtl="1">
              <a:buFont typeface="Wingdings" pitchFamily="2" charset="2"/>
              <a:buChar char="ü"/>
            </a:pPr>
            <a:r>
              <a:rPr lang="ar-SA" sz="2800" b="1" dirty="0" smtClean="0"/>
              <a:t>اللامركزية </a:t>
            </a:r>
            <a:r>
              <a:rPr lang="en-GB" sz="2800" b="1" dirty="0" smtClean="0"/>
              <a:t> </a:t>
            </a:r>
            <a:r>
              <a:rPr lang="en-US" sz="2800" b="1" dirty="0" smtClean="0"/>
              <a:t>Decentralization</a:t>
            </a:r>
            <a:r>
              <a:rPr lang="ar-SA" sz="2800" b="1" dirty="0" smtClean="0"/>
              <a:t>: إعطاء المدراء في المستوى الأدنى صلاحيات أكبر لاتخاذ القرارات، حيث توفر لهم نظم المعلومات ما يحتاجونه من معلومات تساعدهم في اتخاذ القرارات السليمة. </a:t>
            </a:r>
            <a:endParaRPr lang="en-US" sz="2800" b="1" dirty="0" smtClean="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1003" y="1196752"/>
            <a:ext cx="9448535" cy="5400600"/>
          </a:xfrm>
        </p:spPr>
        <p:txBody>
          <a:bodyPr/>
          <a:lstStyle/>
          <a:p>
            <a:pPr rtl="1">
              <a:buFont typeface="Wingdings" pitchFamily="2" charset="2"/>
              <a:buChar char="q"/>
            </a:pPr>
            <a:r>
              <a:rPr lang="ar-SA" sz="2800" b="1" dirty="0" smtClean="0"/>
              <a:t>المرونة </a:t>
            </a:r>
            <a:r>
              <a:rPr lang="en-GB" sz="2800" b="1" dirty="0" smtClean="0"/>
              <a:t> </a:t>
            </a:r>
            <a:r>
              <a:rPr lang="en-US" sz="2800" b="1" dirty="0" smtClean="0"/>
              <a:t>Flexibility</a:t>
            </a:r>
            <a:r>
              <a:rPr lang="ar-SA" sz="2800" b="1" dirty="0" smtClean="0"/>
              <a:t>: أصبح بإمكان المؤسسات تحسس متطلبات بيئتها والاستجابة لها بشكل سريع مما يعطيها مرونة أكبر للاستمرارية في التنافس والحياة، وأصبح بإمكانها التأقلم مع متطلبات العملاء وتغيير شبكة مزوديها لتوفير منتجات غير نمطية. وحيث يتوفر لها أدوات لتحليل البيانات والاتصال بقواعد البيانات التجارية لدراسة السوق ومعرفة احتياجات العملاء.</a:t>
            </a:r>
            <a:endParaRPr lang="en-US" sz="2800" b="1" dirty="0" smtClean="0"/>
          </a:p>
          <a:p>
            <a:pPr rtl="1">
              <a:buFont typeface="Wingdings" pitchFamily="2" charset="2"/>
              <a:buChar char="q"/>
            </a:pPr>
            <a:r>
              <a:rPr lang="ar-SA" sz="2800" b="1" dirty="0" smtClean="0"/>
              <a:t>استقلالية الموقع </a:t>
            </a:r>
            <a:r>
              <a:rPr lang="en-US" sz="2800" b="1" dirty="0" smtClean="0"/>
              <a:t>Location Independence</a:t>
            </a:r>
            <a:r>
              <a:rPr lang="ar-SA" sz="2800" b="1" dirty="0" smtClean="0"/>
              <a:t>: توفر نظم المعلومات إمكانيات للمدراء تسمح لهم بالقيام بوظائف التخطيط والتنظيم والقيادة والرقابة بشكل مستقل عن الموقع الجغرافي للمؤسسة، وأصبح موجودا أعمال ووظائف كثيرة تدار من المنازل.</a:t>
            </a:r>
            <a:endParaRPr lang="en-US" sz="2800" b="1" dirty="0" smtClean="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272480" y="0"/>
            <a:ext cx="9633520" cy="11247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57263" rtl="1" eaLnBrk="0" fontAlgn="base" latinLnBrk="0" hangingPunct="0">
              <a:lnSpc>
                <a:spcPct val="100000"/>
              </a:lnSpc>
              <a:spcBef>
                <a:spcPct val="0"/>
              </a:spcBef>
              <a:spcAft>
                <a:spcPct val="0"/>
              </a:spcAft>
              <a:buClrTx/>
              <a:buSzTx/>
              <a:buFontTx/>
              <a:buNone/>
              <a:tabLst/>
              <a:defRPr/>
            </a:pPr>
            <a:r>
              <a:rPr kumimoji="0" lang="ar-SA" sz="4000" b="1" i="0" u="none" strike="noStrike" kern="0" cap="none" spc="0" normalizeH="0" baseline="0" noProof="0" dirty="0" smtClean="0">
                <a:ln>
                  <a:noFill/>
                </a:ln>
                <a:solidFill>
                  <a:srgbClr val="009900"/>
                </a:solidFill>
                <a:effectLst/>
                <a:uLnTx/>
                <a:uFillTx/>
                <a:latin typeface="+mj-lt"/>
                <a:ea typeface="+mj-ea"/>
                <a:cs typeface="+mj-cs"/>
              </a:rPr>
              <a:t>التحولات على مستوى المؤسسات</a:t>
            </a:r>
            <a:endParaRPr kumimoji="0" lang="en-US" sz="4000" b="1" i="0" u="none" strike="noStrike" kern="0" cap="none" spc="0" normalizeH="0" baseline="0" noProof="0" dirty="0">
              <a:ln>
                <a:noFill/>
              </a:ln>
              <a:solidFill>
                <a:srgbClr val="009900"/>
              </a:solidFill>
              <a:effectLst/>
              <a:uLnTx/>
              <a:uFillTx/>
              <a:latin typeface="+mj-lt"/>
              <a:ea typeface="+mj-ea"/>
              <a:cs typeface="+mj-cs"/>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1003" y="1196753"/>
            <a:ext cx="9448535" cy="4525963"/>
          </a:xfrm>
        </p:spPr>
        <p:txBody>
          <a:bodyPr/>
          <a:lstStyle/>
          <a:p>
            <a:pPr rtl="1">
              <a:buFont typeface="Wingdings" pitchFamily="2" charset="2"/>
              <a:buChar char="q"/>
            </a:pPr>
            <a:r>
              <a:rPr lang="ar-SA" sz="2800" b="1" dirty="0" smtClean="0"/>
              <a:t>انخفاض كلفة المعاملات </a:t>
            </a:r>
            <a:r>
              <a:rPr lang="en-US" sz="2800" b="1" dirty="0" smtClean="0"/>
              <a:t>Low transaction and Coordination costs</a:t>
            </a:r>
            <a:r>
              <a:rPr lang="ar-SA" sz="2800" b="1" dirty="0" smtClean="0"/>
              <a:t>: ساعدت نظم المعلومات على إحلال الإجراءات الآلية مكان الإجراءات اليدوية، مما أدى إلى تخفيض تكلفة العمليات بتوفير الموارد ووقت الموظفين وزيادة جودة كفاءة تأدية المهام والمعاملات، مثل استعمال البريد الإلكتروني في المراسلات والمعاملات الإلكترونية.</a:t>
            </a:r>
          </a:p>
          <a:p>
            <a:pPr rtl="1">
              <a:buFont typeface="Wingdings" pitchFamily="2" charset="2"/>
              <a:buChar char="q"/>
            </a:pPr>
            <a:endParaRPr lang="en-US" sz="2800" b="1" dirty="0" smtClean="0"/>
          </a:p>
          <a:p>
            <a:pPr rtl="1">
              <a:buFont typeface="Wingdings" pitchFamily="2" charset="2"/>
              <a:buChar char="q"/>
            </a:pPr>
            <a:r>
              <a:rPr lang="ar-SA" sz="2800" b="1" dirty="0" smtClean="0"/>
              <a:t>العمل الجماعي والتعاوني </a:t>
            </a:r>
            <a:r>
              <a:rPr lang="en-US" sz="2800" b="1" dirty="0" smtClean="0"/>
              <a:t>Team Work</a:t>
            </a:r>
            <a:r>
              <a:rPr lang="ar-SA" sz="2800" b="1" dirty="0" smtClean="0"/>
              <a:t>: سهلت شبكات الاتصالات التنسيق بين فرق العمل المنتشرة جغرافيا والتواصل فيما بينها وعقد لاجتماعات المرئية عن بعد والعمل على تقارير مشتركة.</a:t>
            </a:r>
            <a:endParaRPr lang="en-US" sz="2800" b="1"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Title 1"/>
          <p:cNvSpPr txBox="1">
            <a:spLocks/>
          </p:cNvSpPr>
          <p:nvPr/>
        </p:nvSpPr>
        <p:spPr bwMode="auto">
          <a:xfrm>
            <a:off x="272480" y="0"/>
            <a:ext cx="9633520" cy="11247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57263" rtl="1" eaLnBrk="0" fontAlgn="base" latinLnBrk="0" hangingPunct="0">
              <a:lnSpc>
                <a:spcPct val="100000"/>
              </a:lnSpc>
              <a:spcBef>
                <a:spcPct val="0"/>
              </a:spcBef>
              <a:spcAft>
                <a:spcPct val="0"/>
              </a:spcAft>
              <a:buClrTx/>
              <a:buSzTx/>
              <a:buFontTx/>
              <a:buNone/>
              <a:tabLst/>
              <a:defRPr/>
            </a:pPr>
            <a:r>
              <a:rPr kumimoji="0" lang="ar-SA" sz="4000" b="1" i="0" u="none" strike="noStrike" kern="0" cap="none" spc="0" normalizeH="0" baseline="0" noProof="0" dirty="0" smtClean="0">
                <a:ln>
                  <a:noFill/>
                </a:ln>
                <a:solidFill>
                  <a:srgbClr val="009900"/>
                </a:solidFill>
                <a:effectLst/>
                <a:uLnTx/>
                <a:uFillTx/>
                <a:latin typeface="+mj-lt"/>
                <a:ea typeface="+mj-ea"/>
                <a:cs typeface="+mj-cs"/>
              </a:rPr>
              <a:t>التحولات على مستوى المؤسسات</a:t>
            </a:r>
            <a:endParaRPr kumimoji="0" lang="en-US" sz="4000" b="1" i="0" u="none" strike="noStrike" kern="0" cap="none" spc="0" normalizeH="0" baseline="0" noProof="0" dirty="0">
              <a:ln>
                <a:noFill/>
              </a:ln>
              <a:solidFill>
                <a:srgbClr val="009900"/>
              </a:solidFill>
              <a:effectLst/>
              <a:uLnTx/>
              <a:uFillTx/>
              <a:latin typeface="+mj-lt"/>
              <a:ea typeface="+mj-ea"/>
              <a:cs typeface="+mj-cs"/>
            </a:endParaRPr>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solidFill>
                  <a:srgbClr val="009900"/>
                </a:solidFill>
              </a:rPr>
              <a:t>مصطلحات هامة في نظم المعلومات</a:t>
            </a:r>
            <a:endParaRPr lang="en-US" dirty="0">
              <a:solidFill>
                <a:srgbClr val="009900"/>
              </a:solidFill>
            </a:endParaRPr>
          </a:p>
        </p:txBody>
      </p:sp>
      <p:sp>
        <p:nvSpPr>
          <p:cNvPr id="9219" name="Content Placeholder 2"/>
          <p:cNvSpPr>
            <a:spLocks noGrp="1"/>
          </p:cNvSpPr>
          <p:nvPr>
            <p:ph idx="4294967295"/>
          </p:nvPr>
        </p:nvSpPr>
        <p:spPr>
          <a:xfrm>
            <a:off x="341003" y="1196753"/>
            <a:ext cx="9448535" cy="4525963"/>
          </a:xfrm>
        </p:spPr>
        <p:txBody>
          <a:bodyPr/>
          <a:lstStyle/>
          <a:p>
            <a:pPr rtl="1">
              <a:buNone/>
            </a:pPr>
            <a:r>
              <a:rPr lang="ar-SA" sz="2800" b="1" dirty="0" smtClean="0"/>
              <a:t>هناك عدة مصطلحات مهمة في نظم المعلومات وهي:</a:t>
            </a:r>
          </a:p>
          <a:p>
            <a:pPr rtl="1">
              <a:buNone/>
            </a:pPr>
            <a:r>
              <a:rPr lang="ar-SA" sz="2800" b="1" dirty="0" smtClean="0"/>
              <a:t>   </a:t>
            </a:r>
            <a:endParaRPr lang="en-US" sz="2800" dirty="0" smtClean="0"/>
          </a:p>
          <a:p>
            <a:pPr rtl="1">
              <a:buFont typeface="Wingdings" pitchFamily="2" charset="2"/>
              <a:buChar char="q"/>
            </a:pPr>
            <a:r>
              <a:rPr lang="ar-SA" sz="2800" b="1" dirty="0" smtClean="0"/>
              <a:t>البيانات </a:t>
            </a:r>
            <a:r>
              <a:rPr lang="en-US" sz="2800" b="1" dirty="0" smtClean="0"/>
              <a:t>Data</a:t>
            </a:r>
            <a:endParaRPr lang="ar-SA" sz="2800" b="1" dirty="0" smtClean="0"/>
          </a:p>
          <a:p>
            <a:pPr rtl="1">
              <a:buFont typeface="Wingdings" pitchFamily="2" charset="2"/>
              <a:buChar char="q"/>
            </a:pPr>
            <a:endParaRPr lang="en-US" sz="2800" dirty="0" smtClean="0"/>
          </a:p>
          <a:p>
            <a:pPr rtl="1">
              <a:buFont typeface="Wingdings" pitchFamily="2" charset="2"/>
              <a:buChar char="q"/>
            </a:pPr>
            <a:r>
              <a:rPr lang="ar-SA" sz="2800" b="1" dirty="0" smtClean="0"/>
              <a:t>المعلومات </a:t>
            </a:r>
            <a:r>
              <a:rPr lang="en-US" sz="2800" b="1" dirty="0" smtClean="0"/>
              <a:t>Information</a:t>
            </a:r>
            <a:endParaRPr lang="ar-SA" sz="2800" b="1" dirty="0" smtClean="0"/>
          </a:p>
          <a:p>
            <a:pPr rtl="1">
              <a:buFont typeface="Wingdings" pitchFamily="2" charset="2"/>
              <a:buChar char="q"/>
            </a:pPr>
            <a:endParaRPr lang="en-US" sz="2800" dirty="0" smtClean="0"/>
          </a:p>
          <a:p>
            <a:pPr rtl="1">
              <a:buFont typeface="Wingdings" pitchFamily="2" charset="2"/>
              <a:buChar char="q"/>
            </a:pPr>
            <a:r>
              <a:rPr lang="ar-SA" sz="2800" b="1" dirty="0" smtClean="0"/>
              <a:t>المعرفة </a:t>
            </a:r>
            <a:r>
              <a:rPr lang="en-US" sz="2800" b="1" dirty="0" smtClean="0"/>
              <a:t> Knowledge</a:t>
            </a:r>
            <a:endParaRPr lang="en-US" sz="2800" dirty="0" smtClean="0"/>
          </a:p>
          <a:p>
            <a:pPr rtl="1"/>
            <a:endParaRPr lang="en-US" sz="2800"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SA" b="1" dirty="0" smtClean="0">
                <a:solidFill>
                  <a:srgbClr val="009900"/>
                </a:solidFill>
              </a:rPr>
              <a:t>البيانات </a:t>
            </a:r>
            <a:r>
              <a:rPr lang="en-US" b="1" dirty="0" smtClean="0">
                <a:solidFill>
                  <a:srgbClr val="009900"/>
                </a:solidFill>
              </a:rPr>
              <a:t>Data</a:t>
            </a:r>
            <a:endParaRPr lang="en-US" b="1" dirty="0">
              <a:solidFill>
                <a:srgbClr val="009900"/>
              </a:solidFill>
            </a:endParaRPr>
          </a:p>
        </p:txBody>
      </p:sp>
      <p:sp>
        <p:nvSpPr>
          <p:cNvPr id="9219" name="Content Placeholder 2"/>
          <p:cNvSpPr>
            <a:spLocks noGrp="1"/>
          </p:cNvSpPr>
          <p:nvPr>
            <p:ph idx="4294967295"/>
          </p:nvPr>
        </p:nvSpPr>
        <p:spPr>
          <a:xfrm>
            <a:off x="341003" y="1196752"/>
            <a:ext cx="9448535" cy="5400600"/>
          </a:xfrm>
        </p:spPr>
        <p:txBody>
          <a:bodyPr/>
          <a:lstStyle/>
          <a:p>
            <a:pPr rtl="1">
              <a:buFont typeface="Wingdings" pitchFamily="2" charset="2"/>
              <a:buChar char="q"/>
            </a:pPr>
            <a:r>
              <a:rPr lang="ar-SA" sz="2800" b="1" dirty="0" smtClean="0"/>
              <a:t>البيانات هي المواد الخام التي تشتق منها المعلومات.</a:t>
            </a:r>
          </a:p>
          <a:p>
            <a:pPr rtl="1">
              <a:buFont typeface="Wingdings" pitchFamily="2" charset="2"/>
              <a:buChar char="q"/>
            </a:pPr>
            <a:r>
              <a:rPr lang="ar-SA" sz="2800" b="1" dirty="0" smtClean="0"/>
              <a:t>تمثل البيانات الأشياء والأفكار والحقائق والآراء والأحداث والعمليات التي تعبر عن مواقف وأفعال أو تصف هدفا أو ظاهرة أو واقعا معينا، سواء كان ماضيا أو حاضرا أو مستقبلا، دون إجراء أي تعديل أو تفسير أو مقارنه عليها.</a:t>
            </a:r>
          </a:p>
          <a:p>
            <a:pPr rtl="1">
              <a:buFont typeface="Wingdings" pitchFamily="2" charset="2"/>
              <a:buChar char="q"/>
            </a:pPr>
            <a:r>
              <a:rPr lang="ar-SA" sz="2800" b="1" dirty="0" smtClean="0"/>
              <a:t>ويشار لها كمجموعة أرقام، رموز، صور أو أصوات يتم جمعها من أجهزة رصد، والبيانات بحد ذاتها لا تقدم لنا أية إفادة حيث يجب وضعها ضمن مضمون محدد للاستفادة منها.</a:t>
            </a:r>
          </a:p>
          <a:p>
            <a:pPr rtl="1">
              <a:buFont typeface="Wingdings" pitchFamily="2" charset="2"/>
              <a:buChar char="q"/>
            </a:pPr>
            <a:r>
              <a:rPr lang="ar-SA" sz="2800" b="1" dirty="0" smtClean="0"/>
              <a:t>وينظر لها على أنها المستوى الأدنى في التجرد حيث تشتق منها المعلومات</a:t>
            </a:r>
            <a:r>
              <a:rPr lang="en-GB" sz="2800" b="1" dirty="0" smtClean="0"/>
              <a:t> </a:t>
            </a:r>
            <a:r>
              <a:rPr lang="ar-SA" sz="2800" b="1" dirty="0" smtClean="0"/>
              <a:t>ويمكن تسميتها بالمعطيات حيث تدخل إلى أنظمة المعلومات التي تقوم بتخزينها ومعالجتها.</a:t>
            </a:r>
            <a:endParaRPr lang="en-US" sz="2800"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18</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SA" b="1" dirty="0" smtClean="0">
                <a:solidFill>
                  <a:srgbClr val="009900"/>
                </a:solidFill>
              </a:rPr>
              <a:t>المعلومات </a:t>
            </a:r>
            <a:r>
              <a:rPr lang="en-US" b="1" dirty="0" smtClean="0">
                <a:solidFill>
                  <a:srgbClr val="009900"/>
                </a:solidFill>
              </a:rPr>
              <a:t>Information</a:t>
            </a:r>
            <a:r>
              <a:rPr lang="ar-SA" b="1" dirty="0" smtClean="0"/>
              <a:t> </a:t>
            </a:r>
            <a:endParaRPr lang="en-US" dirty="0"/>
          </a:p>
        </p:txBody>
      </p:sp>
      <p:sp>
        <p:nvSpPr>
          <p:cNvPr id="9219" name="Content Placeholder 2"/>
          <p:cNvSpPr>
            <a:spLocks noGrp="1"/>
          </p:cNvSpPr>
          <p:nvPr>
            <p:ph idx="4294967295"/>
          </p:nvPr>
        </p:nvSpPr>
        <p:spPr>
          <a:xfrm>
            <a:off x="272481" y="1196752"/>
            <a:ext cx="9448535" cy="5400600"/>
          </a:xfrm>
        </p:spPr>
        <p:txBody>
          <a:bodyPr/>
          <a:lstStyle/>
          <a:p>
            <a:pPr rtl="1">
              <a:buFont typeface="Wingdings" pitchFamily="2" charset="2"/>
              <a:buChar char="q"/>
            </a:pPr>
            <a:r>
              <a:rPr lang="ar-SA" sz="2800" b="1" dirty="0" smtClean="0"/>
              <a:t>المعلومات هي المواد المصنعة الجاهزة للاستخدام التي تقدم لنا إفادة ما.</a:t>
            </a:r>
          </a:p>
          <a:p>
            <a:pPr rtl="1">
              <a:buFont typeface="Wingdings" pitchFamily="2" charset="2"/>
              <a:buChar char="q"/>
            </a:pPr>
            <a:r>
              <a:rPr lang="ar-SA" sz="2800" b="1" dirty="0" smtClean="0"/>
              <a:t> ويمكن اعتبار بأنها البيانات التي خضعت للمعالجة، التحليل أو التفسير، بهدف استخراج مقارنات، مؤشرات وعلاقات منها.</a:t>
            </a:r>
          </a:p>
          <a:p>
            <a:pPr rtl="1">
              <a:buFont typeface="Wingdings" pitchFamily="2" charset="2"/>
              <a:buChar char="q"/>
            </a:pPr>
            <a:r>
              <a:rPr lang="ar-SA" sz="2800" b="1" dirty="0" smtClean="0"/>
              <a:t>تلك العلاقات تربط الحقائق والأفكار والظواهر بعضها مع بعض</a:t>
            </a:r>
            <a:r>
              <a:rPr lang="en-GB" sz="2800" b="1" dirty="0" smtClean="0"/>
              <a:t> </a:t>
            </a:r>
            <a:r>
              <a:rPr lang="ar-SA" sz="2800" b="1" dirty="0" smtClean="0"/>
              <a:t>وعند وضع البيانات في مضمون معين تعطينا المعلومات.</a:t>
            </a:r>
          </a:p>
          <a:p>
            <a:pPr rtl="1">
              <a:buFont typeface="Wingdings" pitchFamily="2" charset="2"/>
              <a:buChar char="q"/>
            </a:pPr>
            <a:r>
              <a:rPr lang="ar-SA" sz="2800" b="1" dirty="0" smtClean="0"/>
              <a:t>المعلومات هي أهم مقومات اتخاذ القرار حيث تتوقف نوعية القرار على طبيعة ما يتوفر للمسئول عن اتخاذه من معلومات. </a:t>
            </a:r>
            <a:endParaRPr lang="en-US" sz="2800" dirty="0" smtClean="0"/>
          </a:p>
          <a:p>
            <a:pPr rtl="1">
              <a:buFont typeface="Wingdings" pitchFamily="2" charset="2"/>
              <a:buChar char="q"/>
            </a:pPr>
            <a:r>
              <a:rPr lang="ar-SA" sz="2800" b="1" dirty="0" smtClean="0"/>
              <a:t>مثال: </a:t>
            </a:r>
            <a:r>
              <a:rPr lang="ar-EG" sz="2800" b="1" dirty="0" smtClean="0"/>
              <a:t>أعمار الطلاب المنتسبين لمقرر نظم المعلومات الإدارية تعتبر مجرد بيانات في  حين أن حساب متوسط الأعمار أو حساب عمر اصغر طالب في المجموعة هي عبارة عن معلومات نتجت عن معالجة هذه البيانات</a:t>
            </a:r>
            <a:r>
              <a:rPr lang="ar-SA" sz="2800" b="1" dirty="0" smtClean="0"/>
              <a:t>.</a:t>
            </a:r>
            <a:endParaRPr lang="en-US" sz="2800" b="1"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19</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SA" b="1" dirty="0" smtClean="0">
                <a:solidFill>
                  <a:srgbClr val="009900"/>
                </a:solidFill>
              </a:rPr>
              <a:t>المعرفه </a:t>
            </a:r>
            <a:r>
              <a:rPr lang="en-US" b="1" dirty="0" smtClean="0">
                <a:solidFill>
                  <a:srgbClr val="009900"/>
                </a:solidFill>
              </a:rPr>
              <a:t>Knowledge</a:t>
            </a:r>
            <a:endParaRPr lang="en-US" dirty="0">
              <a:solidFill>
                <a:srgbClr val="009900"/>
              </a:solidFill>
            </a:endParaRPr>
          </a:p>
        </p:txBody>
      </p:sp>
      <p:sp>
        <p:nvSpPr>
          <p:cNvPr id="9219" name="Content Placeholder 2"/>
          <p:cNvSpPr>
            <a:spLocks noGrp="1"/>
          </p:cNvSpPr>
          <p:nvPr>
            <p:ph idx="4294967295"/>
          </p:nvPr>
        </p:nvSpPr>
        <p:spPr>
          <a:xfrm>
            <a:off x="341003" y="1196752"/>
            <a:ext cx="9448535" cy="5256584"/>
          </a:xfrm>
        </p:spPr>
        <p:txBody>
          <a:bodyPr/>
          <a:lstStyle/>
          <a:p>
            <a:pPr rtl="1"/>
            <a:r>
              <a:rPr lang="ar-SA" sz="2800" b="1" dirty="0" smtClean="0"/>
              <a:t>المعرفة هي المواد المصنعة المستخرجة من المعلومات.</a:t>
            </a:r>
          </a:p>
          <a:p>
            <a:pPr rtl="1"/>
            <a:r>
              <a:rPr lang="ar-SA" sz="2800" b="1" dirty="0" smtClean="0"/>
              <a:t> فالمعرفة هي حصيلة ما يمتلكه الفرد أو المؤسسة أو المجتمع من معلومات  وعلم وثقافة في وقت معين. </a:t>
            </a:r>
          </a:p>
          <a:p>
            <a:pPr rtl="1"/>
            <a:r>
              <a:rPr lang="ar-SA" sz="2800" b="1" dirty="0" smtClean="0"/>
              <a:t>وهي الخبرات والمهارات المكتسبة من قبل شخص ما من خلال تجاربه وخبراته ودراسته،</a:t>
            </a:r>
          </a:p>
          <a:p>
            <a:pPr rtl="1"/>
            <a:r>
              <a:rPr lang="ar-SA" sz="2800" b="1" dirty="0" smtClean="0"/>
              <a:t>وهي المواضيع النظرية والتطبيقية والحقائق والمعلومات والوعي والإلمام المكتسب بالتجربة.</a:t>
            </a:r>
          </a:p>
          <a:p>
            <a:pPr rtl="1"/>
            <a:r>
              <a:rPr lang="ar-SA" sz="2800" b="1" dirty="0" smtClean="0"/>
              <a:t>مثل حساب المتوسط الحسابي، أو نتيجة لمس جسم شديد الحرارة</a:t>
            </a:r>
            <a:endParaRPr lang="en-US" sz="2800" dirty="0" smtClean="0"/>
          </a:p>
          <a:p>
            <a:endParaRPr lang="en-US" sz="2800" dirty="0"/>
          </a:p>
        </p:txBody>
      </p:sp>
      <p:sp>
        <p:nvSpPr>
          <p:cNvPr id="9220" name="Slide Number Placeholder 3"/>
          <p:cNvSpPr txBox="1">
            <a:spLocks noGrp="1"/>
          </p:cNvSpPr>
          <p:nvPr/>
        </p:nvSpPr>
        <p:spPr bwMode="auto">
          <a:xfrm>
            <a:off x="2105025" y="6376990"/>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20</a:t>
            </a:fld>
            <a:endParaRPr lang="en-US" sz="1200">
              <a:solidFill>
                <a:schemeClr val="bg1"/>
              </a:solidFill>
              <a:latin typeface="Calibri"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1728" y="-26988"/>
            <a:ext cx="9634273" cy="1093788"/>
          </a:xfrm>
          <a:noFill/>
          <a:ln w="9525">
            <a:noFill/>
            <a:miter lim="800000"/>
            <a:headEnd/>
            <a:tailEnd/>
          </a:ln>
        </p:spPr>
        <p:txBody>
          <a:bodyPr vert="horz" wrap="square" lIns="91440" tIns="45720" rIns="91440" bIns="45720" numCol="1" anchor="ctr" anchorCtr="0" compatLnSpc="1">
            <a:prstTxWarp prst="textNoShape">
              <a:avLst/>
            </a:prstTxWarp>
          </a:bodyPr>
          <a:lstStyle/>
          <a:p>
            <a:r>
              <a:rPr lang="ar-SA" dirty="0" smtClean="0">
                <a:solidFill>
                  <a:srgbClr val="009900"/>
                </a:solidFill>
              </a:rPr>
              <a:t>البيانات / المعلومات / المعرفه</a:t>
            </a:r>
          </a:p>
        </p:txBody>
      </p:sp>
      <p:sp>
        <p:nvSpPr>
          <p:cNvPr id="5" name="AutoShape 9"/>
          <p:cNvSpPr>
            <a:spLocks noChangeArrowheads="1"/>
          </p:cNvSpPr>
          <p:nvPr/>
        </p:nvSpPr>
        <p:spPr bwMode="auto">
          <a:xfrm>
            <a:off x="4328931" y="2286000"/>
            <a:ext cx="228600" cy="457200"/>
          </a:xfrm>
          <a:prstGeom prst="downArrow">
            <a:avLst>
              <a:gd name="adj1" fmla="val 50000"/>
              <a:gd name="adj2" fmla="val 50000"/>
            </a:avLst>
          </a:prstGeom>
          <a:solidFill>
            <a:schemeClr val="bg1"/>
          </a:solidFill>
          <a:ln w="9525">
            <a:solidFill>
              <a:schemeClr val="tx1"/>
            </a:solidFill>
            <a:miter lim="800000"/>
            <a:headEnd/>
            <a:tailEnd/>
          </a:ln>
          <a:effectLst/>
        </p:spPr>
        <p:txBody>
          <a:bodyPr wrap="none" anchor="ctr"/>
          <a:lstStyle/>
          <a:p>
            <a:endParaRPr lang="ar-SA"/>
          </a:p>
        </p:txBody>
      </p:sp>
      <p:sp>
        <p:nvSpPr>
          <p:cNvPr id="6" name="AutoShape 10"/>
          <p:cNvSpPr>
            <a:spLocks noChangeArrowheads="1"/>
          </p:cNvSpPr>
          <p:nvPr/>
        </p:nvSpPr>
        <p:spPr bwMode="auto">
          <a:xfrm>
            <a:off x="4334357" y="3124200"/>
            <a:ext cx="228600" cy="457200"/>
          </a:xfrm>
          <a:prstGeom prst="downArrow">
            <a:avLst>
              <a:gd name="adj1" fmla="val 50000"/>
              <a:gd name="adj2" fmla="val 50000"/>
            </a:avLst>
          </a:prstGeom>
          <a:solidFill>
            <a:schemeClr val="bg1"/>
          </a:solidFill>
          <a:ln w="9525">
            <a:solidFill>
              <a:schemeClr val="tx1"/>
            </a:solidFill>
            <a:miter lim="800000"/>
            <a:headEnd/>
            <a:tailEnd/>
          </a:ln>
          <a:effectLst/>
        </p:spPr>
        <p:txBody>
          <a:bodyPr wrap="none" anchor="ctr"/>
          <a:lstStyle/>
          <a:p>
            <a:endParaRPr lang="ar-SA"/>
          </a:p>
        </p:txBody>
      </p:sp>
      <p:sp>
        <p:nvSpPr>
          <p:cNvPr id="7" name="AutoShape 11"/>
          <p:cNvSpPr>
            <a:spLocks noChangeArrowheads="1"/>
          </p:cNvSpPr>
          <p:nvPr/>
        </p:nvSpPr>
        <p:spPr bwMode="auto">
          <a:xfrm>
            <a:off x="4334357" y="4267200"/>
            <a:ext cx="228600" cy="457200"/>
          </a:xfrm>
          <a:prstGeom prst="downArrow">
            <a:avLst>
              <a:gd name="adj1" fmla="val 50000"/>
              <a:gd name="adj2" fmla="val 50000"/>
            </a:avLst>
          </a:prstGeom>
          <a:solidFill>
            <a:schemeClr val="bg1"/>
          </a:solidFill>
          <a:ln w="9525">
            <a:solidFill>
              <a:schemeClr val="tx1"/>
            </a:solidFill>
            <a:miter lim="800000"/>
            <a:headEnd/>
            <a:tailEnd/>
          </a:ln>
          <a:effectLst/>
        </p:spPr>
        <p:txBody>
          <a:bodyPr wrap="none" anchor="ctr"/>
          <a:lstStyle/>
          <a:p>
            <a:endParaRPr lang="ar-SA"/>
          </a:p>
        </p:txBody>
      </p:sp>
      <p:sp>
        <p:nvSpPr>
          <p:cNvPr id="8" name="AutoShape 12"/>
          <p:cNvSpPr>
            <a:spLocks noChangeArrowheads="1"/>
          </p:cNvSpPr>
          <p:nvPr/>
        </p:nvSpPr>
        <p:spPr bwMode="auto">
          <a:xfrm>
            <a:off x="4334357" y="5105400"/>
            <a:ext cx="228600" cy="457200"/>
          </a:xfrm>
          <a:prstGeom prst="downArrow">
            <a:avLst>
              <a:gd name="adj1" fmla="val 50000"/>
              <a:gd name="adj2" fmla="val 50000"/>
            </a:avLst>
          </a:prstGeom>
          <a:solidFill>
            <a:schemeClr val="bg1"/>
          </a:solidFill>
          <a:ln w="9525">
            <a:solidFill>
              <a:schemeClr val="tx1"/>
            </a:solidFill>
            <a:miter lim="800000"/>
            <a:headEnd/>
            <a:tailEnd/>
          </a:ln>
          <a:effectLst/>
        </p:spPr>
        <p:txBody>
          <a:bodyPr wrap="none" anchor="ctr"/>
          <a:lstStyle/>
          <a:p>
            <a:endParaRPr lang="ar-SA"/>
          </a:p>
        </p:txBody>
      </p:sp>
      <p:grpSp>
        <p:nvGrpSpPr>
          <p:cNvPr id="3" name="Group 13"/>
          <p:cNvGrpSpPr>
            <a:grpSpLocks/>
          </p:cNvGrpSpPr>
          <p:nvPr/>
        </p:nvGrpSpPr>
        <p:grpSpPr bwMode="auto">
          <a:xfrm>
            <a:off x="3392212" y="1600200"/>
            <a:ext cx="2106083" cy="609600"/>
            <a:chOff x="550" y="1152"/>
            <a:chExt cx="995" cy="384"/>
          </a:xfrm>
        </p:grpSpPr>
        <p:sp>
          <p:nvSpPr>
            <p:cNvPr id="10" name="Oval 14"/>
            <p:cNvSpPr>
              <a:spLocks noChangeArrowheads="1"/>
            </p:cNvSpPr>
            <p:nvPr/>
          </p:nvSpPr>
          <p:spPr bwMode="auto">
            <a:xfrm>
              <a:off x="550" y="1152"/>
              <a:ext cx="995" cy="384"/>
            </a:xfrm>
            <a:prstGeom prst="ellipse">
              <a:avLst/>
            </a:prstGeom>
            <a:solidFill>
              <a:schemeClr val="accent1"/>
            </a:solidFill>
            <a:ln w="9525">
              <a:solidFill>
                <a:schemeClr val="tx1"/>
              </a:solidFill>
              <a:round/>
              <a:headEnd/>
              <a:tailEnd/>
            </a:ln>
            <a:effectLst/>
          </p:spPr>
          <p:txBody>
            <a:bodyPr wrap="none" anchor="ctr"/>
            <a:lstStyle/>
            <a:p>
              <a:endParaRPr lang="ar-SA">
                <a:solidFill>
                  <a:schemeClr val="bg1"/>
                </a:solidFill>
              </a:endParaRPr>
            </a:p>
          </p:txBody>
        </p:sp>
        <p:sp>
          <p:nvSpPr>
            <p:cNvPr id="11" name="Text Box 15"/>
            <p:cNvSpPr txBox="1">
              <a:spLocks noChangeArrowheads="1"/>
            </p:cNvSpPr>
            <p:nvPr/>
          </p:nvSpPr>
          <p:spPr bwMode="auto">
            <a:xfrm>
              <a:off x="816" y="1215"/>
              <a:ext cx="480" cy="291"/>
            </a:xfrm>
            <a:prstGeom prst="rect">
              <a:avLst/>
            </a:prstGeom>
            <a:noFill/>
            <a:ln w="9525">
              <a:noFill/>
              <a:miter lim="800000"/>
              <a:headEnd/>
              <a:tailEnd/>
            </a:ln>
            <a:effectLst/>
          </p:spPr>
          <p:txBody>
            <a:bodyPr>
              <a:spAutoFit/>
            </a:bodyPr>
            <a:lstStyle/>
            <a:p>
              <a:pPr algn="ctr">
                <a:spcBef>
                  <a:spcPct val="50000"/>
                </a:spcBef>
              </a:pPr>
              <a:r>
                <a:rPr lang="en-US" sz="2400" b="1" dirty="0">
                  <a:solidFill>
                    <a:schemeClr val="bg1"/>
                  </a:solidFill>
                  <a:latin typeface="Georgia" pitchFamily="18" charset="0"/>
                </a:rPr>
                <a:t>Data</a:t>
              </a:r>
            </a:p>
          </p:txBody>
        </p:sp>
      </p:grpSp>
      <p:grpSp>
        <p:nvGrpSpPr>
          <p:cNvPr id="4" name="Group 16"/>
          <p:cNvGrpSpPr>
            <a:grpSpLocks/>
          </p:cNvGrpSpPr>
          <p:nvPr/>
        </p:nvGrpSpPr>
        <p:grpSpPr bwMode="auto">
          <a:xfrm>
            <a:off x="3505199" y="2743201"/>
            <a:ext cx="1915852" cy="398463"/>
            <a:chOff x="528" y="1824"/>
            <a:chExt cx="969" cy="251"/>
          </a:xfrm>
        </p:grpSpPr>
        <p:sp>
          <p:nvSpPr>
            <p:cNvPr id="13" name="Rectangle 17"/>
            <p:cNvSpPr>
              <a:spLocks noChangeArrowheads="1"/>
            </p:cNvSpPr>
            <p:nvPr/>
          </p:nvSpPr>
          <p:spPr bwMode="auto">
            <a:xfrm>
              <a:off x="537" y="1824"/>
              <a:ext cx="960" cy="251"/>
            </a:xfrm>
            <a:prstGeom prst="rect">
              <a:avLst/>
            </a:prstGeom>
            <a:solidFill>
              <a:schemeClr val="accent1"/>
            </a:solidFill>
            <a:ln w="9525">
              <a:solidFill>
                <a:schemeClr val="tx1"/>
              </a:solidFill>
              <a:miter lim="800000"/>
              <a:headEnd/>
              <a:tailEnd/>
            </a:ln>
            <a:effectLst/>
          </p:spPr>
          <p:txBody>
            <a:bodyPr wrap="none" anchor="ctr"/>
            <a:lstStyle/>
            <a:p>
              <a:endParaRPr lang="ar-SA"/>
            </a:p>
          </p:txBody>
        </p:sp>
        <p:sp>
          <p:nvSpPr>
            <p:cNvPr id="14" name="Text Box 18"/>
            <p:cNvSpPr txBox="1">
              <a:spLocks noChangeArrowheads="1"/>
            </p:cNvSpPr>
            <p:nvPr/>
          </p:nvSpPr>
          <p:spPr bwMode="auto">
            <a:xfrm>
              <a:off x="528" y="1824"/>
              <a:ext cx="960" cy="233"/>
            </a:xfrm>
            <a:prstGeom prst="rect">
              <a:avLst/>
            </a:prstGeom>
            <a:noFill/>
            <a:ln w="9525">
              <a:noFill/>
              <a:miter lim="800000"/>
              <a:headEnd/>
              <a:tailEnd/>
            </a:ln>
            <a:effectLst/>
          </p:spPr>
          <p:txBody>
            <a:bodyPr wrap="square">
              <a:spAutoFit/>
            </a:bodyPr>
            <a:lstStyle/>
            <a:p>
              <a:pPr algn="ctr">
                <a:spcBef>
                  <a:spcPct val="50000"/>
                </a:spcBef>
              </a:pPr>
              <a:r>
                <a:rPr lang="en-US" b="1" dirty="0">
                  <a:solidFill>
                    <a:schemeClr val="bg1"/>
                  </a:solidFill>
                  <a:latin typeface="Georgia" pitchFamily="18" charset="0"/>
                </a:rPr>
                <a:t>Processing</a:t>
              </a:r>
            </a:p>
          </p:txBody>
        </p:sp>
      </p:grpSp>
      <p:grpSp>
        <p:nvGrpSpPr>
          <p:cNvPr id="9" name="Group 19"/>
          <p:cNvGrpSpPr>
            <a:grpSpLocks/>
          </p:cNvGrpSpPr>
          <p:nvPr/>
        </p:nvGrpSpPr>
        <p:grpSpPr bwMode="auto">
          <a:xfrm>
            <a:off x="3158711" y="3581407"/>
            <a:ext cx="2651540" cy="638176"/>
            <a:chOff x="419" y="2334"/>
            <a:chExt cx="1372" cy="402"/>
          </a:xfrm>
        </p:grpSpPr>
        <p:sp>
          <p:nvSpPr>
            <p:cNvPr id="16" name="Oval 20"/>
            <p:cNvSpPr>
              <a:spLocks noChangeArrowheads="1"/>
            </p:cNvSpPr>
            <p:nvPr/>
          </p:nvSpPr>
          <p:spPr bwMode="auto">
            <a:xfrm>
              <a:off x="419" y="2334"/>
              <a:ext cx="1372" cy="402"/>
            </a:xfrm>
            <a:prstGeom prst="ellipse">
              <a:avLst/>
            </a:prstGeom>
            <a:solidFill>
              <a:schemeClr val="accent1"/>
            </a:solidFill>
            <a:ln w="9525">
              <a:solidFill>
                <a:schemeClr val="tx1"/>
              </a:solidFill>
              <a:round/>
              <a:headEnd/>
              <a:tailEnd/>
            </a:ln>
            <a:effectLst/>
          </p:spPr>
          <p:txBody>
            <a:bodyPr wrap="none" anchor="ctr"/>
            <a:lstStyle/>
            <a:p>
              <a:endParaRPr lang="ar-SA"/>
            </a:p>
          </p:txBody>
        </p:sp>
        <p:sp>
          <p:nvSpPr>
            <p:cNvPr id="17" name="Text Box 21"/>
            <p:cNvSpPr txBox="1">
              <a:spLocks noChangeArrowheads="1"/>
            </p:cNvSpPr>
            <p:nvPr/>
          </p:nvSpPr>
          <p:spPr bwMode="auto">
            <a:xfrm>
              <a:off x="480" y="2400"/>
              <a:ext cx="1311" cy="291"/>
            </a:xfrm>
            <a:prstGeom prst="rect">
              <a:avLst/>
            </a:prstGeom>
            <a:noFill/>
            <a:ln w="9525">
              <a:noFill/>
              <a:miter lim="800000"/>
              <a:headEnd/>
              <a:tailEnd/>
            </a:ln>
            <a:effectLst/>
          </p:spPr>
          <p:txBody>
            <a:bodyPr wrap="square">
              <a:spAutoFit/>
            </a:bodyPr>
            <a:lstStyle/>
            <a:p>
              <a:pPr algn="ctr">
                <a:spcBef>
                  <a:spcPct val="50000"/>
                </a:spcBef>
              </a:pPr>
              <a:r>
                <a:rPr lang="en-US" sz="2400" b="1" dirty="0">
                  <a:solidFill>
                    <a:schemeClr val="bg1"/>
                  </a:solidFill>
                  <a:latin typeface="Georgia" pitchFamily="18" charset="0"/>
                </a:rPr>
                <a:t>Information</a:t>
              </a:r>
            </a:p>
          </p:txBody>
        </p:sp>
      </p:grpSp>
      <p:grpSp>
        <p:nvGrpSpPr>
          <p:cNvPr id="12" name="Group 22"/>
          <p:cNvGrpSpPr>
            <a:grpSpLocks/>
          </p:cNvGrpSpPr>
          <p:nvPr/>
        </p:nvGrpSpPr>
        <p:grpSpPr bwMode="auto">
          <a:xfrm>
            <a:off x="3657600" y="4724402"/>
            <a:ext cx="1528762" cy="366713"/>
            <a:chOff x="546" y="3024"/>
            <a:chExt cx="963" cy="231"/>
          </a:xfrm>
        </p:grpSpPr>
        <p:sp>
          <p:nvSpPr>
            <p:cNvPr id="19" name="Rectangle 23"/>
            <p:cNvSpPr>
              <a:spLocks noChangeArrowheads="1"/>
            </p:cNvSpPr>
            <p:nvPr/>
          </p:nvSpPr>
          <p:spPr bwMode="auto">
            <a:xfrm>
              <a:off x="546" y="3030"/>
              <a:ext cx="960" cy="192"/>
            </a:xfrm>
            <a:prstGeom prst="rect">
              <a:avLst/>
            </a:prstGeom>
            <a:solidFill>
              <a:schemeClr val="accent1"/>
            </a:solidFill>
            <a:ln w="9525">
              <a:solidFill>
                <a:schemeClr val="tx1"/>
              </a:solidFill>
              <a:miter lim="800000"/>
              <a:headEnd/>
              <a:tailEnd/>
            </a:ln>
            <a:effectLst/>
          </p:spPr>
          <p:txBody>
            <a:bodyPr wrap="none" anchor="ctr"/>
            <a:lstStyle/>
            <a:p>
              <a:endParaRPr lang="ar-SA"/>
            </a:p>
          </p:txBody>
        </p:sp>
        <p:sp>
          <p:nvSpPr>
            <p:cNvPr id="20" name="Text Box 24"/>
            <p:cNvSpPr txBox="1">
              <a:spLocks noChangeArrowheads="1"/>
            </p:cNvSpPr>
            <p:nvPr/>
          </p:nvSpPr>
          <p:spPr bwMode="auto">
            <a:xfrm>
              <a:off x="624" y="3024"/>
              <a:ext cx="885" cy="231"/>
            </a:xfrm>
            <a:prstGeom prst="rect">
              <a:avLst/>
            </a:prstGeom>
            <a:noFill/>
            <a:ln w="9525">
              <a:noFill/>
              <a:miter lim="800000"/>
              <a:headEnd/>
              <a:tailEnd/>
            </a:ln>
            <a:effectLst/>
          </p:spPr>
          <p:txBody>
            <a:bodyPr wrap="square">
              <a:spAutoFit/>
            </a:bodyPr>
            <a:lstStyle/>
            <a:p>
              <a:pPr algn="ctr">
                <a:spcBef>
                  <a:spcPct val="50000"/>
                </a:spcBef>
              </a:pPr>
              <a:r>
                <a:rPr lang="en-US" b="1" dirty="0">
                  <a:solidFill>
                    <a:schemeClr val="bg1"/>
                  </a:solidFill>
                  <a:latin typeface="Georgia" pitchFamily="18" charset="0"/>
                </a:rPr>
                <a:t>Collect</a:t>
              </a:r>
            </a:p>
          </p:txBody>
        </p:sp>
      </p:grpSp>
      <p:grpSp>
        <p:nvGrpSpPr>
          <p:cNvPr id="15" name="Group 25"/>
          <p:cNvGrpSpPr>
            <a:grpSpLocks/>
          </p:cNvGrpSpPr>
          <p:nvPr/>
        </p:nvGrpSpPr>
        <p:grpSpPr bwMode="auto">
          <a:xfrm>
            <a:off x="3080485" y="5581674"/>
            <a:ext cx="2731742" cy="655638"/>
            <a:chOff x="392" y="3561"/>
            <a:chExt cx="1066" cy="413"/>
          </a:xfrm>
        </p:grpSpPr>
        <p:sp>
          <p:nvSpPr>
            <p:cNvPr id="22" name="Oval 26"/>
            <p:cNvSpPr>
              <a:spLocks noChangeArrowheads="1"/>
            </p:cNvSpPr>
            <p:nvPr/>
          </p:nvSpPr>
          <p:spPr bwMode="auto">
            <a:xfrm>
              <a:off x="392" y="3561"/>
              <a:ext cx="1065" cy="413"/>
            </a:xfrm>
            <a:prstGeom prst="ellipse">
              <a:avLst/>
            </a:prstGeom>
            <a:solidFill>
              <a:schemeClr val="accent1"/>
            </a:solidFill>
            <a:ln w="9525">
              <a:solidFill>
                <a:schemeClr val="tx1"/>
              </a:solidFill>
              <a:round/>
              <a:headEnd/>
              <a:tailEnd/>
            </a:ln>
            <a:effectLst/>
          </p:spPr>
          <p:txBody>
            <a:bodyPr wrap="none" anchor="ctr"/>
            <a:lstStyle/>
            <a:p>
              <a:endParaRPr lang="ar-SA" sz="2800"/>
            </a:p>
          </p:txBody>
        </p:sp>
        <p:sp>
          <p:nvSpPr>
            <p:cNvPr id="23" name="Text Box 27"/>
            <p:cNvSpPr txBox="1">
              <a:spLocks noChangeArrowheads="1"/>
            </p:cNvSpPr>
            <p:nvPr/>
          </p:nvSpPr>
          <p:spPr bwMode="auto">
            <a:xfrm>
              <a:off x="453" y="3600"/>
              <a:ext cx="1005" cy="291"/>
            </a:xfrm>
            <a:prstGeom prst="rect">
              <a:avLst/>
            </a:prstGeom>
            <a:noFill/>
            <a:ln w="9525">
              <a:noFill/>
              <a:miter lim="800000"/>
              <a:headEnd/>
              <a:tailEnd/>
            </a:ln>
            <a:effectLst/>
          </p:spPr>
          <p:txBody>
            <a:bodyPr wrap="square">
              <a:spAutoFit/>
            </a:bodyPr>
            <a:lstStyle/>
            <a:p>
              <a:pPr algn="ctr">
                <a:spcBef>
                  <a:spcPct val="50000"/>
                </a:spcBef>
              </a:pPr>
              <a:r>
                <a:rPr lang="en-US" sz="2400" b="1" dirty="0">
                  <a:solidFill>
                    <a:schemeClr val="bg1"/>
                  </a:solidFill>
                  <a:latin typeface="Georgia" pitchFamily="18" charset="0"/>
                </a:rPr>
                <a:t>Knowledge</a:t>
              </a:r>
            </a:p>
          </p:txBody>
        </p:sp>
      </p:grpSp>
      <p:sp>
        <p:nvSpPr>
          <p:cNvPr id="24" name="Date Placeholder 23"/>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a:p>
        </p:txBody>
      </p:sp>
      <p:sp>
        <p:nvSpPr>
          <p:cNvPr id="25" name="Footer Placeholder 24"/>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26" name="Slide Number Placeholder 25"/>
          <p:cNvSpPr>
            <a:spLocks noGrp="1"/>
          </p:cNvSpPr>
          <p:nvPr>
            <p:ph type="sldNum" sz="quarter" idx="4294967295"/>
          </p:nvPr>
        </p:nvSpPr>
        <p:spPr>
          <a:xfrm>
            <a:off x="330200" y="6629400"/>
            <a:ext cx="1131623" cy="228600"/>
          </a:xfrm>
          <a:prstGeom prst="rect">
            <a:avLst/>
          </a:prstGeom>
        </p:spPr>
        <p:txBody>
          <a:bodyPr/>
          <a:lstStyle/>
          <a:p>
            <a:pPr>
              <a:defRPr/>
            </a:pPr>
            <a:fld id="{2BDA53D0-E597-4555-835A-63F6F46B0C5C}" type="slidenum">
              <a:rPr lang="ar-SA" smtClean="0"/>
              <a:pPr>
                <a:defRPr/>
              </a:pPr>
              <a:t>21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strVal val="#ppt_w*0.70"/>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strVal val="#ppt_w*0.70"/>
                                          </p:val>
                                        </p:tav>
                                        <p:tav tm="100000">
                                          <p:val>
                                            <p:strVal val="#ppt_w"/>
                                          </p:val>
                                        </p:tav>
                                      </p:tavLst>
                                    </p:anim>
                                    <p:anim calcmode="lin" valueType="num">
                                      <p:cBhvr>
                                        <p:cTn id="34" dur="1000" fill="hold"/>
                                        <p:tgtEl>
                                          <p:spTgt spid="9"/>
                                        </p:tgtEl>
                                        <p:attrNameLst>
                                          <p:attrName>ppt_h</p:attrName>
                                        </p:attrNameLst>
                                      </p:cBhvr>
                                      <p:tavLst>
                                        <p:tav tm="0">
                                          <p:val>
                                            <p:strVal val="#ppt_h"/>
                                          </p:val>
                                        </p:tav>
                                        <p:tav tm="100000">
                                          <p:val>
                                            <p:strVal val="#ppt_h"/>
                                          </p:val>
                                        </p:tav>
                                      </p:tavLst>
                                    </p:anim>
                                    <p:animEffect transition="in" filter="fade">
                                      <p:cBhvr>
                                        <p:cTn id="35" dur="1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strVal val="#ppt_w*0.70"/>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Effect transition="in" filter="fade">
                                      <p:cBhvr>
                                        <p:cTn id="42" dur="10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1000" fill="hold"/>
                                        <p:tgtEl>
                                          <p:spTgt spid="8"/>
                                        </p:tgtEl>
                                        <p:attrNameLst>
                                          <p:attrName>ppt_w</p:attrName>
                                        </p:attrNameLst>
                                      </p:cBhvr>
                                      <p:tavLst>
                                        <p:tav tm="0">
                                          <p:val>
                                            <p:strVal val="#ppt_w*0.70"/>
                                          </p:val>
                                        </p:tav>
                                        <p:tav tm="100000">
                                          <p:val>
                                            <p:strVal val="#ppt_w"/>
                                          </p:val>
                                        </p:tav>
                                      </p:tavLst>
                                    </p:anim>
                                    <p:anim calcmode="lin" valueType="num">
                                      <p:cBhvr>
                                        <p:cTn id="53" dur="1000" fill="hold"/>
                                        <p:tgtEl>
                                          <p:spTgt spid="8"/>
                                        </p:tgtEl>
                                        <p:attrNameLst>
                                          <p:attrName>ppt_h</p:attrName>
                                        </p:attrNameLst>
                                      </p:cBhvr>
                                      <p:tavLst>
                                        <p:tav tm="0">
                                          <p:val>
                                            <p:strVal val="#ppt_h"/>
                                          </p:val>
                                        </p:tav>
                                        <p:tav tm="100000">
                                          <p:val>
                                            <p:strVal val="#ppt_h"/>
                                          </p:val>
                                        </p:tav>
                                      </p:tavLst>
                                    </p:anim>
                                    <p:animEffect transition="in" filter="fade">
                                      <p:cBhvr>
                                        <p:cTn id="54" dur="10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2819400"/>
            <a:ext cx="8420100" cy="1362075"/>
          </a:xfrm>
        </p:spPr>
        <p:style>
          <a:lnRef idx="1">
            <a:schemeClr val="accent1"/>
          </a:lnRef>
          <a:fillRef idx="2">
            <a:schemeClr val="accent1"/>
          </a:fillRef>
          <a:effectRef idx="1">
            <a:schemeClr val="accent1"/>
          </a:effectRef>
          <a:fontRef idx="minor">
            <a:schemeClr val="dk1"/>
          </a:fontRef>
        </p:style>
        <p:txBody>
          <a:bodyPr/>
          <a:lstStyle/>
          <a:p>
            <a:pPr algn="ctr"/>
            <a:r>
              <a:rPr lang="ar-EG" dirty="0" smtClean="0">
                <a:solidFill>
                  <a:srgbClr val="009900"/>
                </a:solidFill>
              </a:rPr>
              <a:t>نهاية المحاضرة الأولي</a:t>
            </a:r>
            <a:endParaRPr lang="en-GB" dirty="0">
              <a:solidFill>
                <a:srgbClr val="009900"/>
              </a:solidFill>
            </a:endParaRPr>
          </a:p>
        </p:txBody>
      </p:sp>
      <p:sp>
        <p:nvSpPr>
          <p:cNvPr id="3" name="عنصر نائب للنص 2"/>
          <p:cNvSpPr>
            <a:spLocks noGrp="1"/>
          </p:cNvSpPr>
          <p:nvPr>
            <p:ph type="body" idx="1"/>
          </p:nvPr>
        </p:nvSpPr>
        <p:spPr/>
        <p:txBody>
          <a:bodyPr/>
          <a:lstStyle/>
          <a:p>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2604</TotalTime>
  <Words>1571</Words>
  <Application>Microsoft Office PowerPoint</Application>
  <PresentationFormat>A4 Paper (210x297 mm)‎</PresentationFormat>
  <Paragraphs>184</Paragraphs>
  <Slides>22</Slides>
  <Notes>8</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نظم المعلومات الإدارية Management Information Systems</vt:lpstr>
      <vt:lpstr>عناصر المحاضرة </vt:lpstr>
      <vt:lpstr>- مقدمة   ثورة المعلومات</vt:lpstr>
      <vt:lpstr>ثورة المعلومات - مقدمة </vt:lpstr>
      <vt:lpstr>التحولات التي هيأت لها ثورة المعلومات</vt:lpstr>
      <vt:lpstr>العولمة Globalization</vt:lpstr>
      <vt:lpstr>الشريحة 7</vt:lpstr>
      <vt:lpstr>عولمة الاقتصاد Economy Globalization</vt:lpstr>
      <vt:lpstr>الشريحة 9</vt:lpstr>
      <vt:lpstr>التحولات على مستوى الاقتصاد الصناعي</vt:lpstr>
      <vt:lpstr>الشريحة 11</vt:lpstr>
      <vt:lpstr>الشريحة 12</vt:lpstr>
      <vt:lpstr>الشريحة 13</vt:lpstr>
      <vt:lpstr>التحولات على مستوى المؤسسات</vt:lpstr>
      <vt:lpstr>الشريحة 15</vt:lpstr>
      <vt:lpstr>الشريحة 16</vt:lpstr>
      <vt:lpstr>مصطلحات هامة في نظم المعلومات</vt:lpstr>
      <vt:lpstr>البيانات Data</vt:lpstr>
      <vt:lpstr>المعلومات Information </vt:lpstr>
      <vt:lpstr>المعرفه Knowledge</vt:lpstr>
      <vt:lpstr>البيانات / المعلومات / المعرفه</vt:lpstr>
      <vt:lpstr>نهاية المحاضرة الأولي</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nusaiba Suliman</cp:lastModifiedBy>
  <cp:revision>206</cp:revision>
  <dcterms:created xsi:type="dcterms:W3CDTF">2009-10-14T19:14:34Z</dcterms:created>
  <dcterms:modified xsi:type="dcterms:W3CDTF">2013-09-28T14:36:52Z</dcterms:modified>
</cp:coreProperties>
</file>