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68" r:id="rId2"/>
    <p:sldId id="369" r:id="rId3"/>
    <p:sldId id="320" r:id="rId4"/>
    <p:sldId id="321" r:id="rId5"/>
    <p:sldId id="322" r:id="rId6"/>
    <p:sldId id="323" r:id="rId7"/>
    <p:sldId id="324" r:id="rId8"/>
    <p:sldId id="325" r:id="rId9"/>
    <p:sldId id="326" r:id="rId10"/>
    <p:sldId id="329" r:id="rId11"/>
    <p:sldId id="331" r:id="rId12"/>
    <p:sldId id="333" r:id="rId13"/>
    <p:sldId id="334" r:id="rId14"/>
    <p:sldId id="366" r:id="rId15"/>
    <p:sldId id="367" r:id="rId16"/>
    <p:sldId id="335" r:id="rId17"/>
    <p:sldId id="336" r:id="rId18"/>
    <p:sldId id="338" r:id="rId19"/>
    <p:sldId id="341" r:id="rId20"/>
    <p:sldId id="342" r:id="rId21"/>
    <p:sldId id="37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9104" autoAdjust="0"/>
  </p:normalViewPr>
  <p:slideViewPr>
    <p:cSldViewPr>
      <p:cViewPr>
        <p:scale>
          <a:sx n="90" d="100"/>
          <a:sy n="90" d="100"/>
        </p:scale>
        <p:origin x="-600" y="27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CC3418-BF11-43B3-8009-79120B9389E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70DA05A8-76E4-4389-A6F2-AEA24A2A231F}">
      <dgm:prSet phldrT="[نص]"/>
      <dgm:spPr/>
      <dgm:t>
        <a:bodyPr/>
        <a:lstStyle/>
        <a:p>
          <a:r>
            <a:rPr lang="ar-SA" b="1" dirty="0" smtClean="0"/>
            <a:t>الجامعة</a:t>
          </a:r>
          <a:endParaRPr lang="en-US" b="1" dirty="0"/>
        </a:p>
      </dgm:t>
    </dgm:pt>
    <dgm:pt modelId="{A10791EC-4C24-45B2-A53A-11E266A89DDE}" type="parTrans" cxnId="{F6ACEDFC-6C72-4ABD-968A-CF16633372D5}">
      <dgm:prSet/>
      <dgm:spPr/>
      <dgm:t>
        <a:bodyPr/>
        <a:lstStyle/>
        <a:p>
          <a:endParaRPr lang="en-US" b="1"/>
        </a:p>
      </dgm:t>
    </dgm:pt>
    <dgm:pt modelId="{39E705B5-04A2-4ADF-9164-D543BA92B7D6}" type="sibTrans" cxnId="{F6ACEDFC-6C72-4ABD-968A-CF16633372D5}">
      <dgm:prSet/>
      <dgm:spPr/>
      <dgm:t>
        <a:bodyPr/>
        <a:lstStyle/>
        <a:p>
          <a:endParaRPr lang="en-US" b="1"/>
        </a:p>
      </dgm:t>
    </dgm:pt>
    <dgm:pt modelId="{116E7A6A-5BFF-430C-8DC8-8A2EA32E1469}">
      <dgm:prSet phldrT="[نص]"/>
      <dgm:spPr/>
      <dgm:t>
        <a:bodyPr/>
        <a:lstStyle/>
        <a:p>
          <a:r>
            <a:rPr lang="ar-SA" b="1" dirty="0" smtClean="0"/>
            <a:t>شئون الموظفين</a:t>
          </a:r>
          <a:endParaRPr lang="en-US" b="1" dirty="0"/>
        </a:p>
      </dgm:t>
    </dgm:pt>
    <dgm:pt modelId="{5B337C89-1A1F-4197-9FA3-03840BB1192D}" type="parTrans" cxnId="{5ACC4369-35C0-4FDE-999C-188B050B2B89}">
      <dgm:prSet/>
      <dgm:spPr/>
      <dgm:t>
        <a:bodyPr/>
        <a:lstStyle/>
        <a:p>
          <a:endParaRPr lang="en-US" b="1"/>
        </a:p>
      </dgm:t>
    </dgm:pt>
    <dgm:pt modelId="{D5BAA5C1-D162-4374-8E3D-13AC643C8B33}" type="sibTrans" cxnId="{5ACC4369-35C0-4FDE-999C-188B050B2B89}">
      <dgm:prSet/>
      <dgm:spPr/>
      <dgm:t>
        <a:bodyPr/>
        <a:lstStyle/>
        <a:p>
          <a:endParaRPr lang="en-US" b="1"/>
        </a:p>
      </dgm:t>
    </dgm:pt>
    <dgm:pt modelId="{BE2DB155-1C09-451D-AE7D-FE712E3A534C}">
      <dgm:prSet phldrT="[نص]"/>
      <dgm:spPr/>
      <dgm:t>
        <a:bodyPr/>
        <a:lstStyle/>
        <a:p>
          <a:r>
            <a:rPr lang="ar-SA" b="1" dirty="0" smtClean="0"/>
            <a:t>الجوازات</a:t>
          </a:r>
          <a:endParaRPr lang="en-US" b="1" dirty="0"/>
        </a:p>
      </dgm:t>
    </dgm:pt>
    <dgm:pt modelId="{9A13F1B9-E763-4521-A5E4-17101C2D4D54}" type="parTrans" cxnId="{CDD752D7-20A8-4A84-8271-E101EDA12CD8}">
      <dgm:prSet/>
      <dgm:spPr/>
      <dgm:t>
        <a:bodyPr/>
        <a:lstStyle/>
        <a:p>
          <a:endParaRPr lang="en-US" b="1"/>
        </a:p>
      </dgm:t>
    </dgm:pt>
    <dgm:pt modelId="{C0F559EB-4CE7-4D0F-A915-1F0C8292044F}" type="sibTrans" cxnId="{CDD752D7-20A8-4A84-8271-E101EDA12CD8}">
      <dgm:prSet/>
      <dgm:spPr/>
      <dgm:t>
        <a:bodyPr/>
        <a:lstStyle/>
        <a:p>
          <a:endParaRPr lang="en-US" b="1"/>
        </a:p>
      </dgm:t>
    </dgm:pt>
    <dgm:pt modelId="{B2D2ACE7-C120-49C1-80D6-6215D99C3BDC}">
      <dgm:prSet phldrT="[نص]"/>
      <dgm:spPr/>
      <dgm:t>
        <a:bodyPr/>
        <a:lstStyle/>
        <a:p>
          <a:r>
            <a:rPr lang="ar-SA" b="1" dirty="0" smtClean="0"/>
            <a:t>الرواتب</a:t>
          </a:r>
          <a:endParaRPr lang="en-US" b="1" dirty="0"/>
        </a:p>
      </dgm:t>
    </dgm:pt>
    <dgm:pt modelId="{647F9FDE-F5A3-4FBF-BC1E-839879599D16}" type="parTrans" cxnId="{69B998BA-E694-4608-BAB6-6592E608E872}">
      <dgm:prSet/>
      <dgm:spPr/>
      <dgm:t>
        <a:bodyPr/>
        <a:lstStyle/>
        <a:p>
          <a:endParaRPr lang="en-US" b="1"/>
        </a:p>
      </dgm:t>
    </dgm:pt>
    <dgm:pt modelId="{9556A65C-0262-4090-A7F5-3294558A1B8F}" type="sibTrans" cxnId="{69B998BA-E694-4608-BAB6-6592E608E872}">
      <dgm:prSet/>
      <dgm:spPr/>
      <dgm:t>
        <a:bodyPr/>
        <a:lstStyle/>
        <a:p>
          <a:endParaRPr lang="en-US" b="1"/>
        </a:p>
      </dgm:t>
    </dgm:pt>
    <dgm:pt modelId="{39178619-6CBE-4E71-97DB-48845D7A3476}">
      <dgm:prSet phldrT="[نص]"/>
      <dgm:spPr/>
      <dgm:t>
        <a:bodyPr/>
        <a:lstStyle/>
        <a:p>
          <a:r>
            <a:rPr lang="ar-SA" b="1" dirty="0" smtClean="0"/>
            <a:t>التعلم عن بعد</a:t>
          </a:r>
          <a:endParaRPr lang="en-US" b="1" dirty="0"/>
        </a:p>
      </dgm:t>
    </dgm:pt>
    <dgm:pt modelId="{A17EC033-4A55-4511-8DC1-399DBF807598}" type="parTrans" cxnId="{B596A41B-F598-4CF8-8B1D-2A836767D150}">
      <dgm:prSet/>
      <dgm:spPr/>
      <dgm:t>
        <a:bodyPr/>
        <a:lstStyle/>
        <a:p>
          <a:endParaRPr lang="en-US" b="1"/>
        </a:p>
      </dgm:t>
    </dgm:pt>
    <dgm:pt modelId="{91A3A7EA-8236-4059-A618-C17ADADD2155}" type="sibTrans" cxnId="{B596A41B-F598-4CF8-8B1D-2A836767D150}">
      <dgm:prSet/>
      <dgm:spPr/>
      <dgm:t>
        <a:bodyPr/>
        <a:lstStyle/>
        <a:p>
          <a:endParaRPr lang="en-US" b="1"/>
        </a:p>
      </dgm:t>
    </dgm:pt>
    <dgm:pt modelId="{68A58140-0493-4033-BB37-687124F4499D}">
      <dgm:prSet phldrT="[نص]"/>
      <dgm:spPr/>
      <dgm:t>
        <a:bodyPr/>
        <a:lstStyle/>
        <a:p>
          <a:r>
            <a:rPr lang="ar-SA" b="1" dirty="0" smtClean="0"/>
            <a:t>تسجيل المحاضرات</a:t>
          </a:r>
          <a:endParaRPr lang="en-US" b="1" dirty="0"/>
        </a:p>
      </dgm:t>
    </dgm:pt>
    <dgm:pt modelId="{CA9D0443-15C1-4444-A98E-EAEE06B84FBF}" type="parTrans" cxnId="{7849887D-BE79-42F0-ABDB-242B085753F9}">
      <dgm:prSet/>
      <dgm:spPr/>
      <dgm:t>
        <a:bodyPr/>
        <a:lstStyle/>
        <a:p>
          <a:endParaRPr lang="en-US" b="1"/>
        </a:p>
      </dgm:t>
    </dgm:pt>
    <dgm:pt modelId="{1465E6AA-9E22-471B-8E2C-438B82293D92}" type="sibTrans" cxnId="{7849887D-BE79-42F0-ABDB-242B085753F9}">
      <dgm:prSet/>
      <dgm:spPr/>
      <dgm:t>
        <a:bodyPr/>
        <a:lstStyle/>
        <a:p>
          <a:endParaRPr lang="en-US" b="1"/>
        </a:p>
      </dgm:t>
    </dgm:pt>
    <dgm:pt modelId="{181AB08B-1A8C-4AF8-B207-31D38134D445}">
      <dgm:prSet phldrT="[نص]"/>
      <dgm:spPr/>
      <dgm:t>
        <a:bodyPr/>
        <a:lstStyle/>
        <a:p>
          <a:r>
            <a:rPr lang="ar-SA" b="1" dirty="0" smtClean="0"/>
            <a:t>الاختبارات</a:t>
          </a:r>
          <a:endParaRPr lang="en-US" b="1" dirty="0"/>
        </a:p>
      </dgm:t>
    </dgm:pt>
    <dgm:pt modelId="{858B0A55-802B-4F60-9BCD-A8FC2C7F5F0C}" type="parTrans" cxnId="{DB863211-2059-4161-9D02-5B2914BF867F}">
      <dgm:prSet/>
      <dgm:spPr/>
      <dgm:t>
        <a:bodyPr/>
        <a:lstStyle/>
        <a:p>
          <a:endParaRPr lang="en-US" b="1"/>
        </a:p>
      </dgm:t>
    </dgm:pt>
    <dgm:pt modelId="{01D4B656-958B-4708-B622-423DF65CD305}" type="sibTrans" cxnId="{DB863211-2059-4161-9D02-5B2914BF867F}">
      <dgm:prSet/>
      <dgm:spPr/>
      <dgm:t>
        <a:bodyPr/>
        <a:lstStyle/>
        <a:p>
          <a:endParaRPr lang="en-US" b="1"/>
        </a:p>
      </dgm:t>
    </dgm:pt>
    <dgm:pt modelId="{306C4A36-7405-4E2A-B6E0-8C62A5C58019}" type="pres">
      <dgm:prSet presAssocID="{82CC3418-BF11-43B3-8009-79120B9389EE}" presName="hierChild1" presStyleCnt="0">
        <dgm:presLayoutVars>
          <dgm:chPref val="1"/>
          <dgm:dir/>
          <dgm:animOne val="branch"/>
          <dgm:animLvl val="lvl"/>
          <dgm:resizeHandles/>
        </dgm:presLayoutVars>
      </dgm:prSet>
      <dgm:spPr/>
      <dgm:t>
        <a:bodyPr/>
        <a:lstStyle/>
        <a:p>
          <a:pPr rtl="1"/>
          <a:endParaRPr lang="ar-SA"/>
        </a:p>
      </dgm:t>
    </dgm:pt>
    <dgm:pt modelId="{87EE3F4D-77B7-4DFA-9954-1A18AF9DA993}" type="pres">
      <dgm:prSet presAssocID="{70DA05A8-76E4-4389-A6F2-AEA24A2A231F}" presName="hierRoot1" presStyleCnt="0"/>
      <dgm:spPr/>
    </dgm:pt>
    <dgm:pt modelId="{57C6784A-9A3F-48C5-91FC-39D09F637890}" type="pres">
      <dgm:prSet presAssocID="{70DA05A8-76E4-4389-A6F2-AEA24A2A231F}" presName="composite" presStyleCnt="0"/>
      <dgm:spPr/>
    </dgm:pt>
    <dgm:pt modelId="{4BC6CBC5-0175-4090-803E-28CE32BAFFE1}" type="pres">
      <dgm:prSet presAssocID="{70DA05A8-76E4-4389-A6F2-AEA24A2A231F}" presName="background" presStyleLbl="node0" presStyleIdx="0" presStyleCnt="1"/>
      <dgm:spPr/>
    </dgm:pt>
    <dgm:pt modelId="{462F3B8B-7159-41CD-9A16-AAD095335504}" type="pres">
      <dgm:prSet presAssocID="{70DA05A8-76E4-4389-A6F2-AEA24A2A231F}" presName="text" presStyleLbl="fgAcc0" presStyleIdx="0" presStyleCnt="1">
        <dgm:presLayoutVars>
          <dgm:chPref val="3"/>
        </dgm:presLayoutVars>
      </dgm:prSet>
      <dgm:spPr/>
      <dgm:t>
        <a:bodyPr/>
        <a:lstStyle/>
        <a:p>
          <a:endParaRPr lang="en-US"/>
        </a:p>
      </dgm:t>
    </dgm:pt>
    <dgm:pt modelId="{F80F14EB-9B0A-4F19-A47D-8DD5F2CBBC91}" type="pres">
      <dgm:prSet presAssocID="{70DA05A8-76E4-4389-A6F2-AEA24A2A231F}" presName="hierChild2" presStyleCnt="0"/>
      <dgm:spPr/>
    </dgm:pt>
    <dgm:pt modelId="{6D105F7B-45DE-4FC2-B4A2-0E7186BC75F7}" type="pres">
      <dgm:prSet presAssocID="{5B337C89-1A1F-4197-9FA3-03840BB1192D}" presName="Name10" presStyleLbl="parChTrans1D2" presStyleIdx="0" presStyleCnt="2"/>
      <dgm:spPr/>
      <dgm:t>
        <a:bodyPr/>
        <a:lstStyle/>
        <a:p>
          <a:pPr rtl="1"/>
          <a:endParaRPr lang="ar-SA"/>
        </a:p>
      </dgm:t>
    </dgm:pt>
    <dgm:pt modelId="{40761A87-C656-4565-BBCF-70A329BE35A3}" type="pres">
      <dgm:prSet presAssocID="{116E7A6A-5BFF-430C-8DC8-8A2EA32E1469}" presName="hierRoot2" presStyleCnt="0"/>
      <dgm:spPr/>
    </dgm:pt>
    <dgm:pt modelId="{EB0F2503-AC65-426E-910C-2C712DB1DEE2}" type="pres">
      <dgm:prSet presAssocID="{116E7A6A-5BFF-430C-8DC8-8A2EA32E1469}" presName="composite2" presStyleCnt="0"/>
      <dgm:spPr/>
    </dgm:pt>
    <dgm:pt modelId="{51B2F7D0-5FBC-4C13-9CF5-88BE252A5DB1}" type="pres">
      <dgm:prSet presAssocID="{116E7A6A-5BFF-430C-8DC8-8A2EA32E1469}" presName="background2" presStyleLbl="node2" presStyleIdx="0" presStyleCnt="2"/>
      <dgm:spPr/>
    </dgm:pt>
    <dgm:pt modelId="{85552814-E1F6-4734-B2B9-6ACE09014162}" type="pres">
      <dgm:prSet presAssocID="{116E7A6A-5BFF-430C-8DC8-8A2EA32E1469}" presName="text2" presStyleLbl="fgAcc2" presStyleIdx="0" presStyleCnt="2">
        <dgm:presLayoutVars>
          <dgm:chPref val="3"/>
        </dgm:presLayoutVars>
      </dgm:prSet>
      <dgm:spPr/>
      <dgm:t>
        <a:bodyPr/>
        <a:lstStyle/>
        <a:p>
          <a:endParaRPr lang="en-US"/>
        </a:p>
      </dgm:t>
    </dgm:pt>
    <dgm:pt modelId="{8F1C5A1B-49D7-4FFF-850E-43127B6532A1}" type="pres">
      <dgm:prSet presAssocID="{116E7A6A-5BFF-430C-8DC8-8A2EA32E1469}" presName="hierChild3" presStyleCnt="0"/>
      <dgm:spPr/>
    </dgm:pt>
    <dgm:pt modelId="{F9B6BC03-C9B4-4E19-85D2-6748A4E14366}" type="pres">
      <dgm:prSet presAssocID="{9A13F1B9-E763-4521-A5E4-17101C2D4D54}" presName="Name17" presStyleLbl="parChTrans1D3" presStyleIdx="0" presStyleCnt="4"/>
      <dgm:spPr/>
      <dgm:t>
        <a:bodyPr/>
        <a:lstStyle/>
        <a:p>
          <a:pPr rtl="1"/>
          <a:endParaRPr lang="ar-SA"/>
        </a:p>
      </dgm:t>
    </dgm:pt>
    <dgm:pt modelId="{63D6F061-D761-4339-8D98-207EACF60BF8}" type="pres">
      <dgm:prSet presAssocID="{BE2DB155-1C09-451D-AE7D-FE712E3A534C}" presName="hierRoot3" presStyleCnt="0"/>
      <dgm:spPr/>
    </dgm:pt>
    <dgm:pt modelId="{7D08766F-DF6C-4F35-8F71-3A2DABDE889D}" type="pres">
      <dgm:prSet presAssocID="{BE2DB155-1C09-451D-AE7D-FE712E3A534C}" presName="composite3" presStyleCnt="0"/>
      <dgm:spPr/>
    </dgm:pt>
    <dgm:pt modelId="{60F3F0B3-514D-4637-BDAE-2C276415DE9C}" type="pres">
      <dgm:prSet presAssocID="{BE2DB155-1C09-451D-AE7D-FE712E3A534C}" presName="background3" presStyleLbl="node3" presStyleIdx="0" presStyleCnt="4"/>
      <dgm:spPr/>
    </dgm:pt>
    <dgm:pt modelId="{94CF6187-6E79-4CF2-A71E-DCD045F909D3}" type="pres">
      <dgm:prSet presAssocID="{BE2DB155-1C09-451D-AE7D-FE712E3A534C}" presName="text3" presStyleLbl="fgAcc3" presStyleIdx="0" presStyleCnt="4">
        <dgm:presLayoutVars>
          <dgm:chPref val="3"/>
        </dgm:presLayoutVars>
      </dgm:prSet>
      <dgm:spPr/>
      <dgm:t>
        <a:bodyPr/>
        <a:lstStyle/>
        <a:p>
          <a:endParaRPr lang="en-US"/>
        </a:p>
      </dgm:t>
    </dgm:pt>
    <dgm:pt modelId="{117A9424-FD3A-48A1-8430-4D281BC50EB0}" type="pres">
      <dgm:prSet presAssocID="{BE2DB155-1C09-451D-AE7D-FE712E3A534C}" presName="hierChild4" presStyleCnt="0"/>
      <dgm:spPr/>
    </dgm:pt>
    <dgm:pt modelId="{F0B28A0D-AAA1-491A-A528-79AAC66C5A35}" type="pres">
      <dgm:prSet presAssocID="{647F9FDE-F5A3-4FBF-BC1E-839879599D16}" presName="Name17" presStyleLbl="parChTrans1D3" presStyleIdx="1" presStyleCnt="4"/>
      <dgm:spPr/>
      <dgm:t>
        <a:bodyPr/>
        <a:lstStyle/>
        <a:p>
          <a:pPr rtl="1"/>
          <a:endParaRPr lang="ar-SA"/>
        </a:p>
      </dgm:t>
    </dgm:pt>
    <dgm:pt modelId="{94F819AA-CEA1-4AB6-820F-F3588BF29898}" type="pres">
      <dgm:prSet presAssocID="{B2D2ACE7-C120-49C1-80D6-6215D99C3BDC}" presName="hierRoot3" presStyleCnt="0"/>
      <dgm:spPr/>
    </dgm:pt>
    <dgm:pt modelId="{B356F1DA-5C4F-48BF-8A7E-D1ECC80F658E}" type="pres">
      <dgm:prSet presAssocID="{B2D2ACE7-C120-49C1-80D6-6215D99C3BDC}" presName="composite3" presStyleCnt="0"/>
      <dgm:spPr/>
    </dgm:pt>
    <dgm:pt modelId="{B6004C65-9363-4A85-B7A2-F9873BDFDF1B}" type="pres">
      <dgm:prSet presAssocID="{B2D2ACE7-C120-49C1-80D6-6215D99C3BDC}" presName="background3" presStyleLbl="node3" presStyleIdx="1" presStyleCnt="4"/>
      <dgm:spPr/>
    </dgm:pt>
    <dgm:pt modelId="{FE80E6B9-0CD6-4387-83BA-90671B14CEBC}" type="pres">
      <dgm:prSet presAssocID="{B2D2ACE7-C120-49C1-80D6-6215D99C3BDC}" presName="text3" presStyleLbl="fgAcc3" presStyleIdx="1" presStyleCnt="4">
        <dgm:presLayoutVars>
          <dgm:chPref val="3"/>
        </dgm:presLayoutVars>
      </dgm:prSet>
      <dgm:spPr/>
      <dgm:t>
        <a:bodyPr/>
        <a:lstStyle/>
        <a:p>
          <a:endParaRPr lang="en-US"/>
        </a:p>
      </dgm:t>
    </dgm:pt>
    <dgm:pt modelId="{7EDC615D-0C66-44B8-B387-161DA94E84B7}" type="pres">
      <dgm:prSet presAssocID="{B2D2ACE7-C120-49C1-80D6-6215D99C3BDC}" presName="hierChild4" presStyleCnt="0"/>
      <dgm:spPr/>
    </dgm:pt>
    <dgm:pt modelId="{FCF0C33F-E4C6-4D43-AA7D-24B2504E1051}" type="pres">
      <dgm:prSet presAssocID="{A17EC033-4A55-4511-8DC1-399DBF807598}" presName="Name10" presStyleLbl="parChTrans1D2" presStyleIdx="1" presStyleCnt="2"/>
      <dgm:spPr/>
      <dgm:t>
        <a:bodyPr/>
        <a:lstStyle/>
        <a:p>
          <a:pPr rtl="1"/>
          <a:endParaRPr lang="ar-SA"/>
        </a:p>
      </dgm:t>
    </dgm:pt>
    <dgm:pt modelId="{B2753DA8-587F-4866-B473-B80E8758B901}" type="pres">
      <dgm:prSet presAssocID="{39178619-6CBE-4E71-97DB-48845D7A3476}" presName="hierRoot2" presStyleCnt="0"/>
      <dgm:spPr/>
    </dgm:pt>
    <dgm:pt modelId="{A8A3234F-5C9B-4888-AAEA-A2FE34D55F92}" type="pres">
      <dgm:prSet presAssocID="{39178619-6CBE-4E71-97DB-48845D7A3476}" presName="composite2" presStyleCnt="0"/>
      <dgm:spPr/>
    </dgm:pt>
    <dgm:pt modelId="{98CDB8F5-DB86-47AA-B3C5-6AF77564A10E}" type="pres">
      <dgm:prSet presAssocID="{39178619-6CBE-4E71-97DB-48845D7A3476}" presName="background2" presStyleLbl="node2" presStyleIdx="1" presStyleCnt="2"/>
      <dgm:spPr/>
    </dgm:pt>
    <dgm:pt modelId="{FBADB28A-72D4-4CD0-8873-F26CC2A9D47E}" type="pres">
      <dgm:prSet presAssocID="{39178619-6CBE-4E71-97DB-48845D7A3476}" presName="text2" presStyleLbl="fgAcc2" presStyleIdx="1" presStyleCnt="2">
        <dgm:presLayoutVars>
          <dgm:chPref val="3"/>
        </dgm:presLayoutVars>
      </dgm:prSet>
      <dgm:spPr/>
      <dgm:t>
        <a:bodyPr/>
        <a:lstStyle/>
        <a:p>
          <a:endParaRPr lang="en-US"/>
        </a:p>
      </dgm:t>
    </dgm:pt>
    <dgm:pt modelId="{74BD2A83-1A96-47A1-9DFD-1EB74E70A977}" type="pres">
      <dgm:prSet presAssocID="{39178619-6CBE-4E71-97DB-48845D7A3476}" presName="hierChild3" presStyleCnt="0"/>
      <dgm:spPr/>
    </dgm:pt>
    <dgm:pt modelId="{B3EB3011-9083-4E4C-87F8-E99202A58716}" type="pres">
      <dgm:prSet presAssocID="{CA9D0443-15C1-4444-A98E-EAEE06B84FBF}" presName="Name17" presStyleLbl="parChTrans1D3" presStyleIdx="2" presStyleCnt="4"/>
      <dgm:spPr/>
      <dgm:t>
        <a:bodyPr/>
        <a:lstStyle/>
        <a:p>
          <a:pPr rtl="1"/>
          <a:endParaRPr lang="ar-SA"/>
        </a:p>
      </dgm:t>
    </dgm:pt>
    <dgm:pt modelId="{31C32166-5471-491B-A8FE-FDE440E2DDCA}" type="pres">
      <dgm:prSet presAssocID="{68A58140-0493-4033-BB37-687124F4499D}" presName="hierRoot3" presStyleCnt="0"/>
      <dgm:spPr/>
    </dgm:pt>
    <dgm:pt modelId="{110124EF-048F-4499-ADCA-5DA5B187D73F}" type="pres">
      <dgm:prSet presAssocID="{68A58140-0493-4033-BB37-687124F4499D}" presName="composite3" presStyleCnt="0"/>
      <dgm:spPr/>
    </dgm:pt>
    <dgm:pt modelId="{025CCADF-9432-4A1D-8545-2110D6E4AFFB}" type="pres">
      <dgm:prSet presAssocID="{68A58140-0493-4033-BB37-687124F4499D}" presName="background3" presStyleLbl="node3" presStyleIdx="2" presStyleCnt="4"/>
      <dgm:spPr/>
    </dgm:pt>
    <dgm:pt modelId="{28FE3BFC-EB14-4522-8205-F8FCB8985979}" type="pres">
      <dgm:prSet presAssocID="{68A58140-0493-4033-BB37-687124F4499D}" presName="text3" presStyleLbl="fgAcc3" presStyleIdx="2" presStyleCnt="4">
        <dgm:presLayoutVars>
          <dgm:chPref val="3"/>
        </dgm:presLayoutVars>
      </dgm:prSet>
      <dgm:spPr/>
      <dgm:t>
        <a:bodyPr/>
        <a:lstStyle/>
        <a:p>
          <a:endParaRPr lang="en-US"/>
        </a:p>
      </dgm:t>
    </dgm:pt>
    <dgm:pt modelId="{6EEE8584-1A51-4577-B6CB-FFA4A1F246CF}" type="pres">
      <dgm:prSet presAssocID="{68A58140-0493-4033-BB37-687124F4499D}" presName="hierChild4" presStyleCnt="0"/>
      <dgm:spPr/>
    </dgm:pt>
    <dgm:pt modelId="{54C70A82-1082-4421-B8C7-ECC47C0C9BF1}" type="pres">
      <dgm:prSet presAssocID="{858B0A55-802B-4F60-9BCD-A8FC2C7F5F0C}" presName="Name17" presStyleLbl="parChTrans1D3" presStyleIdx="3" presStyleCnt="4"/>
      <dgm:spPr/>
      <dgm:t>
        <a:bodyPr/>
        <a:lstStyle/>
        <a:p>
          <a:pPr rtl="1"/>
          <a:endParaRPr lang="ar-SA"/>
        </a:p>
      </dgm:t>
    </dgm:pt>
    <dgm:pt modelId="{B9C54339-1837-4514-9EDD-391D8CD16AD3}" type="pres">
      <dgm:prSet presAssocID="{181AB08B-1A8C-4AF8-B207-31D38134D445}" presName="hierRoot3" presStyleCnt="0"/>
      <dgm:spPr/>
    </dgm:pt>
    <dgm:pt modelId="{D9A8A049-BD85-42E8-B541-9838BE56E34A}" type="pres">
      <dgm:prSet presAssocID="{181AB08B-1A8C-4AF8-B207-31D38134D445}" presName="composite3" presStyleCnt="0"/>
      <dgm:spPr/>
    </dgm:pt>
    <dgm:pt modelId="{8D87B793-17D0-46D7-A96F-8DCAAE9BDF39}" type="pres">
      <dgm:prSet presAssocID="{181AB08B-1A8C-4AF8-B207-31D38134D445}" presName="background3" presStyleLbl="node3" presStyleIdx="3" presStyleCnt="4"/>
      <dgm:spPr/>
    </dgm:pt>
    <dgm:pt modelId="{6796665B-A3BB-45F0-BC32-B847BB270B2D}" type="pres">
      <dgm:prSet presAssocID="{181AB08B-1A8C-4AF8-B207-31D38134D445}" presName="text3" presStyleLbl="fgAcc3" presStyleIdx="3" presStyleCnt="4">
        <dgm:presLayoutVars>
          <dgm:chPref val="3"/>
        </dgm:presLayoutVars>
      </dgm:prSet>
      <dgm:spPr/>
      <dgm:t>
        <a:bodyPr/>
        <a:lstStyle/>
        <a:p>
          <a:pPr rtl="1"/>
          <a:endParaRPr lang="ar-SA"/>
        </a:p>
      </dgm:t>
    </dgm:pt>
    <dgm:pt modelId="{65D7131A-C388-40FA-AB6E-37D6FD91D659}" type="pres">
      <dgm:prSet presAssocID="{181AB08B-1A8C-4AF8-B207-31D38134D445}" presName="hierChild4" presStyleCnt="0"/>
      <dgm:spPr/>
    </dgm:pt>
  </dgm:ptLst>
  <dgm:cxnLst>
    <dgm:cxn modelId="{B0BFEB49-4A5C-455A-A768-97DF5012F75E}" type="presOf" srcId="{B2D2ACE7-C120-49C1-80D6-6215D99C3BDC}" destId="{FE80E6B9-0CD6-4387-83BA-90671B14CEBC}" srcOrd="0" destOrd="0" presId="urn:microsoft.com/office/officeart/2005/8/layout/hierarchy1"/>
    <dgm:cxn modelId="{B596A41B-F598-4CF8-8B1D-2A836767D150}" srcId="{70DA05A8-76E4-4389-A6F2-AEA24A2A231F}" destId="{39178619-6CBE-4E71-97DB-48845D7A3476}" srcOrd="1" destOrd="0" parTransId="{A17EC033-4A55-4511-8DC1-399DBF807598}" sibTransId="{91A3A7EA-8236-4059-A618-C17ADADD2155}"/>
    <dgm:cxn modelId="{12B0A925-506A-4EA8-906F-6113DE9BF94A}" type="presOf" srcId="{68A58140-0493-4033-BB37-687124F4499D}" destId="{28FE3BFC-EB14-4522-8205-F8FCB8985979}" srcOrd="0" destOrd="0" presId="urn:microsoft.com/office/officeart/2005/8/layout/hierarchy1"/>
    <dgm:cxn modelId="{952E537B-30D9-4783-A227-AC261890E160}" type="presOf" srcId="{82CC3418-BF11-43B3-8009-79120B9389EE}" destId="{306C4A36-7405-4E2A-B6E0-8C62A5C58019}" srcOrd="0" destOrd="0" presId="urn:microsoft.com/office/officeart/2005/8/layout/hierarchy1"/>
    <dgm:cxn modelId="{9C8FE219-FE5C-4989-B59D-C27108813C7D}" type="presOf" srcId="{181AB08B-1A8C-4AF8-B207-31D38134D445}" destId="{6796665B-A3BB-45F0-BC32-B847BB270B2D}" srcOrd="0" destOrd="0" presId="urn:microsoft.com/office/officeart/2005/8/layout/hierarchy1"/>
    <dgm:cxn modelId="{257AED7A-F118-43BF-B427-98D5AEDEBF24}" type="presOf" srcId="{70DA05A8-76E4-4389-A6F2-AEA24A2A231F}" destId="{462F3B8B-7159-41CD-9A16-AAD095335504}" srcOrd="0" destOrd="0" presId="urn:microsoft.com/office/officeart/2005/8/layout/hierarchy1"/>
    <dgm:cxn modelId="{757B0324-3C0B-4714-9A8A-8587640C52D4}" type="presOf" srcId="{A17EC033-4A55-4511-8DC1-399DBF807598}" destId="{FCF0C33F-E4C6-4D43-AA7D-24B2504E1051}" srcOrd="0" destOrd="0" presId="urn:microsoft.com/office/officeart/2005/8/layout/hierarchy1"/>
    <dgm:cxn modelId="{188B9F1B-ED4C-4B37-A5C7-F1659FC5D09E}" type="presOf" srcId="{5B337C89-1A1F-4197-9FA3-03840BB1192D}" destId="{6D105F7B-45DE-4FC2-B4A2-0E7186BC75F7}" srcOrd="0" destOrd="0" presId="urn:microsoft.com/office/officeart/2005/8/layout/hierarchy1"/>
    <dgm:cxn modelId="{BE625CB1-BD41-4029-A61C-4ED06A6AD603}" type="presOf" srcId="{CA9D0443-15C1-4444-A98E-EAEE06B84FBF}" destId="{B3EB3011-9083-4E4C-87F8-E99202A58716}" srcOrd="0" destOrd="0" presId="urn:microsoft.com/office/officeart/2005/8/layout/hierarchy1"/>
    <dgm:cxn modelId="{505ED5E9-E275-4DE1-BC71-97602B47F691}" type="presOf" srcId="{BE2DB155-1C09-451D-AE7D-FE712E3A534C}" destId="{94CF6187-6E79-4CF2-A71E-DCD045F909D3}" srcOrd="0" destOrd="0" presId="urn:microsoft.com/office/officeart/2005/8/layout/hierarchy1"/>
    <dgm:cxn modelId="{446FC6DA-9680-4CEF-9981-E8E27D155DB4}" type="presOf" srcId="{39178619-6CBE-4E71-97DB-48845D7A3476}" destId="{FBADB28A-72D4-4CD0-8873-F26CC2A9D47E}" srcOrd="0" destOrd="0" presId="urn:microsoft.com/office/officeart/2005/8/layout/hierarchy1"/>
    <dgm:cxn modelId="{F6ACEDFC-6C72-4ABD-968A-CF16633372D5}" srcId="{82CC3418-BF11-43B3-8009-79120B9389EE}" destId="{70DA05A8-76E4-4389-A6F2-AEA24A2A231F}" srcOrd="0" destOrd="0" parTransId="{A10791EC-4C24-45B2-A53A-11E266A89DDE}" sibTransId="{39E705B5-04A2-4ADF-9164-D543BA92B7D6}"/>
    <dgm:cxn modelId="{CDD752D7-20A8-4A84-8271-E101EDA12CD8}" srcId="{116E7A6A-5BFF-430C-8DC8-8A2EA32E1469}" destId="{BE2DB155-1C09-451D-AE7D-FE712E3A534C}" srcOrd="0" destOrd="0" parTransId="{9A13F1B9-E763-4521-A5E4-17101C2D4D54}" sibTransId="{C0F559EB-4CE7-4D0F-A915-1F0C8292044F}"/>
    <dgm:cxn modelId="{7849887D-BE79-42F0-ABDB-242B085753F9}" srcId="{39178619-6CBE-4E71-97DB-48845D7A3476}" destId="{68A58140-0493-4033-BB37-687124F4499D}" srcOrd="0" destOrd="0" parTransId="{CA9D0443-15C1-4444-A98E-EAEE06B84FBF}" sibTransId="{1465E6AA-9E22-471B-8E2C-438B82293D92}"/>
    <dgm:cxn modelId="{69B998BA-E694-4608-BAB6-6592E608E872}" srcId="{116E7A6A-5BFF-430C-8DC8-8A2EA32E1469}" destId="{B2D2ACE7-C120-49C1-80D6-6215D99C3BDC}" srcOrd="1" destOrd="0" parTransId="{647F9FDE-F5A3-4FBF-BC1E-839879599D16}" sibTransId="{9556A65C-0262-4090-A7F5-3294558A1B8F}"/>
    <dgm:cxn modelId="{5ACC4369-35C0-4FDE-999C-188B050B2B89}" srcId="{70DA05A8-76E4-4389-A6F2-AEA24A2A231F}" destId="{116E7A6A-5BFF-430C-8DC8-8A2EA32E1469}" srcOrd="0" destOrd="0" parTransId="{5B337C89-1A1F-4197-9FA3-03840BB1192D}" sibTransId="{D5BAA5C1-D162-4374-8E3D-13AC643C8B33}"/>
    <dgm:cxn modelId="{C763D51C-3965-47EB-80AB-DE4067C60115}" type="presOf" srcId="{9A13F1B9-E763-4521-A5E4-17101C2D4D54}" destId="{F9B6BC03-C9B4-4E19-85D2-6748A4E14366}" srcOrd="0" destOrd="0" presId="urn:microsoft.com/office/officeart/2005/8/layout/hierarchy1"/>
    <dgm:cxn modelId="{DB863211-2059-4161-9D02-5B2914BF867F}" srcId="{39178619-6CBE-4E71-97DB-48845D7A3476}" destId="{181AB08B-1A8C-4AF8-B207-31D38134D445}" srcOrd="1" destOrd="0" parTransId="{858B0A55-802B-4F60-9BCD-A8FC2C7F5F0C}" sibTransId="{01D4B656-958B-4708-B622-423DF65CD305}"/>
    <dgm:cxn modelId="{D66295A8-AF7D-415A-810B-394DD05D1F48}" type="presOf" srcId="{647F9FDE-F5A3-4FBF-BC1E-839879599D16}" destId="{F0B28A0D-AAA1-491A-A528-79AAC66C5A35}" srcOrd="0" destOrd="0" presId="urn:microsoft.com/office/officeart/2005/8/layout/hierarchy1"/>
    <dgm:cxn modelId="{D1AAE14F-CF94-4C25-A196-AD36FDBB2A4B}" type="presOf" srcId="{858B0A55-802B-4F60-9BCD-A8FC2C7F5F0C}" destId="{54C70A82-1082-4421-B8C7-ECC47C0C9BF1}" srcOrd="0" destOrd="0" presId="urn:microsoft.com/office/officeart/2005/8/layout/hierarchy1"/>
    <dgm:cxn modelId="{85031D8F-9983-4278-B721-04A21EF68C42}" type="presOf" srcId="{116E7A6A-5BFF-430C-8DC8-8A2EA32E1469}" destId="{85552814-E1F6-4734-B2B9-6ACE09014162}" srcOrd="0" destOrd="0" presId="urn:microsoft.com/office/officeart/2005/8/layout/hierarchy1"/>
    <dgm:cxn modelId="{ADB0B0F6-B0B5-4519-B1BF-DEB12A4457D5}" type="presParOf" srcId="{306C4A36-7405-4E2A-B6E0-8C62A5C58019}" destId="{87EE3F4D-77B7-4DFA-9954-1A18AF9DA993}" srcOrd="0" destOrd="0" presId="urn:microsoft.com/office/officeart/2005/8/layout/hierarchy1"/>
    <dgm:cxn modelId="{98FF1FBD-BCCB-48C7-8917-0B5D16F09FF4}" type="presParOf" srcId="{87EE3F4D-77B7-4DFA-9954-1A18AF9DA993}" destId="{57C6784A-9A3F-48C5-91FC-39D09F637890}" srcOrd="0" destOrd="0" presId="urn:microsoft.com/office/officeart/2005/8/layout/hierarchy1"/>
    <dgm:cxn modelId="{3D9D146A-AA5E-4101-B9BB-6E932CFE5FF2}" type="presParOf" srcId="{57C6784A-9A3F-48C5-91FC-39D09F637890}" destId="{4BC6CBC5-0175-4090-803E-28CE32BAFFE1}" srcOrd="0" destOrd="0" presId="urn:microsoft.com/office/officeart/2005/8/layout/hierarchy1"/>
    <dgm:cxn modelId="{846646F5-206D-420D-A69E-44504C1C987C}" type="presParOf" srcId="{57C6784A-9A3F-48C5-91FC-39D09F637890}" destId="{462F3B8B-7159-41CD-9A16-AAD095335504}" srcOrd="1" destOrd="0" presId="urn:microsoft.com/office/officeart/2005/8/layout/hierarchy1"/>
    <dgm:cxn modelId="{5EB71B7D-C3A7-44CD-9D4D-554CC36E73D8}" type="presParOf" srcId="{87EE3F4D-77B7-4DFA-9954-1A18AF9DA993}" destId="{F80F14EB-9B0A-4F19-A47D-8DD5F2CBBC91}" srcOrd="1" destOrd="0" presId="urn:microsoft.com/office/officeart/2005/8/layout/hierarchy1"/>
    <dgm:cxn modelId="{6D98FB8D-D4D3-456E-815B-506A7D5D2C1F}" type="presParOf" srcId="{F80F14EB-9B0A-4F19-A47D-8DD5F2CBBC91}" destId="{6D105F7B-45DE-4FC2-B4A2-0E7186BC75F7}" srcOrd="0" destOrd="0" presId="urn:microsoft.com/office/officeart/2005/8/layout/hierarchy1"/>
    <dgm:cxn modelId="{1E21C017-D5AF-4850-B4A0-B55CC24BE680}" type="presParOf" srcId="{F80F14EB-9B0A-4F19-A47D-8DD5F2CBBC91}" destId="{40761A87-C656-4565-BBCF-70A329BE35A3}" srcOrd="1" destOrd="0" presId="urn:microsoft.com/office/officeart/2005/8/layout/hierarchy1"/>
    <dgm:cxn modelId="{C3F51708-A5A2-4F31-BFFA-18D0CE1D4A24}" type="presParOf" srcId="{40761A87-C656-4565-BBCF-70A329BE35A3}" destId="{EB0F2503-AC65-426E-910C-2C712DB1DEE2}" srcOrd="0" destOrd="0" presId="urn:microsoft.com/office/officeart/2005/8/layout/hierarchy1"/>
    <dgm:cxn modelId="{E6E2565A-47C6-4CC8-9F0C-3BEE963F22DA}" type="presParOf" srcId="{EB0F2503-AC65-426E-910C-2C712DB1DEE2}" destId="{51B2F7D0-5FBC-4C13-9CF5-88BE252A5DB1}" srcOrd="0" destOrd="0" presId="urn:microsoft.com/office/officeart/2005/8/layout/hierarchy1"/>
    <dgm:cxn modelId="{EDD55B62-80AE-47E9-96D4-537A3B0F284D}" type="presParOf" srcId="{EB0F2503-AC65-426E-910C-2C712DB1DEE2}" destId="{85552814-E1F6-4734-B2B9-6ACE09014162}" srcOrd="1" destOrd="0" presId="urn:microsoft.com/office/officeart/2005/8/layout/hierarchy1"/>
    <dgm:cxn modelId="{9F954AA2-BA89-481F-BD8F-C42B280EFD67}" type="presParOf" srcId="{40761A87-C656-4565-BBCF-70A329BE35A3}" destId="{8F1C5A1B-49D7-4FFF-850E-43127B6532A1}" srcOrd="1" destOrd="0" presId="urn:microsoft.com/office/officeart/2005/8/layout/hierarchy1"/>
    <dgm:cxn modelId="{79D38580-6097-4933-8BD8-88264196D0D4}" type="presParOf" srcId="{8F1C5A1B-49D7-4FFF-850E-43127B6532A1}" destId="{F9B6BC03-C9B4-4E19-85D2-6748A4E14366}" srcOrd="0" destOrd="0" presId="urn:microsoft.com/office/officeart/2005/8/layout/hierarchy1"/>
    <dgm:cxn modelId="{41E839EA-78AC-4149-91EB-E06F08DACAF3}" type="presParOf" srcId="{8F1C5A1B-49D7-4FFF-850E-43127B6532A1}" destId="{63D6F061-D761-4339-8D98-207EACF60BF8}" srcOrd="1" destOrd="0" presId="urn:microsoft.com/office/officeart/2005/8/layout/hierarchy1"/>
    <dgm:cxn modelId="{086C9E6A-64A2-4F3B-970E-BE58E81847DD}" type="presParOf" srcId="{63D6F061-D761-4339-8D98-207EACF60BF8}" destId="{7D08766F-DF6C-4F35-8F71-3A2DABDE889D}" srcOrd="0" destOrd="0" presId="urn:microsoft.com/office/officeart/2005/8/layout/hierarchy1"/>
    <dgm:cxn modelId="{668A77E4-51EE-4876-AB01-3622872A8CCB}" type="presParOf" srcId="{7D08766F-DF6C-4F35-8F71-3A2DABDE889D}" destId="{60F3F0B3-514D-4637-BDAE-2C276415DE9C}" srcOrd="0" destOrd="0" presId="urn:microsoft.com/office/officeart/2005/8/layout/hierarchy1"/>
    <dgm:cxn modelId="{04216DF6-602E-46B9-8499-0C5BAE5AD2B7}" type="presParOf" srcId="{7D08766F-DF6C-4F35-8F71-3A2DABDE889D}" destId="{94CF6187-6E79-4CF2-A71E-DCD045F909D3}" srcOrd="1" destOrd="0" presId="urn:microsoft.com/office/officeart/2005/8/layout/hierarchy1"/>
    <dgm:cxn modelId="{FDEE7A78-0D11-4A08-959F-C1CD4062222A}" type="presParOf" srcId="{63D6F061-D761-4339-8D98-207EACF60BF8}" destId="{117A9424-FD3A-48A1-8430-4D281BC50EB0}" srcOrd="1" destOrd="0" presId="urn:microsoft.com/office/officeart/2005/8/layout/hierarchy1"/>
    <dgm:cxn modelId="{C0E7A4AB-FE11-4406-B2FB-B69EBCF7C5FF}" type="presParOf" srcId="{8F1C5A1B-49D7-4FFF-850E-43127B6532A1}" destId="{F0B28A0D-AAA1-491A-A528-79AAC66C5A35}" srcOrd="2" destOrd="0" presId="urn:microsoft.com/office/officeart/2005/8/layout/hierarchy1"/>
    <dgm:cxn modelId="{C590F827-218B-45C7-8DA0-FBD00E1DBA38}" type="presParOf" srcId="{8F1C5A1B-49D7-4FFF-850E-43127B6532A1}" destId="{94F819AA-CEA1-4AB6-820F-F3588BF29898}" srcOrd="3" destOrd="0" presId="urn:microsoft.com/office/officeart/2005/8/layout/hierarchy1"/>
    <dgm:cxn modelId="{4C978CFB-ED23-4844-9156-BDD2CAB4EA01}" type="presParOf" srcId="{94F819AA-CEA1-4AB6-820F-F3588BF29898}" destId="{B356F1DA-5C4F-48BF-8A7E-D1ECC80F658E}" srcOrd="0" destOrd="0" presId="urn:microsoft.com/office/officeart/2005/8/layout/hierarchy1"/>
    <dgm:cxn modelId="{124137F7-B383-416C-AADA-2B8259C64D15}" type="presParOf" srcId="{B356F1DA-5C4F-48BF-8A7E-D1ECC80F658E}" destId="{B6004C65-9363-4A85-B7A2-F9873BDFDF1B}" srcOrd="0" destOrd="0" presId="urn:microsoft.com/office/officeart/2005/8/layout/hierarchy1"/>
    <dgm:cxn modelId="{FF889636-B61B-4C69-8FF8-ED85C68BF48C}" type="presParOf" srcId="{B356F1DA-5C4F-48BF-8A7E-D1ECC80F658E}" destId="{FE80E6B9-0CD6-4387-83BA-90671B14CEBC}" srcOrd="1" destOrd="0" presId="urn:microsoft.com/office/officeart/2005/8/layout/hierarchy1"/>
    <dgm:cxn modelId="{939C5354-9327-4CA9-A2F2-68975AEA14A7}" type="presParOf" srcId="{94F819AA-CEA1-4AB6-820F-F3588BF29898}" destId="{7EDC615D-0C66-44B8-B387-161DA94E84B7}" srcOrd="1" destOrd="0" presId="urn:microsoft.com/office/officeart/2005/8/layout/hierarchy1"/>
    <dgm:cxn modelId="{C4474760-8794-4E44-9348-F8A92AD1EC22}" type="presParOf" srcId="{F80F14EB-9B0A-4F19-A47D-8DD5F2CBBC91}" destId="{FCF0C33F-E4C6-4D43-AA7D-24B2504E1051}" srcOrd="2" destOrd="0" presId="urn:microsoft.com/office/officeart/2005/8/layout/hierarchy1"/>
    <dgm:cxn modelId="{3A40DFE5-3289-49D0-94DF-F26825363AE2}" type="presParOf" srcId="{F80F14EB-9B0A-4F19-A47D-8DD5F2CBBC91}" destId="{B2753DA8-587F-4866-B473-B80E8758B901}" srcOrd="3" destOrd="0" presId="urn:microsoft.com/office/officeart/2005/8/layout/hierarchy1"/>
    <dgm:cxn modelId="{780FAFEF-DE15-4EAE-B619-8508E527046E}" type="presParOf" srcId="{B2753DA8-587F-4866-B473-B80E8758B901}" destId="{A8A3234F-5C9B-4888-AAEA-A2FE34D55F92}" srcOrd="0" destOrd="0" presId="urn:microsoft.com/office/officeart/2005/8/layout/hierarchy1"/>
    <dgm:cxn modelId="{B2C4AECE-FC85-4061-952F-3E1A15EC1843}" type="presParOf" srcId="{A8A3234F-5C9B-4888-AAEA-A2FE34D55F92}" destId="{98CDB8F5-DB86-47AA-B3C5-6AF77564A10E}" srcOrd="0" destOrd="0" presId="urn:microsoft.com/office/officeart/2005/8/layout/hierarchy1"/>
    <dgm:cxn modelId="{7F3BC6DD-1C80-4B0D-B505-BA9535E8429A}" type="presParOf" srcId="{A8A3234F-5C9B-4888-AAEA-A2FE34D55F92}" destId="{FBADB28A-72D4-4CD0-8873-F26CC2A9D47E}" srcOrd="1" destOrd="0" presId="urn:microsoft.com/office/officeart/2005/8/layout/hierarchy1"/>
    <dgm:cxn modelId="{856102C0-AEC4-481B-BF56-CECEA6FB0D30}" type="presParOf" srcId="{B2753DA8-587F-4866-B473-B80E8758B901}" destId="{74BD2A83-1A96-47A1-9DFD-1EB74E70A977}" srcOrd="1" destOrd="0" presId="urn:microsoft.com/office/officeart/2005/8/layout/hierarchy1"/>
    <dgm:cxn modelId="{40BEF4E4-830E-40B5-BD4A-3EAEA6260444}" type="presParOf" srcId="{74BD2A83-1A96-47A1-9DFD-1EB74E70A977}" destId="{B3EB3011-9083-4E4C-87F8-E99202A58716}" srcOrd="0" destOrd="0" presId="urn:microsoft.com/office/officeart/2005/8/layout/hierarchy1"/>
    <dgm:cxn modelId="{A78603DA-B0F2-4D49-B24B-60CCC1555A36}" type="presParOf" srcId="{74BD2A83-1A96-47A1-9DFD-1EB74E70A977}" destId="{31C32166-5471-491B-A8FE-FDE440E2DDCA}" srcOrd="1" destOrd="0" presId="urn:microsoft.com/office/officeart/2005/8/layout/hierarchy1"/>
    <dgm:cxn modelId="{595E8233-85C7-4CA9-941E-1B2982179499}" type="presParOf" srcId="{31C32166-5471-491B-A8FE-FDE440E2DDCA}" destId="{110124EF-048F-4499-ADCA-5DA5B187D73F}" srcOrd="0" destOrd="0" presId="urn:microsoft.com/office/officeart/2005/8/layout/hierarchy1"/>
    <dgm:cxn modelId="{1C87AFA7-A7E4-41D7-A761-36B82D817765}" type="presParOf" srcId="{110124EF-048F-4499-ADCA-5DA5B187D73F}" destId="{025CCADF-9432-4A1D-8545-2110D6E4AFFB}" srcOrd="0" destOrd="0" presId="urn:microsoft.com/office/officeart/2005/8/layout/hierarchy1"/>
    <dgm:cxn modelId="{B3E0352A-C59C-4835-AD1F-DEE6E4E27462}" type="presParOf" srcId="{110124EF-048F-4499-ADCA-5DA5B187D73F}" destId="{28FE3BFC-EB14-4522-8205-F8FCB8985979}" srcOrd="1" destOrd="0" presId="urn:microsoft.com/office/officeart/2005/8/layout/hierarchy1"/>
    <dgm:cxn modelId="{B23FD913-DDC7-44D8-A133-906213756C10}" type="presParOf" srcId="{31C32166-5471-491B-A8FE-FDE440E2DDCA}" destId="{6EEE8584-1A51-4577-B6CB-FFA4A1F246CF}" srcOrd="1" destOrd="0" presId="urn:microsoft.com/office/officeart/2005/8/layout/hierarchy1"/>
    <dgm:cxn modelId="{B07DD5F3-DA34-4A74-947C-CCAD3A87341E}" type="presParOf" srcId="{74BD2A83-1A96-47A1-9DFD-1EB74E70A977}" destId="{54C70A82-1082-4421-B8C7-ECC47C0C9BF1}" srcOrd="2" destOrd="0" presId="urn:microsoft.com/office/officeart/2005/8/layout/hierarchy1"/>
    <dgm:cxn modelId="{3103BC24-01A5-4C92-9EC3-9F918CD17AFC}" type="presParOf" srcId="{74BD2A83-1A96-47A1-9DFD-1EB74E70A977}" destId="{B9C54339-1837-4514-9EDD-391D8CD16AD3}" srcOrd="3" destOrd="0" presId="urn:microsoft.com/office/officeart/2005/8/layout/hierarchy1"/>
    <dgm:cxn modelId="{64602F75-C98C-48F9-8FDA-A808AC2B2782}" type="presParOf" srcId="{B9C54339-1837-4514-9EDD-391D8CD16AD3}" destId="{D9A8A049-BD85-42E8-B541-9838BE56E34A}" srcOrd="0" destOrd="0" presId="urn:microsoft.com/office/officeart/2005/8/layout/hierarchy1"/>
    <dgm:cxn modelId="{661026A3-A5F9-470A-A4E4-03848CFA9A9C}" type="presParOf" srcId="{D9A8A049-BD85-42E8-B541-9838BE56E34A}" destId="{8D87B793-17D0-46D7-A96F-8DCAAE9BDF39}" srcOrd="0" destOrd="0" presId="urn:microsoft.com/office/officeart/2005/8/layout/hierarchy1"/>
    <dgm:cxn modelId="{ED79163A-E2BA-405B-96AD-BC9980E51C03}" type="presParOf" srcId="{D9A8A049-BD85-42E8-B541-9838BE56E34A}" destId="{6796665B-A3BB-45F0-BC32-B847BB270B2D}" srcOrd="1" destOrd="0" presId="urn:microsoft.com/office/officeart/2005/8/layout/hierarchy1"/>
    <dgm:cxn modelId="{41E7FFC4-A6EC-43EC-AE44-72963A25A2B1}" type="presParOf" srcId="{B9C54339-1837-4514-9EDD-391D8CD16AD3}" destId="{65D7131A-C388-40FA-AB6E-37D6FD91D659}" srcOrd="1" destOrd="0" presId="urn:microsoft.com/office/officeart/2005/8/layout/hierarchy1"/>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9/28/2013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6" name="Slide Number Placeholder 5"/>
          <p:cNvSpPr>
            <a:spLocks noGrp="1"/>
          </p:cNvSpPr>
          <p:nvPr>
            <p:ph type="sldNum" sz="quarter" idx="12"/>
          </p:nvPr>
        </p:nvSpPr>
        <p:spPr/>
        <p:txBody>
          <a:bodyPr/>
          <a:lstStyle/>
          <a:p>
            <a:pPr>
              <a:defRPr/>
            </a:pPr>
            <a:fld id="{81E5C72A-B4EA-4DEB-9345-BEFC6E0479BA}" type="slidenum">
              <a:rPr lang="ar-SA" smtClean="0"/>
              <a:pPr>
                <a:defRPr/>
              </a:pPr>
              <a:t>1</a:t>
            </a:fld>
            <a:endParaRPr lang="en-US"/>
          </a:p>
        </p:txBody>
      </p:sp>
      <p:sp>
        <p:nvSpPr>
          <p:cNvPr id="7" name="Footer Placeholder 6"/>
          <p:cNvSpPr>
            <a:spLocks noGrp="1"/>
          </p:cNvSpPr>
          <p:nvPr>
            <p:ph type="ftr" sz="quarter" idx="13"/>
          </p:nvPr>
        </p:nvSpPr>
        <p:spPr/>
        <p:txBody>
          <a:bodyPr/>
          <a:lstStyle/>
          <a:p>
            <a:pPr>
              <a:defRPr/>
            </a:pPr>
            <a:r>
              <a:rPr lang="nl-NL" smtClean="0"/>
              <a:t>Dr Khaled KHALIL - MIS - KFU</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nchor="b"/>
          <a:lstStyle/>
          <a:p>
            <a:pPr algn="ctr"/>
            <a:r>
              <a:rPr lang="ar-SA" sz="4800" dirty="0" smtClean="0">
                <a:solidFill>
                  <a:srgbClr val="376092"/>
                </a:solidFill>
                <a:latin typeface="AYM Wadiy S_U normal."/>
                <a:cs typeface="Times New Roman" pitchFamily="18" charset="0"/>
              </a:rPr>
              <a:t>نظم المعلومات الإدارية</a:t>
            </a:r>
            <a:r>
              <a:rPr lang="ar-SA" sz="4800" dirty="0" smtClean="0">
                <a:solidFill>
                  <a:srgbClr val="0000FF"/>
                </a:solidFill>
              </a:rPr>
              <a:t/>
            </a:r>
            <a:br>
              <a:rPr lang="ar-SA" sz="4800" dirty="0" smtClean="0">
                <a:solidFill>
                  <a:srgbClr val="0000FF"/>
                </a:solidFill>
              </a:rPr>
            </a:br>
            <a:r>
              <a:rPr lang="en-US" dirty="0" smtClean="0">
                <a:solidFill>
                  <a:srgbClr val="FF0000"/>
                </a:solidFill>
              </a:rPr>
              <a:t>M</a:t>
            </a:r>
            <a:r>
              <a:rPr lang="en-US" dirty="0" smtClean="0">
                <a:solidFill>
                  <a:srgbClr val="0000FF"/>
                </a:solidFill>
              </a:rPr>
              <a:t>anagement </a:t>
            </a:r>
            <a:r>
              <a:rPr lang="en-US" dirty="0" smtClean="0">
                <a:solidFill>
                  <a:srgbClr val="FF0000"/>
                </a:solidFill>
              </a:rPr>
              <a:t>I</a:t>
            </a:r>
            <a:r>
              <a:rPr lang="en-US" dirty="0" smtClean="0">
                <a:solidFill>
                  <a:srgbClr val="0000FF"/>
                </a:solidFill>
              </a:rPr>
              <a:t>nformation </a:t>
            </a:r>
            <a:r>
              <a:rPr lang="en-US" dirty="0" smtClean="0">
                <a:solidFill>
                  <a:srgbClr val="FF0000"/>
                </a:solidFill>
              </a:rPr>
              <a:t>S</a:t>
            </a:r>
            <a:r>
              <a:rPr lang="en-US" dirty="0" smtClean="0">
                <a:solidFill>
                  <a:srgbClr val="0000FF"/>
                </a:solidFill>
              </a:rPr>
              <a:t>ystems</a:t>
            </a:r>
            <a:endParaRPr lang="en-US" sz="4800" dirty="0" smtClean="0">
              <a:solidFill>
                <a:srgbClr val="FF0000"/>
              </a:solidFill>
            </a:endParaRPr>
          </a:p>
        </p:txBody>
      </p:sp>
      <p:sp>
        <p:nvSpPr>
          <p:cNvPr id="6" name="Rectangle 3"/>
          <p:cNvSpPr>
            <a:spLocks noGrp="1" noChangeArrowheads="1"/>
          </p:cNvSpPr>
          <p:nvPr>
            <p:ph type="subTitle" idx="1"/>
          </p:nvPr>
        </p:nvSpPr>
        <p:spPr>
          <a:xfrm>
            <a:off x="247650" y="3886200"/>
            <a:ext cx="9245600" cy="2590800"/>
          </a:xfrm>
        </p:spPr>
        <p:txBody>
          <a:bodyPr/>
          <a:lstStyle/>
          <a:p>
            <a:pPr>
              <a:lnSpc>
                <a:spcPct val="90000"/>
              </a:lnSpc>
            </a:pPr>
            <a:r>
              <a:rPr lang="ar-EG" sz="3200" b="1" dirty="0" smtClean="0">
                <a:solidFill>
                  <a:srgbClr val="C00000"/>
                </a:solidFill>
                <a:latin typeface="Lucida Calligraphy" pitchFamily="66" charset="0"/>
              </a:rPr>
              <a:t>المحاضرة الثانية</a:t>
            </a:r>
          </a:p>
          <a:p>
            <a:pPr>
              <a:lnSpc>
                <a:spcPct val="90000"/>
              </a:lnSpc>
            </a:pPr>
            <a:r>
              <a:rPr lang="ar-EG" b="1" dirty="0" smtClean="0">
                <a:solidFill>
                  <a:srgbClr val="C00000"/>
                </a:solidFill>
                <a:latin typeface="Lucida Calligraphy" pitchFamily="66" charset="0"/>
              </a:rPr>
              <a:t>ثورة نظم المعلومات</a:t>
            </a:r>
            <a:endParaRPr lang="ar-EG" sz="3200" b="1" dirty="0" smtClean="0">
              <a:solidFill>
                <a:srgbClr val="C00000"/>
              </a:solidFill>
              <a:latin typeface="Lucida Calligraphy" pitchFamily="66" charset="0"/>
            </a:endParaRPr>
          </a:p>
          <a:p>
            <a:pPr>
              <a:lnSpc>
                <a:spcPct val="90000"/>
              </a:lnSpc>
            </a:pPr>
            <a:r>
              <a:rPr lang="ar-EG" sz="3200" b="1" dirty="0" smtClean="0">
                <a:solidFill>
                  <a:srgbClr val="C00000"/>
                </a:solidFill>
                <a:latin typeface="Lucida Calligraphy" pitchFamily="66" charset="0"/>
              </a:rPr>
              <a:t> د. عادل عثمان فتح الرحمن</a:t>
            </a:r>
            <a:endParaRPr lang="ar-SA" sz="3200" b="1" dirty="0" smtClean="0">
              <a:solidFill>
                <a:srgbClr val="C00000"/>
              </a:solidFill>
              <a:latin typeface="Lucida Calligraphy" pitchFamily="66" charset="0"/>
            </a:endParaRPr>
          </a:p>
          <a:p>
            <a:pPr>
              <a:lnSpc>
                <a:spcPct val="90000"/>
              </a:lnSpc>
            </a:pPr>
            <a:r>
              <a:rPr lang="ar-SA" sz="3200" dirty="0" smtClean="0">
                <a:solidFill>
                  <a:srgbClr val="C00000"/>
                </a:solidFill>
                <a:latin typeface="Lucida Calligraphy" pitchFamily="66" charset="0"/>
              </a:rPr>
              <a:t>كلية إدارة الأعمال – قسم نظم المعلومات الإدارية</a:t>
            </a:r>
          </a:p>
          <a:p>
            <a:pPr>
              <a:lnSpc>
                <a:spcPct val="90000"/>
              </a:lnSpc>
            </a:pPr>
            <a:r>
              <a:rPr lang="en-GB" sz="3200" dirty="0" smtClean="0">
                <a:latin typeface="Lucida Calligraphy" pitchFamily="66" charset="0"/>
              </a:rPr>
              <a:t> </a:t>
            </a:r>
            <a:endParaRPr lang="en-US" sz="2400" b="1" dirty="0" smtClean="0">
              <a:solidFill>
                <a:srgbClr val="C00000"/>
              </a:solidFill>
              <a:latin typeface="Lucida Calligraphy"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72480" y="-26988"/>
            <a:ext cx="9633521" cy="1093788"/>
          </a:xfrm>
        </p:spPr>
        <p:txBody>
          <a:bodyPr/>
          <a:lstStyle/>
          <a:p>
            <a:pPr algn="ctr" eaLnBrk="1" hangingPunct="1">
              <a:defRPr/>
            </a:pPr>
            <a:r>
              <a:rPr lang="ar-EG" b="1" dirty="0" smtClean="0">
                <a:solidFill>
                  <a:srgbClr val="FF0000"/>
                </a:solidFill>
              </a:rPr>
              <a:t>عناصر المحاضرة</a:t>
            </a:r>
            <a:r>
              <a:rPr lang="en-GB" b="1" dirty="0" smtClean="0">
                <a:solidFill>
                  <a:srgbClr val="FF0000"/>
                </a:solidFill>
              </a:rPr>
              <a:t> </a:t>
            </a:r>
            <a:endParaRPr lang="en-US" b="1" dirty="0"/>
          </a:p>
        </p:txBody>
      </p:sp>
      <p:sp>
        <p:nvSpPr>
          <p:cNvPr id="7171" name="Text Placeholder 5"/>
          <p:cNvSpPr>
            <a:spLocks noGrp="1"/>
          </p:cNvSpPr>
          <p:nvPr>
            <p:ph idx="1"/>
          </p:nvPr>
        </p:nvSpPr>
        <p:spPr>
          <a:xfrm>
            <a:off x="495300" y="1371600"/>
            <a:ext cx="8915400" cy="4754563"/>
          </a:xfrm>
        </p:spPr>
        <p:txBody>
          <a:bodyPr/>
          <a:lstStyle/>
          <a:p>
            <a:pPr rtl="1" eaLnBrk="1" hangingPunct="1">
              <a:buFont typeface="Wingdings" pitchFamily="2" charset="2"/>
              <a:buChar char="q"/>
            </a:pPr>
            <a:r>
              <a:rPr lang="ar-SA" sz="2000" b="1" dirty="0" smtClean="0">
                <a:solidFill>
                  <a:srgbClr val="009900"/>
                </a:solidFill>
              </a:rPr>
              <a:t>النظام </a:t>
            </a:r>
            <a:r>
              <a:rPr lang="en-US" sz="2000" b="1" dirty="0" smtClean="0">
                <a:solidFill>
                  <a:srgbClr val="009900"/>
                </a:solidFill>
              </a:rPr>
              <a:t>System</a:t>
            </a:r>
            <a:endParaRPr lang="ar-SA" sz="2000" b="1" dirty="0" smtClean="0">
              <a:solidFill>
                <a:srgbClr val="009900"/>
              </a:solidFill>
              <a:cs typeface="Arial" pitchFamily="34" charset="0"/>
            </a:endParaRPr>
          </a:p>
          <a:p>
            <a:pPr rtl="1" eaLnBrk="1" hangingPunct="1">
              <a:buFont typeface="Wingdings" pitchFamily="2" charset="2"/>
              <a:buChar char="q"/>
            </a:pPr>
            <a:r>
              <a:rPr lang="ar-EG" sz="2000" b="1" dirty="0" smtClean="0">
                <a:solidFill>
                  <a:srgbClr val="009900"/>
                </a:solidFill>
              </a:rPr>
              <a:t>مكونات نظام المعلومات</a:t>
            </a:r>
            <a:endParaRPr lang="ar-SA" sz="2000" b="1" dirty="0" smtClean="0">
              <a:solidFill>
                <a:srgbClr val="009900"/>
              </a:solidFill>
              <a:cs typeface="Arial" pitchFamily="34" charset="0"/>
            </a:endParaRPr>
          </a:p>
          <a:p>
            <a:pPr rtl="1" eaLnBrk="1" hangingPunct="1">
              <a:buFont typeface="Wingdings" pitchFamily="2" charset="2"/>
              <a:buChar char="q"/>
            </a:pPr>
            <a:r>
              <a:rPr lang="ar-SA" sz="2000" b="1" dirty="0" smtClean="0">
                <a:solidFill>
                  <a:srgbClr val="009900"/>
                </a:solidFill>
              </a:rPr>
              <a:t>النموذج العام لنظام </a:t>
            </a:r>
            <a:r>
              <a:rPr lang="ar-EG" sz="2000" b="1" dirty="0" smtClean="0">
                <a:solidFill>
                  <a:srgbClr val="009900"/>
                </a:solidFill>
              </a:rPr>
              <a:t>المعلومات</a:t>
            </a:r>
            <a:endParaRPr lang="ar-SA" sz="2000" b="1" dirty="0" smtClean="0">
              <a:solidFill>
                <a:srgbClr val="009900"/>
              </a:solidFill>
              <a:cs typeface="Arial" pitchFamily="34" charset="0"/>
            </a:endParaRPr>
          </a:p>
          <a:p>
            <a:pPr rtl="1" eaLnBrk="1" hangingPunct="1">
              <a:buFont typeface="Wingdings" pitchFamily="2" charset="2"/>
              <a:buChar char="q"/>
            </a:pPr>
            <a:r>
              <a:rPr lang="ar-SA" sz="2000" b="1" dirty="0" smtClean="0">
                <a:solidFill>
                  <a:srgbClr val="009900"/>
                </a:solidFill>
              </a:rPr>
              <a:t>المؤسسة </a:t>
            </a:r>
            <a:r>
              <a:rPr lang="en-US" sz="2000" b="1" dirty="0" smtClean="0">
                <a:solidFill>
                  <a:srgbClr val="009900"/>
                </a:solidFill>
              </a:rPr>
              <a:t>Organization</a:t>
            </a:r>
            <a:endParaRPr lang="ar-SA" sz="2000" b="1" dirty="0" smtClean="0">
              <a:solidFill>
                <a:srgbClr val="009900"/>
              </a:solidFill>
              <a:cs typeface="Arial" pitchFamily="34" charset="0"/>
            </a:endParaRPr>
          </a:p>
          <a:p>
            <a:pPr rtl="1" eaLnBrk="1" hangingPunct="1">
              <a:buFont typeface="Wingdings" pitchFamily="2" charset="2"/>
              <a:buChar char="q"/>
            </a:pPr>
            <a:r>
              <a:rPr lang="ar-SA" sz="2000" b="1" dirty="0" smtClean="0">
                <a:solidFill>
                  <a:srgbClr val="009900"/>
                </a:solidFill>
              </a:rPr>
              <a:t>نظام المعلومات </a:t>
            </a:r>
            <a:r>
              <a:rPr lang="en-US" sz="2000" b="1" dirty="0" smtClean="0">
                <a:solidFill>
                  <a:srgbClr val="009900"/>
                </a:solidFill>
              </a:rPr>
              <a:t>Information System</a:t>
            </a:r>
            <a:endParaRPr lang="ar-SA" sz="2000" b="1" dirty="0" smtClean="0">
              <a:solidFill>
                <a:srgbClr val="009900"/>
              </a:solidFill>
              <a:cs typeface="Arial" pitchFamily="34" charset="0"/>
            </a:endParaRPr>
          </a:p>
          <a:p>
            <a:pPr rtl="1" eaLnBrk="1" hangingPunct="1">
              <a:buFont typeface="Wingdings" pitchFamily="2" charset="2"/>
              <a:buChar char="q"/>
            </a:pPr>
            <a:r>
              <a:rPr lang="ar-SA" sz="2000" b="1" dirty="0" smtClean="0">
                <a:solidFill>
                  <a:srgbClr val="009900"/>
                </a:solidFill>
              </a:rPr>
              <a:t>نظام المعلومات </a:t>
            </a:r>
            <a:r>
              <a:rPr lang="ar-SA" sz="2000" b="1" dirty="0" err="1" smtClean="0">
                <a:solidFill>
                  <a:srgbClr val="009900"/>
                </a:solidFill>
              </a:rPr>
              <a:t>و</a:t>
            </a:r>
            <a:r>
              <a:rPr lang="ar-EG" sz="2000" b="1" dirty="0" smtClean="0">
                <a:solidFill>
                  <a:srgbClr val="009900"/>
                </a:solidFill>
              </a:rPr>
              <a:t> </a:t>
            </a:r>
            <a:r>
              <a:rPr lang="ar-SA" sz="2000" b="1" dirty="0" smtClean="0">
                <a:solidFill>
                  <a:srgbClr val="009900"/>
                </a:solidFill>
              </a:rPr>
              <a:t>المؤسسة</a:t>
            </a:r>
            <a:endParaRPr lang="ar-EG" sz="2000" b="1" dirty="0" smtClean="0">
              <a:solidFill>
                <a:srgbClr val="009900"/>
              </a:solidFill>
            </a:endParaRPr>
          </a:p>
          <a:p>
            <a:pPr rtl="1" eaLnBrk="1" hangingPunct="1">
              <a:buFont typeface="Wingdings" pitchFamily="2" charset="2"/>
              <a:buChar char="q"/>
            </a:pPr>
            <a:r>
              <a:rPr lang="ar-SA" sz="2000" b="1" dirty="0" smtClean="0">
                <a:solidFill>
                  <a:srgbClr val="009900"/>
                </a:solidFill>
              </a:rPr>
              <a:t>دور نظام المعلومات داخل المؤسسة والبيئة المحيطة</a:t>
            </a:r>
            <a:endParaRPr lang="ar-EG" sz="2000" b="1" dirty="0" smtClean="0">
              <a:solidFill>
                <a:srgbClr val="009900"/>
              </a:solidFill>
            </a:endParaRPr>
          </a:p>
          <a:p>
            <a:pPr rtl="1" eaLnBrk="1" hangingPunct="1">
              <a:buFont typeface="Wingdings" pitchFamily="2" charset="2"/>
              <a:buChar char="q"/>
            </a:pPr>
            <a:r>
              <a:rPr lang="ar-EG" sz="2000" b="1" dirty="0" smtClean="0">
                <a:solidFill>
                  <a:srgbClr val="009900"/>
                </a:solidFill>
              </a:rPr>
              <a:t>الإفراد داخل المؤسسة</a:t>
            </a:r>
          </a:p>
          <a:p>
            <a:pPr rtl="1" eaLnBrk="1" hangingPunct="1">
              <a:buFont typeface="Wingdings" pitchFamily="2" charset="2"/>
              <a:buChar char="q"/>
            </a:pPr>
            <a:r>
              <a:rPr lang="ar-EG" sz="2000" b="1" dirty="0" smtClean="0">
                <a:solidFill>
                  <a:srgbClr val="009900"/>
                </a:solidFill>
              </a:rPr>
              <a:t>مبررات الاستثمار في </a:t>
            </a:r>
            <a:r>
              <a:rPr lang="ar-SA" sz="2000" b="1" dirty="0" smtClean="0">
                <a:solidFill>
                  <a:srgbClr val="009900"/>
                </a:solidFill>
              </a:rPr>
              <a:t>نظم المعلومات</a:t>
            </a:r>
            <a:endParaRPr lang="ar-EG" sz="2000" b="1" dirty="0" smtClean="0">
              <a:solidFill>
                <a:srgbClr val="009900"/>
              </a:solidFill>
            </a:endParaRPr>
          </a:p>
          <a:p>
            <a:pPr rtl="1" eaLnBrk="1" hangingPunct="1">
              <a:buFont typeface="Wingdings" pitchFamily="2" charset="2"/>
              <a:buChar char="q"/>
            </a:pPr>
            <a:r>
              <a:rPr lang="ar-SA" sz="2000" b="1" dirty="0" smtClean="0">
                <a:solidFill>
                  <a:srgbClr val="009900"/>
                </a:solidFill>
              </a:rPr>
              <a:t>منظور الأعمال التجارية لنظم المعلومات </a:t>
            </a:r>
            <a:endParaRPr lang="ar-EG" sz="2000" b="1" dirty="0" smtClean="0">
              <a:solidFill>
                <a:srgbClr val="009900"/>
              </a:solidFill>
            </a:endParaRPr>
          </a:p>
          <a:p>
            <a:pPr rtl="1" eaLnBrk="1" hangingPunct="1">
              <a:buFont typeface="Wingdings" pitchFamily="2" charset="2"/>
              <a:buChar char="q"/>
            </a:pPr>
            <a:r>
              <a:rPr lang="ar-EG" sz="2000" b="1" dirty="0" smtClean="0">
                <a:solidFill>
                  <a:srgbClr val="009900"/>
                </a:solidFill>
              </a:rPr>
              <a:t> </a:t>
            </a:r>
            <a:r>
              <a:rPr lang="ar-SA" sz="2000" b="1" dirty="0" smtClean="0">
                <a:solidFill>
                  <a:srgbClr val="009900"/>
                </a:solidFill>
              </a:rPr>
              <a:t>المهام الرئيسية </a:t>
            </a:r>
            <a:r>
              <a:rPr lang="ar-EG" sz="2000" b="1" dirty="0" smtClean="0">
                <a:solidFill>
                  <a:srgbClr val="009900"/>
                </a:solidFill>
              </a:rPr>
              <a:t>للمؤسسة </a:t>
            </a:r>
            <a:r>
              <a:rPr lang="ar-SA" sz="2000" b="1" dirty="0" smtClean="0">
                <a:solidFill>
                  <a:srgbClr val="009900"/>
                </a:solidFill>
              </a:rPr>
              <a:t>التجارية</a:t>
            </a:r>
            <a:endParaRPr lang="ar-EG" sz="2000" b="1" dirty="0" smtClean="0">
              <a:solidFill>
                <a:srgbClr val="009900"/>
              </a:solidFill>
            </a:endParaRPr>
          </a:p>
          <a:p>
            <a:pPr rtl="1" eaLnBrk="1" hangingPunct="1">
              <a:buFont typeface="Wingdings" pitchFamily="2" charset="2"/>
              <a:buChar char="q"/>
            </a:pPr>
            <a:r>
              <a:rPr lang="ar-SA" sz="2000" b="1" dirty="0" smtClean="0">
                <a:solidFill>
                  <a:srgbClr val="009900"/>
                </a:solidFill>
              </a:rPr>
              <a:t>تكنولوجيا المعلومات</a:t>
            </a:r>
            <a:endParaRPr lang="ar-EG" sz="2000" b="1" dirty="0" smtClean="0">
              <a:solidFill>
                <a:srgbClr val="009900"/>
              </a:solidFill>
            </a:endParaRPr>
          </a:p>
          <a:p>
            <a:pPr rtl="1" eaLnBrk="1" hangingPunct="1">
              <a:buFont typeface="Wingdings" pitchFamily="2" charset="2"/>
              <a:buChar char="q"/>
            </a:pPr>
            <a:endParaRPr lang="ar-EG" sz="2000" b="1" dirty="0" smtClean="0">
              <a:solidFill>
                <a:srgbClr val="009900"/>
              </a:solidFill>
            </a:endParaRPr>
          </a:p>
          <a:p>
            <a:pPr rtl="1" eaLnBrk="1" hangingPunct="1">
              <a:buFont typeface="Wingdings" pitchFamily="2" charset="2"/>
              <a:buChar char="q"/>
            </a:pPr>
            <a:endParaRPr lang="ar-EG" sz="2000" b="1" dirty="0" smtClean="0">
              <a:solidFill>
                <a:srgbClr val="009900"/>
              </a:solidFill>
            </a:endParaRPr>
          </a:p>
          <a:p>
            <a:pPr rtl="1" eaLnBrk="1" hangingPunct="1">
              <a:buFont typeface="Wingdings" pitchFamily="2" charset="2"/>
              <a:buChar char="q"/>
            </a:pPr>
            <a:endParaRPr lang="ar-EG" sz="2000" b="1" dirty="0" smtClean="0">
              <a:solidFill>
                <a:srgbClr val="009900"/>
              </a:solidFill>
            </a:endParaRPr>
          </a:p>
          <a:p>
            <a:pPr rtl="1" eaLnBrk="1" hangingPunct="1">
              <a:buFont typeface="Wingdings" pitchFamily="2" charset="2"/>
              <a:buChar char="q"/>
            </a:pPr>
            <a:endParaRPr lang="ar-EG" sz="2000" b="1" dirty="0" smtClean="0">
              <a:solidFill>
                <a:srgbClr val="009900"/>
              </a:solidFill>
            </a:endParaRPr>
          </a:p>
          <a:p>
            <a:pPr rtl="1" eaLnBrk="1" hangingPunct="1">
              <a:buFont typeface="Wingdings" pitchFamily="2" charset="2"/>
              <a:buChar char="q"/>
            </a:pPr>
            <a:endParaRPr lang="ar-SA" sz="2000" b="1" dirty="0" smtClean="0">
              <a:solidFill>
                <a:srgbClr val="009900"/>
              </a:solidFill>
              <a:cs typeface="Arial"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72480" y="0"/>
            <a:ext cx="963352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rtl="1"/>
            <a:r>
              <a:rPr lang="ar-EG" b="1" dirty="0" smtClean="0"/>
              <a:t>    </a:t>
            </a:r>
            <a:r>
              <a:rPr lang="ar-SA" b="1" dirty="0" smtClean="0">
                <a:solidFill>
                  <a:srgbClr val="009900"/>
                </a:solidFill>
              </a:rPr>
              <a:t>النظام </a:t>
            </a:r>
            <a:r>
              <a:rPr lang="en-US" b="1" dirty="0" smtClean="0">
                <a:solidFill>
                  <a:srgbClr val="009900"/>
                </a:solidFill>
              </a:rPr>
              <a:t>System</a:t>
            </a:r>
            <a:endParaRPr lang="en-US" dirty="0">
              <a:solidFill>
                <a:srgbClr val="009900"/>
              </a:solidFill>
            </a:endParaRPr>
          </a:p>
        </p:txBody>
      </p:sp>
      <p:sp>
        <p:nvSpPr>
          <p:cNvPr id="9219" name="Content Placeholder 2"/>
          <p:cNvSpPr>
            <a:spLocks noGrp="1"/>
          </p:cNvSpPr>
          <p:nvPr>
            <p:ph idx="4294967295"/>
          </p:nvPr>
        </p:nvSpPr>
        <p:spPr>
          <a:xfrm>
            <a:off x="340738" y="1196752"/>
            <a:ext cx="9448800" cy="5472608"/>
          </a:xfrm>
        </p:spPr>
        <p:txBody>
          <a:bodyPr/>
          <a:lstStyle/>
          <a:p>
            <a:pPr rtl="1">
              <a:buNone/>
            </a:pPr>
            <a:endParaRPr lang="ar-EG" sz="2800" b="1" dirty="0" smtClean="0"/>
          </a:p>
          <a:p>
            <a:pPr rtl="1">
              <a:buFont typeface="Wingdings" pitchFamily="2" charset="2"/>
              <a:buChar char="q"/>
            </a:pPr>
            <a:r>
              <a:rPr lang="ar-SA" sz="2800" b="1" dirty="0" smtClean="0"/>
              <a:t>تبلور مفهوم النظام في نهاية الأربعينات من القرن الماضي وهو اصطلاح مشتق من الكلمة اليونانية </a:t>
            </a:r>
            <a:r>
              <a:rPr lang="en-GB" sz="2800" b="1" dirty="0" smtClean="0"/>
              <a:t> </a:t>
            </a:r>
            <a:r>
              <a:rPr lang="en-US" sz="2800" b="1" dirty="0" err="1" smtClean="0"/>
              <a:t>systema</a:t>
            </a:r>
            <a:r>
              <a:rPr lang="ar-SA" sz="2800" b="1" dirty="0" smtClean="0"/>
              <a:t> التي تدل إلى الكل الذي يتركب من عدد من الأجزاء، ويعد من المصطلحات الشائعة الاستخدام في مختلف المجالات الاجتماعية والاقتصادية والسياسية.</a:t>
            </a:r>
          </a:p>
          <a:p>
            <a:pPr rtl="1">
              <a:buFont typeface="Wingdings" pitchFamily="2" charset="2"/>
              <a:buChar char="q"/>
            </a:pPr>
            <a:r>
              <a:rPr lang="ar-SA" sz="2800" b="1" dirty="0" smtClean="0"/>
              <a:t>وقد اكتسب هذا الاصطلاح معاني جديدة ودلالات مختلفة لوصف الظواهر الإدارية والفنية والعلمية.</a:t>
            </a:r>
          </a:p>
          <a:p>
            <a:pPr rtl="1">
              <a:buFont typeface="Wingdings" pitchFamily="2" charset="2"/>
              <a:buChar char="q"/>
            </a:pPr>
            <a:r>
              <a:rPr lang="ar-SA" sz="2800" b="1" dirty="0" smtClean="0"/>
              <a:t>يمكن </a:t>
            </a:r>
            <a:r>
              <a:rPr lang="ar-SA" sz="2800" b="1" dirty="0" smtClean="0">
                <a:solidFill>
                  <a:srgbClr val="FF0000"/>
                </a:solidFill>
              </a:rPr>
              <a:t>تعريف النظام </a:t>
            </a:r>
            <a:r>
              <a:rPr lang="ar-SA" sz="2800" b="1" dirty="0" smtClean="0"/>
              <a:t>على أنه مجموعة من العناصر أو الأجزاء والمستلزمات المتكاملة مع بعضها البعض حيث تحكمها علاقات وآليات عمل معينة وفي نطاق محدد وذلك بقصد تحقيق هدف معين في زمن محدد من خلال معالجة البيانات المدخلة لها.    </a:t>
            </a:r>
            <a:endParaRPr lang="en-US" sz="2800" dirty="0" smtClean="0"/>
          </a:p>
        </p:txBody>
      </p:sp>
      <p:sp>
        <p:nvSpPr>
          <p:cNvPr id="9220" name="Slide Number Placeholder 3"/>
          <p:cNvSpPr txBox="1">
            <a:spLocks noGrp="1"/>
          </p:cNvSpPr>
          <p:nvPr/>
        </p:nvSpPr>
        <p:spPr bwMode="auto">
          <a:xfrm>
            <a:off x="2105025" y="6376990"/>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3</a:t>
            </a:fld>
            <a:endParaRPr lang="en-US" sz="1200">
              <a:solidFill>
                <a:schemeClr val="bg1"/>
              </a:solidFill>
              <a:latin typeface="Calibri"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340738" y="1207294"/>
            <a:ext cx="9448800" cy="5318051"/>
          </a:xfrm>
        </p:spPr>
        <p:txBody>
          <a:bodyPr/>
          <a:lstStyle/>
          <a:p>
            <a:pPr rtl="1">
              <a:buFont typeface="Wingdings" pitchFamily="2" charset="2"/>
              <a:buChar char="q"/>
            </a:pPr>
            <a:endParaRPr lang="ar-EG" sz="2800" b="1" dirty="0" smtClean="0"/>
          </a:p>
          <a:p>
            <a:pPr rtl="1">
              <a:buFont typeface="Wingdings" pitchFamily="2" charset="2"/>
              <a:buChar char="q"/>
            </a:pPr>
            <a:r>
              <a:rPr lang="ar-SA" sz="2800" b="1" dirty="0" smtClean="0"/>
              <a:t>يمكن للنظام أن يتجزأ إلى عدة أنظمة فرعية متكاملة ومنسجمة، ويمكن أيضا تجزئة الأنظمة الفرعية إلى أنظمة فرعية أصغر لنحصل على هيكل هرمي يتكون من تجزئة النظام إلى أنظمة فرعية.</a:t>
            </a:r>
          </a:p>
          <a:p>
            <a:pPr rtl="1">
              <a:buFont typeface="Wingdings" pitchFamily="2" charset="2"/>
              <a:buChar char="q"/>
            </a:pPr>
            <a:endParaRPr lang="ar-SA" sz="2800" b="1" dirty="0" smtClean="0"/>
          </a:p>
          <a:p>
            <a:pPr rtl="1">
              <a:buFont typeface="Wingdings" pitchFamily="2" charset="2"/>
              <a:buChar char="q"/>
            </a:pPr>
            <a:r>
              <a:rPr lang="ar-SA" sz="2800" b="1" dirty="0" smtClean="0"/>
              <a:t>مثل نظام الجامعة ينقسم إلى الأنظمة الفرعية نظام</a:t>
            </a:r>
          </a:p>
          <a:p>
            <a:pPr rtl="1">
              <a:buNone/>
            </a:pPr>
            <a:r>
              <a:rPr lang="ar-SA" sz="2800" b="1" dirty="0" smtClean="0"/>
              <a:t>التسجيل ونظام القبول ونظام الاختبارات ونظام </a:t>
            </a:r>
          </a:p>
          <a:p>
            <a:pPr rtl="1">
              <a:buNone/>
            </a:pPr>
            <a:r>
              <a:rPr lang="ar-EG" sz="2800" b="1" dirty="0" smtClean="0"/>
              <a:t>التعلم </a:t>
            </a:r>
            <a:r>
              <a:rPr lang="ar-SA" sz="2800" b="1" dirty="0" smtClean="0"/>
              <a:t>عن بعد، ونظام شئون الموظفين </a:t>
            </a:r>
          </a:p>
          <a:p>
            <a:pPr rtl="1">
              <a:buNone/>
            </a:pPr>
            <a:r>
              <a:rPr lang="ar-SA" sz="2800" b="1" dirty="0" smtClean="0"/>
              <a:t>والمحاسبة والمشتريات والمخازن،،، </a:t>
            </a:r>
          </a:p>
          <a:p>
            <a:endParaRPr lang="en-US" sz="2800" dirty="0"/>
          </a:p>
        </p:txBody>
      </p:sp>
      <p:sp>
        <p:nvSpPr>
          <p:cNvPr id="9220" name="Slide Number Placeholder 3"/>
          <p:cNvSpPr txBox="1">
            <a:spLocks noGrp="1"/>
          </p:cNvSpPr>
          <p:nvPr/>
        </p:nvSpPr>
        <p:spPr bwMode="auto">
          <a:xfrm>
            <a:off x="2105025" y="6376990"/>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4</a:t>
            </a:fld>
            <a:endParaRPr lang="en-US" sz="1200">
              <a:solidFill>
                <a:schemeClr val="bg1"/>
              </a:solidFill>
              <a:latin typeface="Calibri" pitchFamily="34" charset="0"/>
            </a:endParaRPr>
          </a:p>
        </p:txBody>
      </p:sp>
      <p:graphicFrame>
        <p:nvGraphicFramePr>
          <p:cNvPr id="5" name="رسم تخطيطي 4"/>
          <p:cNvGraphicFramePr/>
          <p:nvPr/>
        </p:nvGraphicFramePr>
        <p:xfrm>
          <a:off x="359216" y="3200402"/>
          <a:ext cx="4593784" cy="3657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Date Placeholder 5"/>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Footer Placeholder 7"/>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9" name="Title 1"/>
          <p:cNvSpPr>
            <a:spLocks noGrp="1"/>
          </p:cNvSpPr>
          <p:nvPr>
            <p:ph type="title" idx="4294967295"/>
          </p:nvPr>
        </p:nvSpPr>
        <p:spPr>
          <a:xfrm>
            <a:off x="272480" y="0"/>
            <a:ext cx="963352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rtl="1"/>
            <a:r>
              <a:rPr lang="ar-EG" b="1" dirty="0" smtClean="0"/>
              <a:t>   </a:t>
            </a:r>
            <a:r>
              <a:rPr lang="ar-SA" b="1" dirty="0" smtClean="0">
                <a:solidFill>
                  <a:srgbClr val="009900"/>
                </a:solidFill>
              </a:rPr>
              <a:t>النظام </a:t>
            </a:r>
            <a:r>
              <a:rPr lang="en-US" b="1" dirty="0" smtClean="0">
                <a:solidFill>
                  <a:srgbClr val="009900"/>
                </a:solidFill>
              </a:rPr>
              <a:t>System</a:t>
            </a:r>
            <a:endParaRPr lang="en-US" dirty="0">
              <a:solidFill>
                <a:srgbClr val="009900"/>
              </a:solidFill>
            </a:endParaRPr>
          </a:p>
        </p:txBody>
      </p:sp>
      <p:sp>
        <p:nvSpPr>
          <p:cNvPr id="10" name="Slide Number Placeholder 9"/>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340738" y="1196753"/>
            <a:ext cx="9448800" cy="4525963"/>
          </a:xfrm>
        </p:spPr>
        <p:txBody>
          <a:bodyPr/>
          <a:lstStyle/>
          <a:p>
            <a:pPr>
              <a:buNone/>
            </a:pPr>
            <a:endParaRPr lang="ar-EG" sz="2800" b="1" dirty="0" smtClean="0"/>
          </a:p>
          <a:p>
            <a:pPr>
              <a:buNone/>
            </a:pPr>
            <a:r>
              <a:rPr lang="ar-SA" sz="2800" b="1" dirty="0" smtClean="0"/>
              <a:t>هناك خمس أجزاء أساسية يجب أن يتوفر في النظام وهي: </a:t>
            </a:r>
            <a:endParaRPr lang="en-US" sz="2800" dirty="0" smtClean="0"/>
          </a:p>
          <a:p>
            <a:pPr lvl="1" rtl="1">
              <a:buFont typeface="Wingdings" pitchFamily="2" charset="2"/>
              <a:buChar char="q"/>
            </a:pPr>
            <a:r>
              <a:rPr lang="ar-SA" sz="2400" b="1" dirty="0" smtClean="0"/>
              <a:t>العناصر </a:t>
            </a:r>
            <a:r>
              <a:rPr lang="en-US" sz="2400" b="1" dirty="0" smtClean="0"/>
              <a:t>Items</a:t>
            </a:r>
            <a:endParaRPr lang="en-US" sz="2400" dirty="0" smtClean="0"/>
          </a:p>
          <a:p>
            <a:pPr lvl="1" rtl="1">
              <a:buFont typeface="Wingdings" pitchFamily="2" charset="2"/>
              <a:buChar char="q"/>
            </a:pPr>
            <a:r>
              <a:rPr lang="ar-SA" sz="2400" b="1" dirty="0" smtClean="0"/>
              <a:t>العلاقات </a:t>
            </a:r>
            <a:r>
              <a:rPr lang="en-US" sz="2400" b="1" dirty="0" smtClean="0"/>
              <a:t>Relations</a:t>
            </a:r>
            <a:endParaRPr lang="en-US" sz="2400" dirty="0" smtClean="0"/>
          </a:p>
          <a:p>
            <a:pPr lvl="1" rtl="1">
              <a:buFont typeface="Wingdings" pitchFamily="2" charset="2"/>
              <a:buChar char="q"/>
            </a:pPr>
            <a:r>
              <a:rPr lang="ar-SA" sz="2400" b="1" dirty="0" smtClean="0"/>
              <a:t>آليات العمل </a:t>
            </a:r>
            <a:r>
              <a:rPr lang="en-US" sz="2400" b="1" dirty="0" smtClean="0"/>
              <a:t>Work Mechanisms</a:t>
            </a:r>
            <a:endParaRPr lang="en-US" sz="2400" dirty="0" smtClean="0"/>
          </a:p>
          <a:p>
            <a:pPr lvl="1" rtl="1">
              <a:buFont typeface="Wingdings" pitchFamily="2" charset="2"/>
              <a:buChar char="q"/>
            </a:pPr>
            <a:r>
              <a:rPr lang="ar-SA" sz="2400" b="1" dirty="0" smtClean="0"/>
              <a:t>الحدود </a:t>
            </a:r>
            <a:r>
              <a:rPr lang="en-US" sz="2400" b="1" dirty="0" smtClean="0"/>
              <a:t>Boarders</a:t>
            </a:r>
            <a:endParaRPr lang="en-US" sz="2400" dirty="0" smtClean="0"/>
          </a:p>
          <a:p>
            <a:pPr lvl="1" rtl="1">
              <a:buFont typeface="Wingdings" pitchFamily="2" charset="2"/>
              <a:buChar char="q"/>
            </a:pPr>
            <a:r>
              <a:rPr lang="ar-SA" sz="2400" b="1" dirty="0" smtClean="0"/>
              <a:t>الأهداف </a:t>
            </a:r>
            <a:r>
              <a:rPr lang="en-US" sz="2400" b="1" dirty="0" smtClean="0"/>
              <a:t>Targets</a:t>
            </a:r>
            <a:endParaRPr lang="en-US" sz="2400" dirty="0" smtClean="0"/>
          </a:p>
        </p:txBody>
      </p:sp>
      <p:sp>
        <p:nvSpPr>
          <p:cNvPr id="9220" name="Slide Number Placeholder 3"/>
          <p:cNvSpPr txBox="1">
            <a:spLocks noGrp="1"/>
          </p:cNvSpPr>
          <p:nvPr/>
        </p:nvSpPr>
        <p:spPr bwMode="auto">
          <a:xfrm>
            <a:off x="2105025" y="6376990"/>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Title 1"/>
          <p:cNvSpPr>
            <a:spLocks noGrp="1"/>
          </p:cNvSpPr>
          <p:nvPr>
            <p:ph type="title" idx="4294967295"/>
          </p:nvPr>
        </p:nvSpPr>
        <p:spPr>
          <a:xfrm>
            <a:off x="272480" y="0"/>
            <a:ext cx="963352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rtl="1"/>
            <a:r>
              <a:rPr lang="ar-EG" b="1" dirty="0" smtClean="0"/>
              <a:t>   </a:t>
            </a:r>
            <a:r>
              <a:rPr lang="ar-SA" b="1" dirty="0" smtClean="0">
                <a:solidFill>
                  <a:srgbClr val="009900"/>
                </a:solidFill>
              </a:rPr>
              <a:t>النظام </a:t>
            </a:r>
            <a:r>
              <a:rPr lang="en-US" b="1" dirty="0" smtClean="0">
                <a:solidFill>
                  <a:srgbClr val="009900"/>
                </a:solidFill>
              </a:rPr>
              <a:t>System</a:t>
            </a:r>
            <a:endParaRPr lang="en-US" dirty="0">
              <a:solidFill>
                <a:srgbClr val="009900"/>
              </a:solidFill>
            </a:endParaRPr>
          </a:p>
        </p:txBody>
      </p:sp>
      <p:sp>
        <p:nvSpPr>
          <p:cNvPr id="9" name="Slide Number Placeholder 8"/>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340738" y="1196752"/>
            <a:ext cx="9448800" cy="5328592"/>
          </a:xfrm>
        </p:spPr>
        <p:txBody>
          <a:bodyPr/>
          <a:lstStyle/>
          <a:p>
            <a:pPr rtl="1">
              <a:buNone/>
            </a:pPr>
            <a:endParaRPr lang="ar-EG" sz="2400" b="1" dirty="0" smtClean="0"/>
          </a:p>
          <a:p>
            <a:pPr rtl="1">
              <a:buNone/>
            </a:pPr>
            <a:r>
              <a:rPr lang="ar-SA" sz="2400" b="1" dirty="0" smtClean="0"/>
              <a:t>مثال عن نظام مؤسسة تعليمية:</a:t>
            </a:r>
          </a:p>
          <a:p>
            <a:pPr rtl="1">
              <a:buFont typeface="Wingdings" pitchFamily="2" charset="2"/>
              <a:buChar char="q"/>
            </a:pPr>
            <a:r>
              <a:rPr lang="ar-SA" sz="2400" b="1" dirty="0" smtClean="0"/>
              <a:t>العناصر المكونة للنظام مثل الطلبة والأساتذة والموظفين والمقررات</a:t>
            </a:r>
            <a:endParaRPr lang="en-US" sz="2400" dirty="0" smtClean="0"/>
          </a:p>
          <a:p>
            <a:pPr rtl="1">
              <a:buFont typeface="Wingdings" pitchFamily="2" charset="2"/>
              <a:buChar char="q"/>
            </a:pPr>
            <a:r>
              <a:rPr lang="ar-SA" sz="2400" b="1" dirty="0" smtClean="0"/>
              <a:t>العلاقات التي تربط العناصر مثل علاقة التدريس والتسجيل، الأستاذ يدرس طالب</a:t>
            </a:r>
            <a:endParaRPr lang="en-US" sz="2400" dirty="0" smtClean="0"/>
          </a:p>
          <a:p>
            <a:pPr rtl="1">
              <a:buFont typeface="Wingdings" pitchFamily="2" charset="2"/>
              <a:buChar char="q"/>
            </a:pPr>
            <a:r>
              <a:rPr lang="ar-SA" sz="2400" b="1" dirty="0" smtClean="0"/>
              <a:t>آليات العمل مثل كيفية تسجل الطلبة، آلية قبولهم في البرنامج، وطي القيد</a:t>
            </a:r>
            <a:endParaRPr lang="en-US" sz="2400" dirty="0" smtClean="0"/>
          </a:p>
          <a:p>
            <a:pPr rtl="1">
              <a:buFont typeface="Wingdings" pitchFamily="2" charset="2"/>
              <a:buChar char="q"/>
            </a:pPr>
            <a:r>
              <a:rPr lang="ar-SA" sz="2400" b="1" dirty="0" smtClean="0"/>
              <a:t>الحدود التي تفصل بين النظام وبيئته مثل الفاصل بين الجامعة ووزارة التعليم أو مؤسسات الاعتراف الأكاديمي والجودة ومزودي الخدمات للمؤسسة</a:t>
            </a:r>
            <a:endParaRPr lang="en-US" sz="2400" dirty="0" smtClean="0"/>
          </a:p>
          <a:p>
            <a:pPr rtl="1">
              <a:buFont typeface="Wingdings" pitchFamily="2" charset="2"/>
              <a:buChar char="q"/>
            </a:pPr>
            <a:r>
              <a:rPr lang="ar-SA" sz="2400" b="1" dirty="0" smtClean="0"/>
              <a:t>الأهداف مثل تخريج طلاب ذات مهارات وعلم في مجال محدد وخدمة المجتمع</a:t>
            </a:r>
            <a:endParaRPr lang="en-US" sz="2400" dirty="0" smtClean="0"/>
          </a:p>
          <a:p>
            <a:pPr rtl="1"/>
            <a:endParaRPr lang="en-US" sz="2400" dirty="0"/>
          </a:p>
        </p:txBody>
      </p:sp>
      <p:sp>
        <p:nvSpPr>
          <p:cNvPr id="9220" name="Slide Number Placeholder 3"/>
          <p:cNvSpPr txBox="1">
            <a:spLocks noGrp="1"/>
          </p:cNvSpPr>
          <p:nvPr/>
        </p:nvSpPr>
        <p:spPr bwMode="auto">
          <a:xfrm>
            <a:off x="2105025" y="6376990"/>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Title 1"/>
          <p:cNvSpPr>
            <a:spLocks noGrp="1"/>
          </p:cNvSpPr>
          <p:nvPr>
            <p:ph type="title" idx="4294967295"/>
          </p:nvPr>
        </p:nvSpPr>
        <p:spPr>
          <a:xfrm>
            <a:off x="272480" y="0"/>
            <a:ext cx="963352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rtl="1"/>
            <a:r>
              <a:rPr lang="ar-EG" b="1" dirty="0" smtClean="0"/>
              <a:t>   </a:t>
            </a:r>
            <a:r>
              <a:rPr lang="ar-SA" b="1" dirty="0" smtClean="0">
                <a:solidFill>
                  <a:srgbClr val="009900"/>
                </a:solidFill>
              </a:rPr>
              <a:t>النظام </a:t>
            </a:r>
            <a:r>
              <a:rPr lang="en-US" b="1" dirty="0" smtClean="0">
                <a:solidFill>
                  <a:srgbClr val="009900"/>
                </a:solidFill>
              </a:rPr>
              <a:t>System</a:t>
            </a:r>
            <a:endParaRPr lang="en-US" dirty="0">
              <a:solidFill>
                <a:srgbClr val="009900"/>
              </a:solidFill>
            </a:endParaRPr>
          </a:p>
        </p:txBody>
      </p:sp>
      <p:sp>
        <p:nvSpPr>
          <p:cNvPr id="9" name="Slide Number Placeholder 8"/>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مكونات نظام المعلومات</a:t>
            </a:r>
            <a:endParaRPr lang="en-US" b="1" dirty="0"/>
          </a:p>
        </p:txBody>
      </p:sp>
      <p:sp>
        <p:nvSpPr>
          <p:cNvPr id="3" name="عنصر نائب للمحتوى 2"/>
          <p:cNvSpPr>
            <a:spLocks noGrp="1"/>
          </p:cNvSpPr>
          <p:nvPr>
            <p:ph idx="1"/>
          </p:nvPr>
        </p:nvSpPr>
        <p:spPr/>
        <p:txBody>
          <a:bodyPr/>
          <a:lstStyle/>
          <a:p>
            <a:pPr rtl="1"/>
            <a:r>
              <a:rPr lang="ar-SA" sz="2400" b="1" dirty="0" smtClean="0"/>
              <a:t>يتكون </a:t>
            </a:r>
            <a:r>
              <a:rPr lang="ar-EG" sz="2400" b="1" dirty="0" smtClean="0"/>
              <a:t>أية نظام معلومات </a:t>
            </a:r>
            <a:r>
              <a:rPr lang="ar-SA" sz="2400" b="1" dirty="0" smtClean="0"/>
              <a:t>من العناصر الأربعة التالية:</a:t>
            </a:r>
          </a:p>
          <a:p>
            <a:pPr marL="914400" lvl="1" indent="-514350" rtl="1">
              <a:buFont typeface="+mj-lt"/>
              <a:buAutoNum type="arabicPeriod"/>
            </a:pPr>
            <a:r>
              <a:rPr lang="ar-SA" sz="2400" b="1" dirty="0" smtClean="0"/>
              <a:t>المدخلات </a:t>
            </a:r>
            <a:r>
              <a:rPr lang="en-US" sz="2400" b="1" dirty="0" smtClean="0"/>
              <a:t>Inputs</a:t>
            </a:r>
            <a:r>
              <a:rPr lang="ar-SA" sz="2400" b="1" dirty="0" smtClean="0"/>
              <a:t>: يعتمد عليها النظام حيث تكون مادة أو بيانات أو الاثنين معا، وتأتي من مصادر مختلفة من بيئة النظام وقد تكون جزء من مخرجات النظام نفسه كتغذية مرتدة.</a:t>
            </a:r>
          </a:p>
          <a:p>
            <a:pPr marL="914400" lvl="1" indent="-514350" rtl="1">
              <a:buFont typeface="+mj-lt"/>
              <a:buAutoNum type="arabicPeriod"/>
            </a:pPr>
            <a:endParaRPr lang="ar-SA" sz="2400" b="1" dirty="0" smtClean="0"/>
          </a:p>
          <a:p>
            <a:pPr marL="914400" lvl="1" indent="-514350" rtl="1">
              <a:buFont typeface="+mj-lt"/>
              <a:buAutoNum type="arabicPeriod"/>
            </a:pPr>
            <a:r>
              <a:rPr lang="ar-SA" sz="2400" b="1" dirty="0" smtClean="0"/>
              <a:t>العمليات </a:t>
            </a:r>
            <a:r>
              <a:rPr lang="en-US" sz="2400" b="1" dirty="0" smtClean="0"/>
              <a:t>Processes</a:t>
            </a:r>
            <a:r>
              <a:rPr lang="ar-SA" sz="2400" b="1" dirty="0" smtClean="0"/>
              <a:t>: هي الأنشطة التي يمارسها النظام على </a:t>
            </a:r>
            <a:r>
              <a:rPr lang="ar-SA" sz="2400" b="1" dirty="0" err="1" smtClean="0"/>
              <a:t>مدخلاته</a:t>
            </a:r>
            <a:r>
              <a:rPr lang="ar-SA" sz="2400" b="1" dirty="0" smtClean="0"/>
              <a:t> باعتماد المستلزمات الضرورية من قوى بشرية ومادية وإجرائية للحصول على المخرجات المرجوة، مثل التجميع والتصفية والفهرسة والاسترجاع في نظم المعلومات الإدارية، ومثل تسجيل مقررات لطالب في فصل دراسي</a:t>
            </a:r>
          </a:p>
          <a:p>
            <a:pPr rtl="1"/>
            <a:endParaRPr lang="en-US" sz="2400"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7" name="Slide Number Placeholder 6"/>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مكونات نظام المعلومات</a:t>
            </a:r>
            <a:endParaRPr lang="en-US" b="1" dirty="0"/>
          </a:p>
        </p:txBody>
      </p:sp>
      <p:sp>
        <p:nvSpPr>
          <p:cNvPr id="3" name="عنصر نائب للمحتوى 2"/>
          <p:cNvSpPr>
            <a:spLocks noGrp="1"/>
          </p:cNvSpPr>
          <p:nvPr>
            <p:ph idx="1"/>
          </p:nvPr>
        </p:nvSpPr>
        <p:spPr/>
        <p:txBody>
          <a:bodyPr/>
          <a:lstStyle/>
          <a:p>
            <a:pPr marL="914400" lvl="1" indent="-514350" rtl="1">
              <a:buFont typeface="+mj-lt"/>
              <a:buAutoNum type="arabicPeriod" startAt="3"/>
            </a:pPr>
            <a:r>
              <a:rPr lang="ar-SA" sz="2400" b="1" dirty="0" smtClean="0"/>
              <a:t>المخرجات </a:t>
            </a:r>
            <a:r>
              <a:rPr lang="en-US" sz="2400" b="1" dirty="0" smtClean="0"/>
              <a:t>Outputs</a:t>
            </a:r>
            <a:r>
              <a:rPr lang="ar-SA" sz="2400" b="1" dirty="0" smtClean="0"/>
              <a:t>: هي النتائج التي يزودنا بها النظام بعد تنفيذ العمليات التي قام بها، ويمكن أن تستخدم </a:t>
            </a:r>
            <a:r>
              <a:rPr lang="ar-SA" sz="2400" b="1" dirty="0" err="1" smtClean="0"/>
              <a:t>كمدخلات</a:t>
            </a:r>
            <a:r>
              <a:rPr lang="ar-SA" sz="2400" b="1" dirty="0" smtClean="0"/>
              <a:t> للنظام كتغذية مرتدة، وتأتي على شكل مادة فقط أو معلومات فقط أو الاثنين معا. وترتبط هذه المخرجات بأهداف النظام بشكل مباشر. مثل الجدول الدراسي للفصل الحالي الناتج عن تسجيل مقررات لطالب أو كشف بعدد الطلبة المسجلين.</a:t>
            </a:r>
          </a:p>
          <a:p>
            <a:pPr marL="914400" lvl="1" indent="-514350" rtl="1">
              <a:buFont typeface="+mj-lt"/>
              <a:buAutoNum type="arabicPeriod" startAt="3"/>
            </a:pPr>
            <a:endParaRPr lang="ar-SA" sz="2400" b="1" dirty="0" smtClean="0"/>
          </a:p>
          <a:p>
            <a:pPr marL="914400" lvl="1" indent="-514350" rtl="1">
              <a:buFont typeface="+mj-lt"/>
              <a:buAutoNum type="arabicPeriod" startAt="3"/>
            </a:pPr>
            <a:r>
              <a:rPr lang="ar-SA" sz="2400" b="1" dirty="0" smtClean="0"/>
              <a:t>التغذية المرتدة </a:t>
            </a:r>
            <a:r>
              <a:rPr lang="en-US" sz="2400" b="1" dirty="0" smtClean="0"/>
              <a:t>Feedback</a:t>
            </a:r>
            <a:r>
              <a:rPr lang="ar-SA" sz="2400" b="1" dirty="0" smtClean="0"/>
              <a:t>: لأجل تحقيق انتظام في فعاليات النظام والرقابة عليها فلا بد من وجود عنصر التغذية المرتدة التي تأخذ جزء من مخرجات النظام وتستعمله </a:t>
            </a:r>
            <a:r>
              <a:rPr lang="ar-SA" sz="2400" b="1" dirty="0" err="1" smtClean="0"/>
              <a:t>كمدخلات</a:t>
            </a:r>
            <a:r>
              <a:rPr lang="ar-SA" sz="2400" b="1" dirty="0" smtClean="0"/>
              <a:t> له، وذلك بهدف مقارنة المخرجات الحالية مع المخرجات المخطط الحصول عليها مسبقا، ومما يستدعي استخدام مدخلات إضافية أو تعديل بالعمليات.</a:t>
            </a:r>
            <a:r>
              <a:rPr lang="ar-EG" sz="2400" b="1" dirty="0" smtClean="0"/>
              <a:t> تستخدم هذه المرحلة لتقييم أو تصحيح </a:t>
            </a:r>
            <a:r>
              <a:rPr lang="ar-EG" sz="2400" b="1" dirty="0" err="1" smtClean="0"/>
              <a:t>المدخلات</a:t>
            </a:r>
            <a:r>
              <a:rPr lang="ar-EG" sz="2400" b="1" dirty="0" smtClean="0"/>
              <a:t>.</a:t>
            </a:r>
            <a:endParaRPr lang="en-US" sz="2400" b="1" dirty="0" smtClean="0"/>
          </a:p>
          <a:p>
            <a:pPr>
              <a:buNone/>
            </a:pPr>
            <a:endParaRPr lang="en-US" sz="2400"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7" name="Slide Number Placeholder 6"/>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just" rtl="1"/>
            <a:r>
              <a:rPr lang="ar-SA" b="1" dirty="0" smtClean="0"/>
              <a:t>النموذج العام لنظام </a:t>
            </a:r>
            <a:r>
              <a:rPr lang="ar-EG" b="1" dirty="0" smtClean="0"/>
              <a:t>المعلومات</a:t>
            </a:r>
            <a:endParaRPr lang="en-US" b="1" dirty="0" smtClean="0">
              <a:solidFill>
                <a:srgbClr val="376092"/>
              </a:solidFill>
            </a:endParaRPr>
          </a:p>
        </p:txBody>
      </p:sp>
      <p:grpSp>
        <p:nvGrpSpPr>
          <p:cNvPr id="3" name="مجموعة 44"/>
          <p:cNvGrpSpPr/>
          <p:nvPr/>
        </p:nvGrpSpPr>
        <p:grpSpPr>
          <a:xfrm>
            <a:off x="1378599" y="1700809"/>
            <a:ext cx="7162800" cy="4019113"/>
            <a:chOff x="990600" y="1981200"/>
            <a:chExt cx="7162800" cy="4019113"/>
          </a:xfrm>
        </p:grpSpPr>
        <p:sp>
          <p:nvSpPr>
            <p:cNvPr id="24" name="Text Box 7"/>
            <p:cNvSpPr txBox="1">
              <a:spLocks noChangeArrowheads="1"/>
            </p:cNvSpPr>
            <p:nvPr/>
          </p:nvSpPr>
          <p:spPr bwMode="auto">
            <a:xfrm>
              <a:off x="990600" y="5353982"/>
              <a:ext cx="7162800" cy="646331"/>
            </a:xfrm>
            <a:prstGeom prst="rect">
              <a:avLst/>
            </a:prstGeom>
            <a:noFill/>
            <a:ln w="9525">
              <a:noFill/>
              <a:miter lim="800000"/>
              <a:headEnd/>
              <a:tailEnd/>
            </a:ln>
            <a:effectLst/>
          </p:spPr>
          <p:txBody>
            <a:bodyPr>
              <a:spAutoFit/>
            </a:bodyPr>
            <a:lstStyle/>
            <a:p>
              <a:pPr algn="ctr">
                <a:spcBef>
                  <a:spcPct val="50000"/>
                </a:spcBef>
              </a:pPr>
              <a:endParaRPr lang="en-US" sz="3600" b="1" dirty="0">
                <a:latin typeface="Georgia" pitchFamily="18" charset="0"/>
                <a:cs typeface="Simplified Arabic" pitchFamily="2" charset="-78"/>
              </a:endParaRPr>
            </a:p>
          </p:txBody>
        </p:sp>
        <p:sp>
          <p:nvSpPr>
            <p:cNvPr id="27" name="Line 15"/>
            <p:cNvSpPr>
              <a:spLocks noChangeShapeType="1"/>
            </p:cNvSpPr>
            <p:nvPr/>
          </p:nvSpPr>
          <p:spPr bwMode="auto">
            <a:xfrm flipV="1">
              <a:off x="5334000" y="2656820"/>
              <a:ext cx="1828800" cy="1524000"/>
            </a:xfrm>
            <a:prstGeom prst="line">
              <a:avLst/>
            </a:prstGeom>
            <a:noFill/>
            <a:ln w="38100">
              <a:solidFill>
                <a:schemeClr val="tx1"/>
              </a:solidFill>
              <a:round/>
              <a:headEnd type="none" w="med" len="med"/>
              <a:tailEnd type="arrow" w="lg" len="lg"/>
            </a:ln>
            <a:effectLst/>
          </p:spPr>
          <p:txBody>
            <a:bodyPr/>
            <a:lstStyle/>
            <a:p>
              <a:endParaRPr lang="ar-SA"/>
            </a:p>
          </p:txBody>
        </p:sp>
        <p:sp>
          <p:nvSpPr>
            <p:cNvPr id="29" name="Line 16"/>
            <p:cNvSpPr>
              <a:spLocks noChangeShapeType="1"/>
            </p:cNvSpPr>
            <p:nvPr/>
          </p:nvSpPr>
          <p:spPr bwMode="auto">
            <a:xfrm flipH="1">
              <a:off x="2743200" y="2305982"/>
              <a:ext cx="1066800" cy="0"/>
            </a:xfrm>
            <a:prstGeom prst="line">
              <a:avLst/>
            </a:prstGeom>
            <a:noFill/>
            <a:ln w="38100">
              <a:solidFill>
                <a:schemeClr val="tx1"/>
              </a:solidFill>
              <a:round/>
              <a:headEnd type="none" w="lg" len="lg"/>
              <a:tailEnd type="arrow" w="lg" len="lg"/>
            </a:ln>
            <a:effectLst/>
          </p:spPr>
          <p:txBody>
            <a:bodyPr/>
            <a:lstStyle/>
            <a:p>
              <a:endParaRPr lang="ar-SA"/>
            </a:p>
          </p:txBody>
        </p:sp>
        <p:sp>
          <p:nvSpPr>
            <p:cNvPr id="30" name="Line 17"/>
            <p:cNvSpPr>
              <a:spLocks noChangeShapeType="1"/>
            </p:cNvSpPr>
            <p:nvPr/>
          </p:nvSpPr>
          <p:spPr bwMode="auto">
            <a:xfrm>
              <a:off x="5562600" y="2305982"/>
              <a:ext cx="1066800" cy="0"/>
            </a:xfrm>
            <a:prstGeom prst="line">
              <a:avLst/>
            </a:prstGeom>
            <a:noFill/>
            <a:ln w="38100">
              <a:solidFill>
                <a:schemeClr val="tx1"/>
              </a:solidFill>
              <a:round/>
              <a:headEnd type="arrow" w="lg" len="lg"/>
              <a:tailEnd type="none" w="lg" len="lg"/>
            </a:ln>
            <a:effectLst/>
          </p:spPr>
          <p:txBody>
            <a:bodyPr/>
            <a:lstStyle/>
            <a:p>
              <a:endParaRPr lang="ar-SA"/>
            </a:p>
          </p:txBody>
        </p:sp>
        <p:sp>
          <p:nvSpPr>
            <p:cNvPr id="39" name="Text Box 18"/>
            <p:cNvSpPr txBox="1">
              <a:spLocks noChangeArrowheads="1"/>
            </p:cNvSpPr>
            <p:nvPr/>
          </p:nvSpPr>
          <p:spPr bwMode="auto">
            <a:xfrm>
              <a:off x="1066800" y="1981200"/>
              <a:ext cx="1447800" cy="523220"/>
            </a:xfrm>
            <a:prstGeom prst="rect">
              <a:avLst/>
            </a:prstGeom>
            <a:noFill/>
            <a:ln w="9525">
              <a:solidFill>
                <a:schemeClr val="accent1"/>
              </a:solidFill>
              <a:miter lim="800000"/>
              <a:headEnd/>
              <a:tailEnd/>
            </a:ln>
            <a:effectLst/>
          </p:spPr>
          <p:txBody>
            <a:bodyPr wrap="square">
              <a:spAutoFit/>
            </a:bodyPr>
            <a:lstStyle/>
            <a:p>
              <a:pPr algn="ctr">
                <a:spcBef>
                  <a:spcPct val="50000"/>
                </a:spcBef>
              </a:pPr>
              <a:r>
                <a:rPr lang="ar-SA" sz="2800" b="1" dirty="0">
                  <a:cs typeface="Arabic Transparent" pitchFamily="2" charset="-78"/>
                </a:rPr>
                <a:t>المخرجات</a:t>
              </a:r>
              <a:endParaRPr lang="en-US" sz="2800" b="1" dirty="0">
                <a:cs typeface="Arabic Transparent" pitchFamily="2" charset="-78"/>
              </a:endParaRPr>
            </a:p>
          </p:txBody>
        </p:sp>
        <p:sp>
          <p:nvSpPr>
            <p:cNvPr id="37" name="Text Box 19"/>
            <p:cNvSpPr txBox="1">
              <a:spLocks noChangeArrowheads="1"/>
            </p:cNvSpPr>
            <p:nvPr/>
          </p:nvSpPr>
          <p:spPr bwMode="auto">
            <a:xfrm>
              <a:off x="3962400" y="1981200"/>
              <a:ext cx="1447800" cy="523220"/>
            </a:xfrm>
            <a:prstGeom prst="rect">
              <a:avLst/>
            </a:prstGeom>
            <a:noFill/>
            <a:ln w="9525">
              <a:solidFill>
                <a:schemeClr val="accent1"/>
              </a:solidFill>
              <a:miter lim="800000"/>
              <a:headEnd/>
              <a:tailEnd/>
            </a:ln>
            <a:effectLst/>
          </p:spPr>
          <p:txBody>
            <a:bodyPr wrap="square">
              <a:spAutoFit/>
            </a:bodyPr>
            <a:lstStyle/>
            <a:p>
              <a:pPr algn="ctr">
                <a:spcBef>
                  <a:spcPct val="50000"/>
                </a:spcBef>
              </a:pPr>
              <a:r>
                <a:rPr lang="ar-SA" sz="2800" b="1" dirty="0">
                  <a:cs typeface="Arabic Transparent" pitchFamily="2" charset="-78"/>
                </a:rPr>
                <a:t>العمليات</a:t>
              </a:r>
              <a:endParaRPr lang="en-US" sz="2800" b="1" dirty="0">
                <a:cs typeface="Arabic Transparent" pitchFamily="2" charset="-78"/>
              </a:endParaRPr>
            </a:p>
          </p:txBody>
        </p:sp>
        <p:sp>
          <p:nvSpPr>
            <p:cNvPr id="35" name="Text Box 20"/>
            <p:cNvSpPr txBox="1">
              <a:spLocks noChangeArrowheads="1"/>
            </p:cNvSpPr>
            <p:nvPr/>
          </p:nvSpPr>
          <p:spPr bwMode="auto">
            <a:xfrm>
              <a:off x="6781800" y="1981200"/>
              <a:ext cx="1371600" cy="523220"/>
            </a:xfrm>
            <a:prstGeom prst="rect">
              <a:avLst/>
            </a:prstGeom>
            <a:noFill/>
            <a:ln w="9525">
              <a:solidFill>
                <a:schemeClr val="accent1"/>
              </a:solidFill>
              <a:miter lim="800000"/>
              <a:headEnd/>
              <a:tailEnd/>
            </a:ln>
            <a:effectLst/>
          </p:spPr>
          <p:txBody>
            <a:bodyPr wrap="square">
              <a:spAutoFit/>
            </a:bodyPr>
            <a:lstStyle/>
            <a:p>
              <a:pPr algn="ctr">
                <a:spcBef>
                  <a:spcPct val="50000"/>
                </a:spcBef>
              </a:pPr>
              <a:r>
                <a:rPr lang="ar-SA" sz="2800" b="1" dirty="0">
                  <a:cs typeface="Arabic Transparent" pitchFamily="2" charset="-78"/>
                </a:rPr>
                <a:t>المدخلات</a:t>
              </a:r>
              <a:endParaRPr lang="en-US" sz="2800" b="1" dirty="0">
                <a:cs typeface="Arabic Transparent" pitchFamily="2" charset="-78"/>
              </a:endParaRPr>
            </a:p>
          </p:txBody>
        </p:sp>
        <p:sp>
          <p:nvSpPr>
            <p:cNvPr id="42" name="Text Box 21"/>
            <p:cNvSpPr txBox="1">
              <a:spLocks noChangeArrowheads="1"/>
            </p:cNvSpPr>
            <p:nvPr/>
          </p:nvSpPr>
          <p:spPr bwMode="auto">
            <a:xfrm>
              <a:off x="3657600" y="4257020"/>
              <a:ext cx="1905000" cy="523220"/>
            </a:xfrm>
            <a:prstGeom prst="rect">
              <a:avLst/>
            </a:prstGeom>
            <a:noFill/>
            <a:ln w="9525">
              <a:solidFill>
                <a:schemeClr val="accent1"/>
              </a:solidFill>
              <a:miter lim="800000"/>
              <a:headEnd/>
              <a:tailEnd/>
            </a:ln>
            <a:effectLst/>
          </p:spPr>
          <p:txBody>
            <a:bodyPr wrap="square">
              <a:spAutoFit/>
            </a:bodyPr>
            <a:lstStyle/>
            <a:p>
              <a:pPr algn="ctr">
                <a:spcBef>
                  <a:spcPct val="50000"/>
                </a:spcBef>
              </a:pPr>
              <a:r>
                <a:rPr lang="ar-SA" sz="2800" b="1" dirty="0">
                  <a:cs typeface="Arabic Transparent" pitchFamily="2" charset="-78"/>
                </a:rPr>
                <a:t>التغذية المرتدة</a:t>
              </a:r>
              <a:endParaRPr lang="en-US" sz="2800" b="1" dirty="0">
                <a:cs typeface="Arabic Transparent" pitchFamily="2" charset="-78"/>
              </a:endParaRPr>
            </a:p>
          </p:txBody>
        </p:sp>
        <p:sp>
          <p:nvSpPr>
            <p:cNvPr id="44" name="Line 15"/>
            <p:cNvSpPr>
              <a:spLocks noChangeShapeType="1"/>
            </p:cNvSpPr>
            <p:nvPr/>
          </p:nvSpPr>
          <p:spPr bwMode="auto">
            <a:xfrm>
              <a:off x="1905000" y="2697162"/>
              <a:ext cx="1981200" cy="1493838"/>
            </a:xfrm>
            <a:prstGeom prst="line">
              <a:avLst/>
            </a:prstGeom>
            <a:noFill/>
            <a:ln w="38100">
              <a:solidFill>
                <a:schemeClr val="tx1"/>
              </a:solidFill>
              <a:round/>
              <a:headEnd type="none" w="med" len="med"/>
              <a:tailEnd type="arrow" w="lg" len="lg"/>
            </a:ln>
            <a:effectLst/>
          </p:spPr>
          <p:txBody>
            <a:bodyPr/>
            <a:lstStyle/>
            <a:p>
              <a:endParaRPr lang="ar-SA"/>
            </a:p>
          </p:txBody>
        </p:sp>
      </p:grpSp>
      <p:sp>
        <p:nvSpPr>
          <p:cNvPr id="14" name="Date Placeholder 13"/>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16" name="Slide Number Placeholder 15"/>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72480" y="0"/>
            <a:ext cx="9595066" cy="1143000"/>
          </a:xfrm>
          <a:noFill/>
          <a:ln w="9525">
            <a:noFill/>
            <a:miter lim="800000"/>
            <a:headEnd/>
            <a:tailEnd/>
          </a:ln>
        </p:spPr>
        <p:txBody>
          <a:bodyPr vert="horz" wrap="square" lIns="91440" tIns="45720" rIns="91440" bIns="45720" numCol="1" anchor="ctr" anchorCtr="0" compatLnSpc="1">
            <a:prstTxWarp prst="textNoShape">
              <a:avLst/>
            </a:prstTxWarp>
          </a:bodyPr>
          <a:lstStyle/>
          <a:p>
            <a:pPr rtl="1"/>
            <a:r>
              <a:rPr lang="ar-EG" b="1" dirty="0" smtClean="0"/>
              <a:t>   </a:t>
            </a:r>
            <a:r>
              <a:rPr lang="ar-SA" b="1" dirty="0" smtClean="0">
                <a:solidFill>
                  <a:srgbClr val="009900"/>
                </a:solidFill>
              </a:rPr>
              <a:t>المؤسسة </a:t>
            </a:r>
            <a:r>
              <a:rPr lang="en-US" b="1" dirty="0" smtClean="0">
                <a:solidFill>
                  <a:srgbClr val="009900"/>
                </a:solidFill>
              </a:rPr>
              <a:t>Organization</a:t>
            </a:r>
            <a:endParaRPr lang="en-US" b="1" dirty="0">
              <a:solidFill>
                <a:srgbClr val="009900"/>
              </a:solidFill>
            </a:endParaRPr>
          </a:p>
        </p:txBody>
      </p:sp>
      <p:sp>
        <p:nvSpPr>
          <p:cNvPr id="9219" name="Content Placeholder 2"/>
          <p:cNvSpPr>
            <a:spLocks noGrp="1"/>
          </p:cNvSpPr>
          <p:nvPr>
            <p:ph idx="4294967295"/>
          </p:nvPr>
        </p:nvSpPr>
        <p:spPr>
          <a:xfrm>
            <a:off x="340738" y="1196752"/>
            <a:ext cx="9448800" cy="5400600"/>
          </a:xfrm>
        </p:spPr>
        <p:txBody>
          <a:bodyPr/>
          <a:lstStyle/>
          <a:p>
            <a:pPr rtl="1">
              <a:buFont typeface="Wingdings" pitchFamily="2" charset="2"/>
              <a:buChar char="q"/>
            </a:pPr>
            <a:endParaRPr lang="ar-EG" sz="2400" b="1" dirty="0" smtClean="0"/>
          </a:p>
          <a:p>
            <a:pPr rtl="1">
              <a:buFont typeface="Wingdings" pitchFamily="2" charset="2"/>
              <a:buChar char="q"/>
            </a:pPr>
            <a:r>
              <a:rPr lang="ar-EG" sz="2400" b="1" dirty="0" smtClean="0"/>
              <a:t>علي الرغم من اختلاف وظائفها فان المؤسسات تشترك في العديد من الأشياء </a:t>
            </a:r>
          </a:p>
          <a:p>
            <a:pPr rtl="1">
              <a:buFont typeface="Wingdings" pitchFamily="2" charset="2"/>
              <a:buChar char="q"/>
            </a:pPr>
            <a:r>
              <a:rPr lang="ar-EG" sz="2400" b="1" dirty="0" smtClean="0"/>
              <a:t>مثال لهذه المؤسسات : فريق كرة قدم,جامعة, نادي صحي.</a:t>
            </a:r>
            <a:endParaRPr lang="ar-SA" sz="2400" b="1" dirty="0" smtClean="0"/>
          </a:p>
          <a:p>
            <a:pPr rtl="1">
              <a:buFont typeface="Wingdings" pitchFamily="2" charset="2"/>
              <a:buChar char="q"/>
            </a:pPr>
            <a:endParaRPr lang="ar-SA" sz="2400" b="1" dirty="0" smtClean="0"/>
          </a:p>
          <a:p>
            <a:pPr rtl="1">
              <a:buFont typeface="Wingdings" pitchFamily="2" charset="2"/>
              <a:buChar char="q"/>
            </a:pPr>
            <a:r>
              <a:rPr lang="ar-EG" sz="2400" b="1" dirty="0" smtClean="0"/>
              <a:t>العناصر الأساسية التي تتكون منها إي مؤسسة هي:</a:t>
            </a:r>
          </a:p>
          <a:p>
            <a:pPr rtl="1">
              <a:buFont typeface="Wingdings" pitchFamily="2" charset="2"/>
              <a:buChar char="ü"/>
            </a:pPr>
            <a:r>
              <a:rPr lang="ar-EG" sz="2400" b="1" dirty="0" smtClean="0"/>
              <a:t>الأشخاص العاملين بالمؤسسة  </a:t>
            </a:r>
            <a:r>
              <a:rPr lang="en-GB" sz="2400" b="1" dirty="0" smtClean="0"/>
              <a:t>People</a:t>
            </a:r>
            <a:endParaRPr lang="ar-EG" sz="2400" b="1" dirty="0" smtClean="0"/>
          </a:p>
          <a:p>
            <a:pPr rtl="1">
              <a:buFont typeface="Wingdings" pitchFamily="2" charset="2"/>
              <a:buChar char="ü"/>
            </a:pPr>
            <a:r>
              <a:rPr lang="ar-EG" sz="2400" b="1" dirty="0" smtClean="0"/>
              <a:t>هيكلية المؤسسة </a:t>
            </a:r>
            <a:r>
              <a:rPr lang="en-GB" sz="2400" b="1" dirty="0" smtClean="0"/>
              <a:t> </a:t>
            </a:r>
            <a:r>
              <a:rPr lang="ar-EG" sz="2400" b="1" dirty="0" smtClean="0"/>
              <a:t>  </a:t>
            </a:r>
            <a:r>
              <a:rPr lang="en-GB" sz="2400" b="1" dirty="0" smtClean="0"/>
              <a:t>Structure</a:t>
            </a:r>
            <a:endParaRPr lang="ar-EG" sz="2400" b="1" dirty="0" smtClean="0"/>
          </a:p>
          <a:p>
            <a:pPr rtl="1">
              <a:buFont typeface="Wingdings" pitchFamily="2" charset="2"/>
              <a:buChar char="ü"/>
            </a:pPr>
            <a:r>
              <a:rPr lang="ar-EG" sz="2400" b="1" dirty="0" smtClean="0"/>
              <a:t>العمليات التي تتم في الشركة  </a:t>
            </a:r>
            <a:r>
              <a:rPr lang="en-GB" sz="2400" b="1" dirty="0" smtClean="0"/>
              <a:t>Business processes</a:t>
            </a:r>
            <a:endParaRPr lang="ar-EG" sz="2400" b="1" dirty="0" smtClean="0"/>
          </a:p>
          <a:p>
            <a:pPr rtl="1">
              <a:buFont typeface="Wingdings" pitchFamily="2" charset="2"/>
              <a:buChar char="ü"/>
            </a:pPr>
            <a:r>
              <a:rPr lang="ar-EG" sz="2400" b="1" dirty="0" smtClean="0"/>
              <a:t>بيئة العمل  </a:t>
            </a:r>
            <a:r>
              <a:rPr lang="en-GB" sz="2400" b="1" dirty="0" smtClean="0"/>
              <a:t>Culture</a:t>
            </a:r>
            <a:endParaRPr lang="ar-SA" sz="24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72480" y="0"/>
            <a:ext cx="963352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b="1" dirty="0" smtClean="0">
                <a:solidFill>
                  <a:srgbClr val="009900"/>
                </a:solidFill>
              </a:rPr>
              <a:t>نظام المعلومات </a:t>
            </a:r>
            <a:r>
              <a:rPr lang="en-US" b="1" dirty="0" smtClean="0">
                <a:solidFill>
                  <a:srgbClr val="009900"/>
                </a:solidFill>
              </a:rPr>
              <a:t>Information System</a:t>
            </a:r>
            <a:endParaRPr lang="en-US" dirty="0">
              <a:solidFill>
                <a:srgbClr val="009900"/>
              </a:solidFill>
            </a:endParaRPr>
          </a:p>
        </p:txBody>
      </p:sp>
      <p:sp>
        <p:nvSpPr>
          <p:cNvPr id="9219" name="Content Placeholder 2"/>
          <p:cNvSpPr>
            <a:spLocks noGrp="1"/>
          </p:cNvSpPr>
          <p:nvPr>
            <p:ph idx="4294967295"/>
          </p:nvPr>
        </p:nvSpPr>
        <p:spPr>
          <a:xfrm>
            <a:off x="350489" y="1207294"/>
            <a:ext cx="9448800" cy="5318051"/>
          </a:xfrm>
        </p:spPr>
        <p:txBody>
          <a:bodyPr/>
          <a:lstStyle/>
          <a:p>
            <a:pPr rtl="1"/>
            <a:endParaRPr lang="ar-EG" sz="2400" b="1" dirty="0" smtClean="0"/>
          </a:p>
          <a:p>
            <a:pPr rtl="1">
              <a:buFont typeface="Wingdings" pitchFamily="2" charset="2"/>
              <a:buChar char="q"/>
            </a:pPr>
            <a:r>
              <a:rPr lang="ar-SA" sz="2400" b="1" dirty="0" smtClean="0"/>
              <a:t>يمكن تعريف نظام المعلومات بأنه مجموعة من الأفراد والتجهيزات</a:t>
            </a:r>
            <a:endParaRPr lang="ar-EG" sz="2400" b="1" dirty="0" smtClean="0"/>
          </a:p>
          <a:p>
            <a:pPr rtl="1">
              <a:buNone/>
            </a:pPr>
            <a:r>
              <a:rPr lang="ar-SA" sz="2400" b="1" dirty="0" smtClean="0"/>
              <a:t> والإجراءات وقواعد البيانات حيث يمكن أن يعمل النظام بشكل يدوي أو آلي بالاعتماد على الحاسب الآلي، وذلك من أجل جمع البيانات وتخزينها ومعالجتها ومن ثم تزويد المدراء والمستفيد بالمعلومات بالوقت والمكان والصيغة المناسبة، والتي ستساعدهم في اتخاذ القرارات. .</a:t>
            </a:r>
            <a:endParaRPr lang="en-US" sz="2400"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72480" y="0"/>
            <a:ext cx="9633520" cy="1143000"/>
          </a:xfrm>
          <a:noFill/>
          <a:ln w="9525">
            <a:noFill/>
            <a:miter lim="800000"/>
            <a:headEnd/>
            <a:tailEnd/>
          </a:ln>
        </p:spPr>
        <p:txBody>
          <a:bodyPr vert="horz" wrap="square" lIns="91440" tIns="45720" rIns="91440" bIns="45720" numCol="1" anchor="ctr" anchorCtr="0" compatLnSpc="1">
            <a:prstTxWarp prst="textNoShape">
              <a:avLst/>
            </a:prstTxWarp>
          </a:bodyPr>
          <a:lstStyle/>
          <a:p>
            <a:r>
              <a:rPr lang="ar-EG" b="1" dirty="0" smtClean="0"/>
              <a:t>   </a:t>
            </a:r>
            <a:r>
              <a:rPr lang="ar-SA" b="1" dirty="0" smtClean="0">
                <a:solidFill>
                  <a:srgbClr val="009900"/>
                </a:solidFill>
              </a:rPr>
              <a:t>نظام المعلومات </a:t>
            </a:r>
            <a:r>
              <a:rPr lang="ar-SA" b="1" dirty="0" err="1" smtClean="0">
                <a:solidFill>
                  <a:srgbClr val="009900"/>
                </a:solidFill>
              </a:rPr>
              <a:t>و</a:t>
            </a:r>
            <a:r>
              <a:rPr lang="ar-EG" b="1" dirty="0" smtClean="0">
                <a:solidFill>
                  <a:srgbClr val="009900"/>
                </a:solidFill>
              </a:rPr>
              <a:t> </a:t>
            </a:r>
            <a:r>
              <a:rPr lang="ar-SA" b="1" dirty="0" smtClean="0">
                <a:solidFill>
                  <a:srgbClr val="009900"/>
                </a:solidFill>
              </a:rPr>
              <a:t>المؤسسة </a:t>
            </a:r>
            <a:endParaRPr lang="en-US" dirty="0">
              <a:solidFill>
                <a:srgbClr val="009900"/>
              </a:solidFill>
            </a:endParaRPr>
          </a:p>
        </p:txBody>
      </p:sp>
      <p:sp>
        <p:nvSpPr>
          <p:cNvPr id="9219" name="Content Placeholder 2"/>
          <p:cNvSpPr>
            <a:spLocks noGrp="1"/>
          </p:cNvSpPr>
          <p:nvPr>
            <p:ph idx="4294967295"/>
          </p:nvPr>
        </p:nvSpPr>
        <p:spPr>
          <a:xfrm>
            <a:off x="428498" y="1124744"/>
            <a:ext cx="9448800" cy="5328592"/>
          </a:xfrm>
        </p:spPr>
        <p:txBody>
          <a:bodyPr/>
          <a:lstStyle/>
          <a:p>
            <a:pPr rtl="1">
              <a:buFont typeface="Wingdings" pitchFamily="2" charset="2"/>
              <a:buChar char="q"/>
            </a:pPr>
            <a:endParaRPr lang="ar-EG" sz="2400" b="1" dirty="0" smtClean="0"/>
          </a:p>
          <a:p>
            <a:pPr rtl="1">
              <a:buFont typeface="Wingdings" pitchFamily="2" charset="2"/>
              <a:buChar char="q"/>
            </a:pPr>
            <a:r>
              <a:rPr lang="ar-SA" sz="2400" b="1" dirty="0" smtClean="0"/>
              <a:t>ينعكس دور نظم المعلومات على داخل المؤسسة وعلى البيئة المحيطة بها. </a:t>
            </a:r>
            <a:endParaRPr lang="en-US" sz="2400" dirty="0" smtClean="0"/>
          </a:p>
          <a:p>
            <a:pPr rtl="1">
              <a:buFont typeface="Wingdings" pitchFamily="2" charset="2"/>
              <a:buChar char="q"/>
            </a:pPr>
            <a:r>
              <a:rPr lang="ar-SA" sz="2400" b="1" dirty="0" smtClean="0"/>
              <a:t>يتمحور انعكاس دور نظم المعلومات على داخل المؤسسة من خلال العناصر الأربعة للنظم وهي:</a:t>
            </a:r>
          </a:p>
          <a:p>
            <a:pPr lvl="1" rtl="1">
              <a:buFont typeface="Wingdings" pitchFamily="2" charset="2"/>
              <a:buChar char="ü"/>
            </a:pPr>
            <a:r>
              <a:rPr lang="ar-SA" sz="2400" b="1" dirty="0" smtClean="0"/>
              <a:t>المدخلات – العمليات – المخرجات – التغذية المرتدة</a:t>
            </a:r>
          </a:p>
          <a:p>
            <a:pPr lvl="1" rtl="1">
              <a:buFont typeface="Wingdings" pitchFamily="2" charset="2"/>
              <a:buChar char="q"/>
            </a:pPr>
            <a:endParaRPr lang="en-US" sz="2400" dirty="0" smtClean="0"/>
          </a:p>
          <a:p>
            <a:pPr rtl="1">
              <a:buFont typeface="Wingdings" pitchFamily="2" charset="2"/>
              <a:buChar char="q"/>
            </a:pPr>
            <a:r>
              <a:rPr lang="ar-SA" sz="2400" b="1" dirty="0" smtClean="0"/>
              <a:t>يتمحور انعكاس </a:t>
            </a:r>
            <a:r>
              <a:rPr lang="ar-EG" sz="2400" b="1" dirty="0" smtClean="0"/>
              <a:t>تأثير </a:t>
            </a:r>
            <a:r>
              <a:rPr lang="ar-SA" sz="2400" b="1" dirty="0" smtClean="0"/>
              <a:t>نظم المعلومات على بيئة</a:t>
            </a:r>
            <a:r>
              <a:rPr lang="ar-EG" sz="2400" b="1" dirty="0" smtClean="0"/>
              <a:t>(ثقافة)</a:t>
            </a:r>
            <a:r>
              <a:rPr lang="ar-SA" sz="2400" b="1" dirty="0" smtClean="0"/>
              <a:t> المؤسسة من خلال العناصر:</a:t>
            </a:r>
            <a:endParaRPr lang="en-US" sz="2400" dirty="0" smtClean="0"/>
          </a:p>
          <a:p>
            <a:pPr lvl="1" rtl="1">
              <a:buFont typeface="Wingdings" pitchFamily="2" charset="2"/>
              <a:buChar char="ü"/>
            </a:pPr>
            <a:r>
              <a:rPr lang="ar-SA" sz="2400" b="1" dirty="0" smtClean="0"/>
              <a:t>المساهمون </a:t>
            </a:r>
            <a:r>
              <a:rPr lang="en-US" sz="2400" b="1" dirty="0" smtClean="0"/>
              <a:t>(Stockholders) </a:t>
            </a:r>
            <a:r>
              <a:rPr lang="ar-SA" sz="2400" b="1" dirty="0" smtClean="0"/>
              <a:t>، الموردون  </a:t>
            </a:r>
            <a:r>
              <a:rPr lang="en-US" sz="2400" b="1" dirty="0" smtClean="0"/>
              <a:t>(Suppliers)</a:t>
            </a:r>
            <a:r>
              <a:rPr lang="ar-SA" sz="2400" b="1" dirty="0" smtClean="0"/>
              <a:t>،</a:t>
            </a:r>
            <a:endParaRPr lang="en-US" sz="2400" dirty="0" smtClean="0"/>
          </a:p>
          <a:p>
            <a:pPr lvl="1" rtl="1">
              <a:buFont typeface="Wingdings" pitchFamily="2" charset="2"/>
              <a:buChar char="ü"/>
            </a:pPr>
            <a:r>
              <a:rPr lang="ar-SA" sz="2400" b="1" dirty="0" smtClean="0"/>
              <a:t>العملاء  </a:t>
            </a:r>
            <a:r>
              <a:rPr lang="en-US" sz="2400" b="1" dirty="0" smtClean="0"/>
              <a:t>(Customers)</a:t>
            </a:r>
            <a:r>
              <a:rPr lang="ar-SA" sz="2400" b="1" dirty="0" smtClean="0"/>
              <a:t>، المنافسون  </a:t>
            </a:r>
            <a:r>
              <a:rPr lang="en-US" sz="2400" b="1" dirty="0" smtClean="0"/>
              <a:t>(Competitors) </a:t>
            </a:r>
            <a:r>
              <a:rPr lang="ar-SA" sz="2400" b="1" dirty="0" smtClean="0"/>
              <a:t>،</a:t>
            </a:r>
            <a:endParaRPr lang="en-US" sz="2400" dirty="0" smtClean="0"/>
          </a:p>
          <a:p>
            <a:pPr lvl="1" rtl="1">
              <a:buFont typeface="Wingdings" pitchFamily="2" charset="2"/>
              <a:buChar char="ü"/>
            </a:pPr>
            <a:r>
              <a:rPr lang="ar-SA" sz="2400" b="1" dirty="0" smtClean="0"/>
              <a:t>الوكالات التنظيمية  </a:t>
            </a:r>
            <a:r>
              <a:rPr lang="en-US" sz="2400" b="1" dirty="0" smtClean="0"/>
              <a:t>(Regularity Agencies) </a:t>
            </a:r>
            <a:r>
              <a:rPr lang="ar-SA" sz="2400" b="1" dirty="0" smtClean="0"/>
              <a:t>.</a:t>
            </a:r>
          </a:p>
          <a:p>
            <a:pPr rtl="1">
              <a:buFont typeface="Wingdings" pitchFamily="2" charset="2"/>
              <a:buChar char="q"/>
            </a:pPr>
            <a:r>
              <a:rPr lang="ar-SA" sz="2400" b="1" dirty="0" smtClean="0"/>
              <a:t>يعتمد تكامل جميع هذه العناصر على تقنية نظم المعلومات</a:t>
            </a:r>
            <a:endParaRPr lang="en-US" sz="2400"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481" y="-27384"/>
            <a:ext cx="9595066" cy="1143000"/>
          </a:xfrm>
          <a:noFill/>
          <a:ln w="9525">
            <a:noFill/>
            <a:miter lim="800000"/>
            <a:headEnd/>
            <a:tailEnd/>
          </a:ln>
        </p:spPr>
        <p:txBody>
          <a:bodyPr vert="horz" wrap="square" lIns="91440" tIns="45720" rIns="91440" bIns="45720" numCol="1" anchor="ctr" anchorCtr="0" compatLnSpc="1">
            <a:prstTxWarp prst="textNoShape">
              <a:avLst/>
            </a:prstTxWarp>
          </a:bodyPr>
          <a:lstStyle/>
          <a:p>
            <a:r>
              <a:rPr lang="ar-EG" dirty="0" smtClean="0">
                <a:solidFill>
                  <a:srgbClr val="009900"/>
                </a:solidFill>
              </a:rPr>
              <a:t>   </a:t>
            </a:r>
            <a:r>
              <a:rPr lang="ar-SA" sz="4000" b="1" dirty="0" smtClean="0">
                <a:solidFill>
                  <a:srgbClr val="009900"/>
                </a:solidFill>
              </a:rPr>
              <a:t>دور نظام المعلومات داخل المؤسسة والبيئة المحيطة</a:t>
            </a:r>
            <a:endParaRPr lang="en-US" sz="4000" b="1" dirty="0" smtClean="0">
              <a:solidFill>
                <a:srgbClr val="009900"/>
              </a:solidFill>
            </a:endParaRPr>
          </a:p>
        </p:txBody>
      </p:sp>
      <p:grpSp>
        <p:nvGrpSpPr>
          <p:cNvPr id="3" name="مجموعة 72"/>
          <p:cNvGrpSpPr/>
          <p:nvPr/>
        </p:nvGrpSpPr>
        <p:grpSpPr>
          <a:xfrm>
            <a:off x="487712" y="1524002"/>
            <a:ext cx="9067800" cy="4419601"/>
            <a:chOff x="228600" y="1524000"/>
            <a:chExt cx="9067800" cy="4419601"/>
          </a:xfrm>
        </p:grpSpPr>
        <p:grpSp>
          <p:nvGrpSpPr>
            <p:cNvPr id="4" name="Group 25"/>
            <p:cNvGrpSpPr>
              <a:grpSpLocks/>
            </p:cNvGrpSpPr>
            <p:nvPr/>
          </p:nvGrpSpPr>
          <p:grpSpPr bwMode="auto">
            <a:xfrm>
              <a:off x="1754759" y="2996574"/>
              <a:ext cx="6017641" cy="499268"/>
              <a:chOff x="604" y="1023"/>
              <a:chExt cx="4400" cy="323"/>
            </a:xfrm>
          </p:grpSpPr>
          <p:sp>
            <p:nvSpPr>
              <p:cNvPr id="44" name="Line 11"/>
              <p:cNvSpPr>
                <a:spLocks noChangeShapeType="1"/>
              </p:cNvSpPr>
              <p:nvPr/>
            </p:nvSpPr>
            <p:spPr bwMode="auto">
              <a:xfrm flipH="1">
                <a:off x="1631" y="1157"/>
                <a:ext cx="672" cy="0"/>
              </a:xfrm>
              <a:prstGeom prst="line">
                <a:avLst/>
              </a:prstGeom>
              <a:noFill/>
              <a:ln w="38100">
                <a:solidFill>
                  <a:schemeClr val="tx1"/>
                </a:solidFill>
                <a:round/>
                <a:headEnd/>
                <a:tailEnd type="arrow" w="lg" len="lg"/>
              </a:ln>
              <a:effectLst/>
            </p:spPr>
            <p:txBody>
              <a:bodyPr/>
              <a:lstStyle/>
              <a:p>
                <a:endParaRPr lang="ar-SA"/>
              </a:p>
            </p:txBody>
          </p:sp>
          <p:sp>
            <p:nvSpPr>
              <p:cNvPr id="54" name="Text Box 15"/>
              <p:cNvSpPr txBox="1">
                <a:spLocks noChangeArrowheads="1"/>
              </p:cNvSpPr>
              <p:nvPr/>
            </p:nvSpPr>
            <p:spPr bwMode="auto">
              <a:xfrm>
                <a:off x="604" y="1023"/>
                <a:ext cx="989" cy="299"/>
              </a:xfrm>
              <a:prstGeom prst="rect">
                <a:avLst/>
              </a:prstGeom>
              <a:noFill/>
              <a:ln w="9525">
                <a:noFill/>
                <a:miter lim="800000"/>
                <a:headEnd/>
                <a:tailEnd/>
              </a:ln>
              <a:effectLst/>
            </p:spPr>
            <p:txBody>
              <a:bodyPr wrap="square">
                <a:spAutoFit/>
              </a:bodyPr>
              <a:lstStyle/>
              <a:p>
                <a:pPr algn="ctr">
                  <a:spcBef>
                    <a:spcPct val="50000"/>
                  </a:spcBef>
                </a:pPr>
                <a:r>
                  <a:rPr lang="ar-SA" sz="2400" b="1" dirty="0">
                    <a:solidFill>
                      <a:srgbClr val="0000FF"/>
                    </a:solidFill>
                    <a:cs typeface="Arabic Transparent" pitchFamily="2" charset="-78"/>
                  </a:rPr>
                  <a:t>المخرجات</a:t>
                </a:r>
                <a:endParaRPr lang="en-US" sz="2400" b="1" dirty="0">
                  <a:solidFill>
                    <a:srgbClr val="0000FF"/>
                  </a:solidFill>
                  <a:cs typeface="Arabic Transparent" pitchFamily="2" charset="-78"/>
                </a:endParaRPr>
              </a:p>
            </p:txBody>
          </p:sp>
          <p:sp>
            <p:nvSpPr>
              <p:cNvPr id="52" name="Text Box 18"/>
              <p:cNvSpPr txBox="1">
                <a:spLocks noChangeArrowheads="1"/>
              </p:cNvSpPr>
              <p:nvPr/>
            </p:nvSpPr>
            <p:spPr bwMode="auto">
              <a:xfrm>
                <a:off x="2553" y="1047"/>
                <a:ext cx="891" cy="299"/>
              </a:xfrm>
              <a:prstGeom prst="rect">
                <a:avLst/>
              </a:prstGeom>
              <a:noFill/>
              <a:ln w="9525">
                <a:noFill/>
                <a:miter lim="800000"/>
                <a:headEnd/>
                <a:tailEnd/>
              </a:ln>
              <a:effectLst/>
            </p:spPr>
            <p:txBody>
              <a:bodyPr wrap="square">
                <a:spAutoFit/>
              </a:bodyPr>
              <a:lstStyle/>
              <a:p>
                <a:pPr algn="ctr">
                  <a:spcBef>
                    <a:spcPct val="50000"/>
                  </a:spcBef>
                </a:pPr>
                <a:r>
                  <a:rPr lang="ar-SA" sz="2400" b="1" dirty="0">
                    <a:cs typeface="Arabic Transparent" pitchFamily="2" charset="-78"/>
                  </a:rPr>
                  <a:t>العمليات</a:t>
                </a:r>
                <a:endParaRPr lang="en-US" sz="2400" b="1" dirty="0">
                  <a:cs typeface="Arabic Transparent" pitchFamily="2" charset="-78"/>
                </a:endParaRPr>
              </a:p>
            </p:txBody>
          </p:sp>
          <p:sp>
            <p:nvSpPr>
              <p:cNvPr id="50" name="Text Box 21"/>
              <p:cNvSpPr txBox="1">
                <a:spLocks noChangeArrowheads="1"/>
              </p:cNvSpPr>
              <p:nvPr/>
            </p:nvSpPr>
            <p:spPr bwMode="auto">
              <a:xfrm>
                <a:off x="4113" y="1023"/>
                <a:ext cx="891" cy="299"/>
              </a:xfrm>
              <a:prstGeom prst="rect">
                <a:avLst/>
              </a:prstGeom>
              <a:noFill/>
              <a:ln w="9525">
                <a:noFill/>
                <a:miter lim="800000"/>
                <a:headEnd/>
                <a:tailEnd/>
              </a:ln>
              <a:effectLst/>
            </p:spPr>
            <p:txBody>
              <a:bodyPr wrap="square">
                <a:spAutoFit/>
              </a:bodyPr>
              <a:lstStyle/>
              <a:p>
                <a:pPr algn="ctr">
                  <a:spcBef>
                    <a:spcPct val="50000"/>
                  </a:spcBef>
                </a:pPr>
                <a:r>
                  <a:rPr lang="ar-SA" sz="2400" b="1" dirty="0">
                    <a:solidFill>
                      <a:srgbClr val="0000FF"/>
                    </a:solidFill>
                    <a:cs typeface="Arabic Transparent" pitchFamily="2" charset="-78"/>
                  </a:rPr>
                  <a:t>المدخلات</a:t>
                </a:r>
                <a:endParaRPr lang="en-US" sz="2400" b="1" dirty="0">
                  <a:solidFill>
                    <a:srgbClr val="0000FF"/>
                  </a:solidFill>
                  <a:cs typeface="Arabic Transparent" pitchFamily="2" charset="-78"/>
                </a:endParaRPr>
              </a:p>
            </p:txBody>
          </p:sp>
        </p:grpSp>
        <p:sp>
          <p:nvSpPr>
            <p:cNvPr id="43" name="Text Box 24"/>
            <p:cNvSpPr txBox="1">
              <a:spLocks noChangeArrowheads="1"/>
            </p:cNvSpPr>
            <p:nvPr/>
          </p:nvSpPr>
          <p:spPr bwMode="auto">
            <a:xfrm>
              <a:off x="4114800" y="3886200"/>
              <a:ext cx="1828800" cy="461665"/>
            </a:xfrm>
            <a:prstGeom prst="rect">
              <a:avLst/>
            </a:prstGeom>
            <a:noFill/>
            <a:ln w="9525">
              <a:noFill/>
              <a:miter lim="800000"/>
              <a:headEnd/>
              <a:tailEnd/>
            </a:ln>
            <a:effectLst/>
          </p:spPr>
          <p:txBody>
            <a:bodyPr wrap="square">
              <a:spAutoFit/>
            </a:bodyPr>
            <a:lstStyle/>
            <a:p>
              <a:pPr algn="ctr">
                <a:spcBef>
                  <a:spcPct val="50000"/>
                </a:spcBef>
              </a:pPr>
              <a:r>
                <a:rPr lang="ar-SA" sz="2400" b="1" dirty="0">
                  <a:solidFill>
                    <a:srgbClr val="0000FF"/>
                  </a:solidFill>
                  <a:cs typeface="Arabic Transparent" pitchFamily="2" charset="-78"/>
                </a:rPr>
                <a:t>التغذية المرتدة</a:t>
              </a:r>
              <a:endParaRPr lang="en-US" sz="2400" b="1" dirty="0">
                <a:solidFill>
                  <a:srgbClr val="0000FF"/>
                </a:solidFill>
                <a:cs typeface="Arabic Transparent" pitchFamily="2" charset="-78"/>
              </a:endParaRPr>
            </a:p>
          </p:txBody>
        </p:sp>
        <p:sp>
          <p:nvSpPr>
            <p:cNvPr id="32" name="Rectangle 26"/>
            <p:cNvSpPr>
              <a:spLocks noChangeArrowheads="1"/>
            </p:cNvSpPr>
            <p:nvPr/>
          </p:nvSpPr>
          <p:spPr bwMode="auto">
            <a:xfrm>
              <a:off x="1600200" y="2438400"/>
              <a:ext cx="6172200" cy="2438400"/>
            </a:xfrm>
            <a:prstGeom prst="rect">
              <a:avLst/>
            </a:prstGeom>
            <a:noFill/>
            <a:ln w="38100" cmpd="dbl">
              <a:solidFill>
                <a:schemeClr val="tx1"/>
              </a:solidFill>
              <a:miter lim="800000"/>
              <a:headEnd/>
              <a:tailEnd/>
            </a:ln>
            <a:effectLst/>
          </p:spPr>
          <p:txBody>
            <a:bodyPr wrap="none" anchor="ctr"/>
            <a:lstStyle/>
            <a:p>
              <a:endParaRPr lang="ar-SA"/>
            </a:p>
          </p:txBody>
        </p:sp>
        <p:sp>
          <p:nvSpPr>
            <p:cNvPr id="33" name="Text Box 27"/>
            <p:cNvSpPr txBox="1">
              <a:spLocks noChangeArrowheads="1"/>
            </p:cNvSpPr>
            <p:nvPr/>
          </p:nvSpPr>
          <p:spPr bwMode="auto">
            <a:xfrm>
              <a:off x="3938888" y="2690916"/>
              <a:ext cx="1950217" cy="954107"/>
            </a:xfrm>
            <a:prstGeom prst="rect">
              <a:avLst/>
            </a:prstGeom>
            <a:solidFill>
              <a:schemeClr val="bg1"/>
            </a:solidFill>
            <a:ln w="9525">
              <a:noFill/>
              <a:miter lim="800000"/>
              <a:headEnd/>
              <a:tailEnd/>
            </a:ln>
            <a:effectLst/>
          </p:spPr>
          <p:txBody>
            <a:bodyPr wrap="square">
              <a:spAutoFit/>
            </a:bodyPr>
            <a:lstStyle/>
            <a:p>
              <a:pPr algn="ctr">
                <a:spcBef>
                  <a:spcPct val="50000"/>
                </a:spcBef>
              </a:pPr>
              <a:r>
                <a:rPr lang="ar-SA" sz="2800" b="1" dirty="0">
                  <a:solidFill>
                    <a:srgbClr val="0000FF"/>
                  </a:solidFill>
                </a:rPr>
                <a:t>نظام معلومات </a:t>
              </a:r>
              <a:r>
                <a:rPr lang="ar-EG" sz="2800" b="1" dirty="0" smtClean="0">
                  <a:solidFill>
                    <a:srgbClr val="0000FF"/>
                  </a:solidFill>
                </a:rPr>
                <a:t>المؤسسة</a:t>
              </a:r>
              <a:endParaRPr lang="en-US" sz="2800" b="1" dirty="0">
                <a:solidFill>
                  <a:srgbClr val="0000FF"/>
                </a:solidFill>
              </a:endParaRPr>
            </a:p>
          </p:txBody>
        </p:sp>
        <p:sp>
          <p:nvSpPr>
            <p:cNvPr id="59" name="AutoShape 33"/>
            <p:cNvSpPr>
              <a:spLocks noChangeArrowheads="1"/>
            </p:cNvSpPr>
            <p:nvPr/>
          </p:nvSpPr>
          <p:spPr bwMode="auto">
            <a:xfrm>
              <a:off x="7239000" y="1524000"/>
              <a:ext cx="2057400" cy="609601"/>
            </a:xfrm>
            <a:prstGeom prst="ribbon2">
              <a:avLst>
                <a:gd name="adj1" fmla="val 12500"/>
                <a:gd name="adj2" fmla="val 50000"/>
              </a:avLst>
            </a:prstGeom>
            <a:solidFill>
              <a:schemeClr val="accent1"/>
            </a:solidFill>
            <a:ln w="9525">
              <a:solidFill>
                <a:schemeClr val="tx1"/>
              </a:solidFill>
              <a:round/>
              <a:headEnd/>
              <a:tailEnd/>
            </a:ln>
            <a:effectLst/>
          </p:spPr>
          <p:txBody>
            <a:bodyPr wrap="none" anchor="ctr"/>
            <a:lstStyle/>
            <a:p>
              <a:pPr algn="ctr"/>
              <a:r>
                <a:rPr lang="ar-SA" b="1" dirty="0" smtClean="0">
                  <a:solidFill>
                    <a:schemeClr val="tx1"/>
                  </a:solidFill>
                </a:rPr>
                <a:t>العملاء</a:t>
              </a:r>
              <a:endParaRPr lang="ar-SA" dirty="0">
                <a:solidFill>
                  <a:schemeClr val="tx1"/>
                </a:solidFill>
              </a:endParaRPr>
            </a:p>
          </p:txBody>
        </p:sp>
        <p:sp>
          <p:nvSpPr>
            <p:cNvPr id="38" name="Line 11"/>
            <p:cNvSpPr>
              <a:spLocks noChangeShapeType="1"/>
            </p:cNvSpPr>
            <p:nvPr/>
          </p:nvSpPr>
          <p:spPr bwMode="auto">
            <a:xfrm flipH="1">
              <a:off x="5638800" y="3204201"/>
              <a:ext cx="918889" cy="0"/>
            </a:xfrm>
            <a:prstGeom prst="line">
              <a:avLst/>
            </a:prstGeom>
            <a:noFill/>
            <a:ln w="38100">
              <a:solidFill>
                <a:schemeClr val="tx1"/>
              </a:solidFill>
              <a:round/>
              <a:headEnd/>
              <a:tailEnd type="arrow" w="lg" len="lg"/>
            </a:ln>
            <a:effectLst/>
          </p:spPr>
          <p:txBody>
            <a:bodyPr/>
            <a:lstStyle/>
            <a:p>
              <a:endParaRPr lang="ar-SA"/>
            </a:p>
          </p:txBody>
        </p:sp>
        <p:sp>
          <p:nvSpPr>
            <p:cNvPr id="39" name="Line 11"/>
            <p:cNvSpPr>
              <a:spLocks noChangeShapeType="1"/>
            </p:cNvSpPr>
            <p:nvPr/>
          </p:nvSpPr>
          <p:spPr bwMode="auto">
            <a:xfrm>
              <a:off x="2690749" y="3581400"/>
              <a:ext cx="1371600" cy="533400"/>
            </a:xfrm>
            <a:prstGeom prst="line">
              <a:avLst/>
            </a:prstGeom>
            <a:noFill/>
            <a:ln w="38100">
              <a:solidFill>
                <a:schemeClr val="tx1"/>
              </a:solidFill>
              <a:round/>
              <a:headEnd/>
              <a:tailEnd type="arrow" w="lg" len="lg"/>
            </a:ln>
            <a:effectLst/>
          </p:spPr>
          <p:txBody>
            <a:bodyPr/>
            <a:lstStyle/>
            <a:p>
              <a:endParaRPr lang="ar-SA"/>
            </a:p>
          </p:txBody>
        </p:sp>
        <p:sp>
          <p:nvSpPr>
            <p:cNvPr id="41" name="Line 11"/>
            <p:cNvSpPr>
              <a:spLocks noChangeShapeType="1"/>
            </p:cNvSpPr>
            <p:nvPr/>
          </p:nvSpPr>
          <p:spPr bwMode="auto">
            <a:xfrm flipV="1">
              <a:off x="5791199" y="3505200"/>
              <a:ext cx="914401" cy="609600"/>
            </a:xfrm>
            <a:prstGeom prst="line">
              <a:avLst/>
            </a:prstGeom>
            <a:noFill/>
            <a:ln w="38100">
              <a:solidFill>
                <a:schemeClr val="tx1"/>
              </a:solidFill>
              <a:round/>
              <a:headEnd/>
              <a:tailEnd type="arrow" w="lg" len="lg"/>
            </a:ln>
            <a:effectLst/>
          </p:spPr>
          <p:txBody>
            <a:bodyPr/>
            <a:lstStyle/>
            <a:p>
              <a:endParaRPr lang="ar-SA"/>
            </a:p>
          </p:txBody>
        </p:sp>
        <p:sp>
          <p:nvSpPr>
            <p:cNvPr id="42" name="AutoShape 33"/>
            <p:cNvSpPr>
              <a:spLocks noChangeArrowheads="1"/>
            </p:cNvSpPr>
            <p:nvPr/>
          </p:nvSpPr>
          <p:spPr bwMode="auto">
            <a:xfrm>
              <a:off x="228600" y="1524000"/>
              <a:ext cx="2057400" cy="609601"/>
            </a:xfrm>
            <a:prstGeom prst="ribbon2">
              <a:avLst>
                <a:gd name="adj1" fmla="val 12500"/>
                <a:gd name="adj2" fmla="val 50000"/>
              </a:avLst>
            </a:prstGeom>
            <a:solidFill>
              <a:schemeClr val="accent1"/>
            </a:solidFill>
            <a:ln w="9525">
              <a:solidFill>
                <a:schemeClr val="tx1"/>
              </a:solidFill>
              <a:round/>
              <a:headEnd/>
              <a:tailEnd/>
            </a:ln>
            <a:effectLst/>
          </p:spPr>
          <p:txBody>
            <a:bodyPr wrap="none" anchor="ctr"/>
            <a:lstStyle/>
            <a:p>
              <a:pPr algn="ctr"/>
              <a:r>
                <a:rPr lang="ar-SA" b="1" dirty="0" smtClean="0">
                  <a:solidFill>
                    <a:schemeClr val="tx1"/>
                  </a:solidFill>
                </a:rPr>
                <a:t>الموردون</a:t>
              </a:r>
              <a:endParaRPr lang="ar-SA" dirty="0">
                <a:solidFill>
                  <a:schemeClr val="tx1"/>
                </a:solidFill>
              </a:endParaRPr>
            </a:p>
          </p:txBody>
        </p:sp>
        <p:sp>
          <p:nvSpPr>
            <p:cNvPr id="70" name="AutoShape 33"/>
            <p:cNvSpPr>
              <a:spLocks noChangeArrowheads="1"/>
            </p:cNvSpPr>
            <p:nvPr/>
          </p:nvSpPr>
          <p:spPr bwMode="auto">
            <a:xfrm>
              <a:off x="381000" y="5181599"/>
              <a:ext cx="2057400" cy="609601"/>
            </a:xfrm>
            <a:prstGeom prst="ribbon2">
              <a:avLst>
                <a:gd name="adj1" fmla="val 12500"/>
                <a:gd name="adj2" fmla="val 50000"/>
              </a:avLst>
            </a:prstGeom>
            <a:solidFill>
              <a:schemeClr val="accent1"/>
            </a:solidFill>
            <a:ln w="9525">
              <a:solidFill>
                <a:schemeClr val="tx1"/>
              </a:solidFill>
              <a:round/>
              <a:headEnd/>
              <a:tailEnd/>
            </a:ln>
            <a:effectLst/>
          </p:spPr>
          <p:txBody>
            <a:bodyPr wrap="none" anchor="ctr"/>
            <a:lstStyle/>
            <a:p>
              <a:pPr algn="ctr"/>
              <a:r>
                <a:rPr lang="ar-SA" b="1" dirty="0" smtClean="0">
                  <a:solidFill>
                    <a:schemeClr val="tx1"/>
                  </a:solidFill>
                </a:rPr>
                <a:t>المنافسون</a:t>
              </a:r>
              <a:endParaRPr lang="ar-SA" dirty="0">
                <a:solidFill>
                  <a:schemeClr val="tx1"/>
                </a:solidFill>
              </a:endParaRPr>
            </a:p>
          </p:txBody>
        </p:sp>
        <p:sp>
          <p:nvSpPr>
            <p:cNvPr id="71" name="AutoShape 33"/>
            <p:cNvSpPr>
              <a:spLocks noChangeArrowheads="1"/>
            </p:cNvSpPr>
            <p:nvPr/>
          </p:nvSpPr>
          <p:spPr bwMode="auto">
            <a:xfrm>
              <a:off x="3810000" y="5334000"/>
              <a:ext cx="2057400" cy="609601"/>
            </a:xfrm>
            <a:prstGeom prst="ribbon2">
              <a:avLst>
                <a:gd name="adj1" fmla="val 12500"/>
                <a:gd name="adj2" fmla="val 50000"/>
              </a:avLst>
            </a:prstGeom>
            <a:solidFill>
              <a:schemeClr val="accent1"/>
            </a:solidFill>
            <a:ln w="9525">
              <a:solidFill>
                <a:schemeClr val="tx1"/>
              </a:solidFill>
              <a:round/>
              <a:headEnd/>
              <a:tailEnd/>
            </a:ln>
            <a:effectLst/>
          </p:spPr>
          <p:txBody>
            <a:bodyPr wrap="none" anchor="ctr"/>
            <a:lstStyle/>
            <a:p>
              <a:pPr algn="ctr"/>
              <a:r>
                <a:rPr lang="ar-SA" b="1" dirty="0" smtClean="0">
                  <a:solidFill>
                    <a:schemeClr val="tx1"/>
                  </a:solidFill>
                </a:rPr>
                <a:t>المساهمون</a:t>
              </a:r>
              <a:endParaRPr lang="ar-SA" dirty="0">
                <a:solidFill>
                  <a:schemeClr val="tx1"/>
                </a:solidFill>
              </a:endParaRPr>
            </a:p>
          </p:txBody>
        </p:sp>
        <p:sp>
          <p:nvSpPr>
            <p:cNvPr id="72" name="AutoShape 33"/>
            <p:cNvSpPr>
              <a:spLocks noChangeArrowheads="1"/>
            </p:cNvSpPr>
            <p:nvPr/>
          </p:nvSpPr>
          <p:spPr bwMode="auto">
            <a:xfrm>
              <a:off x="7162800" y="5181599"/>
              <a:ext cx="2057400" cy="609601"/>
            </a:xfrm>
            <a:prstGeom prst="ribbon2">
              <a:avLst>
                <a:gd name="adj1" fmla="val 12500"/>
                <a:gd name="adj2" fmla="val 50000"/>
              </a:avLst>
            </a:prstGeom>
            <a:solidFill>
              <a:schemeClr val="accent1"/>
            </a:solidFill>
            <a:ln w="9525">
              <a:solidFill>
                <a:schemeClr val="tx1"/>
              </a:solidFill>
              <a:round/>
              <a:headEnd/>
              <a:tailEnd/>
            </a:ln>
            <a:effectLst/>
          </p:spPr>
          <p:txBody>
            <a:bodyPr wrap="none" anchor="ctr"/>
            <a:lstStyle/>
            <a:p>
              <a:pPr algn="ctr"/>
              <a:r>
                <a:rPr lang="ar-SA" b="1" dirty="0" smtClean="0">
                  <a:solidFill>
                    <a:schemeClr val="tx1"/>
                  </a:solidFill>
                </a:rPr>
                <a:t>الوكالات</a:t>
              </a:r>
            </a:p>
            <a:p>
              <a:pPr algn="ctr"/>
              <a:r>
                <a:rPr lang="ar-SA" b="1" dirty="0" smtClean="0">
                  <a:solidFill>
                    <a:schemeClr val="tx1"/>
                  </a:solidFill>
                </a:rPr>
                <a:t> التنظيمية</a:t>
              </a:r>
              <a:endParaRPr lang="ar-SA" dirty="0">
                <a:solidFill>
                  <a:schemeClr val="tx1"/>
                </a:solidFill>
              </a:endParaRPr>
            </a:p>
          </p:txBody>
        </p:sp>
      </p:grpSp>
      <p:sp>
        <p:nvSpPr>
          <p:cNvPr id="74" name="Text Box 24"/>
          <p:cNvSpPr txBox="1">
            <a:spLocks noChangeArrowheads="1"/>
          </p:cNvSpPr>
          <p:nvPr/>
        </p:nvSpPr>
        <p:spPr bwMode="auto">
          <a:xfrm>
            <a:off x="3810000" y="1447800"/>
            <a:ext cx="2057400" cy="584775"/>
          </a:xfrm>
          <a:prstGeom prst="rect">
            <a:avLst/>
          </a:prstGeom>
          <a:noFill/>
          <a:ln w="9525">
            <a:noFill/>
            <a:miter lim="800000"/>
            <a:headEnd/>
            <a:tailEnd/>
          </a:ln>
          <a:effectLst/>
        </p:spPr>
        <p:txBody>
          <a:bodyPr wrap="square">
            <a:spAutoFit/>
          </a:bodyPr>
          <a:lstStyle/>
          <a:p>
            <a:pPr algn="ctr">
              <a:spcBef>
                <a:spcPct val="50000"/>
              </a:spcBef>
            </a:pPr>
            <a:r>
              <a:rPr lang="ar-SA" sz="3200" b="1" dirty="0" smtClean="0">
                <a:solidFill>
                  <a:schemeClr val="tx1"/>
                </a:solidFill>
                <a:cs typeface="Arabic Transparent" pitchFamily="2" charset="-78"/>
              </a:rPr>
              <a:t>بيئة </a:t>
            </a:r>
            <a:r>
              <a:rPr lang="ar-EG" sz="3200" b="1" dirty="0" smtClean="0">
                <a:solidFill>
                  <a:schemeClr val="tx1"/>
                </a:solidFill>
                <a:cs typeface="Arabic Transparent" pitchFamily="2" charset="-78"/>
              </a:rPr>
              <a:t>المؤسسة</a:t>
            </a:r>
            <a:endParaRPr lang="en-US" sz="3200" b="1" dirty="0">
              <a:solidFill>
                <a:schemeClr val="tx1"/>
              </a:solidFill>
              <a:cs typeface="Arabic Transparent" pitchFamily="2" charset="-78"/>
            </a:endParaRPr>
          </a:p>
        </p:txBody>
      </p:sp>
      <p:sp>
        <p:nvSpPr>
          <p:cNvPr id="75" name="Line 11"/>
          <p:cNvSpPr>
            <a:spLocks noChangeShapeType="1"/>
          </p:cNvSpPr>
          <p:nvPr/>
        </p:nvSpPr>
        <p:spPr bwMode="auto">
          <a:xfrm flipH="1" flipV="1">
            <a:off x="1295400" y="2209800"/>
            <a:ext cx="609600" cy="457200"/>
          </a:xfrm>
          <a:prstGeom prst="line">
            <a:avLst/>
          </a:prstGeom>
          <a:noFill/>
          <a:ln w="38100">
            <a:solidFill>
              <a:schemeClr val="tx1"/>
            </a:solidFill>
            <a:round/>
            <a:headEnd type="arrow" w="lg" len="lg"/>
            <a:tailEnd type="arrow" w="lg" len="lg"/>
          </a:ln>
          <a:effectLst/>
        </p:spPr>
        <p:txBody>
          <a:bodyPr/>
          <a:lstStyle/>
          <a:p>
            <a:endParaRPr lang="ar-SA"/>
          </a:p>
        </p:txBody>
      </p:sp>
      <p:sp>
        <p:nvSpPr>
          <p:cNvPr id="76" name="Line 11"/>
          <p:cNvSpPr>
            <a:spLocks noChangeShapeType="1"/>
          </p:cNvSpPr>
          <p:nvPr/>
        </p:nvSpPr>
        <p:spPr bwMode="auto">
          <a:xfrm flipH="1">
            <a:off x="1371600" y="4648200"/>
            <a:ext cx="533400" cy="457200"/>
          </a:xfrm>
          <a:prstGeom prst="line">
            <a:avLst/>
          </a:prstGeom>
          <a:noFill/>
          <a:ln w="38100">
            <a:solidFill>
              <a:schemeClr val="tx1"/>
            </a:solidFill>
            <a:round/>
            <a:headEnd type="arrow" w="lg" len="lg"/>
            <a:tailEnd type="arrow" w="lg" len="lg"/>
          </a:ln>
          <a:effectLst/>
        </p:spPr>
        <p:txBody>
          <a:bodyPr/>
          <a:lstStyle/>
          <a:p>
            <a:endParaRPr lang="ar-SA"/>
          </a:p>
        </p:txBody>
      </p:sp>
      <p:sp>
        <p:nvSpPr>
          <p:cNvPr id="77" name="Line 11"/>
          <p:cNvSpPr>
            <a:spLocks noChangeShapeType="1"/>
          </p:cNvSpPr>
          <p:nvPr/>
        </p:nvSpPr>
        <p:spPr bwMode="auto">
          <a:xfrm flipV="1">
            <a:off x="7467600" y="2209800"/>
            <a:ext cx="685800" cy="457200"/>
          </a:xfrm>
          <a:prstGeom prst="line">
            <a:avLst/>
          </a:prstGeom>
          <a:noFill/>
          <a:ln w="38100">
            <a:solidFill>
              <a:schemeClr val="tx1"/>
            </a:solidFill>
            <a:round/>
            <a:headEnd type="arrow" w="lg" len="lg"/>
            <a:tailEnd type="arrow" w="lg" len="lg"/>
          </a:ln>
          <a:effectLst/>
        </p:spPr>
        <p:txBody>
          <a:bodyPr/>
          <a:lstStyle/>
          <a:p>
            <a:endParaRPr lang="ar-SA"/>
          </a:p>
        </p:txBody>
      </p:sp>
      <p:sp>
        <p:nvSpPr>
          <p:cNvPr id="78" name="Line 11"/>
          <p:cNvSpPr>
            <a:spLocks noChangeShapeType="1"/>
          </p:cNvSpPr>
          <p:nvPr/>
        </p:nvSpPr>
        <p:spPr bwMode="auto">
          <a:xfrm flipH="1" flipV="1">
            <a:off x="7467600" y="4648200"/>
            <a:ext cx="609600" cy="457200"/>
          </a:xfrm>
          <a:prstGeom prst="line">
            <a:avLst/>
          </a:prstGeom>
          <a:noFill/>
          <a:ln w="38100">
            <a:solidFill>
              <a:schemeClr val="tx1"/>
            </a:solidFill>
            <a:round/>
            <a:headEnd type="arrow" w="lg" len="lg"/>
            <a:tailEnd type="arrow" w="lg" len="lg"/>
          </a:ln>
          <a:effectLst/>
        </p:spPr>
        <p:txBody>
          <a:bodyPr/>
          <a:lstStyle/>
          <a:p>
            <a:endParaRPr lang="ar-SA"/>
          </a:p>
        </p:txBody>
      </p:sp>
      <p:sp>
        <p:nvSpPr>
          <p:cNvPr id="79" name="Line 11"/>
          <p:cNvSpPr>
            <a:spLocks noChangeShapeType="1"/>
          </p:cNvSpPr>
          <p:nvPr/>
        </p:nvSpPr>
        <p:spPr bwMode="auto">
          <a:xfrm flipH="1" flipV="1">
            <a:off x="5109017" y="4572000"/>
            <a:ext cx="0" cy="685800"/>
          </a:xfrm>
          <a:prstGeom prst="line">
            <a:avLst/>
          </a:prstGeom>
          <a:noFill/>
          <a:ln w="38100">
            <a:solidFill>
              <a:schemeClr val="tx1"/>
            </a:solidFill>
            <a:round/>
            <a:headEnd type="arrow" w="lg" len="lg"/>
            <a:tailEnd type="arrow" w="lg" len="lg"/>
          </a:ln>
          <a:effectLst/>
        </p:spPr>
        <p:txBody>
          <a:bodyPr/>
          <a:lstStyle/>
          <a:p>
            <a:endParaRPr lang="ar-SA"/>
          </a:p>
        </p:txBody>
      </p:sp>
      <p:sp>
        <p:nvSpPr>
          <p:cNvPr id="27" name="Date Placeholder 26"/>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30" name="Slide Number Placeholder 29"/>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350489" y="1196752"/>
            <a:ext cx="9448800" cy="5400600"/>
          </a:xfrm>
        </p:spPr>
        <p:txBody>
          <a:bodyPr/>
          <a:lstStyle/>
          <a:p>
            <a:pPr rtl="1">
              <a:buNone/>
            </a:pPr>
            <a:r>
              <a:rPr lang="ar-SA" sz="2800" b="1" u="sng" dirty="0" smtClean="0"/>
              <a:t> </a:t>
            </a:r>
          </a:p>
          <a:p>
            <a:pPr rtl="1">
              <a:buFont typeface="Wingdings" pitchFamily="2" charset="2"/>
              <a:buChar char="q"/>
            </a:pPr>
            <a:r>
              <a:rPr lang="ar-EG" sz="2800" b="1" dirty="0" smtClean="0"/>
              <a:t>تتكون المؤسسة من مجموعة من الإفراد ولكل منهم دور محدد داخل المنظمة</a:t>
            </a:r>
          </a:p>
          <a:p>
            <a:pPr rtl="1">
              <a:buFont typeface="Wingdings" pitchFamily="2" charset="2"/>
              <a:buChar char="q"/>
            </a:pPr>
            <a:r>
              <a:rPr lang="ar-EG" sz="2800" b="1" dirty="0" smtClean="0"/>
              <a:t>متطلبات الفرد داخل المؤسسة من نظم المعلومات يعتمد علي نوع الوظيفة التي يشغلها والعمل الذي يقوم </a:t>
            </a:r>
            <a:r>
              <a:rPr lang="ar-EG" sz="2800" b="1" dirty="0" err="1" smtClean="0"/>
              <a:t>به</a:t>
            </a:r>
            <a:r>
              <a:rPr lang="ar-EG" sz="2800" b="1" dirty="0" smtClean="0"/>
              <a:t>:</a:t>
            </a:r>
            <a:endParaRPr lang="en-US" sz="2800" dirty="0" smtClean="0"/>
          </a:p>
          <a:p>
            <a:pPr lvl="1" rtl="1">
              <a:buFont typeface="Wingdings" pitchFamily="2" charset="2"/>
              <a:buChar char="ü"/>
            </a:pPr>
            <a:r>
              <a:rPr lang="ar-SA" sz="2400" b="1" dirty="0" smtClean="0"/>
              <a:t>المدير العام </a:t>
            </a:r>
            <a:r>
              <a:rPr lang="en-US" sz="2400" b="1" dirty="0" smtClean="0"/>
              <a:t>(Senior Manager)</a:t>
            </a:r>
            <a:r>
              <a:rPr lang="ar-SA" sz="2400" b="1" dirty="0" smtClean="0"/>
              <a:t>: هو الذي يشغل أعلى هرم الإدارة العليا وله حق اتخاذ القرارات بإنشاء مشروعات وخطط مستقبلية طويلة المدى (التخطيط الاستراتيجي </a:t>
            </a:r>
            <a:r>
              <a:rPr lang="en-US" sz="2400" b="1" dirty="0" smtClean="0"/>
              <a:t>Strategic Planning</a:t>
            </a:r>
            <a:r>
              <a:rPr lang="ar-SA" sz="2400" b="1" dirty="0" smtClean="0"/>
              <a:t>) لتحديد المنتجات والخدمات التي توفرها المؤسسة حيث يجب إنشاء منتجات وخدمات جديدة، والقيام بعمل إبداعي يرتكز على المعلومات والمعرفة.</a:t>
            </a:r>
            <a:endParaRPr lang="en-US" sz="2400" dirty="0" smtClean="0"/>
          </a:p>
          <a:p>
            <a:pPr lvl="1" rtl="1">
              <a:buFont typeface="Wingdings" pitchFamily="2" charset="2"/>
              <a:buChar char="ü"/>
            </a:pPr>
            <a:r>
              <a:rPr lang="ar-SA" sz="2400" b="1" dirty="0" smtClean="0"/>
              <a:t>المدير في الإدارة الوسطى </a:t>
            </a:r>
            <a:r>
              <a:rPr lang="en-US" sz="2400" b="1" dirty="0" smtClean="0"/>
              <a:t>(Middle Manager)</a:t>
            </a:r>
            <a:r>
              <a:rPr lang="ar-SA" sz="2400" b="1" dirty="0" smtClean="0"/>
              <a:t>: هو الذي يوجد في وسط الهرم الإداري ويقوم  بتنفيذ قرارات الإدارة العليا من خطط وبرامج . </a:t>
            </a:r>
            <a:endParaRPr lang="en-US" sz="2400" dirty="0" smtClean="0"/>
          </a:p>
          <a:p>
            <a:pPr lvl="1" rtl="1">
              <a:buFont typeface="Wingdings" pitchFamily="2" charset="2"/>
              <a:buChar char="ü"/>
            </a:pPr>
            <a:r>
              <a:rPr lang="ar-SA" sz="2400" b="1" dirty="0" smtClean="0"/>
              <a:t>مدراء التشغيل </a:t>
            </a:r>
            <a:r>
              <a:rPr lang="en-US" sz="2400" b="1" dirty="0" smtClean="0"/>
              <a:t>(Operation Managers)</a:t>
            </a:r>
            <a:r>
              <a:rPr lang="ar-SA" sz="2400" b="1" dirty="0" smtClean="0"/>
              <a:t>: هم الذين يقومون </a:t>
            </a:r>
            <a:r>
              <a:rPr lang="ar-EG" sz="2400" b="1" dirty="0" smtClean="0"/>
              <a:t>بمتابعة </a:t>
            </a:r>
            <a:r>
              <a:rPr lang="ar-SA" sz="2400" b="1" dirty="0" smtClean="0"/>
              <a:t>النشاطات اليومية لأفراد المنظمة.</a:t>
            </a: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Title 1"/>
          <p:cNvSpPr>
            <a:spLocks noGrp="1"/>
          </p:cNvSpPr>
          <p:nvPr>
            <p:ph type="title" idx="4294967295"/>
          </p:nvPr>
        </p:nvSpPr>
        <p:spPr>
          <a:xfrm>
            <a:off x="272480" y="0"/>
            <a:ext cx="9633520" cy="1143000"/>
          </a:xfrm>
          <a:noFill/>
          <a:ln w="9525">
            <a:noFill/>
            <a:miter lim="800000"/>
            <a:headEnd/>
            <a:tailEnd/>
          </a:ln>
        </p:spPr>
        <p:txBody>
          <a:bodyPr vert="horz" wrap="square" lIns="91440" tIns="45720" rIns="91440" bIns="45720" numCol="1" anchor="ctr" anchorCtr="0" compatLnSpc="1">
            <a:prstTxWarp prst="textNoShape">
              <a:avLst/>
            </a:prstTxWarp>
          </a:bodyPr>
          <a:lstStyle/>
          <a:p>
            <a:r>
              <a:rPr lang="ar-EG" b="1" dirty="0" smtClean="0"/>
              <a:t>   </a:t>
            </a:r>
            <a:r>
              <a:rPr lang="ar-EG" b="1" dirty="0" smtClean="0">
                <a:solidFill>
                  <a:srgbClr val="009900"/>
                </a:solidFill>
              </a:rPr>
              <a:t>الإفراد داخل المؤسسة </a:t>
            </a:r>
            <a:endParaRPr lang="en-US" dirty="0">
              <a:solidFill>
                <a:srgbClr val="009900"/>
              </a:solidFill>
            </a:endParaRPr>
          </a:p>
        </p:txBody>
      </p:sp>
      <p:sp>
        <p:nvSpPr>
          <p:cNvPr id="9" name="Slide Number Placeholder 8"/>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340738" y="1196752"/>
            <a:ext cx="9448800" cy="5328592"/>
          </a:xfrm>
        </p:spPr>
        <p:txBody>
          <a:bodyPr/>
          <a:lstStyle/>
          <a:p>
            <a:pPr rtl="1">
              <a:buNone/>
            </a:pPr>
            <a:r>
              <a:rPr lang="ar-SA" sz="2800" b="1" u="sng" dirty="0" smtClean="0"/>
              <a:t> </a:t>
            </a:r>
          </a:p>
          <a:p>
            <a:pPr lvl="1" rtl="1">
              <a:buFont typeface="Wingdings" pitchFamily="2" charset="2"/>
              <a:buChar char="ü"/>
            </a:pPr>
            <a:r>
              <a:rPr lang="ar-SA" sz="2400" b="1" dirty="0" smtClean="0"/>
              <a:t>عمال المعرفة </a:t>
            </a:r>
            <a:r>
              <a:rPr lang="en-US" sz="2400" b="1" dirty="0" smtClean="0"/>
              <a:t>Knowledge Workers</a:t>
            </a:r>
            <a:r>
              <a:rPr lang="ar-SA" sz="2400" b="1" dirty="0" smtClean="0"/>
              <a:t>: هم المهندسون والمعماريون والمحاسبون وغيرهم ممن </a:t>
            </a:r>
            <a:r>
              <a:rPr lang="ar-EG" sz="2400" b="1" dirty="0" smtClean="0"/>
              <a:t>يساعدون في خلق معارف جديدة للمؤسسة</a:t>
            </a:r>
            <a:endParaRPr lang="ar-SA" sz="2400" b="1" dirty="0" smtClean="0"/>
          </a:p>
          <a:p>
            <a:pPr lvl="1" rtl="1">
              <a:buFont typeface="Wingdings" pitchFamily="2" charset="2"/>
              <a:buChar char="ü"/>
            </a:pPr>
            <a:endParaRPr lang="en-US" sz="2400" dirty="0" smtClean="0"/>
          </a:p>
          <a:p>
            <a:pPr lvl="1" rtl="1">
              <a:buFont typeface="Wingdings" pitchFamily="2" charset="2"/>
              <a:buChar char="ü"/>
            </a:pPr>
            <a:r>
              <a:rPr lang="ar-SA" sz="2400" b="1" dirty="0" smtClean="0"/>
              <a:t>- عمال البيانات </a:t>
            </a:r>
            <a:r>
              <a:rPr lang="en-US" sz="2400" b="1" dirty="0" smtClean="0"/>
              <a:t>Data Workers</a:t>
            </a:r>
            <a:r>
              <a:rPr lang="ar-SA" sz="2400" b="1" dirty="0" smtClean="0"/>
              <a:t>: هم الكتبة الذين يقومون بالإجراءات والأعمال المكتبية للمنظمة. </a:t>
            </a:r>
          </a:p>
          <a:p>
            <a:pPr lvl="1" rtl="1">
              <a:buFont typeface="Wingdings" pitchFamily="2" charset="2"/>
              <a:buChar char="ü"/>
            </a:pPr>
            <a:endParaRPr lang="en-US" sz="2400" dirty="0" smtClean="0"/>
          </a:p>
          <a:p>
            <a:pPr lvl="1" rtl="1">
              <a:buFont typeface="Wingdings" pitchFamily="2" charset="2"/>
              <a:buChar char="ü"/>
            </a:pPr>
            <a:r>
              <a:rPr lang="ar-SA" sz="2400" b="1" dirty="0" smtClean="0"/>
              <a:t>المنتجون/ عمال الخدمات </a:t>
            </a:r>
            <a:r>
              <a:rPr lang="en-US" sz="2400" b="1" dirty="0" smtClean="0"/>
              <a:t>Production or Service Workers</a:t>
            </a:r>
            <a:r>
              <a:rPr lang="ar-SA" sz="2400" b="1" dirty="0" smtClean="0"/>
              <a:t>: هم العمال الذين يقومون بالإنتاج و تقديم الخدمات في المنظمة. </a:t>
            </a:r>
            <a:endParaRPr lang="en-US" sz="2400" dirty="0" smtClean="0"/>
          </a:p>
          <a:p>
            <a:pPr rtl="1">
              <a:buNone/>
            </a:pPr>
            <a:endParaRPr lang="en-US" sz="2800"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Title 1"/>
          <p:cNvSpPr>
            <a:spLocks noGrp="1"/>
          </p:cNvSpPr>
          <p:nvPr>
            <p:ph type="title" idx="4294967295"/>
          </p:nvPr>
        </p:nvSpPr>
        <p:spPr>
          <a:xfrm>
            <a:off x="272480" y="0"/>
            <a:ext cx="9633520" cy="1143000"/>
          </a:xfrm>
          <a:noFill/>
          <a:ln w="9525">
            <a:noFill/>
            <a:miter lim="800000"/>
            <a:headEnd/>
            <a:tailEnd/>
          </a:ln>
        </p:spPr>
        <p:txBody>
          <a:bodyPr vert="horz" wrap="square" lIns="91440" tIns="45720" rIns="91440" bIns="45720" numCol="1" anchor="ctr" anchorCtr="0" compatLnSpc="1">
            <a:prstTxWarp prst="textNoShape">
              <a:avLst/>
            </a:prstTxWarp>
          </a:bodyPr>
          <a:lstStyle/>
          <a:p>
            <a:r>
              <a:rPr lang="ar-EG" b="1" dirty="0" smtClean="0"/>
              <a:t>   </a:t>
            </a:r>
            <a:r>
              <a:rPr lang="ar-EG" b="1" dirty="0" smtClean="0">
                <a:solidFill>
                  <a:srgbClr val="009900"/>
                </a:solidFill>
              </a:rPr>
              <a:t>الإفراد داخل المؤسسة </a:t>
            </a:r>
            <a:endParaRPr lang="en-US" dirty="0">
              <a:solidFill>
                <a:srgbClr val="009900"/>
              </a:solidFill>
            </a:endParaRPr>
          </a:p>
        </p:txBody>
      </p:sp>
      <p:sp>
        <p:nvSpPr>
          <p:cNvPr id="9" name="Slide Number Placeholder 8"/>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72480" y="0"/>
            <a:ext cx="963352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rtl="1"/>
            <a:r>
              <a:rPr lang="ar-EG" b="1" dirty="0" smtClean="0"/>
              <a:t>    </a:t>
            </a:r>
            <a:r>
              <a:rPr lang="ar-EG" b="1" dirty="0" smtClean="0">
                <a:solidFill>
                  <a:srgbClr val="009900"/>
                </a:solidFill>
              </a:rPr>
              <a:t>مبررات الاستثمار في </a:t>
            </a:r>
            <a:r>
              <a:rPr lang="ar-SA" b="1" dirty="0" smtClean="0">
                <a:solidFill>
                  <a:srgbClr val="009900"/>
                </a:solidFill>
              </a:rPr>
              <a:t>نظم المعلومات</a:t>
            </a:r>
            <a:endParaRPr lang="en-US" dirty="0">
              <a:solidFill>
                <a:srgbClr val="009900"/>
              </a:solidFill>
            </a:endParaRPr>
          </a:p>
        </p:txBody>
      </p:sp>
      <p:sp>
        <p:nvSpPr>
          <p:cNvPr id="9219" name="Content Placeholder 2"/>
          <p:cNvSpPr>
            <a:spLocks noGrp="1"/>
          </p:cNvSpPr>
          <p:nvPr>
            <p:ph idx="4294967295"/>
          </p:nvPr>
        </p:nvSpPr>
        <p:spPr>
          <a:xfrm>
            <a:off x="350489" y="1196752"/>
            <a:ext cx="9448800" cy="5472608"/>
          </a:xfrm>
        </p:spPr>
        <p:txBody>
          <a:bodyPr/>
          <a:lstStyle/>
          <a:p>
            <a:pPr rtl="1">
              <a:buFont typeface="Wingdings" pitchFamily="2" charset="2"/>
              <a:buChar char="q"/>
            </a:pPr>
            <a:endParaRPr lang="ar-EG" sz="2400" b="1" dirty="0" smtClean="0"/>
          </a:p>
          <a:p>
            <a:pPr rtl="1">
              <a:buFont typeface="Wingdings" pitchFamily="2" charset="2"/>
              <a:buChar char="q"/>
            </a:pPr>
            <a:r>
              <a:rPr lang="ar-SA" sz="2400" b="1" dirty="0" smtClean="0"/>
              <a:t>يستثمر مدراء المؤسسات في تقنية المعلومات والنظم لأنها تزودهم بقيمة اقتصادية حقيقة للأعمال.</a:t>
            </a:r>
          </a:p>
          <a:p>
            <a:pPr rtl="1">
              <a:buFont typeface="Wingdings" pitchFamily="2" charset="2"/>
              <a:buChar char="q"/>
            </a:pPr>
            <a:r>
              <a:rPr lang="ar-SA" sz="2400" b="1" dirty="0" smtClean="0"/>
              <a:t>يفترض قرار تطوير أو الإبقاء على نظم المعلومات أن العائد من هذا الاستثمار سيكون أكبر من الاستثمارات الأخرى على الآلات والأصول الأخرى.</a:t>
            </a:r>
          </a:p>
          <a:p>
            <a:pPr rtl="1">
              <a:buFont typeface="Wingdings" pitchFamily="2" charset="2"/>
              <a:buChar char="q"/>
            </a:pPr>
            <a:r>
              <a:rPr lang="ar-SA" sz="2400" b="1" dirty="0" smtClean="0"/>
              <a:t>سيتجلى هذا العائد من خلال زيادة الإنتاجية، أو زيادة الأرباح (زيادة القيمة السوقية)</a:t>
            </a:r>
            <a:r>
              <a:rPr lang="ar-EG" sz="2400" b="1" dirty="0" smtClean="0"/>
              <a:t> </a:t>
            </a:r>
            <a:r>
              <a:rPr lang="ar-EG" sz="2400" b="1" dirty="0" err="1" smtClean="0"/>
              <a:t>او</a:t>
            </a:r>
            <a:r>
              <a:rPr lang="ar-EG" sz="2400" b="1" dirty="0" smtClean="0"/>
              <a:t> تحسين </a:t>
            </a:r>
            <a:r>
              <a:rPr lang="ar-EG" sz="2400" b="1" dirty="0" err="1" smtClean="0"/>
              <a:t>الاداء</a:t>
            </a:r>
            <a:r>
              <a:rPr lang="ar-EG" sz="2400" b="1" dirty="0" smtClean="0"/>
              <a:t> </a:t>
            </a:r>
            <a:r>
              <a:rPr lang="ar-SA" sz="2400" b="1" dirty="0" smtClean="0"/>
              <a:t> أو ربما زيادة بالمكانة الاستراتيجية للمنظمة على المستوى البعيد.</a:t>
            </a:r>
          </a:p>
          <a:p>
            <a:pPr rtl="1">
              <a:buFont typeface="Wingdings" pitchFamily="2" charset="2"/>
              <a:buChar char="q"/>
            </a:pPr>
            <a:r>
              <a:rPr lang="ar-SA" sz="2400" b="1" dirty="0" smtClean="0"/>
              <a:t>هناك عدة حالات لاستثمار المؤسسات في نظم المعلومات منها:</a:t>
            </a:r>
          </a:p>
          <a:p>
            <a:pPr lvl="1" rtl="1">
              <a:buFont typeface="Wingdings" pitchFamily="2" charset="2"/>
              <a:buChar char="ü"/>
            </a:pPr>
            <a:r>
              <a:rPr lang="ar-SA" sz="2400" b="1" dirty="0" smtClean="0"/>
              <a:t>لمواكبة القوانين الحكومية الجديدة أو متطلبات البيئة الخارجية،</a:t>
            </a:r>
          </a:p>
          <a:p>
            <a:pPr lvl="1" rtl="1">
              <a:buFont typeface="Wingdings" pitchFamily="2" charset="2"/>
              <a:buChar char="ü"/>
            </a:pPr>
            <a:r>
              <a:rPr lang="ar-SA" sz="2400" b="1" dirty="0" smtClean="0"/>
              <a:t>للاستمرار والبقاء في في مجال أعمال المؤسسة مثل البنوك وإنشاء آلات الصرف الآلي.</a:t>
            </a: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52400" y="76200"/>
            <a:ext cx="9220200" cy="1143000"/>
          </a:xfrm>
          <a:noFill/>
          <a:ln w="9525">
            <a:noFill/>
            <a:miter lim="800000"/>
            <a:headEnd/>
            <a:tailEnd/>
          </a:ln>
        </p:spPr>
        <p:txBody>
          <a:bodyPr vert="horz" wrap="square" lIns="91440" tIns="45720" rIns="91440" bIns="45720" numCol="1" anchor="ctr" anchorCtr="0" compatLnSpc="1">
            <a:prstTxWarp prst="textNoShape">
              <a:avLst/>
            </a:prstTxWarp>
          </a:bodyPr>
          <a:lstStyle/>
          <a:p>
            <a:r>
              <a:rPr lang="ar-SA" b="1" dirty="0" smtClean="0">
                <a:solidFill>
                  <a:srgbClr val="009900"/>
                </a:solidFill>
              </a:rPr>
              <a:t>منظور الأعمال التجارية لنظم المعلومات </a:t>
            </a:r>
            <a:endParaRPr lang="en-US" dirty="0">
              <a:solidFill>
                <a:srgbClr val="009900"/>
              </a:solidFill>
            </a:endParaRPr>
          </a:p>
        </p:txBody>
      </p:sp>
      <p:sp>
        <p:nvSpPr>
          <p:cNvPr id="9219" name="Content Placeholder 2"/>
          <p:cNvSpPr>
            <a:spLocks noGrp="1"/>
          </p:cNvSpPr>
          <p:nvPr>
            <p:ph idx="4294967295"/>
          </p:nvPr>
        </p:nvSpPr>
        <p:spPr>
          <a:xfrm>
            <a:off x="340738" y="1196753"/>
            <a:ext cx="9448800" cy="4525963"/>
          </a:xfrm>
        </p:spPr>
        <p:txBody>
          <a:bodyPr/>
          <a:lstStyle/>
          <a:p>
            <a:pPr rtl="1"/>
            <a:endParaRPr lang="en-US" sz="2000" dirty="0" smtClean="0"/>
          </a:p>
          <a:p>
            <a:pPr rtl="1">
              <a:buFont typeface="Wingdings" pitchFamily="2" charset="2"/>
              <a:buChar char="q"/>
            </a:pPr>
            <a:r>
              <a:rPr lang="ar-SA" sz="2400" b="1" dirty="0" smtClean="0"/>
              <a:t>لفهم نظم المعلومات بشكل كامل، يجب على المدير فهم أبعاد نظم المعلومات المكونة من: </a:t>
            </a:r>
            <a:endParaRPr lang="en-US" sz="2400" dirty="0" smtClean="0"/>
          </a:p>
          <a:p>
            <a:pPr lvl="1" rtl="1">
              <a:buFont typeface="Wingdings" pitchFamily="2" charset="2"/>
              <a:buChar char="ü"/>
            </a:pPr>
            <a:r>
              <a:rPr lang="ar-SA" sz="2400" b="1" dirty="0" smtClean="0"/>
              <a:t>المؤسسة </a:t>
            </a:r>
            <a:r>
              <a:rPr lang="en-US" sz="2400" b="1" dirty="0" smtClean="0"/>
              <a:t>(Organization)</a:t>
            </a:r>
            <a:endParaRPr lang="en-US" sz="2400" dirty="0" smtClean="0"/>
          </a:p>
          <a:p>
            <a:pPr lvl="1" rtl="1">
              <a:buFont typeface="Wingdings" pitchFamily="2" charset="2"/>
              <a:buChar char="ü"/>
            </a:pPr>
            <a:r>
              <a:rPr lang="ar-SA" sz="2400" b="1" dirty="0" smtClean="0"/>
              <a:t>الإدارة </a:t>
            </a:r>
            <a:r>
              <a:rPr lang="en-US" sz="2400" b="1" dirty="0" smtClean="0"/>
              <a:t>(Management)</a:t>
            </a:r>
            <a:endParaRPr lang="en-US" sz="2400" dirty="0" smtClean="0"/>
          </a:p>
          <a:p>
            <a:pPr lvl="1" rtl="1">
              <a:buFont typeface="Wingdings" pitchFamily="2" charset="2"/>
              <a:buChar char="ü"/>
            </a:pPr>
            <a:r>
              <a:rPr lang="ar-SA" sz="2400" b="1" dirty="0" smtClean="0"/>
              <a:t>تكنولوجيا المعلومات </a:t>
            </a:r>
            <a:r>
              <a:rPr lang="en-US" sz="2400" b="1" dirty="0" smtClean="0"/>
              <a:t>(Information Technology)</a:t>
            </a:r>
            <a:endParaRPr lang="ar-SA" sz="2400" b="1" dirty="0" smtClean="0"/>
          </a:p>
          <a:p>
            <a:pPr rtl="1"/>
            <a:endParaRPr lang="ar-EG" sz="2000" dirty="0" smtClean="0"/>
          </a:p>
          <a:p>
            <a:pPr rtl="1"/>
            <a:endParaRPr lang="en-US" sz="2000" dirty="0"/>
          </a:p>
        </p:txBody>
      </p:sp>
      <p:sp>
        <p:nvSpPr>
          <p:cNvPr id="6" name="Date Placeholder 5"/>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pic>
        <p:nvPicPr>
          <p:cNvPr id="2" name="Picture 2"/>
          <p:cNvPicPr>
            <a:picLocks noChangeAspect="1" noChangeArrowheads="1"/>
          </p:cNvPicPr>
          <p:nvPr/>
        </p:nvPicPr>
        <p:blipFill>
          <a:blip r:embed="rId2" cstate="print"/>
          <a:srcRect/>
          <a:stretch>
            <a:fillRect/>
          </a:stretch>
        </p:blipFill>
        <p:spPr bwMode="auto">
          <a:xfrm>
            <a:off x="0" y="2362200"/>
            <a:ext cx="3962400" cy="3333750"/>
          </a:xfrm>
          <a:prstGeom prst="rect">
            <a:avLst/>
          </a:prstGeom>
          <a:noFill/>
          <a:ln w="9525">
            <a:noFill/>
            <a:miter lim="800000"/>
            <a:headEnd/>
            <a:tailEnd/>
          </a:ln>
        </p:spPr>
      </p:pic>
      <p:sp>
        <p:nvSpPr>
          <p:cNvPr id="9" name="Slide Number Placeholder 8"/>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340738" y="1196753"/>
            <a:ext cx="9448800" cy="4525963"/>
          </a:xfrm>
        </p:spPr>
        <p:txBody>
          <a:bodyPr/>
          <a:lstStyle/>
          <a:p>
            <a:pPr rtl="1">
              <a:buNone/>
            </a:pPr>
            <a:endParaRPr lang="ar-SA" sz="2800" b="1" u="sng" dirty="0" smtClean="0"/>
          </a:p>
          <a:p>
            <a:pPr rtl="1">
              <a:buFont typeface="Wingdings" pitchFamily="2" charset="2"/>
              <a:buChar char="q"/>
            </a:pPr>
            <a:endParaRPr lang="en-US" sz="2800" dirty="0" smtClean="0"/>
          </a:p>
          <a:p>
            <a:pPr lvl="1" rtl="1">
              <a:buFont typeface="Wingdings" pitchFamily="2" charset="2"/>
              <a:buChar char="Ø"/>
            </a:pPr>
            <a:r>
              <a:rPr lang="ar-SA" sz="2400" b="1" dirty="0" smtClean="0"/>
              <a:t>المبيعات و التسوق </a:t>
            </a:r>
            <a:r>
              <a:rPr lang="en-US" sz="2400" b="1" dirty="0" smtClean="0"/>
              <a:t>(Sales and Marketing)</a:t>
            </a:r>
            <a:r>
              <a:rPr lang="ar-SA" sz="2400" b="1" dirty="0" smtClean="0"/>
              <a:t>: التي تعني ببيع منتجات وخدمات المنظمة، والتسويق لها لإعطائها قيمة وترغيب العملاء بها.</a:t>
            </a:r>
            <a:endParaRPr lang="en-US" sz="2400" dirty="0" smtClean="0"/>
          </a:p>
          <a:p>
            <a:pPr lvl="1" rtl="1">
              <a:buFont typeface="Wingdings" pitchFamily="2" charset="2"/>
              <a:buChar char="Ø"/>
            </a:pPr>
            <a:r>
              <a:rPr lang="ar-SA" sz="2400" b="1" dirty="0" smtClean="0"/>
              <a:t>التصنيع والإنتاج </a:t>
            </a:r>
            <a:r>
              <a:rPr lang="en-US" sz="2400" b="1" dirty="0" smtClean="0"/>
              <a:t>(Manufacturing and Production)</a:t>
            </a:r>
            <a:r>
              <a:rPr lang="ar-SA" sz="2400" b="1" dirty="0" smtClean="0"/>
              <a:t>: التي تعني بالقيام بتصنيع المنتجات والخدمات.</a:t>
            </a:r>
            <a:endParaRPr lang="en-US" sz="2400" dirty="0" smtClean="0"/>
          </a:p>
          <a:p>
            <a:pPr lvl="1" rtl="1">
              <a:buFont typeface="Wingdings" pitchFamily="2" charset="2"/>
              <a:buChar char="Ø"/>
            </a:pPr>
            <a:r>
              <a:rPr lang="ar-SA" sz="2400" b="1" dirty="0" smtClean="0"/>
              <a:t>المالية والمحاسبة  </a:t>
            </a:r>
            <a:r>
              <a:rPr lang="en-US" sz="2400" b="1" dirty="0" smtClean="0"/>
              <a:t>(Finance and Accounting)</a:t>
            </a:r>
            <a:r>
              <a:rPr lang="ar-SA" sz="2400" b="1" dirty="0" smtClean="0"/>
              <a:t>: التي تعني بإدارة الأصول المالية للمنظمة والاحتفاظ بالسجلات والعمليات المالية.</a:t>
            </a:r>
            <a:endParaRPr lang="en-US" sz="2400" dirty="0" smtClean="0"/>
          </a:p>
          <a:p>
            <a:pPr lvl="1" rtl="1">
              <a:buFont typeface="Wingdings" pitchFamily="2" charset="2"/>
              <a:buChar char="Ø"/>
            </a:pPr>
            <a:r>
              <a:rPr lang="ar-SA" sz="2400" b="1" dirty="0" smtClean="0"/>
              <a:t>الموارد البشرية </a:t>
            </a:r>
            <a:r>
              <a:rPr lang="en-US" sz="2400" b="1" dirty="0" smtClean="0"/>
              <a:t>(Human Resources)</a:t>
            </a:r>
            <a:r>
              <a:rPr lang="ar-SA" sz="2400" b="1" dirty="0" smtClean="0"/>
              <a:t>: التي تعني بجذب وتطوير والإبقاء على الأيدي العاملة، والاحتفاظ بسجلاتها ورواتبها وإجازاتها وترقيتها.</a:t>
            </a:r>
            <a:endParaRPr lang="en-US" sz="2400" dirty="0" smtClean="0"/>
          </a:p>
          <a:p>
            <a:pPr rtl="1"/>
            <a:endParaRPr lang="en-US" sz="2800"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Title 1"/>
          <p:cNvSpPr>
            <a:spLocks noGrp="1"/>
          </p:cNvSpPr>
          <p:nvPr>
            <p:ph type="title" idx="4294967295"/>
          </p:nvPr>
        </p:nvSpPr>
        <p:spPr>
          <a:xfrm>
            <a:off x="272480" y="0"/>
            <a:ext cx="9633520" cy="1143000"/>
          </a:xfrm>
          <a:noFill/>
          <a:ln w="9525">
            <a:noFill/>
            <a:miter lim="800000"/>
            <a:headEnd/>
            <a:tailEnd/>
          </a:ln>
        </p:spPr>
        <p:txBody>
          <a:bodyPr vert="horz" wrap="square" lIns="91440" tIns="45720" rIns="91440" bIns="45720" numCol="1" anchor="ctr" anchorCtr="0" compatLnSpc="1">
            <a:prstTxWarp prst="textNoShape">
              <a:avLst/>
            </a:prstTxWarp>
          </a:bodyPr>
          <a:lstStyle/>
          <a:p>
            <a:r>
              <a:rPr lang="ar-EG" b="1" dirty="0" smtClean="0"/>
              <a:t>   </a:t>
            </a:r>
            <a:r>
              <a:rPr lang="ar-SA" b="1" dirty="0" smtClean="0">
                <a:solidFill>
                  <a:srgbClr val="009900"/>
                </a:solidFill>
              </a:rPr>
              <a:t>المهام الرئيسية </a:t>
            </a:r>
            <a:r>
              <a:rPr lang="ar-EG" b="1" dirty="0" smtClean="0">
                <a:solidFill>
                  <a:srgbClr val="009900"/>
                </a:solidFill>
              </a:rPr>
              <a:t>للمؤسسة </a:t>
            </a:r>
            <a:r>
              <a:rPr lang="ar-SA" b="1" dirty="0" smtClean="0">
                <a:solidFill>
                  <a:srgbClr val="009900"/>
                </a:solidFill>
              </a:rPr>
              <a:t>التجارية</a:t>
            </a:r>
            <a:endParaRPr lang="en-US" dirty="0">
              <a:solidFill>
                <a:srgbClr val="009900"/>
              </a:solidFill>
            </a:endParaRPr>
          </a:p>
        </p:txBody>
      </p:sp>
      <p:sp>
        <p:nvSpPr>
          <p:cNvPr id="9" name="Slide Number Placeholder 8"/>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340738" y="1196752"/>
            <a:ext cx="9448800" cy="5400600"/>
          </a:xfrm>
        </p:spPr>
        <p:txBody>
          <a:bodyPr/>
          <a:lstStyle/>
          <a:p>
            <a:pPr rtl="1">
              <a:buNone/>
            </a:pPr>
            <a:endParaRPr lang="ar-SA" sz="2800" b="1" u="sng" dirty="0" smtClean="0"/>
          </a:p>
          <a:p>
            <a:pPr rtl="1">
              <a:buFont typeface="Wingdings" pitchFamily="2" charset="2"/>
              <a:buChar char="q"/>
            </a:pPr>
            <a:r>
              <a:rPr lang="ar-SA" sz="2800" b="1" dirty="0" smtClean="0"/>
              <a:t>هي إحدى الأدوات الكثيرة التي يستعملها المدراء لمواجهة المتغيرات. يقصد بتكنولوجيا المعلومات القيام باستخدام الحاسبات ووسائل الاتصال الحديثة للحصول على البيانات لتخزينها ومعالجتها ونقلها بشكل إلكتروني. </a:t>
            </a:r>
            <a:endParaRPr lang="en-US" sz="2800" dirty="0" smtClean="0"/>
          </a:p>
          <a:p>
            <a:pPr rtl="1">
              <a:buFont typeface="Wingdings" pitchFamily="2" charset="2"/>
              <a:buChar char="q"/>
            </a:pPr>
            <a:r>
              <a:rPr lang="ar-SA" sz="2800" b="1" dirty="0" smtClean="0"/>
              <a:t>تستخدم نظم المعلومات الوسائل التقنية التالية: </a:t>
            </a:r>
            <a:endParaRPr lang="en-US" sz="2800" dirty="0" smtClean="0"/>
          </a:p>
          <a:p>
            <a:pPr rtl="1">
              <a:buFont typeface="Wingdings" pitchFamily="2" charset="2"/>
              <a:buChar char="q"/>
            </a:pPr>
            <a:r>
              <a:rPr lang="ar-SA" sz="2800" b="1" dirty="0" smtClean="0"/>
              <a:t>الأجهزة </a:t>
            </a:r>
            <a:r>
              <a:rPr lang="en-US" sz="2800" b="1" dirty="0" smtClean="0"/>
              <a:t>Hardware</a:t>
            </a:r>
            <a:r>
              <a:rPr lang="ar-SA" sz="2800" b="1" dirty="0" smtClean="0"/>
              <a:t>: هي المعدات المادية المستخدمة في أنشطة إدخال البيانات ومعالجة وتخزين ونقل المعلومات في نظم المعلومات.</a:t>
            </a:r>
            <a:endParaRPr lang="en-US" sz="2800" dirty="0" smtClean="0"/>
          </a:p>
          <a:p>
            <a:pPr rtl="1">
              <a:buFont typeface="Wingdings" pitchFamily="2" charset="2"/>
              <a:buChar char="q"/>
            </a:pPr>
            <a:r>
              <a:rPr lang="ar-SA" sz="2800" b="1" dirty="0" smtClean="0"/>
              <a:t>البرمجيات </a:t>
            </a:r>
            <a:r>
              <a:rPr lang="en-US" sz="2800" b="1" dirty="0" smtClean="0"/>
              <a:t>Software</a:t>
            </a:r>
            <a:r>
              <a:rPr lang="ar-SA" sz="2800" b="1" dirty="0" smtClean="0"/>
              <a:t>: هي البريمجات، مجموعة أوامر لتنفيذ مهمة على الحاسب، التي تنسق وتتحكم في مكونات الحاسب المادية في نظم المعلومات</a:t>
            </a:r>
            <a:endParaRPr lang="en-US" sz="2800"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Title 1"/>
          <p:cNvSpPr>
            <a:spLocks noGrp="1"/>
          </p:cNvSpPr>
          <p:nvPr>
            <p:ph type="title" idx="4294967295"/>
          </p:nvPr>
        </p:nvSpPr>
        <p:spPr>
          <a:xfrm>
            <a:off x="272480" y="0"/>
            <a:ext cx="9633520" cy="1143000"/>
          </a:xfrm>
          <a:noFill/>
          <a:ln w="9525">
            <a:noFill/>
            <a:miter lim="800000"/>
            <a:headEnd/>
            <a:tailEnd/>
          </a:ln>
        </p:spPr>
        <p:txBody>
          <a:bodyPr vert="horz" wrap="square" lIns="91440" tIns="45720" rIns="91440" bIns="45720" numCol="1" anchor="ctr" anchorCtr="0" compatLnSpc="1">
            <a:prstTxWarp prst="textNoShape">
              <a:avLst/>
            </a:prstTxWarp>
          </a:bodyPr>
          <a:lstStyle/>
          <a:p>
            <a:r>
              <a:rPr lang="ar-EG" b="1" dirty="0" smtClean="0">
                <a:solidFill>
                  <a:srgbClr val="009900"/>
                </a:solidFill>
              </a:rPr>
              <a:t>    </a:t>
            </a:r>
            <a:r>
              <a:rPr lang="ar-SA" b="1" dirty="0" smtClean="0">
                <a:solidFill>
                  <a:srgbClr val="009900"/>
                </a:solidFill>
              </a:rPr>
              <a:t>تكنولوجيا المعلومات</a:t>
            </a:r>
            <a:endParaRPr lang="en-US" dirty="0">
              <a:solidFill>
                <a:srgbClr val="009900"/>
              </a:solidFill>
            </a:endParaRPr>
          </a:p>
        </p:txBody>
      </p:sp>
      <p:sp>
        <p:nvSpPr>
          <p:cNvPr id="9" name="Slide Number Placeholder 8"/>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340738" y="1196752"/>
            <a:ext cx="9448800" cy="5256584"/>
          </a:xfrm>
        </p:spPr>
        <p:txBody>
          <a:bodyPr/>
          <a:lstStyle/>
          <a:p>
            <a:pPr rtl="1"/>
            <a:endParaRPr lang="ar-EG" sz="2800" b="1" dirty="0" smtClean="0"/>
          </a:p>
          <a:p>
            <a:pPr rtl="1">
              <a:buFont typeface="Wingdings" pitchFamily="2" charset="2"/>
              <a:buChar char="q"/>
            </a:pPr>
            <a:r>
              <a:rPr lang="ar-SA" sz="2800" b="1" dirty="0" smtClean="0"/>
              <a:t>تكنولوجيا التخزين </a:t>
            </a:r>
            <a:r>
              <a:rPr lang="en-US" sz="2800" b="1" dirty="0" smtClean="0"/>
              <a:t>Storage Technology </a:t>
            </a:r>
            <a:r>
              <a:rPr lang="ar-SA" sz="2800" b="1" dirty="0" smtClean="0"/>
              <a:t>: تظم الوسط المادي الذي ستخزن عليه البيانات، مثل الأقراص والأشرطة الممغنطة والأقراص الضوئية،وطريقة تنظيم تخزين البيانات فيها والوصول إليها.</a:t>
            </a:r>
            <a:endParaRPr lang="en-US" sz="2800" dirty="0" smtClean="0"/>
          </a:p>
          <a:p>
            <a:pPr rtl="1">
              <a:buFont typeface="Wingdings" pitchFamily="2" charset="2"/>
              <a:buChar char="q"/>
            </a:pPr>
            <a:r>
              <a:rPr lang="ar-SA" sz="2800" b="1" dirty="0" smtClean="0"/>
              <a:t>تكنولوجيا الاتصال </a:t>
            </a:r>
            <a:r>
              <a:rPr lang="en-US" sz="2800" b="1" dirty="0" smtClean="0"/>
              <a:t>Communication Technology</a:t>
            </a:r>
            <a:r>
              <a:rPr lang="ar-SA" sz="2800" b="1" dirty="0" smtClean="0"/>
              <a:t>: تشمل الأجهزة والبرمجيات المستعملة في نقل البيانات والمعلومات من مكان جغرافي إلى آخر، حيث يمكن ربط الحاسبات والأجهزة لتكوين شبكات من أجل مشاركة البيانات والصوتيات والصور والأفلام، وكذلك مشاركة المصادر من طابعات وماسحات.</a:t>
            </a:r>
            <a:endParaRPr lang="en-US" sz="2800" dirty="0" smtClean="0"/>
          </a:p>
          <a:p>
            <a:pPr rtl="1">
              <a:buFont typeface="Wingdings" pitchFamily="2" charset="2"/>
              <a:buChar char="q"/>
            </a:pPr>
            <a:r>
              <a:rPr lang="ar-SA" sz="2800" b="1" dirty="0" smtClean="0"/>
              <a:t>الشبكات </a:t>
            </a:r>
            <a:r>
              <a:rPr lang="en-US" sz="2800" b="1" dirty="0" smtClean="0"/>
              <a:t>Networks</a:t>
            </a:r>
            <a:r>
              <a:rPr lang="ar-SA" sz="2800" b="1" dirty="0" smtClean="0"/>
              <a:t>: مثل الانترنت </a:t>
            </a:r>
            <a:r>
              <a:rPr lang="en-US" sz="2800" b="1" dirty="0" smtClean="0"/>
              <a:t>Internet</a:t>
            </a:r>
            <a:r>
              <a:rPr lang="ar-SA" sz="2800" b="1" dirty="0" smtClean="0"/>
              <a:t> والإنترانت </a:t>
            </a:r>
            <a:r>
              <a:rPr lang="en-US" sz="2800" b="1" dirty="0" smtClean="0"/>
              <a:t>Intranet</a:t>
            </a:r>
            <a:r>
              <a:rPr lang="ar-SA" sz="2800" b="1" dirty="0" smtClean="0"/>
              <a:t>، </a:t>
            </a:r>
            <a:endParaRPr lang="en-US" sz="2800"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Title 1"/>
          <p:cNvSpPr>
            <a:spLocks noGrp="1"/>
          </p:cNvSpPr>
          <p:nvPr>
            <p:ph type="title" idx="4294967295"/>
          </p:nvPr>
        </p:nvSpPr>
        <p:spPr>
          <a:xfrm>
            <a:off x="272480" y="0"/>
            <a:ext cx="9633520" cy="1143000"/>
          </a:xfrm>
          <a:noFill/>
          <a:ln w="9525">
            <a:noFill/>
            <a:miter lim="800000"/>
            <a:headEnd/>
            <a:tailEnd/>
          </a:ln>
        </p:spPr>
        <p:txBody>
          <a:bodyPr vert="horz" wrap="square" lIns="91440" tIns="45720" rIns="91440" bIns="45720" numCol="1" anchor="ctr" anchorCtr="0" compatLnSpc="1">
            <a:prstTxWarp prst="textNoShape">
              <a:avLst/>
            </a:prstTxWarp>
          </a:bodyPr>
          <a:lstStyle/>
          <a:p>
            <a:r>
              <a:rPr lang="ar-EG" b="1" dirty="0" smtClean="0">
                <a:solidFill>
                  <a:srgbClr val="009900"/>
                </a:solidFill>
              </a:rPr>
              <a:t>   </a:t>
            </a:r>
            <a:r>
              <a:rPr lang="ar-SA" b="1" dirty="0" smtClean="0">
                <a:solidFill>
                  <a:srgbClr val="009900"/>
                </a:solidFill>
              </a:rPr>
              <a:t>تكنولوجيا المعلومات</a:t>
            </a:r>
            <a:endParaRPr lang="en-US" dirty="0">
              <a:solidFill>
                <a:srgbClr val="009900"/>
              </a:solidFill>
            </a:endParaRPr>
          </a:p>
        </p:txBody>
      </p:sp>
      <p:sp>
        <p:nvSpPr>
          <p:cNvPr id="9" name="Slide Number Placeholder 8"/>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pPr algn="ctr"/>
            <a:r>
              <a:rPr lang="ar-EG" dirty="0" smtClean="0">
                <a:solidFill>
                  <a:srgbClr val="009900"/>
                </a:solidFill>
              </a:rPr>
              <a:t>نهاية المحاضرة الثانية </a:t>
            </a:r>
            <a:endParaRPr lang="en-GB" dirty="0">
              <a:solidFill>
                <a:srgbClr val="009900"/>
              </a:solidFill>
            </a:endParaRPr>
          </a:p>
        </p:txBody>
      </p:sp>
      <p:sp>
        <p:nvSpPr>
          <p:cNvPr id="6" name="عنصر نائب للنص 5"/>
          <p:cNvSpPr>
            <a:spLocks noGrp="1"/>
          </p:cNvSpPr>
          <p:nvPr>
            <p:ph type="body" idx="1"/>
          </p:nvPr>
        </p:nvSpPr>
        <p:spPr/>
        <p:txBody>
          <a:bodyPr/>
          <a:lstStyle/>
          <a:p>
            <a:endParaRPr lang="en-GB"/>
          </a:p>
        </p:txBody>
      </p:sp>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2534</TotalTime>
  <Words>1402</Words>
  <Application>Microsoft Office PowerPoint</Application>
  <PresentationFormat>A4 Paper (210x297 mm)‎</PresentationFormat>
  <Paragraphs>206</Paragraphs>
  <Slides>21</Slides>
  <Notes>6</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نظم المعلومات الإدارية Management Information Systems</vt:lpstr>
      <vt:lpstr>عناصر المحاضرة </vt:lpstr>
      <vt:lpstr>    النظام System</vt:lpstr>
      <vt:lpstr>   النظام System</vt:lpstr>
      <vt:lpstr>   النظام System</vt:lpstr>
      <vt:lpstr>   النظام System</vt:lpstr>
      <vt:lpstr>مكونات نظام المعلومات</vt:lpstr>
      <vt:lpstr>مكونات نظام المعلومات</vt:lpstr>
      <vt:lpstr>النموذج العام لنظام المعلومات</vt:lpstr>
      <vt:lpstr>   المؤسسة Organization</vt:lpstr>
      <vt:lpstr>نظام المعلومات Information System</vt:lpstr>
      <vt:lpstr>   نظام المعلومات و المؤسسة </vt:lpstr>
      <vt:lpstr>   دور نظام المعلومات داخل المؤسسة والبيئة المحيطة</vt:lpstr>
      <vt:lpstr>   الإفراد داخل المؤسسة </vt:lpstr>
      <vt:lpstr>   الإفراد داخل المؤسسة </vt:lpstr>
      <vt:lpstr>    مبررات الاستثمار في نظم المعلومات</vt:lpstr>
      <vt:lpstr>منظور الأعمال التجارية لنظم المعلومات </vt:lpstr>
      <vt:lpstr>   المهام الرئيسية للمؤسسة التجارية</vt:lpstr>
      <vt:lpstr>    تكنولوجيا المعلومات</vt:lpstr>
      <vt:lpstr>   تكنولوجيا المعلومات</vt:lpstr>
      <vt:lpstr>نهاية المحاضرة الثانية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nusaiba Suliman</cp:lastModifiedBy>
  <cp:revision>204</cp:revision>
  <dcterms:created xsi:type="dcterms:W3CDTF">2009-10-14T19:14:34Z</dcterms:created>
  <dcterms:modified xsi:type="dcterms:W3CDTF">2013-09-28T14:38:03Z</dcterms:modified>
</cp:coreProperties>
</file>