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68" r:id="rId2"/>
    <p:sldId id="369" r:id="rId3"/>
    <p:sldId id="409" r:id="rId4"/>
    <p:sldId id="410" r:id="rId5"/>
    <p:sldId id="411" r:id="rId6"/>
    <p:sldId id="412" r:id="rId7"/>
    <p:sldId id="415" r:id="rId8"/>
    <p:sldId id="416" r:id="rId9"/>
    <p:sldId id="431" r:id="rId10"/>
    <p:sldId id="432" r:id="rId11"/>
    <p:sldId id="417"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3"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9104" autoAdjust="0"/>
  </p:normalViewPr>
  <p:slideViewPr>
    <p:cSldViewPr>
      <p:cViewPr>
        <p:scale>
          <a:sx n="90" d="100"/>
          <a:sy n="90" d="100"/>
        </p:scale>
        <p:origin x="-600" y="39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الثالثة</a:t>
            </a:r>
          </a:p>
          <a:p>
            <a:pPr>
              <a:lnSpc>
                <a:spcPct val="90000"/>
              </a:lnSpc>
            </a:pPr>
            <a:r>
              <a:rPr lang="ar-EG" b="1" dirty="0" smtClean="0">
                <a:solidFill>
                  <a:srgbClr val="C00000"/>
                </a:solidFill>
                <a:latin typeface="Lucida Calligraphy" pitchFamily="66" charset="0"/>
              </a:rPr>
              <a:t>ثورة نظم المعلومات</a:t>
            </a:r>
            <a:endParaRPr lang="ar-EG" sz="3200" b="1" dirty="0" smtClean="0">
              <a:solidFill>
                <a:srgbClr val="C00000"/>
              </a:solidFill>
              <a:latin typeface="Lucida Calligraphy" pitchFamily="66" charset="0"/>
            </a:endParaRPr>
          </a:p>
          <a:p>
            <a:pPr>
              <a:lnSpc>
                <a:spcPct val="90000"/>
              </a:lnSpc>
            </a:pPr>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rtl="1" eaLnBrk="1" hangingPunct="1">
              <a:buFont typeface="Wingdings" pitchFamily="2" charset="2"/>
              <a:buChar char="q"/>
            </a:pPr>
            <a:r>
              <a:rPr lang="ar-SA" sz="2000" b="1" dirty="0" smtClean="0">
                <a:solidFill>
                  <a:srgbClr val="00B050"/>
                </a:solidFill>
              </a:rPr>
              <a:t>المفاهيم الحديثة لنظم المعلومات</a:t>
            </a:r>
            <a:endParaRPr lang="ar-EG" sz="2000" b="1" dirty="0" smtClean="0">
              <a:solidFill>
                <a:srgbClr val="00B050"/>
              </a:solidFill>
            </a:endParaRPr>
          </a:p>
          <a:p>
            <a:pPr lvl="1" rtl="1" eaLnBrk="1" hangingPunct="1">
              <a:buFont typeface="Wingdings" pitchFamily="2" charset="2"/>
              <a:buChar char="ü"/>
            </a:pPr>
            <a:r>
              <a:rPr lang="ar-EG" sz="2000" b="1" dirty="0" smtClean="0">
                <a:solidFill>
                  <a:srgbClr val="00B050"/>
                </a:solidFill>
              </a:rPr>
              <a:t>المدخل </a:t>
            </a:r>
            <a:r>
              <a:rPr lang="ar-SA" sz="2000" b="1" dirty="0" smtClean="0">
                <a:solidFill>
                  <a:srgbClr val="00B050"/>
                </a:solidFill>
              </a:rPr>
              <a:t>التقني </a:t>
            </a:r>
            <a:r>
              <a:rPr lang="en-US" sz="2000" b="1" dirty="0" smtClean="0">
                <a:solidFill>
                  <a:srgbClr val="00B050"/>
                </a:solidFill>
              </a:rPr>
              <a:t>Technical Approach</a:t>
            </a:r>
            <a:endParaRPr lang="ar-EG" sz="2000" b="1" dirty="0" smtClean="0">
              <a:solidFill>
                <a:srgbClr val="00B050"/>
              </a:solidFill>
            </a:endParaRPr>
          </a:p>
          <a:p>
            <a:pPr lvl="1" rtl="1" eaLnBrk="1" hangingPunct="1">
              <a:buFont typeface="Wingdings" pitchFamily="2" charset="2"/>
              <a:buChar char="ü"/>
            </a:pPr>
            <a:r>
              <a:rPr lang="ar-EG" sz="2000" b="1" dirty="0" smtClean="0">
                <a:solidFill>
                  <a:srgbClr val="00B050"/>
                </a:solidFill>
              </a:rPr>
              <a:t>المدخل </a:t>
            </a:r>
            <a:r>
              <a:rPr lang="ar-SA" sz="2000" b="1" dirty="0" smtClean="0">
                <a:solidFill>
                  <a:srgbClr val="00B050"/>
                </a:solidFill>
              </a:rPr>
              <a:t>السلوكي </a:t>
            </a:r>
            <a:r>
              <a:rPr lang="en-US" sz="2000" b="1" dirty="0" smtClean="0">
                <a:solidFill>
                  <a:srgbClr val="00B050"/>
                </a:solidFill>
              </a:rPr>
              <a:t>Behavioral Approach</a:t>
            </a:r>
            <a:endParaRPr lang="ar-SA" sz="2000" b="1" dirty="0" smtClean="0">
              <a:solidFill>
                <a:srgbClr val="00B050"/>
              </a:solidFill>
              <a:cs typeface="Arial" pitchFamily="34" charset="0"/>
            </a:endParaRPr>
          </a:p>
          <a:p>
            <a:pPr rtl="1" eaLnBrk="1" hangingPunct="1">
              <a:buFont typeface="Wingdings" pitchFamily="2" charset="2"/>
              <a:buChar char="q"/>
            </a:pPr>
            <a:r>
              <a:rPr lang="ar-SA" sz="2000" b="1" dirty="0" smtClean="0">
                <a:solidFill>
                  <a:srgbClr val="00B050"/>
                </a:solidFill>
              </a:rPr>
              <a:t>ظهور نظم المعلومات الإدارية </a:t>
            </a:r>
            <a:r>
              <a:rPr lang="en-US" sz="2000" b="1" dirty="0" smtClean="0">
                <a:solidFill>
                  <a:srgbClr val="00B050"/>
                </a:solidFill>
              </a:rPr>
              <a:t>MIS</a:t>
            </a:r>
            <a:endParaRPr lang="ar-EG" sz="2000" b="1" dirty="0" smtClean="0">
              <a:solidFill>
                <a:srgbClr val="00B050"/>
              </a:solidFill>
            </a:endParaRPr>
          </a:p>
          <a:p>
            <a:pPr rtl="1" eaLnBrk="1" hangingPunct="1">
              <a:buFont typeface="Wingdings" pitchFamily="2" charset="2"/>
              <a:buChar char="q"/>
            </a:pPr>
            <a:r>
              <a:rPr lang="ar-EG" sz="2000" b="1" dirty="0" smtClean="0">
                <a:solidFill>
                  <a:srgbClr val="00B050"/>
                </a:solidFill>
              </a:rPr>
              <a:t>تعريف نظم المعلومات </a:t>
            </a:r>
            <a:r>
              <a:rPr lang="ar-EG" sz="2000" b="1" dirty="0" err="1" smtClean="0">
                <a:solidFill>
                  <a:srgbClr val="00B050"/>
                </a:solidFill>
              </a:rPr>
              <a:t>الإدارية  (</a:t>
            </a:r>
            <a:r>
              <a:rPr lang="en-GB" sz="2000" b="1" dirty="0" smtClean="0">
                <a:solidFill>
                  <a:srgbClr val="00B050"/>
                </a:solidFill>
              </a:rPr>
              <a:t> (MIS</a:t>
            </a:r>
            <a:endParaRPr lang="ar-EG" sz="2000" b="1" dirty="0" smtClean="0">
              <a:solidFill>
                <a:srgbClr val="00B050"/>
              </a:solidFill>
            </a:endParaRPr>
          </a:p>
          <a:p>
            <a:pPr rtl="1" eaLnBrk="1" hangingPunct="1">
              <a:buFont typeface="Wingdings" pitchFamily="2" charset="2"/>
              <a:buChar char="q"/>
            </a:pPr>
            <a:r>
              <a:rPr lang="ar-EG" sz="2000" b="1" dirty="0" smtClean="0">
                <a:solidFill>
                  <a:srgbClr val="00B050"/>
                </a:solidFill>
              </a:rPr>
              <a:t>المنظور</a:t>
            </a:r>
            <a:r>
              <a:rPr lang="ar-SA" sz="2000" b="1" dirty="0" smtClean="0">
                <a:solidFill>
                  <a:srgbClr val="00B050"/>
                </a:solidFill>
              </a:rPr>
              <a:t>الاجتماعي التقني </a:t>
            </a:r>
            <a:r>
              <a:rPr lang="en-US" sz="2000" b="1" dirty="0" err="1" smtClean="0">
                <a:solidFill>
                  <a:srgbClr val="00B050"/>
                </a:solidFill>
              </a:rPr>
              <a:t>Sociotechnical</a:t>
            </a:r>
            <a:endParaRPr lang="ar-EG" sz="2000" b="1" dirty="0" smtClean="0">
              <a:solidFill>
                <a:srgbClr val="00B050"/>
              </a:solidFill>
            </a:endParaRPr>
          </a:p>
          <a:p>
            <a:pPr rtl="1" eaLnBrk="1" hangingPunct="1">
              <a:buFont typeface="Wingdings" pitchFamily="2" charset="2"/>
              <a:buChar char="q"/>
            </a:pPr>
            <a:r>
              <a:rPr lang="en-GB" sz="2000" b="1" dirty="0" smtClean="0">
                <a:solidFill>
                  <a:srgbClr val="00B050"/>
                </a:solidFill>
              </a:rPr>
              <a:t> </a:t>
            </a:r>
            <a:r>
              <a:rPr lang="ar-EG" sz="2000" b="1" dirty="0" smtClean="0">
                <a:solidFill>
                  <a:srgbClr val="00B050"/>
                </a:solidFill>
              </a:rPr>
              <a:t>- الانترنت </a:t>
            </a:r>
            <a:r>
              <a:rPr lang="en-GB" sz="2000" b="1" dirty="0" smtClean="0">
                <a:solidFill>
                  <a:srgbClr val="00B050"/>
                </a:solidFill>
              </a:rPr>
              <a:t> </a:t>
            </a:r>
            <a:r>
              <a:rPr lang="ar-EG" sz="2000" b="1" dirty="0" smtClean="0">
                <a:solidFill>
                  <a:srgbClr val="00B050"/>
                </a:solidFill>
              </a:rPr>
              <a:t>   </a:t>
            </a:r>
            <a:r>
              <a:rPr lang="ar-SA" sz="2000" b="1" dirty="0" smtClean="0">
                <a:solidFill>
                  <a:srgbClr val="00B050"/>
                </a:solidFill>
              </a:rPr>
              <a:t>الدور الجديد لنظم المعلومات </a:t>
            </a:r>
            <a:endParaRPr lang="ar-EG" sz="2000" b="1" dirty="0" smtClean="0">
              <a:solidFill>
                <a:srgbClr val="00B050"/>
              </a:solidFill>
            </a:endParaRPr>
          </a:p>
          <a:p>
            <a:pPr rtl="1" eaLnBrk="1" hangingPunct="1">
              <a:buFont typeface="Wingdings" pitchFamily="2" charset="2"/>
              <a:buChar char="q"/>
            </a:pPr>
            <a:r>
              <a:rPr lang="ar-SA" sz="2000" b="1" dirty="0" smtClean="0">
                <a:solidFill>
                  <a:srgbClr val="00B050"/>
                </a:solidFill>
              </a:rPr>
              <a:t>الاختيارات الجديدة </a:t>
            </a:r>
            <a:r>
              <a:rPr lang="ar-EG" sz="2000" b="1" dirty="0" smtClean="0">
                <a:solidFill>
                  <a:srgbClr val="00B050"/>
                </a:solidFill>
              </a:rPr>
              <a:t>لهيكلية </a:t>
            </a:r>
            <a:r>
              <a:rPr lang="ar-SA" sz="2000" b="1" dirty="0" smtClean="0">
                <a:solidFill>
                  <a:srgbClr val="00B050"/>
                </a:solidFill>
              </a:rPr>
              <a:t>المؤسسة</a:t>
            </a:r>
            <a:endParaRPr lang="ar-EG" sz="2000" b="1" dirty="0" smtClean="0">
              <a:solidFill>
                <a:srgbClr val="00B050"/>
              </a:solidFill>
            </a:endParaRPr>
          </a:p>
          <a:p>
            <a:pPr rtl="1" eaLnBrk="1" hangingPunct="1">
              <a:buFont typeface="Wingdings" pitchFamily="2" charset="2"/>
              <a:buChar char="q"/>
            </a:pPr>
            <a:r>
              <a:rPr lang="ar-EG" sz="2000" b="1" dirty="0" smtClean="0">
                <a:solidFill>
                  <a:srgbClr val="00B050"/>
                </a:solidFill>
              </a:rPr>
              <a:t> الاثار المترتبة علي استخدام تقنية المعلومات </a:t>
            </a:r>
          </a:p>
          <a:p>
            <a:pPr rtl="1" eaLnBrk="1" hangingPunct="1">
              <a:buFont typeface="Wingdings" pitchFamily="2" charset="2"/>
              <a:buChar char="q"/>
            </a:pPr>
            <a:r>
              <a:rPr lang="ar-SA" sz="2000" b="1" dirty="0" smtClean="0">
                <a:solidFill>
                  <a:srgbClr val="00B050"/>
                </a:solidFill>
              </a:rPr>
              <a:t>تخطيط موارد المؤسسة  </a:t>
            </a:r>
            <a:r>
              <a:rPr lang="en-US" sz="2000" b="1" dirty="0" smtClean="0">
                <a:solidFill>
                  <a:srgbClr val="00B050"/>
                </a:solidFill>
              </a:rPr>
              <a:t>Enterprise Resource Planning</a:t>
            </a:r>
            <a:endParaRPr lang="ar-EG" sz="2000" b="1" dirty="0" smtClean="0">
              <a:solidFill>
                <a:srgbClr val="00B050"/>
              </a:solidFill>
            </a:endParaRPr>
          </a:p>
          <a:p>
            <a:pPr rtl="1" eaLnBrk="1" hangingPunct="1">
              <a:buFont typeface="Wingdings" pitchFamily="2" charset="2"/>
              <a:buChar char="q"/>
            </a:pPr>
            <a:r>
              <a:rPr lang="ar-SA" sz="2000" b="1" dirty="0" smtClean="0">
                <a:solidFill>
                  <a:srgbClr val="00B050"/>
                </a:solidFill>
              </a:rPr>
              <a:t>التجارة الإلكترونية والمعاملات الإلكترونية </a:t>
            </a:r>
            <a:endParaRPr lang="ar-EG" sz="2000" b="1" dirty="0" smtClean="0">
              <a:solidFill>
                <a:srgbClr val="00B050"/>
              </a:solidFill>
            </a:endParaRPr>
          </a:p>
          <a:p>
            <a:pPr rtl="1" eaLnBrk="1" hangingPunct="1">
              <a:buFont typeface="Wingdings" pitchFamily="2" charset="2"/>
              <a:buChar char="q"/>
            </a:pPr>
            <a:r>
              <a:rPr lang="ar-SA" sz="2000" b="1" dirty="0" smtClean="0">
                <a:solidFill>
                  <a:srgbClr val="00B050"/>
                </a:solidFill>
              </a:rPr>
              <a:t>نظم المعلومات </a:t>
            </a:r>
            <a:r>
              <a:rPr lang="ar-EG" sz="2000" b="1" dirty="0" smtClean="0">
                <a:solidFill>
                  <a:srgbClr val="00B050"/>
                </a:solidFill>
              </a:rPr>
              <a:t>– المشاكل والتحديات </a:t>
            </a:r>
          </a:p>
          <a:p>
            <a:pPr rtl="1" eaLnBrk="1" hangingPunct="1">
              <a:buFont typeface="Wingdings" pitchFamily="2" charset="2"/>
              <a:buChar char="q"/>
            </a:pPr>
            <a:endParaRPr lang="ar-EG" sz="2000" b="1" dirty="0" smtClean="0">
              <a:solidFill>
                <a:srgbClr val="00B050"/>
              </a:solidFill>
            </a:endParaRPr>
          </a:p>
          <a:p>
            <a:pPr rtl="1" eaLnBrk="1" hangingPunct="1">
              <a:buFont typeface="Wingdings" pitchFamily="2" charset="2"/>
              <a:buChar char="q"/>
            </a:pPr>
            <a:endParaRPr lang="ar-EG" sz="2000" b="1" dirty="0" smtClean="0">
              <a:solidFill>
                <a:srgbClr val="00B050"/>
              </a:solidFill>
            </a:endParaRPr>
          </a:p>
          <a:p>
            <a:pPr rtl="1" eaLnBrk="1" hangingPunct="1">
              <a:buFont typeface="Wingdings" pitchFamily="2" charset="2"/>
              <a:buChar char="q"/>
            </a:pPr>
            <a:endParaRPr lang="ar-SA" sz="2000" b="1" dirty="0" smtClean="0">
              <a:solidFill>
                <a:srgbClr val="00B050"/>
              </a:solidFill>
              <a:cs typeface="Arial" pitchFamily="34" charset="0"/>
            </a:endParaRPr>
          </a:p>
          <a:p>
            <a:pPr rtl="1" eaLnBrk="1" hangingPunct="1">
              <a:buFont typeface="Wingdings" pitchFamily="2" charset="2"/>
              <a:buChar char="q"/>
            </a:pPr>
            <a:endParaRPr lang="ar-EG" sz="2000" b="1" dirty="0" smtClean="0">
              <a:solidFill>
                <a:srgbClr val="00B050"/>
              </a:solidFill>
            </a:endParaRPr>
          </a:p>
          <a:p>
            <a:pPr rtl="1" eaLnBrk="1" hangingPunct="1">
              <a:buFont typeface="Wingdings" pitchFamily="2" charset="2"/>
              <a:buChar char="q"/>
            </a:pPr>
            <a:endParaRPr lang="ar-EG" sz="2000" b="1" dirty="0" smtClean="0">
              <a:solidFill>
                <a:srgbClr val="00B050"/>
              </a:solidFill>
            </a:endParaRPr>
          </a:p>
          <a:p>
            <a:pPr rtl="1" eaLnBrk="1" hangingPunct="1">
              <a:buFont typeface="Wingdings" pitchFamily="2" charset="2"/>
              <a:buChar char="q"/>
            </a:pPr>
            <a:endParaRPr lang="ar-EG" sz="2000" b="1" dirty="0" smtClean="0">
              <a:solidFill>
                <a:srgbClr val="00B050"/>
              </a:solidFill>
            </a:endParaRPr>
          </a:p>
          <a:p>
            <a:pPr rtl="1" eaLnBrk="1" hangingPunct="1">
              <a:buFont typeface="Wingdings" pitchFamily="2" charset="2"/>
              <a:buChar char="q"/>
            </a:pPr>
            <a:endParaRPr lang="ar-EG" sz="2000" b="1" dirty="0" smtClean="0">
              <a:solidFill>
                <a:srgbClr val="00B050"/>
              </a:solidFill>
            </a:endParaRPr>
          </a:p>
          <a:p>
            <a:pPr rtl="1" eaLnBrk="1" hangingPunct="1">
              <a:buFont typeface="Wingdings" pitchFamily="2" charset="2"/>
              <a:buChar char="q"/>
            </a:pPr>
            <a:endParaRPr lang="ar-SA" sz="2000" b="1" dirty="0" smtClean="0">
              <a:solidFill>
                <a:srgbClr val="00B05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t> المفاهيم الحديثة لنظم المعلومات </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800" b="1" dirty="0" smtClean="0"/>
              <a:t>إن تعدد وجهات النظر حول نظم المعلومات تبين أن دراسة نظم المعلومات هي حقل متعدد المعارف والعلوم، وليس هناك نظرية أو منظور مهيمن من بينها.</a:t>
            </a:r>
          </a:p>
          <a:p>
            <a:pPr rtl="1">
              <a:buFont typeface="Wingdings" pitchFamily="2" charset="2"/>
              <a:buChar char="q"/>
            </a:pPr>
            <a:r>
              <a:rPr lang="ar-EG" sz="2800" b="1" dirty="0" smtClean="0"/>
              <a:t> هنالك مدخل </a:t>
            </a:r>
            <a:r>
              <a:rPr lang="ar-SA" sz="2800" b="1" dirty="0" smtClean="0"/>
              <a:t>تقني </a:t>
            </a:r>
            <a:r>
              <a:rPr lang="en-US" sz="2800" b="1" dirty="0" smtClean="0"/>
              <a:t>Technical Approach</a:t>
            </a:r>
            <a:r>
              <a:rPr lang="ar-SA" sz="2800" b="1" dirty="0" smtClean="0"/>
              <a:t> </a:t>
            </a:r>
            <a:r>
              <a:rPr lang="ar-EG" sz="2800" b="1" dirty="0" smtClean="0"/>
              <a:t>وأخر </a:t>
            </a:r>
            <a:r>
              <a:rPr lang="ar-SA" sz="2800" b="1" dirty="0" smtClean="0"/>
              <a:t>سلوكي </a:t>
            </a:r>
            <a:r>
              <a:rPr lang="en-US" sz="2800" b="1" dirty="0" smtClean="0"/>
              <a:t>Behavioral </a:t>
            </a:r>
            <a:r>
              <a:rPr lang="ar-EG" sz="2800" b="1" dirty="0" smtClean="0"/>
              <a:t>    </a:t>
            </a:r>
            <a:r>
              <a:rPr lang="en-US" sz="2800" b="1" dirty="0" smtClean="0"/>
              <a:t>Approach</a:t>
            </a:r>
            <a:r>
              <a:rPr lang="ar-EG" sz="2800" b="1" dirty="0" smtClean="0"/>
              <a:t> لدراسة نظم المعلومات</a:t>
            </a:r>
            <a:r>
              <a:rPr lang="ar-SA" sz="2800" b="1" dirty="0" smtClean="0"/>
              <a:t>.</a:t>
            </a:r>
            <a:r>
              <a:rPr lang="en-US" sz="2800" b="1" dirty="0" smtClean="0"/>
              <a:t> </a:t>
            </a:r>
            <a:endParaRPr lang="ar-SA" sz="2800" b="1" dirty="0" smtClean="0"/>
          </a:p>
          <a:p>
            <a:pPr rtl="1">
              <a:buFont typeface="Wingdings" pitchFamily="2" charset="2"/>
              <a:buChar char="q"/>
            </a:pPr>
            <a:r>
              <a:rPr lang="ar-SA" sz="2800" b="1" dirty="0" smtClean="0"/>
              <a:t>ينظر لنظم المعلومات </a:t>
            </a:r>
            <a:r>
              <a:rPr lang="ar-SA" sz="2800" dirty="0" smtClean="0"/>
              <a:t>بأنها</a:t>
            </a:r>
            <a:r>
              <a:rPr lang="ar-SA" sz="2800" b="1" dirty="0" smtClean="0"/>
              <a:t> نظم تقنية اجتماعية، و مع ذلك فهي مكونة من آلات، أجهزة وتكنولوجيا مادية، لذلك فهي تتطلب استثمارات اجتماعية وتنظيمية وفكرية لكي تعمل بشكل سليم.</a:t>
            </a:r>
          </a:p>
          <a:p>
            <a:pPr rtl="1"/>
            <a:endParaRPr lang="ar-SA" sz="28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المدخل </a:t>
            </a:r>
            <a:r>
              <a:rPr lang="ar-SA" b="1" dirty="0" smtClean="0"/>
              <a:t>التقني </a:t>
            </a:r>
            <a:r>
              <a:rPr lang="en-US" b="1" dirty="0" smtClean="0"/>
              <a:t>Technical Approach</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800" b="1" dirty="0" smtClean="0"/>
              <a:t>يركز </a:t>
            </a:r>
            <a:r>
              <a:rPr lang="ar-EG" sz="2800" b="1" dirty="0" smtClean="0"/>
              <a:t>المدخل </a:t>
            </a:r>
            <a:r>
              <a:rPr lang="ar-SA" sz="2800" b="1" dirty="0" smtClean="0"/>
              <a:t>التقني لنظم المعلومات على دراسة النماذج الرياضية والإمكانات التكنولوجية المادية لهذه النظم.</a:t>
            </a:r>
          </a:p>
          <a:p>
            <a:pPr rtl="1">
              <a:buFont typeface="Wingdings" pitchFamily="2" charset="2"/>
              <a:buChar char="q"/>
            </a:pPr>
            <a:r>
              <a:rPr lang="ar-SA" sz="2800" b="1" dirty="0" smtClean="0"/>
              <a:t>من العلوم التي تساهم في الجانب التقني نجد:</a:t>
            </a:r>
            <a:endParaRPr lang="en-US" sz="2800" dirty="0" smtClean="0"/>
          </a:p>
          <a:p>
            <a:pPr lvl="1" rtl="1">
              <a:buFont typeface="Wingdings" pitchFamily="2" charset="2"/>
              <a:buChar char="ü"/>
            </a:pPr>
            <a:r>
              <a:rPr lang="ar-SA" sz="2400" b="1" dirty="0" smtClean="0"/>
              <a:t>علوم الكمبيوتر </a:t>
            </a:r>
            <a:r>
              <a:rPr lang="en-US" sz="2400" b="1" dirty="0" smtClean="0"/>
              <a:t>Computer Sciences</a:t>
            </a:r>
            <a:r>
              <a:rPr lang="ar-SA" sz="2400" b="1" dirty="0" smtClean="0"/>
              <a:t>: تركز على بناء نظريات قابلية العد </a:t>
            </a:r>
            <a:r>
              <a:rPr lang="en-US" sz="2400" b="1" dirty="0" smtClean="0"/>
              <a:t>computability</a:t>
            </a:r>
            <a:r>
              <a:rPr lang="ar-SA" sz="2400" b="1" dirty="0" smtClean="0"/>
              <a:t> المساهمة في علم البرمجيات وطرق الحساب. وطرق التخزين الأمثل للبيانات والوصول إليها بكفاءة. </a:t>
            </a:r>
            <a:endParaRPr lang="en-US" sz="2400" dirty="0" smtClean="0"/>
          </a:p>
          <a:p>
            <a:pPr lvl="1" rtl="1">
              <a:buFont typeface="Wingdings" pitchFamily="2" charset="2"/>
              <a:buChar char="ü"/>
            </a:pPr>
            <a:r>
              <a:rPr lang="ar-SA" sz="2400" b="1" dirty="0" smtClean="0"/>
              <a:t>علوم الإدارة </a:t>
            </a:r>
            <a:r>
              <a:rPr lang="en-US" sz="2400" b="1" dirty="0" smtClean="0"/>
              <a:t>:Management Sciences </a:t>
            </a:r>
            <a:r>
              <a:rPr lang="ar-SA" sz="2400" b="1" dirty="0" smtClean="0"/>
              <a:t> تركز على تطوير النماذج لاتخاذ القرارات وعلى الممارسات الإدارية. </a:t>
            </a:r>
            <a:endParaRPr lang="en-US" sz="2400" dirty="0" smtClean="0"/>
          </a:p>
          <a:p>
            <a:pPr lvl="1" rtl="1">
              <a:buFont typeface="Wingdings" pitchFamily="2" charset="2"/>
              <a:buChar char="ü"/>
            </a:pPr>
            <a:r>
              <a:rPr lang="ar-SA" sz="2400" b="1" dirty="0" smtClean="0"/>
              <a:t>بحوث العمليات </a:t>
            </a:r>
            <a:r>
              <a:rPr lang="en-US" sz="2400" b="1" dirty="0" smtClean="0"/>
              <a:t>Operations Research</a:t>
            </a:r>
            <a:r>
              <a:rPr lang="ar-SA" sz="2400" b="1" dirty="0" smtClean="0"/>
              <a:t>: تركز على التقنيات الرياضية لزيادة فاعلية المؤسسات في مجالات النقل والتحكم في المخزون وتكاليف الصفقات. </a:t>
            </a:r>
            <a:endParaRPr lang="en-US" sz="2400" dirty="0" smtClean="0"/>
          </a:p>
          <a:p>
            <a:pPr rtl="1"/>
            <a:endParaRPr lang="en-US" sz="28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المدخل </a:t>
            </a:r>
            <a:r>
              <a:rPr lang="ar-SA" b="1" dirty="0" smtClean="0"/>
              <a:t>السلوكي </a:t>
            </a:r>
            <a:r>
              <a:rPr lang="en-US" b="1" dirty="0" smtClean="0"/>
              <a:t>Behavioral Approach</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400" b="1" dirty="0" smtClean="0"/>
              <a:t>هناك جزء كبير من حقل نظم المعلومات مَعني بالقضايا السلوكية التي تبرز خلال تطوير نظم المعلومات وفترة صيانتها الطويلة الأجل. من هذه القضايا التكامل الاستراتيجي للأعمال، التصميم، التنفيذ، الاستخدام، والإدارة، حيث لا يمكن استكشافها عمليا مع النماذج المستعملة في الجانب التقني وتتعلق هذه القضايا بالعلوم التالية:</a:t>
            </a:r>
          </a:p>
          <a:p>
            <a:pPr lvl="1" rtl="1">
              <a:buFont typeface="Wingdings" pitchFamily="2" charset="2"/>
              <a:buChar char="ü"/>
            </a:pPr>
            <a:r>
              <a:rPr lang="ar-SA" sz="2400" b="1" dirty="0" smtClean="0"/>
              <a:t>علم الاجتماع </a:t>
            </a:r>
            <a:r>
              <a:rPr lang="en-US" sz="2400" b="1" dirty="0" smtClean="0"/>
              <a:t>Sociology</a:t>
            </a:r>
            <a:r>
              <a:rPr lang="ar-SA" sz="2400" b="1" dirty="0" smtClean="0"/>
              <a:t>: دراسة كيفية مساهمة المجموعات والمؤسسات في نمو وتطوير النظم، بالإضافة إلى تأثير النظم على الأفراد والمجموعات والمنظمات. </a:t>
            </a:r>
            <a:endParaRPr lang="en-US" sz="2400" dirty="0" smtClean="0"/>
          </a:p>
          <a:p>
            <a:pPr lvl="1" rtl="1">
              <a:buFont typeface="Wingdings" pitchFamily="2" charset="2"/>
              <a:buChar char="ü"/>
            </a:pPr>
            <a:r>
              <a:rPr lang="ar-SA" sz="2400" b="1" dirty="0" smtClean="0"/>
              <a:t>علم النفس </a:t>
            </a:r>
            <a:r>
              <a:rPr lang="en-US" sz="2400" b="1" dirty="0" smtClean="0"/>
              <a:t>Psychology</a:t>
            </a:r>
            <a:r>
              <a:rPr lang="ar-SA" sz="2400" b="1" dirty="0" smtClean="0"/>
              <a:t>: الاهتمام بكيفية فهم واستخدام المعلومات الرسمية من قبل متخذي القرارات. </a:t>
            </a:r>
            <a:endParaRPr lang="en-US" sz="2400" dirty="0" smtClean="0"/>
          </a:p>
          <a:p>
            <a:pPr lvl="1" rtl="1">
              <a:buFont typeface="Wingdings" pitchFamily="2" charset="2"/>
              <a:buChar char="ü"/>
            </a:pPr>
            <a:r>
              <a:rPr lang="ar-SA" sz="2400" b="1" dirty="0" smtClean="0"/>
              <a:t>علم الاقتصاد </a:t>
            </a:r>
            <a:r>
              <a:rPr lang="en-US" sz="2400" b="1" dirty="0" smtClean="0"/>
              <a:t>Economy</a:t>
            </a:r>
            <a:r>
              <a:rPr lang="ar-SA" sz="2400" b="1" dirty="0" smtClean="0"/>
              <a:t>: الاهتمام بمعرفة تأثير الأنظمة على هياكل التحكم والنفقات داخل الشركات التجارية والأسواق. </a:t>
            </a:r>
            <a:endParaRPr lang="ar-SA" sz="2400"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المدخل </a:t>
            </a:r>
            <a:r>
              <a:rPr lang="ar-SA" b="1" dirty="0" smtClean="0"/>
              <a:t>السلوكي </a:t>
            </a:r>
            <a:r>
              <a:rPr lang="en-US" b="1" dirty="0" smtClean="0"/>
              <a:t>Behavioral Approach</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400" b="1" dirty="0" smtClean="0"/>
              <a:t>لا </a:t>
            </a:r>
            <a:r>
              <a:rPr lang="ar-EG" sz="2400" b="1" dirty="0" smtClean="0"/>
              <a:t>يمكن </a:t>
            </a:r>
            <a:r>
              <a:rPr lang="ar-SA" sz="2800" b="1" dirty="0" smtClean="0"/>
              <a:t>تجاهل الجانب السلوكي التكنولوجيا</a:t>
            </a:r>
            <a:endParaRPr lang="ar-EG" sz="2800" b="1" dirty="0" smtClean="0"/>
          </a:p>
          <a:p>
            <a:pPr rtl="1">
              <a:buFont typeface="Wingdings" pitchFamily="2" charset="2"/>
              <a:buChar char="q"/>
            </a:pPr>
            <a:r>
              <a:rPr lang="ar-SA" sz="2800" b="1" dirty="0" smtClean="0"/>
              <a:t>غالبا ما تكون تكنولوجيا نظم المعلومات هي المثيرة للقضايا والمشاكل السلوكية</a:t>
            </a:r>
            <a:endParaRPr lang="ar-EG" sz="2800" b="1" dirty="0" smtClean="0"/>
          </a:p>
          <a:p>
            <a:pPr rtl="1">
              <a:buFont typeface="Wingdings" pitchFamily="2" charset="2"/>
              <a:buChar char="q"/>
            </a:pPr>
            <a:r>
              <a:rPr lang="ar-SA" sz="2800" b="1" dirty="0" smtClean="0"/>
              <a:t>بالمقابل فإنها تركز على التغيرات في المواقف، سياسة الإدارة والمنظمة، والسلوك</a:t>
            </a:r>
          </a:p>
          <a:p>
            <a:pPr rtl="1">
              <a:buNone/>
            </a:pPr>
            <a:endParaRPr lang="ar-SA" sz="28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المنظور</a:t>
            </a:r>
            <a:r>
              <a:rPr lang="ar-SA" b="1" dirty="0" smtClean="0"/>
              <a:t>الاجتماعي التقني </a:t>
            </a:r>
            <a:r>
              <a:rPr lang="en-US" b="1" dirty="0" err="1" smtClean="0"/>
              <a:t>Sociotechnical</a:t>
            </a:r>
            <a:endParaRPr lang="en-US" dirty="0" smtClean="0"/>
          </a:p>
        </p:txBody>
      </p:sp>
      <p:sp>
        <p:nvSpPr>
          <p:cNvPr id="9219" name="Content Placeholder 2"/>
          <p:cNvSpPr>
            <a:spLocks noGrp="1"/>
          </p:cNvSpPr>
          <p:nvPr>
            <p:ph idx="1"/>
          </p:nvPr>
        </p:nvSpPr>
        <p:spPr/>
        <p:txBody>
          <a:bodyPr/>
          <a:lstStyle/>
          <a:p>
            <a:pPr marL="514350" indent="-514350" rtl="1">
              <a:buFont typeface="Wingdings" pitchFamily="2" charset="2"/>
              <a:buChar char="q"/>
            </a:pPr>
            <a:r>
              <a:rPr lang="ar-SA" sz="2000" b="1" dirty="0" smtClean="0"/>
              <a:t>أثرت دراسة نظم المعلومات في علوم أخرى مثل تصور المؤسسات لمعالجة المعلومات. وبينت التجربة أن نجاح أو فشل أنظمة المعلومات نادرا ما يكون سببه تقني كليا أو سلوكي</a:t>
            </a:r>
            <a:r>
              <a:rPr lang="ar-EG" sz="2000" b="1" dirty="0" smtClean="0"/>
              <a:t>ا</a:t>
            </a:r>
            <a:r>
              <a:rPr lang="ar-SA" sz="2000" b="1" dirty="0" smtClean="0"/>
              <a:t> كليا</a:t>
            </a:r>
            <a:endParaRPr lang="ar-EG" sz="2000" b="1" dirty="0" smtClean="0"/>
          </a:p>
          <a:p>
            <a:pPr marL="514350" indent="-514350" rtl="1">
              <a:buFont typeface="Wingdings" pitchFamily="2" charset="2"/>
              <a:buChar char="q"/>
            </a:pPr>
            <a:r>
              <a:rPr lang="ar-SA" sz="2000" b="1" dirty="0" smtClean="0"/>
              <a:t>لا </a:t>
            </a:r>
            <a:r>
              <a:rPr lang="ar-EG" sz="2000" b="1" dirty="0" smtClean="0"/>
              <a:t>يمكن </a:t>
            </a:r>
            <a:r>
              <a:rPr lang="ar-SA" sz="2000" b="1" dirty="0" smtClean="0"/>
              <a:t>تجاهل الجانب السلوكي</a:t>
            </a:r>
            <a:r>
              <a:rPr lang="ar-EG" sz="2000" b="1" dirty="0" smtClean="0"/>
              <a:t> ل</a:t>
            </a:r>
            <a:r>
              <a:rPr lang="ar-SA" sz="2000" b="1" dirty="0" smtClean="0"/>
              <a:t>لتكنولوجيا</a:t>
            </a:r>
            <a:r>
              <a:rPr lang="ar-EG" sz="2000" b="1" dirty="0" smtClean="0"/>
              <a:t> حيث لا تستطيع اية مؤسسة ان تخاطر بجعل النظر الي ما لديها من بيانات من ناحية فنية او من ناحية سلوكية فقط</a:t>
            </a:r>
          </a:p>
          <a:p>
            <a:pPr marL="514350" indent="-514350" rtl="1">
              <a:buFont typeface="Wingdings" pitchFamily="2" charset="2"/>
              <a:buChar char="q"/>
            </a:pPr>
            <a:r>
              <a:rPr lang="ar-SA" sz="2000" b="1" dirty="0" smtClean="0"/>
              <a:t>يفضل اعتماد المفهوم الاجتماعي التقني للأنظمة حيث يتجنب هذا المفهوم النظر إلى نظام المعلومات من زاوية تكنولوجية بحتة</a:t>
            </a:r>
            <a:r>
              <a:rPr lang="ar-EG" sz="2000" b="1" dirty="0" smtClean="0"/>
              <a:t> او سلوكية بحتة </a:t>
            </a:r>
            <a:r>
              <a:rPr lang="ar-SA" sz="2000" b="1" dirty="0" smtClean="0"/>
              <a:t>، بل يجمع بين المفهومين</a:t>
            </a:r>
            <a:endParaRPr lang="ar-EG" sz="2000" b="1" dirty="0" smtClean="0"/>
          </a:p>
          <a:p>
            <a:pPr marL="514350" indent="-514350" rtl="1">
              <a:buFont typeface="Wingdings" pitchFamily="2" charset="2"/>
              <a:buChar char="q"/>
            </a:pPr>
            <a:r>
              <a:rPr lang="ar-EG" sz="2000" b="1" dirty="0" smtClean="0"/>
              <a:t>حقيقة </a:t>
            </a:r>
            <a:r>
              <a:rPr lang="ar-SA" sz="2000" b="1" dirty="0" smtClean="0"/>
              <a:t>الانخفاض السريع بتكلفة تكنولوجيا المعلومات وتعاظم قدراتها لا تترجم بالضرورة إلى تحسن في الإنتاجية أو تحقيق أرباح كبرى، كما أن تنصيب المؤسسة  لنظام تقارير مالية لا يعنى انه سيستخدم وبفعالية، وعند إدخال أعمال وإجراءات جديدة لا يعني زيادة بإنتاجية الموظفين بغياب الاستثمار في أنظمة معلومات جديدة للتمكن من القيام بهذه الأعمال.</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EG" b="1" dirty="0" smtClean="0"/>
              <a:t>المنظور</a:t>
            </a:r>
            <a:r>
              <a:rPr lang="ar-SA" b="1" dirty="0" smtClean="0"/>
              <a:t>الاجتماعي التقني </a:t>
            </a:r>
            <a:r>
              <a:rPr lang="en-US" b="1" dirty="0" smtClean="0"/>
              <a:t>Socio</a:t>
            </a:r>
            <a:r>
              <a:rPr lang="en-GB" b="1" dirty="0" smtClean="0"/>
              <a:t>-</a:t>
            </a:r>
            <a:r>
              <a:rPr lang="en-US" b="1" dirty="0" smtClean="0"/>
              <a:t>technical</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400" b="1" dirty="0" smtClean="0"/>
              <a:t>هناك حاجة إلى تحسين قدرات المؤسسات ككل حيث يجب الاهتمام بالناحيتين التكنولوجية والسلوكية معا. </a:t>
            </a:r>
          </a:p>
          <a:p>
            <a:pPr rtl="1">
              <a:buFont typeface="Wingdings" pitchFamily="2" charset="2"/>
              <a:buChar char="q"/>
            </a:pPr>
            <a:r>
              <a:rPr lang="ar-SA" sz="2400" b="1" dirty="0" smtClean="0"/>
              <a:t>تغيير التكنولوجيا وتصميمها لتلائم حاجات المؤسسات والأفراد. مثل قيام مستخدمي الجوالات بتكييف تكنولوجيا الجوالات لحاجاتهم الشخصية. وبالتالي أسرع المصنعون بتكييف هذه التكنولوجيا لتلائم توقعات المستخدمين. </a:t>
            </a:r>
          </a:p>
          <a:p>
            <a:pPr rtl="1">
              <a:buFont typeface="Wingdings" pitchFamily="2" charset="2"/>
              <a:buChar char="q"/>
            </a:pPr>
            <a:r>
              <a:rPr lang="ar-SA" sz="2400" b="1" dirty="0" smtClean="0"/>
              <a:t>يجب أن يتغير الأفراد والمؤسسات من خلال التدريب والتعليم والتخطيط لتغيير تنظيمي يسمح للتكنولوجيا بالعمل والازدهار. أداء النظام يزداد فاعلية عندما تتكيف التكنولوجيا مع المنظمة. أي عندما تستخدم التكنولوجيا بالقدر الذي يتناسب مع المستوى الاجتماعي للمنظمة. </a:t>
            </a:r>
            <a:endParaRPr lang="en-US" sz="2400" dirty="0" smtClean="0"/>
          </a:p>
          <a:p>
            <a:endParaRPr lang="en-US" sz="28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r>
              <a:rPr lang="ar-SA" b="1" dirty="0" smtClean="0">
                <a:solidFill>
                  <a:srgbClr val="009900"/>
                </a:solidFill>
              </a:rPr>
              <a:t>ظهور نظم المعلومات الإدارية </a:t>
            </a:r>
            <a:r>
              <a:rPr lang="en-US" b="1" dirty="0" smtClean="0">
                <a:solidFill>
                  <a:srgbClr val="009900"/>
                </a:solidFill>
              </a:rPr>
              <a:t>MIS</a:t>
            </a:r>
          </a:p>
        </p:txBody>
      </p:sp>
      <p:sp>
        <p:nvSpPr>
          <p:cNvPr id="9219" name="Content Placeholder 2"/>
          <p:cNvSpPr>
            <a:spLocks noGrp="1"/>
          </p:cNvSpPr>
          <p:nvPr>
            <p:ph idx="1"/>
          </p:nvPr>
        </p:nvSpPr>
        <p:spPr/>
        <p:txBody>
          <a:bodyPr/>
          <a:lstStyle/>
          <a:p>
            <a:pPr rtl="1">
              <a:buFont typeface="Wingdings" pitchFamily="2" charset="2"/>
              <a:buChar char="q"/>
            </a:pPr>
            <a:r>
              <a:rPr lang="ar-SA" sz="2000" b="1" dirty="0" smtClean="0"/>
              <a:t>هناك أربعة لاعبين أساسيين ساهموا في أنتاج ما نسميه نظم المعلومات الإدارية </a:t>
            </a:r>
            <a:r>
              <a:rPr lang="en-US" sz="2000" b="1" dirty="0" smtClean="0"/>
              <a:t>MIS</a:t>
            </a:r>
            <a:r>
              <a:rPr lang="ar-SA" sz="2000" b="1" dirty="0" smtClean="0"/>
              <a:t>: </a:t>
            </a:r>
          </a:p>
          <a:p>
            <a:pPr marL="914400" lvl="1" indent="-514350" rtl="1">
              <a:buFont typeface="+mj-lt"/>
              <a:buAutoNum type="arabicPeriod"/>
            </a:pPr>
            <a:r>
              <a:rPr lang="ar-SA" sz="2000" b="1" dirty="0" smtClean="0"/>
              <a:t>المزودون للمعدات والبرمجيات (التقنيين)، </a:t>
            </a:r>
          </a:p>
          <a:p>
            <a:pPr marL="914400" lvl="1" indent="-514350" rtl="1">
              <a:buFont typeface="+mj-lt"/>
              <a:buAutoNum type="arabicPeriod"/>
            </a:pPr>
            <a:r>
              <a:rPr lang="ar-SA" sz="2000" b="1" dirty="0" smtClean="0"/>
              <a:t>مؤسسات الأعمال التي تقوم بالاستثمار والسعي للحصول على قيمة من خلال استخدام التكنولوجيا.</a:t>
            </a:r>
          </a:p>
          <a:p>
            <a:pPr marL="914400" lvl="1" indent="-514350" rtl="1">
              <a:buFont typeface="+mj-lt"/>
              <a:buAutoNum type="arabicPeriod"/>
            </a:pPr>
            <a:r>
              <a:rPr lang="ar-SA" sz="2000" b="1" dirty="0" smtClean="0"/>
              <a:t>المدراء والموظفون الساعون إلى تحقيق قيمة للأعمال وللأهداف الأخرى.</a:t>
            </a:r>
          </a:p>
          <a:p>
            <a:pPr marL="914400" lvl="1" indent="-514350" rtl="1">
              <a:buFont typeface="+mj-lt"/>
              <a:buAutoNum type="arabicPeriod"/>
            </a:pPr>
            <a:r>
              <a:rPr lang="ar-SA" sz="2000" b="1" dirty="0" smtClean="0"/>
              <a:t>بيئة المؤسسات المتمثلة بالحالة التشريعية، الاجتماعية والثقافية المعاصرة.</a:t>
            </a:r>
          </a:p>
          <a:p>
            <a:pPr marL="514350" indent="-514350" rtl="1">
              <a:buFont typeface="Wingdings" pitchFamily="2" charset="2"/>
              <a:buChar char="q"/>
            </a:pPr>
            <a:r>
              <a:rPr lang="ar-SA" sz="2000" b="1" dirty="0" smtClean="0"/>
              <a:t>ظهرت دراسة نظم المعلومات الإدارية في سنوات 1970</a:t>
            </a:r>
            <a:r>
              <a:rPr lang="en-US" sz="2000" b="1" dirty="0" smtClean="0"/>
              <a:t> </a:t>
            </a:r>
            <a:r>
              <a:rPr lang="ar-SA" sz="2000" b="1" dirty="0" smtClean="0"/>
              <a:t>بالتركيز على استخدام نظم المعلومات المعتمدة على الحاسب في مؤسسات الأعمال والوكالات الحكومية. جمعت </a:t>
            </a:r>
            <a:r>
              <a:rPr lang="en-US" sz="2000" b="1" dirty="0" smtClean="0"/>
              <a:t>MIS</a:t>
            </a:r>
            <a:r>
              <a:rPr lang="ar-SA" sz="2000" b="1" dirty="0" smtClean="0"/>
              <a:t> العمل في علوم الجانب التقني مع التوجه إلى تطوير أنظمة حلول للمشاكل الواقعية وإدارة موارد تكنولوجيا المعلومات مع الاهتمام بالقضايا السلوكية المحيطة بتطوير واستخدام وتأثير نظم المعلومات.</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t>تعريف نظم المعلومات الإدارية  (</a:t>
            </a:r>
            <a:r>
              <a:rPr lang="en-GB" b="1" dirty="0" smtClean="0"/>
              <a:t> (MIS</a:t>
            </a:r>
            <a:endParaRPr lang="en-GB" b="1" dirty="0"/>
          </a:p>
        </p:txBody>
      </p:sp>
      <p:sp>
        <p:nvSpPr>
          <p:cNvPr id="3" name="عنصر نائب للمحتوى 2"/>
          <p:cNvSpPr>
            <a:spLocks noGrp="1"/>
          </p:cNvSpPr>
          <p:nvPr>
            <p:ph idx="1"/>
          </p:nvPr>
        </p:nvSpPr>
        <p:spPr/>
        <p:txBody>
          <a:bodyPr/>
          <a:lstStyle/>
          <a:p>
            <a:pPr rtl="1">
              <a:buFont typeface="Wingdings" pitchFamily="2" charset="2"/>
              <a:buChar char="q"/>
            </a:pPr>
            <a:r>
              <a:rPr lang="ar-EG" sz="3600" b="1" dirty="0" smtClean="0"/>
              <a:t>نظم المعلومات الإدارية تختص بنواحي السلوك والنواحي التقنية التي تحيط عملية التطوير والاستخدام والآثار الناتجة عن الاستخدام لنظم المعلومات التي يستخدمها المدراء والعاملين في المؤسسة .</a:t>
            </a:r>
          </a:p>
          <a:p>
            <a:pPr rtl="1">
              <a:buFont typeface="Wingdings" pitchFamily="2" charset="2"/>
              <a:buChar char="q"/>
            </a:pPr>
            <a:r>
              <a:rPr lang="ar-EG" sz="3600" b="1" dirty="0" smtClean="0"/>
              <a:t>يمكن تعريف نظم المعلومات الادارية بأنها دراسة نظم المعلومات بالتركيز علي استخداماتها في العمل والإدارة. </a:t>
            </a:r>
            <a:endParaRPr lang="en-US" sz="3600" dirty="0" smtClean="0"/>
          </a:p>
          <a:p>
            <a:endParaRPr lang="en-GB"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94472" y="0"/>
            <a:ext cx="9711529" cy="1124744"/>
          </a:xfrm>
          <a:noFill/>
          <a:ln w="9525">
            <a:noFill/>
            <a:miter lim="800000"/>
            <a:headEnd/>
            <a:tailEnd/>
          </a:ln>
        </p:spPr>
        <p:txBody>
          <a:bodyPr vert="horz" wrap="square" lIns="91440" tIns="45720" rIns="91440" bIns="45720" numCol="1" anchor="ctr" anchorCtr="0" compatLnSpc="1">
            <a:prstTxWarp prst="textNoShape">
              <a:avLst/>
            </a:prstTxWarp>
          </a:bodyPr>
          <a:lstStyle/>
          <a:p>
            <a:r>
              <a:rPr lang="en-GB" b="1" dirty="0" smtClean="0"/>
              <a:t>  </a:t>
            </a:r>
            <a:r>
              <a:rPr lang="ar-EG" b="1" dirty="0" smtClean="0"/>
              <a:t>- الانترنت </a:t>
            </a:r>
            <a:r>
              <a:rPr lang="en-GB" b="1" dirty="0" smtClean="0"/>
              <a:t> </a:t>
            </a:r>
            <a:r>
              <a:rPr lang="ar-EG" b="1" dirty="0" smtClean="0"/>
              <a:t>   </a:t>
            </a:r>
            <a:r>
              <a:rPr lang="ar-SA" b="1" dirty="0" smtClean="0"/>
              <a:t>الدور الجديد لنظم المعلومات </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400" b="1" dirty="0" smtClean="0"/>
              <a:t>الانترنت </a:t>
            </a:r>
            <a:r>
              <a:rPr lang="en-US" sz="2400" b="1" dirty="0" smtClean="0"/>
              <a:t>Internet </a:t>
            </a:r>
            <a:r>
              <a:rPr lang="ar-SA" sz="2400" b="1" dirty="0" smtClean="0"/>
              <a:t>: هي الشبكة العالمية للشبكات التي تجمع بين مئات الآلاف من شبكات الحاسب الخاصة والعامة على مستوى العالم. تستخدم هذه الشبكة بشكل واسع نظرا لسهولة استخدامها ومرونتها وانخفاض تكلفتها، مما دفع المؤسسات إلى تقديم خدماتها من خلال هذه الشبكة. </a:t>
            </a:r>
          </a:p>
          <a:p>
            <a:pPr rtl="1">
              <a:buFont typeface="Wingdings" pitchFamily="2" charset="2"/>
              <a:buChar char="q"/>
            </a:pPr>
            <a:r>
              <a:rPr lang="ar-SA" sz="2400" b="1" dirty="0" smtClean="0"/>
              <a:t>تقدم شبكة الانترنت العديد من الخدمات منها:</a:t>
            </a:r>
          </a:p>
          <a:p>
            <a:pPr lvl="1" rtl="1">
              <a:buFont typeface="Wingdings" pitchFamily="2" charset="2"/>
              <a:buChar char="Ø"/>
            </a:pPr>
            <a:r>
              <a:rPr lang="ar-SA" sz="2400" b="1" dirty="0" smtClean="0"/>
              <a:t>البحث عن المعلومات من خلال محركات البحث </a:t>
            </a:r>
            <a:r>
              <a:rPr lang="en-US" sz="2400" b="1" dirty="0" smtClean="0"/>
              <a:t>Google</a:t>
            </a:r>
            <a:r>
              <a:rPr lang="ar-SA" sz="2400" b="1" dirty="0" smtClean="0"/>
              <a:t> وغيرها،</a:t>
            </a:r>
          </a:p>
          <a:p>
            <a:pPr lvl="1" rtl="1">
              <a:buFont typeface="Wingdings" pitchFamily="2" charset="2"/>
              <a:buChar char="Ø"/>
            </a:pPr>
            <a:r>
              <a:rPr lang="ar-SA" sz="2400" b="1" dirty="0" smtClean="0"/>
              <a:t>البريد الإلكتروني </a:t>
            </a:r>
            <a:r>
              <a:rPr lang="en-US" sz="2400" b="1" dirty="0" smtClean="0"/>
              <a:t>Email</a:t>
            </a:r>
            <a:r>
              <a:rPr lang="ar-SA" sz="2400" b="1" dirty="0" smtClean="0"/>
              <a:t>،والدردشة الفورية </a:t>
            </a:r>
            <a:r>
              <a:rPr lang="en-US" sz="2400" b="1" dirty="0" smtClean="0"/>
              <a:t>Instant Chatting</a:t>
            </a:r>
            <a:r>
              <a:rPr lang="ar-SA" sz="2400" b="1" dirty="0" smtClean="0"/>
              <a:t>،</a:t>
            </a:r>
          </a:p>
          <a:p>
            <a:pPr lvl="1" rtl="1">
              <a:buFont typeface="Wingdings" pitchFamily="2" charset="2"/>
              <a:buChar char="Ø"/>
            </a:pPr>
            <a:r>
              <a:rPr lang="ar-SA" sz="2400" b="1" dirty="0" smtClean="0"/>
              <a:t>الاتصال عن بعد لإجراء المؤتمرات المرئية </a:t>
            </a:r>
            <a:r>
              <a:rPr lang="en-US" sz="2400" b="1" dirty="0" smtClean="0"/>
              <a:t>Video Conferencing</a:t>
            </a:r>
            <a:r>
              <a:rPr lang="ar-SA" sz="2400" b="1" dirty="0" smtClean="0"/>
              <a:t>،</a:t>
            </a:r>
          </a:p>
          <a:p>
            <a:pPr lvl="1" rtl="1">
              <a:buFont typeface="Wingdings" pitchFamily="2" charset="2"/>
              <a:buChar char="Ø"/>
            </a:pPr>
            <a:r>
              <a:rPr lang="ar-SA" sz="2400" b="1" dirty="0" smtClean="0"/>
              <a:t>إجراء العمليات التجارية والإدارية الإلكترونية </a:t>
            </a:r>
            <a:r>
              <a:rPr lang="en-US" sz="2400" b="1" dirty="0" smtClean="0"/>
              <a:t>E-Commerce</a:t>
            </a:r>
            <a:r>
              <a:rPr lang="ar-SA" sz="2400" b="1" dirty="0" smtClean="0"/>
              <a:t> و </a:t>
            </a:r>
            <a:r>
              <a:rPr lang="en-US" sz="2400" b="1" dirty="0" smtClean="0"/>
              <a:t>E-Business</a:t>
            </a:r>
            <a:r>
              <a:rPr lang="ar-SA" sz="2400" b="1" dirty="0" err="1" smtClean="0"/>
              <a:t>.</a:t>
            </a:r>
            <a:endParaRPr lang="ar-SA" sz="2400" b="1" dirty="0" smtClean="0"/>
          </a:p>
          <a:p>
            <a:pPr lvl="1" rtl="1"/>
            <a:r>
              <a:rPr lang="ar-SA" sz="2400" b="1" dirty="0" smtClean="0"/>
              <a:t>وغيرها من الخدمات الإلكترونية </a:t>
            </a:r>
            <a:r>
              <a:rPr lang="en-US" sz="2400" b="1" dirty="0" smtClean="0"/>
              <a:t>E-Services</a:t>
            </a:r>
            <a:r>
              <a:rPr lang="ar-SA" sz="2400" b="1" dirty="0" smtClean="0"/>
              <a:t> الكثيرة</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ar-EG" b="1" dirty="0" smtClean="0"/>
              <a:t>   </a:t>
            </a:r>
            <a:r>
              <a:rPr lang="ar-SA" b="1" dirty="0" smtClean="0">
                <a:solidFill>
                  <a:srgbClr val="009900"/>
                </a:solidFill>
              </a:rPr>
              <a:t>الدور الجديد لنظم المعلومات</a:t>
            </a:r>
            <a:r>
              <a:rPr lang="ar-EG" b="1" dirty="0" smtClean="0">
                <a:solidFill>
                  <a:srgbClr val="009900"/>
                </a:solidFill>
              </a:rPr>
              <a:t> – مصطلحات</a:t>
            </a:r>
            <a:r>
              <a:rPr lang="ar-EG" b="1" dirty="0" smtClean="0"/>
              <a:t>        </a:t>
            </a:r>
            <a:r>
              <a:rPr lang="ar-EG" b="1" dirty="0" smtClean="0">
                <a:solidFill>
                  <a:srgbClr val="009900"/>
                </a:solidFill>
              </a:rPr>
              <a:t>الانترنت </a:t>
            </a:r>
            <a:endParaRPr lang="en-US" dirty="0" smtClean="0">
              <a:solidFill>
                <a:srgbClr val="009900"/>
              </a:solidFill>
            </a:endParaRPr>
          </a:p>
        </p:txBody>
      </p:sp>
      <p:sp>
        <p:nvSpPr>
          <p:cNvPr id="9219" name="Content Placeholder 2"/>
          <p:cNvSpPr>
            <a:spLocks noGrp="1"/>
          </p:cNvSpPr>
          <p:nvPr>
            <p:ph idx="4294967295"/>
          </p:nvPr>
        </p:nvSpPr>
        <p:spPr>
          <a:xfrm>
            <a:off x="340738" y="1124744"/>
            <a:ext cx="9448800" cy="5472608"/>
          </a:xfrm>
        </p:spPr>
        <p:txBody>
          <a:bodyPr/>
          <a:lstStyle/>
          <a:p>
            <a:pPr rtl="1">
              <a:buNone/>
            </a:pPr>
            <a:endParaRPr lang="ar-SA" sz="2400" b="1" dirty="0" smtClean="0"/>
          </a:p>
          <a:p>
            <a:pPr marL="974725" lvl="2" rtl="1">
              <a:buFont typeface="Wingdings" pitchFamily="2" charset="2"/>
              <a:buChar char="ü"/>
            </a:pPr>
            <a:r>
              <a:rPr lang="ar-SA" b="1" dirty="0" smtClean="0"/>
              <a:t>شبكة العنكبوت العالمية </a:t>
            </a:r>
            <a:r>
              <a:rPr lang="en-US" b="1" dirty="0" smtClean="0"/>
              <a:t>WWW</a:t>
            </a:r>
            <a:r>
              <a:rPr lang="ar-SA" b="1" dirty="0" smtClean="0"/>
              <a:t>: هي نظام يستخدم المعايير العالمية لتخزين واسترجاع وتنظيم عرض المعلومات على على شبكة الانترنت على شكل صفحات الكترونية تحتوي على نصوص وصور وصوتيات وفيديوهات.</a:t>
            </a:r>
          </a:p>
          <a:p>
            <a:pPr marL="974725" lvl="2" rtl="1">
              <a:buFont typeface="Wingdings" pitchFamily="2" charset="2"/>
              <a:buChar char="ü"/>
            </a:pPr>
            <a:r>
              <a:rPr lang="ar-SA" b="1" dirty="0" smtClean="0"/>
              <a:t>موقع على الانترنت </a:t>
            </a:r>
            <a:r>
              <a:rPr lang="en-US" b="1" dirty="0" smtClean="0"/>
              <a:t>Web Site </a:t>
            </a:r>
            <a:r>
              <a:rPr lang="ar-SA" b="1" dirty="0" smtClean="0"/>
              <a:t>: يتألف من عدد من الصفحات المترابطة ببعضها البعض من خلال روابط تسمى ارتباطات تشعبية </a:t>
            </a:r>
            <a:r>
              <a:rPr lang="en-US" b="1" dirty="0" smtClean="0"/>
              <a:t>hyperlinks</a:t>
            </a:r>
            <a:r>
              <a:rPr lang="ar-SA" b="1" dirty="0" smtClean="0"/>
              <a:t>، تقوم المؤسسات أو الأفراد بإنشاء مواقع لها لعرض معلومات عنها أو لتقديم خدمات تخصها.</a:t>
            </a:r>
          </a:p>
          <a:p>
            <a:pPr marL="974725" lvl="2" rtl="1">
              <a:buFont typeface="Wingdings" pitchFamily="2" charset="2"/>
              <a:buChar char="ü"/>
            </a:pPr>
            <a:r>
              <a:rPr lang="ar-SA" b="1" dirty="0" smtClean="0"/>
              <a:t>الارتباط التشعبي: هو رابط إلى صفحة أخرى أو مكان آخر داخل نفس الصفحة للتنقل عبر المواقع أو داخل الموقع نفسه، يمكن أن يأخذ شكل نصي، صورة أو زر.</a:t>
            </a:r>
            <a:endParaRPr lang="en-US" dirty="0" smtClean="0"/>
          </a:p>
          <a:p>
            <a:pPr marL="974725" lvl="2" rtl="1">
              <a:buFont typeface="Wingdings" pitchFamily="2" charset="2"/>
              <a:buChar char="ü"/>
            </a:pPr>
            <a:r>
              <a:rPr lang="ar-SA" b="1" dirty="0" smtClean="0"/>
              <a:t>لغة </a:t>
            </a:r>
            <a:r>
              <a:rPr lang="en-US" b="1" dirty="0" smtClean="0"/>
              <a:t>HTML </a:t>
            </a:r>
            <a:r>
              <a:rPr lang="ar-SA" b="1" dirty="0" smtClean="0"/>
              <a:t>: هي اللغة المستخدمة لكتابة وتصميم المواقع على شبكة الانترنت وهي لغة لا توفر إمكانية التفاعل مع المستخدم لذلك يضطر مصممي المواقع إلى استخدام تقنيات ولغات أخرى لهذا الغرض مثل تقنيات دوت </a:t>
            </a:r>
            <a:r>
              <a:rPr lang="ar-SA" b="1" dirty="0" err="1" smtClean="0"/>
              <a:t>نت</a:t>
            </a:r>
            <a:r>
              <a:rPr lang="ar-SA" b="1" dirty="0" smtClean="0"/>
              <a:t> </a:t>
            </a:r>
            <a:r>
              <a:rPr lang="en-US" b="1" dirty="0" err="1" smtClean="0"/>
              <a:t>ASP.Net</a:t>
            </a:r>
            <a:r>
              <a:rPr lang="ar-SA" b="1" dirty="0" smtClean="0"/>
              <a:t> ولغة </a:t>
            </a:r>
            <a:r>
              <a:rPr lang="en-US" b="1" dirty="0" smtClean="0"/>
              <a:t>Java</a:t>
            </a:r>
            <a:r>
              <a:rPr lang="ar-SA" b="1" dirty="0" smtClean="0"/>
              <a:t> و </a:t>
            </a:r>
            <a:r>
              <a:rPr lang="en-US" b="1" dirty="0" smtClean="0"/>
              <a:t> PHP</a:t>
            </a:r>
            <a:endParaRPr lang="en-US" dirty="0" smtClean="0"/>
          </a:p>
          <a:p>
            <a:pPr rtl="1">
              <a:buNone/>
            </a:pPr>
            <a:endParaRPr lang="en-US" sz="24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72480" y="0"/>
            <a:ext cx="963352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ar-EG" b="1" dirty="0" smtClean="0"/>
              <a:t>   </a:t>
            </a:r>
            <a:r>
              <a:rPr lang="en-GB" b="1" dirty="0" smtClean="0"/>
              <a:t/>
            </a:r>
            <a:br>
              <a:rPr lang="en-GB" b="1" dirty="0" smtClean="0"/>
            </a:br>
            <a:r>
              <a:rPr lang="ar-SA" b="1" dirty="0" smtClean="0">
                <a:solidFill>
                  <a:srgbClr val="009900"/>
                </a:solidFill>
              </a:rPr>
              <a:t>الاختيارات الجديدة </a:t>
            </a:r>
            <a:r>
              <a:rPr lang="ar-EG" b="1" dirty="0" smtClean="0">
                <a:solidFill>
                  <a:srgbClr val="009900"/>
                </a:solidFill>
              </a:rPr>
              <a:t>لهيكلية </a:t>
            </a:r>
            <a:r>
              <a:rPr lang="ar-SA" b="1" dirty="0" smtClean="0">
                <a:solidFill>
                  <a:srgbClr val="009900"/>
                </a:solidFill>
              </a:rPr>
              <a:t>المؤسسة</a:t>
            </a:r>
            <a:r>
              <a:rPr lang="en-GB" b="1" dirty="0" smtClean="0">
                <a:solidFill>
                  <a:srgbClr val="009900"/>
                </a:solidFill>
              </a:rPr>
              <a:t/>
            </a:r>
            <a:br>
              <a:rPr lang="en-GB" b="1" dirty="0" smtClean="0">
                <a:solidFill>
                  <a:srgbClr val="009900"/>
                </a:solidFill>
              </a:rPr>
            </a:br>
            <a:r>
              <a:rPr lang="ar-SA" b="1" dirty="0" smtClean="0">
                <a:solidFill>
                  <a:srgbClr val="009900"/>
                </a:solidFill>
              </a:rPr>
              <a:t> </a:t>
            </a:r>
            <a:endParaRPr lang="en-US" dirty="0" smtClean="0">
              <a:solidFill>
                <a:srgbClr val="009900"/>
              </a:solidFill>
            </a:endParaRPr>
          </a:p>
        </p:txBody>
      </p:sp>
      <p:sp>
        <p:nvSpPr>
          <p:cNvPr id="9219" name="Content Placeholder 2"/>
          <p:cNvSpPr>
            <a:spLocks noGrp="1"/>
          </p:cNvSpPr>
          <p:nvPr>
            <p:ph idx="4294967295"/>
          </p:nvPr>
        </p:nvSpPr>
        <p:spPr>
          <a:xfrm>
            <a:off x="340738" y="1196752"/>
            <a:ext cx="9448800" cy="5328592"/>
          </a:xfrm>
        </p:spPr>
        <p:txBody>
          <a:bodyPr/>
          <a:lstStyle/>
          <a:p>
            <a:pPr rtl="1">
              <a:buNone/>
            </a:pPr>
            <a:endParaRPr lang="en-GB" sz="2800" b="1" dirty="0" smtClean="0"/>
          </a:p>
          <a:p>
            <a:pPr rtl="1">
              <a:buNone/>
            </a:pPr>
            <a:r>
              <a:rPr lang="ar-SA" sz="2800" b="1" dirty="0" smtClean="0"/>
              <a:t>بناءً على التطور في نظم المعلومات، ظهرت اختيارات عديدة </a:t>
            </a:r>
            <a:r>
              <a:rPr lang="ar-EG" sz="2800" b="1" dirty="0" smtClean="0"/>
              <a:t>لهيكلية</a:t>
            </a:r>
            <a:r>
              <a:rPr lang="ar-SA" sz="2800" b="1" dirty="0" smtClean="0"/>
              <a:t>المنظمة: </a:t>
            </a:r>
            <a:endParaRPr lang="en-US" sz="2800" b="1" dirty="0" smtClean="0"/>
          </a:p>
          <a:p>
            <a:pPr rtl="1">
              <a:buFont typeface="Wingdings" pitchFamily="2" charset="2"/>
              <a:buChar char="q"/>
            </a:pPr>
            <a:r>
              <a:rPr lang="ar-SA" sz="2800" b="1" dirty="0" smtClean="0"/>
              <a:t>التنظيم الأفقي </a:t>
            </a:r>
            <a:r>
              <a:rPr lang="en-US" sz="2800" b="1" dirty="0" smtClean="0"/>
              <a:t>Flattering Organizations</a:t>
            </a:r>
            <a:r>
              <a:rPr lang="ar-SA" sz="2800" b="1" dirty="0" smtClean="0"/>
              <a:t>:</a:t>
            </a:r>
            <a:endParaRPr lang="en-US" sz="2800" b="1" dirty="0" smtClean="0"/>
          </a:p>
          <a:p>
            <a:pPr lvl="1" rtl="1">
              <a:buFont typeface="Wingdings" pitchFamily="2" charset="2"/>
              <a:buChar char="ü"/>
            </a:pPr>
            <a:r>
              <a:rPr lang="ar-SA" sz="2400" b="1" dirty="0" smtClean="0"/>
              <a:t>كانت الإدارة سابقا تعتمد التنظيم العمودي الذي يتكون من العديد من المستويات. لكن نظم المعلومات الحديثة جعلت الإدارة أكثر أفقية وذلك من خلال تقليل عدد المستويات الإدارية في المنظمات، حيث أنها سمحت بنشر وتوزيع المعلومات لتقوية العمال في المستويات السفلى وزيادة كفاءة الإدارة.</a:t>
            </a:r>
            <a:endParaRPr lang="en-US" sz="2400" b="1" dirty="0" smtClean="0"/>
          </a:p>
          <a:p>
            <a:pPr lvl="1" rtl="1">
              <a:buFont typeface="Wingdings" pitchFamily="2" charset="2"/>
              <a:buChar char="ü"/>
            </a:pPr>
            <a:r>
              <a:rPr lang="ar-SA" sz="2400" b="1" dirty="0" smtClean="0"/>
              <a:t>يسمح التنظيم الأفقي للمدراء بالإشراف على عدد كبير من الموظفين ويمنح الموظفين صلاحية أكثر في اتخاذ القرارات، وذلك بفضل حصولهم على المعلومات التي يحتاجوها لاتخاذ القرارات من دون الإشراف عليهم. وهذا أصبح ممكنا من خلال مستوى التعليم العالي للموظفين الذي يمكنهم من اتخاذ القرارات.</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t>الاختيارات الجديدة </a:t>
            </a:r>
            <a:r>
              <a:rPr lang="ar-EG" b="1" dirty="0" smtClean="0"/>
              <a:t>لهيكلية </a:t>
            </a:r>
            <a:r>
              <a:rPr lang="ar-SA" b="1" dirty="0" smtClean="0"/>
              <a:t>المؤسسة </a:t>
            </a:r>
            <a:endParaRPr lang="en-US" dirty="0" smtClean="0"/>
          </a:p>
        </p:txBody>
      </p:sp>
      <p:sp>
        <p:nvSpPr>
          <p:cNvPr id="9219" name="Content Placeholder 2"/>
          <p:cNvSpPr>
            <a:spLocks noGrp="1"/>
          </p:cNvSpPr>
          <p:nvPr>
            <p:ph idx="1"/>
          </p:nvPr>
        </p:nvSpPr>
        <p:spPr/>
        <p:txBody>
          <a:bodyPr/>
          <a:lstStyle/>
          <a:p>
            <a:pPr rtl="1">
              <a:buFont typeface="Wingdings" pitchFamily="2" charset="2"/>
              <a:buChar char="q"/>
            </a:pPr>
            <a:r>
              <a:rPr lang="ar-SA" sz="2400" b="1" dirty="0" smtClean="0"/>
              <a:t>التنظيم الأفقي </a:t>
            </a:r>
            <a:r>
              <a:rPr lang="en-US" sz="2400" b="1" dirty="0" smtClean="0"/>
              <a:t>Flattering Organizations</a:t>
            </a:r>
            <a:r>
              <a:rPr lang="ar-SA" sz="2400" b="1" dirty="0" smtClean="0"/>
              <a:t>:</a:t>
            </a:r>
            <a:endParaRPr lang="en-US" sz="2400" b="1" dirty="0" smtClean="0"/>
          </a:p>
          <a:p>
            <a:pPr lvl="1" rtl="1">
              <a:buFont typeface="Wingdings" pitchFamily="2" charset="2"/>
              <a:buChar char="ü"/>
            </a:pPr>
            <a:r>
              <a:rPr lang="ar-SA" sz="2400" b="1" dirty="0" smtClean="0"/>
              <a:t>أصبح المدراء</a:t>
            </a:r>
            <a:r>
              <a:rPr lang="ar-EG" sz="2400" b="1" dirty="0" smtClean="0"/>
              <a:t> اكثر سرعة في</a:t>
            </a:r>
            <a:r>
              <a:rPr lang="ar-SA" sz="2400" b="1" dirty="0" smtClean="0"/>
              <a:t> اتخاذ القرارات لحصولهم على معلومات أدق بالوقت المناسب، وهذا مما يدعم تقليل عدد المدراء.</a:t>
            </a:r>
          </a:p>
          <a:p>
            <a:pPr lvl="1" rtl="1">
              <a:buFont typeface="Wingdings" pitchFamily="2" charset="2"/>
              <a:buChar char="ü"/>
            </a:pPr>
            <a:endParaRPr lang="ar-SA" sz="2400" b="1" dirty="0" smtClean="0"/>
          </a:p>
          <a:p>
            <a:pPr lvl="1" rtl="1">
              <a:buFont typeface="Wingdings" pitchFamily="2" charset="2"/>
              <a:buChar char="ü"/>
            </a:pPr>
            <a:r>
              <a:rPr lang="ar-SA" sz="2400" b="1" dirty="0" smtClean="0"/>
              <a:t>كان من المعروف أن السلطة تعتمد بشكل كبير على المعرفة والكفاءة وليس على المناصب الرسمية، لذلك تسطحت هيكلية المؤسسات بفعل اتجاه العمال المهنيين إلى إدارة أنفسهم ذاتيا مما جعل اتخاذ القرارات أكثر لامركزية بسبب زيادة انتشار المعلومات والمعرفة داخل المؤسسات. </a:t>
            </a:r>
          </a:p>
          <a:p>
            <a:pPr lvl="1" rtl="1"/>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Slide Number Placeholder 7"/>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400600"/>
          </a:xfrm>
        </p:spPr>
        <p:txBody>
          <a:bodyPr/>
          <a:lstStyle/>
          <a:p>
            <a:pPr rtl="1">
              <a:buFont typeface="Wingdings" pitchFamily="2" charset="2"/>
              <a:buChar char="q"/>
            </a:pPr>
            <a:endParaRPr lang="en-GB" sz="2800" b="1" dirty="0" smtClean="0"/>
          </a:p>
          <a:p>
            <a:pPr rtl="1">
              <a:buFont typeface="Wingdings" pitchFamily="2" charset="2"/>
              <a:buChar char="q"/>
            </a:pPr>
            <a:r>
              <a:rPr lang="ar-SA" sz="2800" b="1" dirty="0" smtClean="0"/>
              <a:t>المؤسسات الافتراضية </a:t>
            </a:r>
            <a:r>
              <a:rPr lang="en-US" sz="2800" b="1" dirty="0" smtClean="0"/>
              <a:t>Virtual Organizations</a:t>
            </a:r>
            <a:r>
              <a:rPr lang="ar-SA" sz="2800" b="1" dirty="0" smtClean="0"/>
              <a:t>:</a:t>
            </a:r>
            <a:endParaRPr lang="en-US" sz="2800" b="1" dirty="0" smtClean="0"/>
          </a:p>
          <a:p>
            <a:pPr lvl="1" rtl="1">
              <a:buFont typeface="Wingdings" pitchFamily="2" charset="2"/>
              <a:buChar char="Ø"/>
            </a:pPr>
            <a:r>
              <a:rPr lang="ar-SA" sz="2400" b="1" dirty="0" smtClean="0"/>
              <a:t> إن فكرة المؤسسات الافتراضية هي الفصل بين القيام بالعمل والموقع الجغرافي للمؤسسة. هناك ازدياد في عدد المؤسسات الافتراضية التي لا يتعلق العمل المطلوب انجازه فيها بموقعها الجغرافي.</a:t>
            </a:r>
          </a:p>
          <a:p>
            <a:pPr lvl="1" rtl="1">
              <a:buFont typeface="Wingdings" pitchFamily="2" charset="2"/>
              <a:buChar char="Ø"/>
            </a:pPr>
            <a:r>
              <a:rPr lang="ar-SA" sz="2400" b="1" dirty="0" smtClean="0"/>
              <a:t>شجعت تكنولوجيا المعلومات القوى العاملة في المنظمات، على العمل بأسلوب فرق العمل، التي تجتمع وجها لوجه أو الكترونيا  لفترات قصيرة ومعدودة، وبأوقات محددة، لإنجاز مهمة محددة من الانتقال إلى بعد إنهاء هذه المهمة إلى مجموعة أخرى للعمل على مهمة أخرى.  </a:t>
            </a:r>
          </a:p>
          <a:p>
            <a:pPr lvl="1" rtl="1">
              <a:buFont typeface="Wingdings" pitchFamily="2" charset="2"/>
              <a:buChar char="Ø"/>
            </a:pPr>
            <a:r>
              <a:rPr lang="ar-SA" sz="2400" b="1" dirty="0" smtClean="0"/>
              <a:t>تستعمل هذه المؤسسات الشبكات لربط الأفراد بالممتلكات والأفكار. يمكنها أن تتحالف مع المزودين والعملاء وحتى المنافسين لإنشاء وتوزيع منتجات وخدمات جديدة من دون أن تكون محدودة بالحدود التقليدية للمنظمة أو بالمواقع الجغرافية.  </a:t>
            </a:r>
            <a:endParaRPr lang="en-US" sz="2400" b="1" dirty="0" smtClean="0"/>
          </a:p>
          <a:p>
            <a:pPr rtl="1"/>
            <a:endParaRPr lang="en-US" sz="28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p:nvPr>
        </p:nvSpPr>
        <p:spPr>
          <a:xfrm>
            <a:off x="194472" y="-26988"/>
            <a:ext cx="9711529" cy="1093788"/>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t>   </a:t>
            </a:r>
            <a:r>
              <a:rPr lang="ar-SA" b="1" dirty="0" smtClean="0"/>
              <a:t>الاختيارات الجديدة </a:t>
            </a:r>
            <a:r>
              <a:rPr lang="ar-EG" b="1" dirty="0" smtClean="0"/>
              <a:t>لهيكلية </a:t>
            </a:r>
            <a:r>
              <a:rPr lang="ar-SA" b="1" dirty="0" smtClean="0"/>
              <a:t>المؤسسة </a:t>
            </a:r>
            <a:endParaRPr lang="en-US" dirty="0" smtClean="0"/>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400600"/>
          </a:xfrm>
        </p:spPr>
        <p:txBody>
          <a:bodyPr/>
          <a:lstStyle/>
          <a:p>
            <a:pPr rtl="1"/>
            <a:endParaRPr lang="en-GB" sz="2800" b="1" dirty="0" smtClean="0"/>
          </a:p>
          <a:p>
            <a:pPr rtl="1"/>
            <a:r>
              <a:rPr lang="ar-SA" sz="2800" b="1" dirty="0" smtClean="0"/>
              <a:t>المؤسسات الافتراضية </a:t>
            </a:r>
            <a:r>
              <a:rPr lang="en-US" sz="2800" b="1" dirty="0" smtClean="0"/>
              <a:t>Virtual Organizations</a:t>
            </a:r>
            <a:r>
              <a:rPr lang="ar-SA" sz="2800" b="1" dirty="0" smtClean="0"/>
              <a:t>:</a:t>
            </a:r>
            <a:endParaRPr lang="ar-EG" sz="2800" b="1" dirty="0" smtClean="0"/>
          </a:p>
          <a:p>
            <a:pPr rtl="1"/>
            <a:endParaRPr lang="ar-SA" sz="2800" b="1" dirty="0" smtClean="0"/>
          </a:p>
          <a:p>
            <a:pPr lvl="1" rtl="1">
              <a:buFont typeface="Wingdings" pitchFamily="2" charset="2"/>
              <a:buChar char="Ø"/>
            </a:pPr>
            <a:r>
              <a:rPr lang="ar-SA" sz="2400" b="1" dirty="0" smtClean="0"/>
              <a:t>بفضل تكنولوجيا المعلومات أصبح من الممكن التنظيم على أساس محلي والعمل على أساس عالمي، فقد سهلت التطبيقات على الانترنت، مثل خدمات البريد الإلكتروني </a:t>
            </a:r>
            <a:r>
              <a:rPr lang="en-US" sz="2400" b="1" dirty="0" smtClean="0"/>
              <a:t>emails</a:t>
            </a:r>
            <a:r>
              <a:rPr lang="ar-SA" sz="2400" b="1" dirty="0" smtClean="0"/>
              <a:t> وإمكانية إجراء المؤتمرات المرئية عن بعد </a:t>
            </a:r>
            <a:r>
              <a:rPr lang="en-US" sz="2400" b="1" dirty="0" smtClean="0"/>
              <a:t>video conferencing</a:t>
            </a:r>
            <a:r>
              <a:rPr lang="ar-SA" sz="2400" b="1" dirty="0" smtClean="0"/>
              <a:t>، من القيام بالتنسيق الدقيق بين فرق العمل المنتشرة جغرافيا.</a:t>
            </a:r>
          </a:p>
          <a:p>
            <a:pPr lvl="1" rtl="1">
              <a:buFont typeface="Wingdings" pitchFamily="2" charset="2"/>
              <a:buChar char="Ø"/>
            </a:pPr>
            <a:r>
              <a:rPr lang="ar-SA" sz="2400" b="1" dirty="0" smtClean="0"/>
              <a:t>تعتمد المؤسسات الافتراضية حاليا على الانترنت وما يقدمه من خدمات في ربط أفرادها وعملائها ومزوديها لبناء أسواق افتراضية لا تعرف الحدود الجغرافية </a:t>
            </a:r>
            <a:r>
              <a:rPr lang="ar-SA" sz="2800" b="1" dirty="0" smtClean="0"/>
              <a:t>التقليدية.</a:t>
            </a:r>
            <a:endParaRPr lang="en-US" sz="32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p:nvPr>
        </p:nvSpPr>
        <p:spPr>
          <a:xfrm>
            <a:off x="194472" y="-26988"/>
            <a:ext cx="9711529" cy="1093788"/>
          </a:xfrm>
          <a:noFill/>
          <a:ln w="9525">
            <a:noFill/>
            <a:miter lim="800000"/>
            <a:headEnd/>
            <a:tailEnd/>
          </a:ln>
        </p:spPr>
        <p:txBody>
          <a:bodyPr vert="horz" wrap="square" lIns="91440" tIns="45720" rIns="91440" bIns="45720" numCol="1" anchor="ctr" anchorCtr="0" compatLnSpc="1">
            <a:prstTxWarp prst="textNoShape">
              <a:avLst/>
            </a:prstTxWarp>
          </a:bodyPr>
          <a:lstStyle/>
          <a:p>
            <a:r>
              <a:rPr lang="ar-EG" b="1" dirty="0" smtClean="0"/>
              <a:t>   </a:t>
            </a:r>
            <a:r>
              <a:rPr lang="ar-SA" b="1" dirty="0" smtClean="0"/>
              <a:t>الاختيارات الجديدة </a:t>
            </a:r>
            <a:r>
              <a:rPr lang="ar-EG" b="1" dirty="0" smtClean="0"/>
              <a:t>لهيكلية </a:t>
            </a:r>
            <a:r>
              <a:rPr lang="ar-SA" b="1" dirty="0" smtClean="0"/>
              <a:t>المؤسسة </a:t>
            </a:r>
            <a:endParaRPr lang="en-US" dirty="0" smtClean="0"/>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340738" y="1196752"/>
            <a:ext cx="9448800" cy="5400600"/>
          </a:xfrm>
        </p:spPr>
        <p:txBody>
          <a:bodyPr/>
          <a:lstStyle/>
          <a:p>
            <a:pPr rtl="1"/>
            <a:endParaRPr lang="en-GB" sz="2800" b="1" dirty="0" smtClean="0"/>
          </a:p>
          <a:p>
            <a:pPr rtl="1"/>
            <a:r>
              <a:rPr lang="ar-SA" sz="2800" b="1" dirty="0" smtClean="0"/>
              <a:t>إعادة تنظيم انسياب العمل </a:t>
            </a:r>
            <a:r>
              <a:rPr lang="en-US" sz="2800" b="1" dirty="0" smtClean="0"/>
              <a:t>Reorganizing Work Flow</a:t>
            </a:r>
            <a:r>
              <a:rPr lang="ar-SA" sz="2800" b="1" dirty="0" smtClean="0"/>
              <a:t>:</a:t>
            </a:r>
            <a:endParaRPr lang="en-US" sz="2800" dirty="0" smtClean="0"/>
          </a:p>
          <a:p>
            <a:pPr lvl="1" rtl="1"/>
            <a:r>
              <a:rPr lang="ar-SA" sz="2400" b="1" dirty="0" smtClean="0"/>
              <a:t>تحول انسياب العمل من الشكل اليدوي إلى الشكل الإلكتروني.</a:t>
            </a:r>
          </a:p>
          <a:p>
            <a:pPr lvl="1" rtl="1"/>
            <a:r>
              <a:rPr lang="ar-SA" sz="2400" b="1" dirty="0" smtClean="0"/>
              <a:t>ساعدت نظم المعلومات في إحلال الإجراءات الإلكترونية الآلية محل الإجراءات اليدوية، مما أدى إلى تقليل مدة إنجاز الإجراءات، وعدم استعمال بعض الموارد من ورق وحبر، وعدم إهدار وقت الموظفين، وبالتالي انخفضت تكلفة المعاملات وأصبحت تنجز بكفاءة ومن دون الأخطاء في إنجازها أو فقدانها. </a:t>
            </a:r>
          </a:p>
          <a:p>
            <a:pPr lvl="1" rtl="1"/>
            <a:endParaRPr lang="en-US" sz="2400" dirty="0" smtClean="0"/>
          </a:p>
          <a:p>
            <a:pPr rtl="1"/>
            <a:r>
              <a:rPr lang="ar-SA" sz="2800" b="1" dirty="0" smtClean="0"/>
              <a:t>إعادة تعريف الحدود </a:t>
            </a:r>
            <a:r>
              <a:rPr lang="en-US" sz="2800" b="1" dirty="0" smtClean="0"/>
              <a:t>Redefining Boundaries</a:t>
            </a:r>
            <a:r>
              <a:rPr lang="ar-SA" sz="2800" b="1" dirty="0" smtClean="0"/>
              <a:t>:</a:t>
            </a:r>
            <a:endParaRPr lang="en-US" sz="2800" dirty="0" smtClean="0"/>
          </a:p>
          <a:p>
            <a:pPr lvl="1" rtl="1"/>
            <a:r>
              <a:rPr lang="ar-SA" sz="2400" b="1" dirty="0" smtClean="0"/>
              <a:t>إعادة تعريف حدود المؤسسات وفقا لمتطلبات البيئة، حيث يمكن التفاعل المباشر بين المزودين والعملاء وأنظمة المعلومات في المنظمة. </a:t>
            </a:r>
            <a:endParaRPr lang="en-US" sz="2400" dirty="0" smtClean="0"/>
          </a:p>
          <a:p>
            <a:pPr rtl="1"/>
            <a:endParaRPr lang="en-US" sz="28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8" name="Title 1"/>
          <p:cNvSpPr>
            <a:spLocks noGrp="1"/>
          </p:cNvSpPr>
          <p:nvPr>
            <p:ph type="title"/>
          </p:nvPr>
        </p:nvSpPr>
        <p:spPr>
          <a:xfrm>
            <a:off x="194472" y="-26988"/>
            <a:ext cx="9711529" cy="1093788"/>
          </a:xfr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ar-EG" b="1" dirty="0" smtClean="0"/>
              <a:t>الاثار المترتبة علي استخدام تقنية المعلومات   </a:t>
            </a:r>
            <a:endParaRPr lang="en-US" dirty="0" smtClean="0"/>
          </a:p>
        </p:txBody>
      </p:sp>
      <p:sp>
        <p:nvSpPr>
          <p:cNvPr id="9" name="Slide Number Placeholder 8"/>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sz="3200" b="1" dirty="0" smtClean="0"/>
              <a:t>        الاثار المترتبة علي استخدام تقنية المعلومات </a:t>
            </a:r>
            <a:endParaRPr lang="en-US" sz="3200" dirty="0"/>
          </a:p>
        </p:txBody>
      </p:sp>
      <p:sp>
        <p:nvSpPr>
          <p:cNvPr id="3" name="عنصر نائب للمحتوى 2"/>
          <p:cNvSpPr>
            <a:spLocks noGrp="1"/>
          </p:cNvSpPr>
          <p:nvPr>
            <p:ph idx="1"/>
          </p:nvPr>
        </p:nvSpPr>
        <p:spPr/>
        <p:txBody>
          <a:bodyPr/>
          <a:lstStyle/>
          <a:p>
            <a:pPr rtl="1"/>
            <a:r>
              <a:rPr lang="ar-SA" sz="2000" b="1" dirty="0" smtClean="0"/>
              <a:t>المرونة المتزايدة </a:t>
            </a:r>
            <a:r>
              <a:rPr lang="en-US" sz="2000" b="1" dirty="0" smtClean="0"/>
              <a:t>Increasing Flexibility</a:t>
            </a:r>
            <a:r>
              <a:rPr lang="ar-SA" sz="2000" b="1" dirty="0" smtClean="0"/>
              <a:t>:</a:t>
            </a:r>
            <a:endParaRPr lang="ar-SA" sz="2000" dirty="0" smtClean="0"/>
          </a:p>
          <a:p>
            <a:pPr marL="741363" lvl="1" rtl="1">
              <a:buFont typeface="Arial" pitchFamily="34" charset="0"/>
              <a:buChar char="–"/>
            </a:pPr>
            <a:r>
              <a:rPr lang="ar-SA" sz="2000" b="1" dirty="0" smtClean="0"/>
              <a:t>ساعدت تكنولوجيا المعلومات المؤسسات الكبيرة على اكتساب مميزات المؤسسات صغير الحجم وذلك:</a:t>
            </a:r>
          </a:p>
          <a:p>
            <a:pPr marL="971550" lvl="2" rtl="1">
              <a:buFont typeface="Arial" pitchFamily="34" charset="0"/>
              <a:buChar char="–"/>
            </a:pPr>
            <a:r>
              <a:rPr lang="ar-SA" sz="2000" b="1" dirty="0" smtClean="0"/>
              <a:t>عن طريق استخدام نظم التصنيع المرنة لتوفير منتجات غير نمطية على نطاق واسع.</a:t>
            </a:r>
          </a:p>
          <a:p>
            <a:pPr marL="971550" lvl="2" rtl="1">
              <a:buFont typeface="Arial" pitchFamily="34" charset="0"/>
              <a:buChar char="–"/>
            </a:pPr>
            <a:r>
              <a:rPr lang="ar-SA" sz="2000" b="1" dirty="0" smtClean="0"/>
              <a:t>استخدام أدوات تحليل البيانات للتعرف على رغبات واحتياجات العملاء الفردية كما لو كانت منظمة صغيرة الحجم.</a:t>
            </a:r>
          </a:p>
          <a:p>
            <a:pPr lvl="1" rtl="1">
              <a:buFont typeface="Arial" pitchFamily="34" charset="0"/>
              <a:buChar char="–"/>
            </a:pPr>
            <a:r>
              <a:rPr lang="ar-SA" sz="2000" b="1" dirty="0" smtClean="0"/>
              <a:t>ساعدت تكنولوجيا المعلومات المؤسسات الصغيرة على التمتع ببعض ميزات المؤسسات الكبيرة:</a:t>
            </a:r>
          </a:p>
          <a:p>
            <a:pPr lvl="2" rtl="1">
              <a:buFont typeface="Arial" pitchFamily="34" charset="0"/>
              <a:buChar char="–"/>
            </a:pPr>
            <a:r>
              <a:rPr lang="ar-SA" sz="2000" b="1" dirty="0" smtClean="0"/>
              <a:t>مثل الدقة والسرعة والجودة التي تتميز بها الشركات العملاقة من خلال استخدام تكنولوجي الحاسبات الصغيرة، وبرامج التصميم والتصنيع باستخدام الحاسب ونظم رقابة العمليات.</a:t>
            </a:r>
          </a:p>
          <a:p>
            <a:pPr lvl="2" rtl="1">
              <a:buFont typeface="Arial" pitchFamily="34" charset="0"/>
              <a:buChar char="–"/>
            </a:pPr>
            <a:r>
              <a:rPr lang="ar-SA" sz="2000" b="1" dirty="0" smtClean="0"/>
              <a:t>كما تمكنت من الحصول على معلومات عن السوق والصناعة مباشرة من خلال الاتصال المباشر بقواعد البيانات التجارية بدلا من تحمل تكاليف تشغيل فريق عمل من الباحثين لقيام بذلك. </a:t>
            </a:r>
            <a:endParaRPr lang="en-US" sz="20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sz="3200" b="1" dirty="0" smtClean="0"/>
              <a:t> </a:t>
            </a:r>
            <a:r>
              <a:rPr lang="ar-SA" sz="3200" b="1" dirty="0" smtClean="0"/>
              <a:t>تخطيط موارد المؤسسة  </a:t>
            </a:r>
            <a:r>
              <a:rPr lang="en-US" sz="3200" b="1" dirty="0" smtClean="0"/>
              <a:t>Enterprise Resource Planning</a:t>
            </a:r>
            <a:endParaRPr lang="en-US" sz="3200" dirty="0"/>
          </a:p>
        </p:txBody>
      </p:sp>
      <p:sp>
        <p:nvSpPr>
          <p:cNvPr id="3" name="عنصر نائب للمحتوى 2"/>
          <p:cNvSpPr>
            <a:spLocks noGrp="1"/>
          </p:cNvSpPr>
          <p:nvPr>
            <p:ph idx="1"/>
          </p:nvPr>
        </p:nvSpPr>
        <p:spPr/>
        <p:txBody>
          <a:bodyPr/>
          <a:lstStyle/>
          <a:p>
            <a:pPr rtl="1">
              <a:buFont typeface="Arial" pitchFamily="34" charset="0"/>
              <a:buChar char="•"/>
            </a:pPr>
            <a:r>
              <a:rPr lang="ar-SA" sz="2000" b="1" dirty="0" smtClean="0"/>
              <a:t>تخطيط موارد المؤسسة  </a:t>
            </a:r>
            <a:r>
              <a:rPr lang="en-US" sz="2000" b="1" dirty="0" smtClean="0"/>
              <a:t>Enterprise Resource Planning</a:t>
            </a:r>
            <a:r>
              <a:rPr lang="ar-SA" sz="2000" b="1" dirty="0" smtClean="0"/>
              <a:t>:</a:t>
            </a:r>
          </a:p>
          <a:p>
            <a:pPr lvl="1" rtl="1">
              <a:buFont typeface="Arial" pitchFamily="34" charset="0"/>
              <a:buChar char="–"/>
            </a:pPr>
            <a:r>
              <a:rPr lang="ar-SA" sz="2000" b="1" dirty="0" smtClean="0"/>
              <a:t>هو نظام حاسوبي متكامل يتم استخدامه لإدارة الموارد الداخلية والخارجية بما فيها الأصول المحسوسة، الموارد المالية، المواد، والموارد البشرية. تهدف هيكلية هذا النظام إلى تسهيل تدفق المعلومات بين كافة وظائف الإدارة داخل حدود المنظمة، و كذلك إدارة الروابط مع العناصر الخارجية في بيئة المؤسسة وذلك لتصبح أكثر تعاونا بتقاسم المعلومات وانسيابها عبر النظام. وهو نظام قائم على قاعدة بيانات مركزية ويستخدم منصات حاسوبية عامة. </a:t>
            </a:r>
          </a:p>
          <a:p>
            <a:pPr lvl="1" rtl="1">
              <a:buFont typeface="Arial" pitchFamily="34" charset="0"/>
              <a:buChar char="–"/>
            </a:pPr>
            <a:r>
              <a:rPr lang="ar-SA" sz="2000" b="1" dirty="0" smtClean="0"/>
              <a:t>يعزز تكامل جميع العمليات الإدارية من تخطيط وتصنيع وبيع وتمويل من خلال تبادل المعلومات بين الإدارات وإلغاء الوصلات المعقدة والمكلفة بين نظم المعلومات المختلفة داخل المنظمة، وذلك بتوفير بيئة موحدة لنظام منظمة هائلة.</a:t>
            </a:r>
          </a:p>
          <a:p>
            <a:pPr lvl="1" rtl="1">
              <a:buFont typeface="Arial" pitchFamily="34" charset="0"/>
              <a:buChar char="–"/>
            </a:pPr>
            <a:r>
              <a:rPr lang="ar-SA" sz="2000" b="1" u="sng" dirty="0" smtClean="0"/>
              <a:t>مثال: </a:t>
            </a:r>
            <a:r>
              <a:rPr lang="ar-SA" sz="2000" b="1" dirty="0" smtClean="0"/>
              <a:t>عند تلقي طلب شراء من عميل، يتلقى </a:t>
            </a:r>
            <a:r>
              <a:rPr lang="ar-SA" sz="2000" b="1" dirty="0" smtClean="0"/>
              <a:t>ا</a:t>
            </a:r>
            <a:endParaRPr lang="ar-EG" sz="2000" b="1" dirty="0" smtClean="0"/>
          </a:p>
          <a:p>
            <a:pPr lvl="1" rtl="1">
              <a:buFont typeface="Arial" pitchFamily="34" charset="0"/>
              <a:buChar char="–"/>
            </a:pPr>
            <a:r>
              <a:rPr lang="ar-SA" sz="2000" b="1" dirty="0" smtClean="0"/>
              <a:t>لمصنع </a:t>
            </a:r>
            <a:r>
              <a:rPr lang="ar-SA" sz="2000" b="1" dirty="0" smtClean="0"/>
              <a:t>المعني أمر التصنيع، تتحرى </a:t>
            </a:r>
            <a:r>
              <a:rPr lang="ar-EG" sz="2000" b="1" dirty="0" smtClean="0"/>
              <a:t>ادارة المستودع </a:t>
            </a:r>
            <a:r>
              <a:rPr lang="ar-SA" sz="2000" b="1" dirty="0" smtClean="0"/>
              <a:t>عن </a:t>
            </a:r>
            <a:r>
              <a:rPr lang="ar-SA" sz="2000" b="1" dirty="0" smtClean="0"/>
              <a:t>سير العمل وتضع جدول لشحن المنتج النهائي للعملاء، تتدفق المعلومات تلقائيا إلى إدارة الحسابات لإصدار فاتورة وتحصيل الثمن من العميل.</a:t>
            </a:r>
            <a:endParaRPr lang="en-US" sz="20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نظم الترابط بين المؤسسات </a:t>
            </a:r>
            <a:r>
              <a:rPr lang="en-US" sz="3200" b="1" dirty="0" smtClean="0"/>
              <a:t>Inter-organizational Systems</a:t>
            </a:r>
            <a:endParaRPr lang="en-US" sz="3200" dirty="0"/>
          </a:p>
        </p:txBody>
      </p:sp>
      <p:sp>
        <p:nvSpPr>
          <p:cNvPr id="3" name="عنصر نائب للمحتوى 2"/>
          <p:cNvSpPr>
            <a:spLocks noGrp="1"/>
          </p:cNvSpPr>
          <p:nvPr>
            <p:ph idx="1"/>
          </p:nvPr>
        </p:nvSpPr>
        <p:spPr/>
        <p:txBody>
          <a:bodyPr/>
          <a:lstStyle/>
          <a:p>
            <a:pPr rtl="1">
              <a:buFont typeface="Arial" pitchFamily="34" charset="0"/>
              <a:buChar char="•"/>
            </a:pPr>
            <a:endParaRPr lang="en-US" dirty="0" smtClean="0"/>
          </a:p>
          <a:p>
            <a:pPr lvl="1" rtl="1">
              <a:buFont typeface="Arial" pitchFamily="34" charset="0"/>
              <a:buChar char="–"/>
            </a:pPr>
            <a:r>
              <a:rPr lang="ar-SA" sz="2400" b="1" dirty="0" smtClean="0"/>
              <a:t>تسهل نظم المعلومات القائمة على الشبكات تبادل المعلومات وإجراء المعاملات بين المؤسسات المختلفة عن طريق نظم المعلومات العابرة للمنظمة والتي تقوم بضخ المعلومات آليا عبر حدود المنظمة.</a:t>
            </a:r>
          </a:p>
          <a:p>
            <a:pPr lvl="1" rtl="1">
              <a:buFont typeface="Arial" pitchFamily="34" charset="0"/>
              <a:buChar char="–"/>
            </a:pPr>
            <a:endParaRPr lang="ar-SA" sz="2400" b="1" dirty="0" smtClean="0"/>
          </a:p>
          <a:p>
            <a:pPr lvl="1" rtl="1">
              <a:buFont typeface="Arial" pitchFamily="34" charset="0"/>
              <a:buChar char="–"/>
            </a:pPr>
            <a:r>
              <a:rPr lang="ar-SA" sz="2400" b="1" dirty="0" smtClean="0"/>
              <a:t>كما تقوم بربط المؤسسة بالمتعاملين معها على مستوى التوزيع والتموين، فمثلا يمكن من خلال تلك النظم قيام المزود للمواد الخام بمراقبة احتياجات الإنتاج من تلك المواد في العملية بحيث يقوم بشحن الكمية اللازمة فور الحاجة إليها في عملية التصنيع.</a:t>
            </a:r>
          </a:p>
          <a:p>
            <a:pPr rtl="1"/>
            <a:endParaRPr lang="en-US"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التجارة الإلكترونية والمعاملات الإلكترونية </a:t>
            </a:r>
            <a:endParaRPr lang="en-US" dirty="0"/>
          </a:p>
        </p:txBody>
      </p:sp>
      <p:sp>
        <p:nvSpPr>
          <p:cNvPr id="3" name="عنصر نائب للمحتوى 2"/>
          <p:cNvSpPr>
            <a:spLocks noGrp="1"/>
          </p:cNvSpPr>
          <p:nvPr>
            <p:ph idx="1"/>
          </p:nvPr>
        </p:nvSpPr>
        <p:spPr/>
        <p:txBody>
          <a:bodyPr/>
          <a:lstStyle/>
          <a:p>
            <a:pPr rtl="1">
              <a:buFont typeface="Wingdings" pitchFamily="2" charset="2"/>
              <a:buChar char="q"/>
            </a:pPr>
            <a:r>
              <a:rPr lang="ar-SA" b="1" dirty="0" smtClean="0"/>
              <a:t>بفضل الانترنت ظهرت مجالات جديدة للتجارة والتسوق والأعمال:</a:t>
            </a:r>
            <a:endParaRPr lang="en-US" dirty="0" smtClean="0"/>
          </a:p>
          <a:p>
            <a:pPr lvl="1" rtl="1">
              <a:buFont typeface="Wingdings" pitchFamily="2" charset="2"/>
              <a:buChar char="ü"/>
            </a:pPr>
            <a:r>
              <a:rPr lang="ar-SA" b="1" dirty="0" smtClean="0"/>
              <a:t>الأسواق الإلكترونية </a:t>
            </a:r>
            <a:r>
              <a:rPr lang="en-US" b="1" dirty="0" smtClean="0"/>
              <a:t>(Electronic Markets)</a:t>
            </a:r>
            <a:endParaRPr lang="en-US" dirty="0" smtClean="0"/>
          </a:p>
          <a:p>
            <a:pPr lvl="1" rtl="1">
              <a:buFont typeface="Wingdings" pitchFamily="2" charset="2"/>
              <a:buChar char="ü"/>
            </a:pPr>
            <a:r>
              <a:rPr lang="ar-SA" b="1" dirty="0" smtClean="0"/>
              <a:t>التجارة الإلكترونية </a:t>
            </a:r>
            <a:r>
              <a:rPr lang="en-US" b="1" dirty="0" smtClean="0"/>
              <a:t>(Electronic Commerce)</a:t>
            </a:r>
            <a:endParaRPr lang="en-US" dirty="0" smtClean="0"/>
          </a:p>
          <a:p>
            <a:pPr lvl="1" rtl="1">
              <a:buFont typeface="Wingdings" pitchFamily="2" charset="2"/>
              <a:buChar char="ü"/>
            </a:pPr>
            <a:r>
              <a:rPr lang="ar-SA" b="1" dirty="0" smtClean="0"/>
              <a:t>المعاملات الإلكترونية </a:t>
            </a:r>
            <a:r>
              <a:rPr lang="en-US" b="1" dirty="0" smtClean="0"/>
              <a:t>(Electronic Business)</a:t>
            </a:r>
            <a:endParaRPr lang="en-US" dirty="0" smtClean="0"/>
          </a:p>
          <a:p>
            <a:pPr lvl="1" rtl="1">
              <a:buFont typeface="Wingdings" pitchFamily="2" charset="2"/>
              <a:buChar char="ü"/>
            </a:pPr>
            <a:r>
              <a:rPr lang="ar-SA" b="1" dirty="0" smtClean="0"/>
              <a:t>الإنترانت </a:t>
            </a:r>
            <a:r>
              <a:rPr lang="en-US" b="1" dirty="0" smtClean="0"/>
              <a:t>(Intranet)</a:t>
            </a:r>
            <a:r>
              <a:rPr lang="ar-SA" b="1" dirty="0" smtClean="0"/>
              <a:t>: هي شبكة خاصة بالمؤسسة مقامة على أساس مقاييس وتكنولوجيا الانترنت.</a:t>
            </a:r>
            <a:endParaRPr lang="en-US" dirty="0" smtClean="0"/>
          </a:p>
          <a:p>
            <a:pPr rtl="1"/>
            <a:endParaRPr lang="en-US"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نظم المعلومات </a:t>
            </a:r>
            <a:r>
              <a:rPr lang="ar-EG" b="1" dirty="0" smtClean="0"/>
              <a:t>– المشاكل والتحديات </a:t>
            </a:r>
            <a:endParaRPr lang="en-US" dirty="0"/>
          </a:p>
        </p:txBody>
      </p:sp>
      <p:sp>
        <p:nvSpPr>
          <p:cNvPr id="3" name="عنصر نائب للمحتوى 2"/>
          <p:cNvSpPr>
            <a:spLocks noGrp="1"/>
          </p:cNvSpPr>
          <p:nvPr>
            <p:ph idx="1"/>
          </p:nvPr>
        </p:nvSpPr>
        <p:spPr/>
        <p:txBody>
          <a:bodyPr/>
          <a:lstStyle/>
          <a:p>
            <a:pPr rtl="1"/>
            <a:r>
              <a:rPr lang="ar-SA" sz="2400" b="1" dirty="0" smtClean="0"/>
              <a:t>بالرغم من أن نظم المعلومات قد أوجدت العديد من الفرص لقطاع الأعمال والأفراد إلا أن هناك عدة مشاكل وتحديات يجب على المدراء مواجهتها وهي:</a:t>
            </a:r>
          </a:p>
          <a:p>
            <a:pPr marL="914400" lvl="1" indent="-514350" rtl="1">
              <a:buFont typeface="+mj-lt"/>
              <a:buAutoNum type="arabicPeriod"/>
            </a:pPr>
            <a:r>
              <a:rPr lang="ar-SA" sz="2400" b="1" dirty="0" smtClean="0"/>
              <a:t>تحدي إستراتيجية الأعمال </a:t>
            </a:r>
            <a:r>
              <a:rPr lang="en-US" sz="2400" b="1" dirty="0" smtClean="0"/>
              <a:t>Business Strategy </a:t>
            </a:r>
            <a:endParaRPr lang="ar-SA" sz="2400" b="1" dirty="0" smtClean="0"/>
          </a:p>
          <a:p>
            <a:pPr marL="1314450" lvl="2" indent="-514350" rtl="1"/>
            <a:r>
              <a:rPr lang="ar-SA" b="1" dirty="0" smtClean="0"/>
              <a:t>تتعلق بمدى الاستفادة القصوى للمنظمة من تكنولوجيا المعلومات.</a:t>
            </a:r>
          </a:p>
          <a:p>
            <a:pPr marL="1314450" lvl="2" indent="-514350" rtl="1"/>
            <a:r>
              <a:rPr lang="ar-SA" b="1" dirty="0" smtClean="0"/>
              <a:t>يتم ذلك من خلال تصميم أعمال المؤسسة مثل تغيير تصرفات وأعمال الأفراد والمنظمة، استخدام نماذج جديدة للأعمال، تغيير قوانين وإجراءات العمل القديمة، وتغيير الهياكل التنظيمية.</a:t>
            </a:r>
            <a:endParaRPr lang="en-US" dirty="0" smtClean="0"/>
          </a:p>
          <a:p>
            <a:pPr marL="914400" lvl="1" indent="-514350" rtl="1">
              <a:buFont typeface="+mj-lt"/>
              <a:buAutoNum type="arabicPeriod"/>
            </a:pPr>
            <a:r>
              <a:rPr lang="ar-SA" sz="2400" b="1" dirty="0" smtClean="0"/>
              <a:t>تحدي العولمة </a:t>
            </a:r>
            <a:r>
              <a:rPr lang="en-US" sz="2400" b="1" dirty="0" smtClean="0"/>
              <a:t>Globalization</a:t>
            </a:r>
            <a:endParaRPr lang="ar-SA" sz="2400" b="1" dirty="0" smtClean="0"/>
          </a:p>
          <a:p>
            <a:pPr marL="1138238" lvl="2" indent="-338138" rtl="1"/>
            <a:r>
              <a:rPr lang="ar-SA" b="1" dirty="0" smtClean="0"/>
              <a:t>تتعلق بمدى قدرة نظم المعلومات لدعم المؤسسة في إنتاج وبيع المنتجات للعديد من الدول. ويتم ذلك بتطوير أجهزة وبرامج ومعايير اتصال عالمية وهياكل تنظيمية وإجراءات أعمال عالمية.</a:t>
            </a:r>
            <a:endParaRPr lang="en-US"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نظم المعلومات </a:t>
            </a:r>
            <a:r>
              <a:rPr lang="ar-EG" b="1" dirty="0" smtClean="0"/>
              <a:t>– المشاكل والتحديات </a:t>
            </a:r>
            <a:endParaRPr lang="en-US" dirty="0"/>
          </a:p>
        </p:txBody>
      </p:sp>
      <p:sp>
        <p:nvSpPr>
          <p:cNvPr id="3" name="عنصر نائب للمحتوى 2"/>
          <p:cNvSpPr>
            <a:spLocks noGrp="1"/>
          </p:cNvSpPr>
          <p:nvPr>
            <p:ph idx="1"/>
          </p:nvPr>
        </p:nvSpPr>
        <p:spPr>
          <a:xfrm>
            <a:off x="350489" y="1196752"/>
            <a:ext cx="9439049" cy="5400600"/>
          </a:xfrm>
        </p:spPr>
        <p:txBody>
          <a:bodyPr/>
          <a:lstStyle/>
          <a:p>
            <a:pPr marL="977900" lvl="2" indent="-354013" rtl="1">
              <a:buFont typeface="+mj-lt"/>
              <a:buAutoNum type="arabicPeriod" startAt="3"/>
            </a:pPr>
            <a:endParaRPr lang="en-GB" sz="2000" b="1" dirty="0" smtClean="0"/>
          </a:p>
          <a:p>
            <a:pPr marL="977900" lvl="2" indent="-354013" rtl="1">
              <a:buFont typeface="+mj-lt"/>
              <a:buAutoNum type="arabicPeriod" startAt="3"/>
            </a:pPr>
            <a:r>
              <a:rPr lang="ar-SA" sz="2000" b="1" dirty="0" smtClean="0"/>
              <a:t>تحدي البنية التحتية لتكنولوجيا المعلومات</a:t>
            </a:r>
            <a:r>
              <a:rPr lang="ar-EG" sz="2000" b="1" dirty="0" smtClean="0"/>
              <a:t> </a:t>
            </a:r>
            <a:r>
              <a:rPr lang="en-US" sz="2000" b="1" dirty="0" smtClean="0"/>
              <a:t>Information Technology Infrastructure</a:t>
            </a:r>
            <a:endParaRPr lang="ar-SA" sz="2000" b="1" dirty="0" smtClean="0"/>
          </a:p>
          <a:p>
            <a:pPr marL="1771650" lvl="3" indent="-514350" rtl="1"/>
            <a:r>
              <a:rPr lang="ar-SA" sz="2000" b="1" dirty="0" smtClean="0"/>
              <a:t>تتعلق بمدى قدرة البنية التحتية لتكنولوجيا المعلومات على تحقيق أهداف المؤسسة والتكيف مع التغير السريع في التكنولوجيا.</a:t>
            </a:r>
          </a:p>
          <a:p>
            <a:pPr marL="1771650" lvl="3" indent="-514350" rtl="1"/>
            <a:r>
              <a:rPr lang="ar-SA" sz="2000" b="1" dirty="0" smtClean="0"/>
              <a:t>يتم ذلك بإنشاء وتطوير بنية تحتية جديدة لتكنولوجيا المعلومات.</a:t>
            </a:r>
          </a:p>
          <a:p>
            <a:pPr marL="1771650" lvl="3" indent="-514350" rtl="1">
              <a:buFont typeface="Arial" pitchFamily="34" charset="0"/>
              <a:buChar char="•"/>
            </a:pPr>
            <a:endParaRPr lang="ar-SA" sz="2000" b="1" dirty="0" smtClean="0"/>
          </a:p>
          <a:p>
            <a:pPr marL="977900" lvl="2" indent="-354013" rtl="1">
              <a:buFont typeface="+mj-lt"/>
              <a:buAutoNum type="arabicPeriod" startAt="3"/>
            </a:pPr>
            <a:r>
              <a:rPr lang="ar-SA" sz="2000" b="1" dirty="0" smtClean="0"/>
              <a:t>تحدي الاستثمار في نظم المعلومات </a:t>
            </a:r>
            <a:r>
              <a:rPr lang="en-US" sz="2000" b="1" dirty="0" smtClean="0"/>
              <a:t>IS Investment</a:t>
            </a:r>
            <a:r>
              <a:rPr lang="ar-SA" sz="2000" b="1" dirty="0" smtClean="0"/>
              <a:t> </a:t>
            </a:r>
          </a:p>
          <a:p>
            <a:pPr marL="1771650" lvl="3" indent="-514350" rtl="1"/>
            <a:r>
              <a:rPr lang="ar-SA" sz="2000" b="1" dirty="0" smtClean="0"/>
              <a:t>تتعلق بمدى قدرة المؤسسة على الحصول على عائد من استثماراتها في نظم المعلومات.</a:t>
            </a:r>
          </a:p>
          <a:p>
            <a:pPr marL="1771650" lvl="3" indent="-514350" rtl="1"/>
            <a:r>
              <a:rPr lang="ar-SA" sz="2000" b="1" dirty="0" smtClean="0"/>
              <a:t>يتم ذلك باستخدام تكنولوجيا المعلومات في تصميم وإنتاج وتوصيل وصيانة المنتجات الجديدة.</a:t>
            </a:r>
            <a:endParaRPr lang="en-US" sz="2000" b="1" dirty="0" smtClean="0"/>
          </a:p>
          <a:p>
            <a:pPr lvl="1" rtl="1"/>
            <a:endParaRPr lang="en-US"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نظم المعلومات </a:t>
            </a:r>
            <a:r>
              <a:rPr lang="ar-EG" b="1" dirty="0" smtClean="0"/>
              <a:t>– المشاكل والتحديات </a:t>
            </a:r>
            <a:endParaRPr lang="en-US" dirty="0"/>
          </a:p>
        </p:txBody>
      </p:sp>
      <p:sp>
        <p:nvSpPr>
          <p:cNvPr id="3" name="عنصر نائب للمحتوى 2"/>
          <p:cNvSpPr>
            <a:spLocks noGrp="1"/>
          </p:cNvSpPr>
          <p:nvPr>
            <p:ph idx="1"/>
          </p:nvPr>
        </p:nvSpPr>
        <p:spPr>
          <a:xfrm>
            <a:off x="350489" y="1196752"/>
            <a:ext cx="9439049" cy="5400600"/>
          </a:xfrm>
        </p:spPr>
        <p:txBody>
          <a:bodyPr/>
          <a:lstStyle/>
          <a:p>
            <a:pPr marL="1138237" lvl="2" indent="-514350" rtl="1">
              <a:buFont typeface="+mj-lt"/>
              <a:buAutoNum type="arabicPeriod" startAt="5"/>
            </a:pPr>
            <a:endParaRPr lang="en-GB" sz="2000" b="1" dirty="0" smtClean="0"/>
          </a:p>
          <a:p>
            <a:pPr marL="1138237" lvl="2" indent="-514350" rtl="1">
              <a:buFont typeface="+mj-lt"/>
              <a:buAutoNum type="arabicPeriod" startAt="5"/>
            </a:pPr>
            <a:r>
              <a:rPr lang="ar-SA" sz="2000" b="1" dirty="0" smtClean="0"/>
              <a:t>الأخلاقيات والآمن </a:t>
            </a:r>
            <a:r>
              <a:rPr lang="en-US" sz="2000" b="1" dirty="0" smtClean="0"/>
              <a:t>Ethics and Security</a:t>
            </a:r>
            <a:r>
              <a:rPr lang="ar-SA" sz="2000" b="1" dirty="0" smtClean="0"/>
              <a:t>: المسئولية والتحكم</a:t>
            </a:r>
          </a:p>
          <a:p>
            <a:pPr marL="1138237" lvl="2" indent="-514350" rtl="1">
              <a:buFont typeface="+mj-lt"/>
              <a:buAutoNum type="arabicPeriod" startAt="5"/>
            </a:pPr>
            <a:endParaRPr lang="ar-SA" sz="2000" b="1" dirty="0" smtClean="0"/>
          </a:p>
          <a:p>
            <a:pPr marL="1595437" lvl="3" indent="-514350" rtl="1"/>
            <a:r>
              <a:rPr lang="ar-SA" sz="2000" b="1" dirty="0" smtClean="0"/>
              <a:t>تتعلق بالتأكد من استخدام نظم المعلومات بطريقة أخلاقية ومسئولية اجتماعية، مثل انتهاك خصوصية الأفراد بتسريب معلوماتهم الشخصية، الحقوق الفكرية، المشاكل الصحية المتعلقة بالحاسب، جرائم الحاسب، تقليل عدد الوظائف.</a:t>
            </a:r>
          </a:p>
          <a:p>
            <a:pPr marL="1595437" lvl="3" indent="-514350" rtl="1"/>
            <a:r>
              <a:rPr lang="ar-SA" sz="2000" b="1" dirty="0" smtClean="0"/>
              <a:t>يتم</a:t>
            </a:r>
            <a:r>
              <a:rPr lang="ar-EG" sz="2000" b="1" dirty="0" smtClean="0"/>
              <a:t> مواجهة </a:t>
            </a:r>
            <a:r>
              <a:rPr lang="ar-SA" sz="2000" b="1" dirty="0" smtClean="0"/>
              <a:t> ذلك بتطوير وتصميم نظم معلومات آمنة وبصورة صحيحة حتى يمكن للأفراد التحكم في هذه العملية.</a:t>
            </a:r>
            <a:endParaRPr lang="en-US" sz="2000" dirty="0" smtClean="0"/>
          </a:p>
          <a:p>
            <a:pPr lvl="1" rtl="1"/>
            <a:endParaRPr lang="en-US" sz="2000"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r>
              <a:rPr lang="ar-SA" smtClean="0"/>
              <a:t>10/10/2010</a:t>
            </a:r>
            <a:endParaRPr lang="en-US" dirty="0"/>
          </a:p>
        </p:txBody>
      </p:sp>
      <p:sp>
        <p:nvSpPr>
          <p:cNvPr id="7" name="Slide Number Placeholder 6"/>
          <p:cNvSpPr>
            <a:spLocks noGrp="1"/>
          </p:cNvSpPr>
          <p:nvPr>
            <p:ph type="sldNum" sz="quarter" idx="4294967295"/>
          </p:nvPr>
        </p:nvSpPr>
        <p:spPr>
          <a:xfrm>
            <a:off x="330200" y="6629400"/>
            <a:ext cx="1131623" cy="228600"/>
          </a:xfrm>
          <a:prstGeom prst="rect">
            <a:avLst/>
          </a:prstGeom>
        </p:spPr>
        <p:txBody>
          <a:bodyPr/>
          <a:lstStyle/>
          <a:p>
            <a:pPr>
              <a:defRPr/>
            </a:pPr>
            <a:fld id="{8F9CFF22-D88A-4C01-BCCE-F93CB152613C}" type="slidenum">
              <a:rPr lang="ar-SA"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838200" y="3048000"/>
            <a:ext cx="8915400" cy="1143000"/>
          </a:xfrm>
        </p:spPr>
        <p:style>
          <a:lnRef idx="3">
            <a:schemeClr val="lt1"/>
          </a:lnRef>
          <a:fillRef idx="1">
            <a:schemeClr val="accent3"/>
          </a:fillRef>
          <a:effectRef idx="1">
            <a:schemeClr val="accent3"/>
          </a:effectRef>
          <a:fontRef idx="minor">
            <a:schemeClr val="lt1"/>
          </a:fontRef>
        </p:style>
        <p:txBody>
          <a:bodyPr/>
          <a:lstStyle/>
          <a:p>
            <a:pPr algn="ctr"/>
            <a:r>
              <a:rPr lang="ar-EG" sz="3200" b="1" dirty="0" smtClean="0"/>
              <a:t>تمت المحاضرة الثالثة</a:t>
            </a:r>
            <a:endParaRPr lang="en-GB" sz="32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2690</TotalTime>
  <Words>2239</Words>
  <Application>Microsoft Office PowerPoint</Application>
  <PresentationFormat>A4 Paper (210x297 mm)‎</PresentationFormat>
  <Paragraphs>217</Paragraphs>
  <Slides>25</Slides>
  <Notes>16</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نظم المعلومات الإدارية Management Information Systems</vt:lpstr>
      <vt:lpstr>عناصر المحاضرة </vt:lpstr>
      <vt:lpstr> المفاهيم الحديثة لنظم المعلومات </vt:lpstr>
      <vt:lpstr>المدخل التقني Technical Approach</vt:lpstr>
      <vt:lpstr>المدخل السلوكي Behavioral Approach</vt:lpstr>
      <vt:lpstr>المدخل السلوكي Behavioral Approach</vt:lpstr>
      <vt:lpstr>المنظورالاجتماعي التقني Sociotechnical</vt:lpstr>
      <vt:lpstr>المنظورالاجتماعي التقني Socio-technical</vt:lpstr>
      <vt:lpstr>ظهور نظم المعلومات الإدارية MIS</vt:lpstr>
      <vt:lpstr>تعريف نظم المعلومات الإدارية  ( (MIS</vt:lpstr>
      <vt:lpstr>  - الانترنت     الدور الجديد لنظم المعلومات </vt:lpstr>
      <vt:lpstr>   الدور الجديد لنظم المعلومات – مصطلحات        الانترنت </vt:lpstr>
      <vt:lpstr>    الاختيارات الجديدة لهيكلية المؤسسة  </vt:lpstr>
      <vt:lpstr>الاختيارات الجديدة لهيكلية المؤسسة </vt:lpstr>
      <vt:lpstr>   الاختيارات الجديدة لهيكلية المؤسسة </vt:lpstr>
      <vt:lpstr>   الاختيارات الجديدة لهيكلية المؤسسة </vt:lpstr>
      <vt:lpstr>الاثار المترتبة علي استخدام تقنية المعلومات   </vt:lpstr>
      <vt:lpstr>        الاثار المترتبة علي استخدام تقنية المعلومات </vt:lpstr>
      <vt:lpstr> تخطيط موارد المؤسسة  Enterprise Resource Planning</vt:lpstr>
      <vt:lpstr>نظم الترابط بين المؤسسات Inter-organizational Systems</vt:lpstr>
      <vt:lpstr>التجارة الإلكترونية والمعاملات الإلكترونية </vt:lpstr>
      <vt:lpstr>نظم المعلومات – المشاكل والتحديات </vt:lpstr>
      <vt:lpstr>نظم المعلومات – المشاكل والتحديات </vt:lpstr>
      <vt:lpstr>نظم المعلومات – المشاكل والتحديات </vt:lpstr>
      <vt:lpstr>تمت المحاضرة الثالثة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nusaiba Suliman</cp:lastModifiedBy>
  <cp:revision>218</cp:revision>
  <dcterms:created xsi:type="dcterms:W3CDTF">2009-10-14T19:14:34Z</dcterms:created>
  <dcterms:modified xsi:type="dcterms:W3CDTF">2013-10-07T04:32:15Z</dcterms:modified>
</cp:coreProperties>
</file>