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68" r:id="rId2"/>
    <p:sldId id="369" r:id="rId3"/>
    <p:sldId id="436" r:id="rId4"/>
    <p:sldId id="437" r:id="rId5"/>
    <p:sldId id="438" r:id="rId6"/>
    <p:sldId id="439" r:id="rId7"/>
    <p:sldId id="440" r:id="rId8"/>
    <p:sldId id="441" r:id="rId9"/>
    <p:sldId id="442" r:id="rId10"/>
    <p:sldId id="443" r:id="rId11"/>
    <p:sldId id="444" r:id="rId12"/>
    <p:sldId id="445" r:id="rId13"/>
    <p:sldId id="446" r:id="rId14"/>
    <p:sldId id="447" r:id="rId15"/>
    <p:sldId id="448" r:id="rId16"/>
    <p:sldId id="449" r:id="rId17"/>
    <p:sldId id="450" r:id="rId18"/>
    <p:sldId id="451" r:id="rId19"/>
    <p:sldId id="452" r:id="rId20"/>
    <p:sldId id="453" r:id="rId21"/>
    <p:sldId id="454" r:id="rId22"/>
    <p:sldId id="455" r:id="rId23"/>
    <p:sldId id="456" r:id="rId24"/>
    <p:sldId id="457" r:id="rId25"/>
    <p:sldId id="458"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588" autoAdjust="0"/>
    <p:restoredTop sz="99104" autoAdjust="0"/>
  </p:normalViewPr>
  <p:slideViewPr>
    <p:cSldViewPr>
      <p:cViewPr>
        <p:scale>
          <a:sx n="90" d="100"/>
          <a:sy n="90" d="100"/>
        </p:scale>
        <p:origin x="-600" y="48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EG" dirty="0" smtClean="0"/>
              <a:t>تحدثنا في السابق عن الافراد داخل المؤسسة</a:t>
            </a:r>
            <a:endParaRPr lang="en-GB"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r"/>
            <a:endParaRPr lang="en-GB" dirty="0" smtClean="0"/>
          </a:p>
          <a:p>
            <a:pPr algn="r"/>
            <a:r>
              <a:rPr lang="ar-EG" dirty="0" smtClean="0"/>
              <a:t> اصبحت هذه الانظمة جزء مما يسمى بالذكاء المهني </a:t>
            </a:r>
            <a:r>
              <a:rPr lang="en-GB" dirty="0" smtClean="0"/>
              <a:t>Business Intelligence </a:t>
            </a:r>
            <a:endParaRPr lang="en-GB"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Date Placeholder 3"/>
          <p:cNvSpPr>
            <a:spLocks noGrp="1"/>
          </p:cNvSpPr>
          <p:nvPr>
            <p:ph type="dt" idx="10"/>
          </p:nvPr>
        </p:nvSpPr>
        <p:spPr/>
        <p:txBody>
          <a:bodyPr/>
          <a:lstStyle/>
          <a:p>
            <a:pPr>
              <a:defRPr/>
            </a:pPr>
            <a:fld id="{8BF535EC-4C6C-4B11-ADC5-1A579A055F3F}" type="datetime1">
              <a:rPr lang="ar-SA" smtClean="0"/>
              <a:pPr>
                <a:defRPr/>
              </a:pPr>
              <a:t>02/12/1434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20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Date Placeholder 3"/>
          <p:cNvSpPr>
            <a:spLocks noGrp="1"/>
          </p:cNvSpPr>
          <p:nvPr>
            <p:ph type="dt" idx="10"/>
          </p:nvPr>
        </p:nvSpPr>
        <p:spPr/>
        <p:txBody>
          <a:bodyPr/>
          <a:lstStyle/>
          <a:p>
            <a:pPr>
              <a:defRPr/>
            </a:pPr>
            <a:fld id="{8BF535EC-4C6C-4B11-ADC5-1A579A055F3F}" type="datetime1">
              <a:rPr lang="ar-SA" smtClean="0"/>
              <a:pPr>
                <a:defRPr/>
              </a:pPr>
              <a:t>02/12/1434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21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smtClean="0"/>
              <a:t>For</a:t>
            </a:r>
            <a:r>
              <a:rPr lang="en-US" dirty="0" smtClean="0"/>
              <a:t>e</a:t>
            </a:r>
            <a:r>
              <a:rPr lang="fr-FR" dirty="0" smtClean="0"/>
              <a:t>casting </a:t>
            </a:r>
            <a:r>
              <a:rPr lang="ar-SA" dirty="0" smtClean="0"/>
              <a:t>تكهن</a:t>
            </a:r>
            <a:r>
              <a:rPr lang="en-US" dirty="0" smtClean="0"/>
              <a:t>, profit : </a:t>
            </a:r>
            <a:r>
              <a:rPr lang="ar-SA" dirty="0" smtClean="0"/>
              <a:t>ربح</a:t>
            </a:r>
            <a:r>
              <a:rPr lang="en-US" dirty="0" smtClean="0"/>
              <a:t>, manpower: </a:t>
            </a:r>
            <a:r>
              <a:rPr lang="ar-SA" dirty="0" smtClean="0"/>
              <a:t>الطقة العاملة</a:t>
            </a:r>
            <a:endParaRPr lang="en-US" dirty="0" smtClean="0"/>
          </a:p>
          <a:p>
            <a:r>
              <a:rPr lang="en-US" dirty="0" smtClean="0"/>
              <a:t>Inventory: </a:t>
            </a:r>
            <a:r>
              <a:rPr lang="ar-SA" dirty="0" smtClean="0"/>
              <a:t> موجودات المخزن</a:t>
            </a:r>
            <a:r>
              <a:rPr lang="en-US" dirty="0" smtClean="0"/>
              <a:t>, plant : </a:t>
            </a:r>
            <a:r>
              <a:rPr lang="ar-SA" dirty="0" smtClean="0"/>
              <a:t>مصنع، مواد</a:t>
            </a:r>
            <a:r>
              <a:rPr lang="en-US" dirty="0" smtClean="0"/>
              <a:t>, payable: </a:t>
            </a:r>
            <a:r>
              <a:rPr lang="ar-SA" dirty="0" smtClean="0"/>
              <a:t>لازم دفعه</a:t>
            </a:r>
            <a:endParaRPr lang="ar-SA" dirty="0"/>
          </a:p>
        </p:txBody>
      </p:sp>
      <p:sp>
        <p:nvSpPr>
          <p:cNvPr id="4" name="Date Placeholder 3"/>
          <p:cNvSpPr>
            <a:spLocks noGrp="1"/>
          </p:cNvSpPr>
          <p:nvPr>
            <p:ph type="dt" idx="10"/>
          </p:nvPr>
        </p:nvSpPr>
        <p:spPr/>
        <p:txBody>
          <a:bodyPr/>
          <a:lstStyle/>
          <a:p>
            <a:pPr>
              <a:defRPr/>
            </a:pPr>
            <a:fld id="{8BF535EC-4C6C-4B11-ADC5-1A579A055F3F}" type="datetime1">
              <a:rPr lang="ar-SA" smtClean="0"/>
              <a:pPr>
                <a:defRPr/>
              </a:pPr>
              <a:t>02/12/1434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22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Date Placeholder 3"/>
          <p:cNvSpPr>
            <a:spLocks noGrp="1"/>
          </p:cNvSpPr>
          <p:nvPr>
            <p:ph type="dt" idx="10"/>
          </p:nvPr>
        </p:nvSpPr>
        <p:spPr/>
        <p:txBody>
          <a:bodyPr/>
          <a:lstStyle/>
          <a:p>
            <a:pPr>
              <a:defRPr/>
            </a:pPr>
            <a:fld id="{8BF535EC-4C6C-4B11-ADC5-1A579A055F3F}" type="datetime1">
              <a:rPr lang="ar-SA" smtClean="0"/>
              <a:pPr>
                <a:defRPr/>
              </a:pPr>
              <a:t>02/12/1434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الرابعة</a:t>
            </a:r>
          </a:p>
          <a:p>
            <a:pPr rtl="1" eaLnBrk="1" hangingPunct="1"/>
            <a:r>
              <a:rPr lang="ar-SA" b="1" dirty="0" smtClean="0">
                <a:solidFill>
                  <a:srgbClr val="C00000"/>
                </a:solidFill>
              </a:rPr>
              <a:t>الدور الاستراتيجي لنظم المعلومات</a:t>
            </a:r>
            <a:r>
              <a:rPr lang="ar-SA" b="1" dirty="0" smtClean="0">
                <a:solidFill>
                  <a:srgbClr val="C00000"/>
                </a:solidFill>
                <a:cs typeface="Arial" pitchFamily="34" charset="0"/>
              </a:rPr>
              <a:t> </a:t>
            </a:r>
            <a:r>
              <a:rPr lang="ar-EG" b="1" dirty="0" smtClean="0">
                <a:solidFill>
                  <a:srgbClr val="C00000"/>
                </a:solidFill>
                <a:cs typeface="Arial" pitchFamily="34" charset="0"/>
              </a:rPr>
              <a:t> </a:t>
            </a:r>
            <a:r>
              <a:rPr lang="en-US" b="1" dirty="0" smtClean="0">
                <a:solidFill>
                  <a:srgbClr val="C00000"/>
                </a:solidFill>
              </a:rPr>
              <a:t>The Strategic Role of IS</a:t>
            </a:r>
            <a:endParaRPr lang="ar-EG" sz="3200" b="1" dirty="0" smtClean="0">
              <a:solidFill>
                <a:srgbClr val="C00000"/>
              </a:solidFill>
              <a:latin typeface="Lucida Calligraphy" pitchFamily="66" charset="0"/>
            </a:endParaRPr>
          </a:p>
          <a:p>
            <a:pPr>
              <a:lnSpc>
                <a:spcPct val="90000"/>
              </a:lnSpc>
            </a:pPr>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indent="-514350" rtl="1" eaLnBrk="1" hangingPunct="1">
              <a:buSzPct val="90000"/>
              <a:buFont typeface="Wingdings" pitchFamily="2" charset="2"/>
              <a:buChar char="q"/>
            </a:pPr>
            <a:r>
              <a:rPr lang="ar-EG" sz="2400" b="1" dirty="0" smtClean="0">
                <a:solidFill>
                  <a:srgbClr val="00B050"/>
                </a:solidFill>
                <a:cs typeface="Arial" pitchFamily="34" charset="0"/>
              </a:rPr>
              <a:t>استخدامات </a:t>
            </a:r>
            <a:r>
              <a:rPr lang="ar-SA" sz="2400" b="1" dirty="0" smtClean="0">
                <a:solidFill>
                  <a:srgbClr val="00B050"/>
                </a:solidFill>
                <a:cs typeface="Arial" pitchFamily="34" charset="0"/>
              </a:rPr>
              <a:t>نظم </a:t>
            </a:r>
            <a:r>
              <a:rPr lang="ar-SA" sz="2400" b="1" dirty="0" smtClean="0">
                <a:solidFill>
                  <a:srgbClr val="00B050"/>
                </a:solidFill>
                <a:cs typeface="Arial" pitchFamily="34" charset="0"/>
              </a:rPr>
              <a:t>المعلومات </a:t>
            </a:r>
            <a:r>
              <a:rPr lang="ar-SA" sz="2400" b="1" dirty="0" smtClean="0">
                <a:solidFill>
                  <a:srgbClr val="00B050"/>
                </a:solidFill>
                <a:cs typeface="Arial" pitchFamily="34" charset="0"/>
              </a:rPr>
              <a:t>و</a:t>
            </a:r>
            <a:r>
              <a:rPr lang="ar-EG" sz="2400" b="1" dirty="0" smtClean="0">
                <a:solidFill>
                  <a:srgbClr val="00B050"/>
                </a:solidFill>
                <a:cs typeface="Arial" pitchFamily="34" charset="0"/>
              </a:rPr>
              <a:t> علاقتها ب</a:t>
            </a:r>
            <a:r>
              <a:rPr lang="ar-SA" sz="2400" b="1" dirty="0" smtClean="0">
                <a:solidFill>
                  <a:srgbClr val="00B050"/>
                </a:solidFill>
                <a:cs typeface="Arial" pitchFamily="34" charset="0"/>
              </a:rPr>
              <a:t>المستويات </a:t>
            </a:r>
            <a:r>
              <a:rPr lang="ar-SA" sz="2400" b="1" dirty="0" smtClean="0">
                <a:solidFill>
                  <a:srgbClr val="00B050"/>
                </a:solidFill>
                <a:cs typeface="Arial" pitchFamily="34" charset="0"/>
              </a:rPr>
              <a:t>في </a:t>
            </a:r>
            <a:r>
              <a:rPr lang="ar-SA" sz="2400" b="1" dirty="0" smtClean="0">
                <a:solidFill>
                  <a:srgbClr val="00B050"/>
                </a:solidFill>
                <a:cs typeface="Arial" pitchFamily="34" charset="0"/>
              </a:rPr>
              <a:t>المؤسسة </a:t>
            </a:r>
            <a:endParaRPr lang="ar-SA" sz="2400" b="1" dirty="0" smtClean="0">
              <a:solidFill>
                <a:srgbClr val="00B050"/>
              </a:solidFill>
              <a:cs typeface="Arial" pitchFamily="34" charset="0"/>
            </a:endParaRPr>
          </a:p>
          <a:p>
            <a:pPr marL="514350" indent="-514350" rtl="1" eaLnBrk="1" hangingPunct="1">
              <a:buSzPct val="90000"/>
              <a:buFont typeface="Wingdings" pitchFamily="2" charset="2"/>
              <a:buChar char="q"/>
            </a:pPr>
            <a:r>
              <a:rPr lang="ar-SA" sz="2400" b="1" dirty="0" smtClean="0">
                <a:solidFill>
                  <a:srgbClr val="00B050"/>
                </a:solidFill>
                <a:cs typeface="Arial" pitchFamily="34" charset="0"/>
              </a:rPr>
              <a:t>تصنيفات  </a:t>
            </a:r>
            <a:r>
              <a:rPr lang="ar-SA" sz="2400" b="1" dirty="0" smtClean="0">
                <a:solidFill>
                  <a:srgbClr val="00B050"/>
                </a:solidFill>
                <a:cs typeface="Arial" pitchFamily="34" charset="0"/>
              </a:rPr>
              <a:t>نظم </a:t>
            </a:r>
            <a:r>
              <a:rPr lang="ar-SA" sz="2400" b="1" dirty="0" smtClean="0">
                <a:solidFill>
                  <a:srgbClr val="00B050"/>
                </a:solidFill>
                <a:cs typeface="Arial" pitchFamily="34" charset="0"/>
              </a:rPr>
              <a:t>المعلومات</a:t>
            </a:r>
            <a:r>
              <a:rPr lang="en-GB" sz="2400" b="1" dirty="0" smtClean="0">
                <a:solidFill>
                  <a:srgbClr val="00B050"/>
                </a:solidFill>
                <a:cs typeface="Arial" pitchFamily="34" charset="0"/>
              </a:rPr>
              <a:t> </a:t>
            </a:r>
            <a:r>
              <a:rPr lang="ar-SA" sz="2400" b="1" dirty="0" smtClean="0">
                <a:solidFill>
                  <a:srgbClr val="00B050"/>
                </a:solidFill>
                <a:cs typeface="Arial" pitchFamily="34" charset="0"/>
              </a:rPr>
              <a:t>داخل </a:t>
            </a:r>
            <a:r>
              <a:rPr lang="ar-SA" sz="2400" b="1" dirty="0" smtClean="0">
                <a:solidFill>
                  <a:srgbClr val="00B050"/>
                </a:solidFill>
                <a:cs typeface="Arial" pitchFamily="34" charset="0"/>
              </a:rPr>
              <a:t>المؤسسة </a:t>
            </a:r>
            <a:endParaRPr lang="ar-SA" sz="2400" b="1" dirty="0" smtClean="0">
              <a:solidFill>
                <a:srgbClr val="00B050"/>
              </a:solidFill>
              <a:cs typeface="Arial" pitchFamily="34" charset="0"/>
            </a:endParaRPr>
          </a:p>
          <a:p>
            <a:pPr rtl="1" eaLnBrk="1" hangingPunct="1">
              <a:buFont typeface="Wingdings" pitchFamily="2" charset="2"/>
              <a:buChar char="q"/>
            </a:pPr>
            <a:endParaRPr lang="ar-EG" sz="2400" b="1" dirty="0" smtClean="0">
              <a:solidFill>
                <a:srgbClr val="00B050"/>
              </a:solidFill>
            </a:endParaRPr>
          </a:p>
          <a:p>
            <a:pPr rtl="1" eaLnBrk="1" hangingPunct="1">
              <a:buFont typeface="Wingdings" pitchFamily="2" charset="2"/>
              <a:buChar char="q"/>
            </a:pPr>
            <a:endParaRPr lang="ar-EG" sz="2400" b="1" dirty="0" smtClean="0">
              <a:solidFill>
                <a:srgbClr val="00B050"/>
              </a:solidFill>
            </a:endParaRPr>
          </a:p>
          <a:p>
            <a:pPr rtl="1" eaLnBrk="1" hangingPunct="1">
              <a:buFont typeface="Wingdings" pitchFamily="2" charset="2"/>
              <a:buChar char="q"/>
            </a:pPr>
            <a:endParaRPr lang="ar-SA" sz="2400" b="1" dirty="0" smtClean="0">
              <a:solidFill>
                <a:srgbClr val="00B050"/>
              </a:solidFill>
              <a:cs typeface="Arial" pitchFamily="34" charset="0"/>
            </a:endParaRPr>
          </a:p>
          <a:p>
            <a:pPr rtl="1" eaLnBrk="1" hangingPunct="1">
              <a:buFont typeface="Wingdings" pitchFamily="2" charset="2"/>
              <a:buChar char="q"/>
            </a:pPr>
            <a:endParaRPr lang="ar-EG" sz="2400" b="1" dirty="0" smtClean="0">
              <a:solidFill>
                <a:srgbClr val="00B050"/>
              </a:solidFill>
            </a:endParaRPr>
          </a:p>
          <a:p>
            <a:pPr rtl="1" eaLnBrk="1" hangingPunct="1">
              <a:buFont typeface="Wingdings" pitchFamily="2" charset="2"/>
              <a:buChar char="q"/>
            </a:pPr>
            <a:endParaRPr lang="ar-EG" sz="2400" b="1" dirty="0" smtClean="0">
              <a:solidFill>
                <a:srgbClr val="00B050"/>
              </a:solidFill>
            </a:endParaRPr>
          </a:p>
          <a:p>
            <a:pPr rtl="1" eaLnBrk="1" hangingPunct="1">
              <a:buFont typeface="Wingdings" pitchFamily="2" charset="2"/>
              <a:buChar char="q"/>
            </a:pPr>
            <a:endParaRPr lang="ar-EG" sz="2400" b="1" dirty="0" smtClean="0">
              <a:solidFill>
                <a:srgbClr val="00B050"/>
              </a:solidFill>
            </a:endParaRPr>
          </a:p>
          <a:p>
            <a:pPr rtl="1" eaLnBrk="1" hangingPunct="1">
              <a:buFont typeface="Wingdings" pitchFamily="2" charset="2"/>
              <a:buChar char="q"/>
            </a:pPr>
            <a:endParaRPr lang="ar-EG" sz="2400" b="1" dirty="0" smtClean="0">
              <a:solidFill>
                <a:srgbClr val="00B050"/>
              </a:solidFill>
            </a:endParaRPr>
          </a:p>
          <a:p>
            <a:pPr rtl="1" eaLnBrk="1" hangingPunct="1">
              <a:buFont typeface="Wingdings" pitchFamily="2" charset="2"/>
              <a:buChar char="q"/>
            </a:pPr>
            <a:endParaRPr lang="ar-SA" sz="2400" b="1" dirty="0" smtClean="0">
              <a:solidFill>
                <a:srgbClr val="00B050"/>
              </a:solidFill>
              <a:cs typeface="Arial"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1CD66CC0-C88E-494D-904C-5E633DFDED00}"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3200" b="1" dirty="0" smtClean="0">
                <a:cs typeface="Arial" pitchFamily="34" charset="0"/>
              </a:rPr>
              <a:t>استخدامات</a:t>
            </a:r>
            <a:r>
              <a:rPr lang="ar-SA" sz="3200" b="1" dirty="0" smtClean="0">
                <a:cs typeface="Arial" pitchFamily="34" charset="0"/>
              </a:rPr>
              <a:t> </a:t>
            </a:r>
            <a:r>
              <a:rPr lang="ar-SA" sz="3200" b="1" dirty="0" smtClean="0">
                <a:cs typeface="Arial" pitchFamily="34" charset="0"/>
              </a:rPr>
              <a:t>نظم المعلومات والمستويات في </a:t>
            </a:r>
            <a:r>
              <a:rPr lang="ar-SA" sz="3200" b="1" dirty="0" smtClean="0">
                <a:cs typeface="Arial" pitchFamily="34" charset="0"/>
              </a:rPr>
              <a:t>المؤسسة</a:t>
            </a:r>
            <a:endParaRPr lang="en-US" sz="3200" dirty="0"/>
          </a:p>
        </p:txBody>
      </p:sp>
      <p:sp>
        <p:nvSpPr>
          <p:cNvPr id="3" name="عنصر نائب للمحتوى 2"/>
          <p:cNvSpPr>
            <a:spLocks noGrp="1"/>
          </p:cNvSpPr>
          <p:nvPr>
            <p:ph idx="1"/>
          </p:nvPr>
        </p:nvSpPr>
        <p:spPr/>
        <p:txBody>
          <a:bodyPr/>
          <a:lstStyle/>
          <a:p>
            <a:pPr rtl="1">
              <a:buFont typeface="Wingdings" pitchFamily="2" charset="2"/>
              <a:buChar char="q"/>
            </a:pPr>
            <a:r>
              <a:rPr lang="ar-SA" sz="2800" b="1" dirty="0" smtClean="0"/>
              <a:t>نظرا لتنوع الاهتمامات والاختصاصات والمستويات في </a:t>
            </a:r>
            <a:r>
              <a:rPr lang="ar-SA" sz="2800" b="1" dirty="0" smtClean="0"/>
              <a:t>المؤسسة، </a:t>
            </a:r>
            <a:r>
              <a:rPr lang="ar-SA" sz="2800" b="1" dirty="0" smtClean="0"/>
              <a:t>فيوجد عدة أنواع مختلفة من الأنظمة فيها، حيث لا يمكن لنظام واحد من وصف أنواع أنظمة </a:t>
            </a:r>
            <a:r>
              <a:rPr lang="ar-SA" sz="2800" b="1" dirty="0" err="1" smtClean="0"/>
              <a:t>المؤسسة.</a:t>
            </a:r>
            <a:r>
              <a:rPr lang="ar-SA" sz="2800" b="1" dirty="0" smtClean="0"/>
              <a:t> </a:t>
            </a:r>
            <a:r>
              <a:rPr lang="ar-SA" sz="2800" b="1" dirty="0" smtClean="0"/>
              <a:t>يتم تقسيم </a:t>
            </a:r>
            <a:r>
              <a:rPr lang="ar-SA" sz="2800" b="1" dirty="0" smtClean="0"/>
              <a:t>المؤسسة </a:t>
            </a:r>
            <a:r>
              <a:rPr lang="ar-SA" sz="2800" b="1" dirty="0" smtClean="0"/>
              <a:t>إلى مستويات إستراتيجية وإدارية وتشغيلية، وتقسم أيضا إلى مجالات وظيفية مثل المبيعات والتسويق، والتصنيع والإنتاج، والمالية والمحاسبة والموارد البشرية. وتبنى النظم لخدمة مختلف هذه النواحي للمنظمات.</a:t>
            </a:r>
          </a:p>
          <a:p>
            <a:pPr rtl="1">
              <a:buFont typeface="Wingdings" pitchFamily="2" charset="2"/>
              <a:buChar char="q"/>
            </a:pPr>
            <a:endParaRPr lang="ar-SA" sz="2800" b="1" dirty="0" smtClean="0"/>
          </a:p>
          <a:p>
            <a:pPr rtl="1">
              <a:buFont typeface="Wingdings" pitchFamily="2" charset="2"/>
              <a:buChar char="q"/>
            </a:pPr>
            <a:r>
              <a:rPr lang="ar-SA" sz="2800" b="1" dirty="0" smtClean="0"/>
              <a:t>يوجد أربعة فئات من أنظمة المعلومات التي تخدم المستويات المختلفة للمنظمة: نظم المستوى التشغيلي، نظم المستوى المعرفي، نظم المستوى الإداري ونظم المستوى الإستراتيجي.</a:t>
            </a:r>
            <a:endParaRPr lang="en-US" sz="28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1A84BBB7-7FAC-4563-9CA5-8AF29256FDCB}"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3600" b="1" dirty="0" smtClean="0">
                <a:cs typeface="Arial" pitchFamily="34" charset="0"/>
              </a:rPr>
              <a:t>استخدامات</a:t>
            </a:r>
            <a:r>
              <a:rPr lang="ar-SA" sz="3600" b="1" dirty="0" smtClean="0">
                <a:cs typeface="Arial" pitchFamily="34" charset="0"/>
              </a:rPr>
              <a:t> نظم المعلومات والمستويات في المؤسسة</a:t>
            </a:r>
            <a:endParaRPr lang="en-US" sz="3600" dirty="0"/>
          </a:p>
        </p:txBody>
      </p:sp>
      <p:sp>
        <p:nvSpPr>
          <p:cNvPr id="3" name="عنصر نائب للمحتوى 2"/>
          <p:cNvSpPr>
            <a:spLocks noGrp="1"/>
          </p:cNvSpPr>
          <p:nvPr>
            <p:ph idx="1"/>
          </p:nvPr>
        </p:nvSpPr>
        <p:spPr/>
        <p:txBody>
          <a:bodyPr/>
          <a:lstStyle/>
          <a:p>
            <a:pPr rtl="1"/>
            <a:r>
              <a:rPr lang="ar-SA" sz="2800" b="1" dirty="0" smtClean="0"/>
              <a:t>نظم المستوى التشغيلي </a:t>
            </a:r>
            <a:r>
              <a:rPr lang="en-US" sz="2800" b="1" dirty="0" smtClean="0"/>
              <a:t>Operational-level systems</a:t>
            </a:r>
            <a:r>
              <a:rPr lang="ar-SA" sz="2800" b="1" dirty="0" smtClean="0"/>
              <a:t>: </a:t>
            </a:r>
          </a:p>
          <a:p>
            <a:pPr lvl="1" rtl="1">
              <a:buFont typeface="Wingdings" pitchFamily="2" charset="2"/>
              <a:buChar char="q"/>
            </a:pPr>
            <a:r>
              <a:rPr lang="ar-SA" sz="2400" b="1" dirty="0" smtClean="0"/>
              <a:t>تدعم مدراء التشغيل </a:t>
            </a:r>
            <a:r>
              <a:rPr lang="en-US" sz="2400" b="1" dirty="0" smtClean="0"/>
              <a:t>operational managers</a:t>
            </a:r>
            <a:r>
              <a:rPr lang="ar-SA" sz="2400" b="1" dirty="0" smtClean="0"/>
              <a:t> في تتبع النشاطات والمعاملات البسيطة في </a:t>
            </a:r>
            <a:r>
              <a:rPr lang="ar-SA" sz="2400" b="1" dirty="0" smtClean="0"/>
              <a:t>المؤسسة، </a:t>
            </a:r>
            <a:r>
              <a:rPr lang="ar-SA" sz="2400" b="1" dirty="0" smtClean="0"/>
              <a:t>مثل المبيعات، الإيصالات، الودائع النقدية والفواتير وتدفق المواد في التصنيع. </a:t>
            </a:r>
          </a:p>
          <a:p>
            <a:pPr lvl="1" rtl="1">
              <a:buFont typeface="Wingdings" pitchFamily="2" charset="2"/>
              <a:buChar char="q"/>
            </a:pPr>
            <a:r>
              <a:rPr lang="ar-SA" sz="2400" b="1" dirty="0" smtClean="0"/>
              <a:t>الهدف الأساسي لأنظمة هذا المستوى هو الإجابة عن الأسئلة الروتينية وتتبع تدفق المعاملات عبر </a:t>
            </a:r>
            <a:r>
              <a:rPr lang="ar-SA" sz="2400" b="1" dirty="0" err="1" smtClean="0"/>
              <a:t>المؤسسة.</a:t>
            </a:r>
            <a:r>
              <a:rPr lang="ar-SA" sz="2400" b="1" dirty="0" smtClean="0"/>
              <a:t> </a:t>
            </a:r>
            <a:r>
              <a:rPr lang="ar-SA" sz="2400" b="1" dirty="0" smtClean="0"/>
              <a:t>موجودات المخازن، تتبع دفعات العملاء. من هنا يجب أن تكون المعلومات متوفرة بسهولة وآنية ودقيقة.</a:t>
            </a:r>
          </a:p>
          <a:p>
            <a:pPr lvl="1" rtl="1">
              <a:buFont typeface="Wingdings" pitchFamily="2" charset="2"/>
              <a:buChar char="q"/>
            </a:pPr>
            <a:r>
              <a:rPr lang="ar-EG" sz="2400" b="1" dirty="0" smtClean="0"/>
              <a:t>امثلة لذلك هي </a:t>
            </a:r>
            <a:r>
              <a:rPr lang="ar-SA" sz="2400" b="1" dirty="0" smtClean="0"/>
              <a:t>نظام </a:t>
            </a:r>
            <a:r>
              <a:rPr lang="ar-SA" sz="2400" b="1" dirty="0" smtClean="0"/>
              <a:t>تسجيل عمليات الإيداع البنكية في مكنات الصرافة أو نظام تتبع عدد ساعات العمل اليومية للعمال في مصنع.</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D55FAAD3-DB88-4773-B595-69046C0C750B}"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4000" b="1" dirty="0" smtClean="0">
                <a:cs typeface="Arial" pitchFamily="34" charset="0"/>
              </a:rPr>
              <a:t>استخدامات</a:t>
            </a:r>
            <a:r>
              <a:rPr lang="ar-SA" sz="4000" b="1" dirty="0" smtClean="0">
                <a:cs typeface="Arial" pitchFamily="34" charset="0"/>
              </a:rPr>
              <a:t> نظم المعلومات والمستويات في المؤسسة</a:t>
            </a:r>
            <a:endParaRPr lang="en-US" sz="4000" dirty="0"/>
          </a:p>
        </p:txBody>
      </p:sp>
      <p:sp>
        <p:nvSpPr>
          <p:cNvPr id="3" name="عنصر نائب للمحتوى 2"/>
          <p:cNvSpPr>
            <a:spLocks noGrp="1"/>
          </p:cNvSpPr>
          <p:nvPr>
            <p:ph idx="1"/>
          </p:nvPr>
        </p:nvSpPr>
        <p:spPr/>
        <p:txBody>
          <a:bodyPr/>
          <a:lstStyle/>
          <a:p>
            <a:pPr rtl="1">
              <a:buFont typeface="Wingdings" pitchFamily="2" charset="2"/>
              <a:buChar char="q"/>
            </a:pPr>
            <a:r>
              <a:rPr lang="ar-SA" sz="2400" b="1" dirty="0" smtClean="0"/>
              <a:t>نظم المستوى المعرفي </a:t>
            </a:r>
            <a:r>
              <a:rPr lang="en-US" sz="2400" b="1" dirty="0" smtClean="0"/>
              <a:t>Knowledge-level systems</a:t>
            </a:r>
            <a:r>
              <a:rPr lang="ar-SA" sz="2400" b="1" dirty="0" err="1" smtClean="0"/>
              <a:t>:</a:t>
            </a:r>
            <a:r>
              <a:rPr lang="ar-SA" sz="2400" b="1" dirty="0" smtClean="0"/>
              <a:t> </a:t>
            </a:r>
          </a:p>
          <a:p>
            <a:pPr lvl="1" rtl="1">
              <a:buFont typeface="Wingdings" pitchFamily="2" charset="2"/>
              <a:buChar char="Ø"/>
            </a:pPr>
            <a:r>
              <a:rPr lang="ar-SA" sz="2400" b="1" dirty="0" smtClean="0"/>
              <a:t>تدعم عمال البيانات الذين يعملون في المكاتب في إنجاز مهامهم باستعمال التكنولوجيا الجديدة لتحسين أداءهم وزيادة إنتاجيتهم مثل الاتصالات وإرسال الرسائل وكتابة التقارير.</a:t>
            </a:r>
          </a:p>
          <a:p>
            <a:pPr lvl="1" rtl="1">
              <a:buFont typeface="Wingdings" pitchFamily="2" charset="2"/>
              <a:buChar char="Ø"/>
            </a:pPr>
            <a:r>
              <a:rPr lang="ar-SA" sz="2400" b="1" dirty="0" smtClean="0"/>
              <a:t>تدعم عمال المعرفة من مهندسين ومحاسبين وباحثين في أعمالهم مثل إنشاء التصاميم والنماذج.</a:t>
            </a:r>
          </a:p>
          <a:p>
            <a:pPr rtl="1">
              <a:buFont typeface="Wingdings" pitchFamily="2" charset="2"/>
              <a:buChar char="q"/>
            </a:pP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D5DB1C8E-344B-4A49-88A8-8A10AD4B389F}"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4000" b="1" dirty="0" smtClean="0">
                <a:cs typeface="Arial" pitchFamily="34" charset="0"/>
              </a:rPr>
              <a:t>استخدامات</a:t>
            </a:r>
            <a:r>
              <a:rPr lang="ar-SA" sz="4000" b="1" dirty="0" smtClean="0">
                <a:cs typeface="Arial" pitchFamily="34" charset="0"/>
              </a:rPr>
              <a:t> نظم المعلومات والمستويات في المؤسسة</a:t>
            </a:r>
            <a:endParaRPr lang="en-US" sz="4000" dirty="0"/>
          </a:p>
        </p:txBody>
      </p:sp>
      <p:sp>
        <p:nvSpPr>
          <p:cNvPr id="3" name="عنصر نائب للمحتوى 2"/>
          <p:cNvSpPr>
            <a:spLocks noGrp="1"/>
          </p:cNvSpPr>
          <p:nvPr>
            <p:ph idx="1"/>
          </p:nvPr>
        </p:nvSpPr>
        <p:spPr/>
        <p:txBody>
          <a:bodyPr/>
          <a:lstStyle/>
          <a:p>
            <a:pPr rtl="1">
              <a:buFont typeface="Wingdings" pitchFamily="2" charset="2"/>
              <a:buChar char="q"/>
            </a:pPr>
            <a:r>
              <a:rPr lang="ar-SA" sz="2400" b="1" dirty="0" smtClean="0"/>
              <a:t>نظم المستوى الإداري </a:t>
            </a:r>
            <a:r>
              <a:rPr lang="en-US" sz="2400" b="1" dirty="0" smtClean="0"/>
              <a:t>Management Level Systems</a:t>
            </a:r>
            <a:r>
              <a:rPr lang="ar-SA" sz="2400" b="1" dirty="0" err="1" smtClean="0"/>
              <a:t>:</a:t>
            </a:r>
            <a:endParaRPr lang="ar-SA" sz="2400" b="1" dirty="0" smtClean="0"/>
          </a:p>
          <a:p>
            <a:pPr lvl="1" rtl="1">
              <a:buFont typeface="Wingdings" pitchFamily="2" charset="2"/>
              <a:buChar char="Ø"/>
            </a:pPr>
            <a:r>
              <a:rPr lang="ar-SA" sz="2400" b="1" dirty="0" smtClean="0"/>
              <a:t>هي النظم التي تستخدم في المراقبة والتحكم واتخاذ القرارات والنشاطات الإدارية للمدراء في مستوى الإدارة الوسطى </a:t>
            </a:r>
            <a:r>
              <a:rPr lang="en-US" sz="2400" b="1" dirty="0" smtClean="0"/>
              <a:t>middle managers</a:t>
            </a:r>
            <a:r>
              <a:rPr lang="ar-SA" sz="2400" b="1" dirty="0" smtClean="0"/>
              <a:t>.</a:t>
            </a:r>
          </a:p>
          <a:p>
            <a:pPr lvl="1" rtl="1">
              <a:buFont typeface="Wingdings" pitchFamily="2" charset="2"/>
              <a:buChar char="Ø"/>
            </a:pPr>
            <a:endParaRPr lang="ar-SA" sz="2400" b="1" dirty="0" smtClean="0"/>
          </a:p>
          <a:p>
            <a:pPr lvl="1" rtl="1">
              <a:buFont typeface="Wingdings" pitchFamily="2" charset="2"/>
              <a:buChar char="Ø"/>
            </a:pPr>
            <a:r>
              <a:rPr lang="ar-SA" sz="2400" b="1" dirty="0" smtClean="0"/>
              <a:t>تهتم بالسؤال عن إذا كانت الأمور تجري بشكل جيد، وتنتج تقارير دورية نمطية عن حجم العمل غير المعلومات الآنية عن العمليات اليومية. مثل نظام التحكم بالانتقال الذي يخبر بمجمل التنقلات، استخدامات المنازل وتكلفة تمويل البيوت للموظفين في أقسام </a:t>
            </a:r>
            <a:r>
              <a:rPr lang="ar-SA" sz="2400" b="1" dirty="0" smtClean="0"/>
              <a:t>المؤسسة </a:t>
            </a:r>
            <a:r>
              <a:rPr lang="ar-SA" sz="2400" b="1" dirty="0" smtClean="0"/>
              <a:t>لمعرفة إذا تخطت التكلفة الميزانية.</a:t>
            </a:r>
          </a:p>
          <a:p>
            <a:pPr lvl="1" rtl="1">
              <a:buFont typeface="Wingdings" pitchFamily="2" charset="2"/>
              <a:buChar char="Ø"/>
            </a:pPr>
            <a:endParaRPr lang="ar-SA" sz="2400" b="1" dirty="0" smtClean="0"/>
          </a:p>
          <a:p>
            <a:pPr lvl="1" rtl="1">
              <a:buFont typeface="Wingdings" pitchFamily="2" charset="2"/>
              <a:buChar char="Ø"/>
            </a:pPr>
            <a:r>
              <a:rPr lang="ar-SA" sz="2400" b="1" dirty="0" smtClean="0"/>
              <a:t>بعض أنظمة هذا المستوى تدعم أخذ القرارات غير الروتينية المرتكزة على القرارات قليلة التنظيم  بحيث تكون المعلومات المطلوبة غير واضحة أحيانا.</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5F38BE21-FACE-49A7-81FD-538AB3139471}"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4000" b="1" dirty="0" smtClean="0">
                <a:cs typeface="Arial" pitchFamily="34" charset="0"/>
              </a:rPr>
              <a:t>استخدامات</a:t>
            </a:r>
            <a:r>
              <a:rPr lang="ar-SA" sz="4000" b="1" dirty="0" smtClean="0">
                <a:cs typeface="Arial" pitchFamily="34" charset="0"/>
              </a:rPr>
              <a:t> نظم المعلومات والمستويات في المؤسسة</a:t>
            </a:r>
            <a:endParaRPr lang="en-US" sz="4000" dirty="0"/>
          </a:p>
        </p:txBody>
      </p:sp>
      <p:sp>
        <p:nvSpPr>
          <p:cNvPr id="3" name="عنصر نائب للمحتوى 2"/>
          <p:cNvSpPr>
            <a:spLocks noGrp="1"/>
          </p:cNvSpPr>
          <p:nvPr>
            <p:ph idx="1"/>
          </p:nvPr>
        </p:nvSpPr>
        <p:spPr/>
        <p:txBody>
          <a:bodyPr/>
          <a:lstStyle/>
          <a:p>
            <a:pPr rtl="1">
              <a:buFont typeface="Wingdings" pitchFamily="2" charset="2"/>
              <a:buChar char="q"/>
            </a:pPr>
            <a:r>
              <a:rPr lang="ar-SA" sz="2800" b="1" dirty="0" smtClean="0"/>
              <a:t>نظم المستوى الإستراتيجي </a:t>
            </a:r>
            <a:r>
              <a:rPr lang="en-US" sz="2800" b="1" dirty="0" smtClean="0"/>
              <a:t>Strategic-level systems</a:t>
            </a:r>
            <a:r>
              <a:rPr lang="ar-SA" sz="2800" b="1" dirty="0" smtClean="0"/>
              <a:t>:</a:t>
            </a:r>
          </a:p>
          <a:p>
            <a:pPr rtl="1">
              <a:buFont typeface="Wingdings" pitchFamily="2" charset="2"/>
              <a:buChar char="q"/>
            </a:pPr>
            <a:endParaRPr lang="ar-SA" sz="2800" b="1" dirty="0" smtClean="0"/>
          </a:p>
          <a:p>
            <a:pPr lvl="1" rtl="1">
              <a:buFont typeface="Wingdings" pitchFamily="2" charset="2"/>
              <a:buChar char="Ø"/>
            </a:pPr>
            <a:r>
              <a:rPr lang="ar-SA" sz="2400" b="1" dirty="0" smtClean="0"/>
              <a:t>هي النظم التي تساعد الإدارة العامة والتنفيذية </a:t>
            </a:r>
            <a:r>
              <a:rPr lang="en-US" sz="2400" b="1" dirty="0" smtClean="0"/>
              <a:t>senior managers</a:t>
            </a:r>
            <a:r>
              <a:rPr lang="ar-SA" sz="2400" b="1" dirty="0" smtClean="0"/>
              <a:t> للتعامل مع المسائل الإستراتيجية والاتجاهات بعيدة المدى في داخل </a:t>
            </a:r>
            <a:r>
              <a:rPr lang="ar-EG" sz="2400" b="1" dirty="0" smtClean="0"/>
              <a:t>المؤسسة </a:t>
            </a:r>
            <a:r>
              <a:rPr lang="ar-SA" sz="2400" b="1" dirty="0" smtClean="0"/>
              <a:t>وبيئتها </a:t>
            </a:r>
            <a:r>
              <a:rPr lang="ar-SA" sz="2400" b="1" dirty="0" smtClean="0"/>
              <a:t>الخارجية معا.</a:t>
            </a:r>
          </a:p>
          <a:p>
            <a:pPr lvl="1" rtl="1">
              <a:buFont typeface="Wingdings" pitchFamily="2" charset="2"/>
              <a:buChar char="Ø"/>
            </a:pPr>
            <a:r>
              <a:rPr lang="ar-SA" sz="2400" b="1" dirty="0" smtClean="0"/>
              <a:t>من مهامها مطابقة التغيرات في البيئة الخارجية مع القدرات الموجودة </a:t>
            </a:r>
            <a:r>
              <a:rPr lang="ar-SA" sz="2400" b="1" dirty="0" smtClean="0"/>
              <a:t>بالمؤسسة.</a:t>
            </a:r>
            <a:endParaRPr lang="ar-SA" sz="2400" b="1" dirty="0" smtClean="0"/>
          </a:p>
          <a:p>
            <a:pPr lvl="1" rtl="1">
              <a:buFont typeface="Wingdings" pitchFamily="2" charset="2"/>
              <a:buChar char="Ø"/>
            </a:pPr>
            <a:r>
              <a:rPr lang="ar-SA" sz="2400" b="1" dirty="0" smtClean="0"/>
              <a:t>مثل مستوى العمال بعد خمس سنوات، ما المنتجات والخدمات التي ستقدم بعد خمس سنوات.</a:t>
            </a:r>
            <a:endParaRPr lang="en-US" sz="2400" b="1" dirty="0" smtClean="0"/>
          </a:p>
          <a:p>
            <a:pPr lvl="1" rtl="1">
              <a:buFont typeface="Wingdings" pitchFamily="2" charset="2"/>
              <a:buChar char="q"/>
            </a:pPr>
            <a:endParaRPr lang="en-US"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DA9E7C07-2E4C-4F90-BA44-65529B1C3EA5}"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4000" b="1" dirty="0" smtClean="0">
                <a:cs typeface="Arial" pitchFamily="34" charset="0"/>
              </a:rPr>
              <a:t>استخدامات</a:t>
            </a:r>
            <a:r>
              <a:rPr lang="ar-SA" sz="4000" b="1" dirty="0" smtClean="0">
                <a:cs typeface="Arial" pitchFamily="34" charset="0"/>
              </a:rPr>
              <a:t> نظم المعلومات والمستويات في المؤسسة</a:t>
            </a:r>
            <a:endParaRPr lang="en-US" sz="4000" dirty="0"/>
          </a:p>
        </p:txBody>
      </p:sp>
      <p:sp>
        <p:nvSpPr>
          <p:cNvPr id="3" name="عنصر نائب للمحتوى 2"/>
          <p:cNvSpPr>
            <a:spLocks noGrp="1"/>
          </p:cNvSpPr>
          <p:nvPr>
            <p:ph idx="1"/>
          </p:nvPr>
        </p:nvSpPr>
        <p:spPr/>
        <p:txBody>
          <a:bodyPr/>
          <a:lstStyle/>
          <a:p>
            <a:pPr rtl="1">
              <a:buFont typeface="Wingdings" pitchFamily="2" charset="2"/>
              <a:buChar char="q"/>
            </a:pPr>
            <a:r>
              <a:rPr lang="ar-SA" sz="2800" b="1" dirty="0" smtClean="0"/>
              <a:t>تخدم نظم المعلومات معظم الوظائف الإدارية مثل المبيعات والتسويق، التصنيع والإنتاج، المالية والمحاسبة والموارد البشرية. والمنظمات النموذجية </a:t>
            </a:r>
            <a:r>
              <a:rPr lang="ar-EG" sz="2800" b="1" dirty="0" smtClean="0"/>
              <a:t> لديها </a:t>
            </a:r>
            <a:r>
              <a:rPr lang="ar-SA" sz="2800" b="1" dirty="0" smtClean="0"/>
              <a:t>أنظمة </a:t>
            </a:r>
            <a:r>
              <a:rPr lang="ar-SA" sz="2800" b="1" dirty="0" smtClean="0"/>
              <a:t>بهذه المستويات تخدم كل مجال من المجالات المذكورة. </a:t>
            </a:r>
          </a:p>
          <a:p>
            <a:pPr rtl="1">
              <a:buFont typeface="Wingdings" pitchFamily="2" charset="2"/>
              <a:buChar char="q"/>
            </a:pPr>
            <a:r>
              <a:rPr lang="ar-SA" sz="2800" b="1" dirty="0" smtClean="0"/>
              <a:t>مثل هناك نظام للمبيعات في المستوى التشغيلي لتسجيل المبيعات اليومية والطلبات. ونظام في المستوى الإداري لتتبع المبيعات الشهرية في المناطق ويخبر في أي مناطق تخطت المبيعات المستوى المتوقع من عدمه. ونظام للتكهن بميول المبيعات خلال الخمس السنوات القادمة لخدمة المستوى الاستراتيجي.</a:t>
            </a:r>
            <a:endParaRPr lang="en-US" sz="28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4C0A8E1F-C4F3-4583-923D-5B572CD573D0}"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4000" b="1" dirty="0" smtClean="0">
                <a:cs typeface="Arial" pitchFamily="34" charset="0"/>
              </a:rPr>
              <a:t>استخدامات</a:t>
            </a:r>
            <a:r>
              <a:rPr lang="ar-SA" sz="4000" b="1" dirty="0" smtClean="0">
                <a:cs typeface="Arial" pitchFamily="34" charset="0"/>
              </a:rPr>
              <a:t> نظم المعلومات والمستويات في المؤسسة</a:t>
            </a:r>
            <a:endParaRPr lang="en-US" sz="4000"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2207027B-C71F-4644-9361-5F4A48EFDDD1}"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pic>
        <p:nvPicPr>
          <p:cNvPr id="21505" name="Picture 1"/>
          <p:cNvPicPr>
            <a:picLocks noChangeAspect="1" noChangeArrowheads="1"/>
          </p:cNvPicPr>
          <p:nvPr/>
        </p:nvPicPr>
        <p:blipFill>
          <a:blip r:embed="rId2" cstate="print"/>
          <a:srcRect/>
          <a:stretch>
            <a:fillRect/>
          </a:stretch>
        </p:blipFill>
        <p:spPr bwMode="auto">
          <a:xfrm>
            <a:off x="2222696" y="1268760"/>
            <a:ext cx="5675313" cy="489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a:t>
            </a:r>
            <a:r>
              <a:rPr lang="ar-SA" b="1" dirty="0" smtClean="0">
                <a:cs typeface="Arial" pitchFamily="34" charset="0"/>
              </a:rPr>
              <a:t>نظم المعلومات</a:t>
            </a:r>
            <a:endParaRPr lang="en-US" dirty="0"/>
          </a:p>
        </p:txBody>
      </p:sp>
      <p:sp>
        <p:nvSpPr>
          <p:cNvPr id="3" name="عنصر نائب للمحتوى 2"/>
          <p:cNvSpPr>
            <a:spLocks noGrp="1"/>
          </p:cNvSpPr>
          <p:nvPr>
            <p:ph idx="1"/>
          </p:nvPr>
        </p:nvSpPr>
        <p:spPr/>
        <p:txBody>
          <a:bodyPr/>
          <a:lstStyle/>
          <a:p>
            <a:pPr rtl="1">
              <a:buFont typeface="Wingdings" pitchFamily="2" charset="2"/>
              <a:buChar char="q"/>
            </a:pPr>
            <a:r>
              <a:rPr lang="ar-SA" sz="2800" b="1" dirty="0" smtClean="0"/>
              <a:t>1- نظم معالجة المعاملات</a:t>
            </a:r>
            <a:r>
              <a:rPr lang="en-US" sz="2800" b="1" dirty="0" smtClean="0"/>
              <a:t>Transaction Processing Systems-TPS </a:t>
            </a:r>
            <a:endParaRPr lang="ar-SA" sz="2800" b="1" dirty="0" smtClean="0"/>
          </a:p>
          <a:p>
            <a:pPr lvl="1" rtl="1">
              <a:lnSpc>
                <a:spcPct val="115000"/>
              </a:lnSpc>
              <a:spcAft>
                <a:spcPts val="1000"/>
              </a:spcAft>
              <a:buFont typeface="Wingdings" pitchFamily="2" charset="2"/>
              <a:buChar char="Ø"/>
            </a:pPr>
            <a:r>
              <a:rPr lang="ar-SA" sz="2400" b="1" dirty="0" smtClean="0">
                <a:ea typeface="Calibri"/>
              </a:rPr>
              <a:t>هو نظام يعتمد على الحاسب في قاعدة </a:t>
            </a:r>
            <a:r>
              <a:rPr lang="ar-SA" sz="2400" b="1" dirty="0" smtClean="0">
                <a:ea typeface="Calibri"/>
              </a:rPr>
              <a:t>المؤسسة </a:t>
            </a:r>
            <a:r>
              <a:rPr lang="ar-SA" sz="2400" b="1" dirty="0" smtClean="0">
                <a:ea typeface="Calibri"/>
              </a:rPr>
              <a:t>يخدم المستوى التشغيلي، ويقوم بتنفيذ وتسجيل جميع المعاملات اليومية الروتينية الضرورية لتأدية العمل والتي قد تجري داخل </a:t>
            </a:r>
            <a:r>
              <a:rPr lang="ar-SA" sz="2400" b="1" dirty="0" smtClean="0">
                <a:ea typeface="Calibri"/>
              </a:rPr>
              <a:t>المؤسسة </a:t>
            </a:r>
            <a:r>
              <a:rPr lang="ar-SA" sz="2400" b="1" dirty="0" smtClean="0">
                <a:ea typeface="Calibri"/>
              </a:rPr>
              <a:t>أو مع خارجها، مثل تسجيل معاملات البيع والشراء والإيداعات النقدية، الرواتب، الشحن، حجوزات الفنادق.</a:t>
            </a:r>
          </a:p>
          <a:p>
            <a:pPr lvl="1" rtl="1">
              <a:buFont typeface="Wingdings" pitchFamily="2" charset="2"/>
              <a:buChar char="Ø"/>
            </a:pPr>
            <a:r>
              <a:rPr lang="ar-SA" sz="2400" b="1" dirty="0" smtClean="0"/>
              <a:t>الهدف الأساسي للنظام هو الإجابة عن التساؤلات الروتينية وتتبع تدفق  المعاملات في </a:t>
            </a:r>
            <a:r>
              <a:rPr lang="ar-SA" sz="2400" b="1" dirty="0" err="1" smtClean="0"/>
              <a:t>المؤسسة </a:t>
            </a:r>
            <a:r>
              <a:rPr lang="ar-SA" sz="2400" b="1" dirty="0" smtClean="0"/>
              <a:t>(كمية المخزون، سداد الفواتير، الرواتب...).</a:t>
            </a:r>
          </a:p>
          <a:p>
            <a:pPr lvl="1" rtl="1">
              <a:buFont typeface="Wingdings" pitchFamily="2" charset="2"/>
              <a:buChar char="Ø"/>
            </a:pPr>
            <a:r>
              <a:rPr lang="ar-SA" sz="2400" b="1" dirty="0" smtClean="0"/>
              <a:t>يعتبر المصدر الأساسي للمعلومات داخل </a:t>
            </a:r>
            <a:r>
              <a:rPr lang="ar-SA" sz="2400" b="1" dirty="0" smtClean="0"/>
              <a:t>المؤسسة </a:t>
            </a:r>
            <a:r>
              <a:rPr lang="ar-SA" sz="2400" b="1" dirty="0" smtClean="0"/>
              <a:t>ويقوم بتغذية باقي الأنظمة بالمعلومات، وتعتبر مخرجاته مفيدة في عملية الرقابة التشغيلية.</a:t>
            </a:r>
          </a:p>
          <a:p>
            <a:pPr lvl="1" rtl="1">
              <a:buFont typeface="Wingdings" pitchFamily="2" charset="2"/>
              <a:buChar char="q"/>
            </a:pP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D94595ED-E8B4-4C55-BC64-193B2D079159}"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buFont typeface="Wingdings" pitchFamily="2" charset="2"/>
              <a:buChar char="q"/>
            </a:pPr>
            <a:r>
              <a:rPr lang="ar-SA" b="1" dirty="0" smtClean="0"/>
              <a:t>1- نظم معالجة المعاملات</a:t>
            </a:r>
            <a:r>
              <a:rPr lang="en-US" b="1" dirty="0" smtClean="0"/>
              <a:t>Transaction Processing Systems-TPS </a:t>
            </a:r>
            <a:endParaRPr lang="ar-SA" b="1" dirty="0" smtClean="0"/>
          </a:p>
          <a:p>
            <a:pPr rtl="1">
              <a:lnSpc>
                <a:spcPct val="115000"/>
              </a:lnSpc>
              <a:spcAft>
                <a:spcPts val="1000"/>
              </a:spcAft>
              <a:buFont typeface="Wingdings" pitchFamily="2" charset="2"/>
              <a:buChar char="q"/>
            </a:pPr>
            <a:r>
              <a:rPr lang="ar-SA" b="1" dirty="0" smtClean="0">
                <a:ea typeface="Calibri"/>
              </a:rPr>
              <a:t>من ميزات هذا النظام:</a:t>
            </a:r>
          </a:p>
          <a:p>
            <a:pPr lvl="1" rtl="1">
              <a:lnSpc>
                <a:spcPct val="115000"/>
              </a:lnSpc>
              <a:spcAft>
                <a:spcPts val="1000"/>
              </a:spcAft>
              <a:buFont typeface="Wingdings" pitchFamily="2" charset="2"/>
              <a:buChar char="Ø"/>
            </a:pPr>
            <a:r>
              <a:rPr lang="ar-SA" sz="2400" b="1" dirty="0" smtClean="0"/>
              <a:t>امتداده عبر حدود </a:t>
            </a:r>
            <a:r>
              <a:rPr lang="ar-SA" sz="2400" b="1" dirty="0" smtClean="0"/>
              <a:t>المؤسسة </a:t>
            </a:r>
            <a:r>
              <a:rPr lang="ar-SA" sz="2400" b="1" dirty="0" smtClean="0"/>
              <a:t>إلى بيئتها الخارجية حيث يربط العملاء والمزودون مع المخازن، المصنع، الشحن وإدارة </a:t>
            </a:r>
            <a:r>
              <a:rPr lang="ar-SA" sz="2400" b="1" dirty="0" smtClean="0"/>
              <a:t>المؤسسة.</a:t>
            </a:r>
            <a:endParaRPr lang="ar-SA" sz="2400" b="1" dirty="0" smtClean="0"/>
          </a:p>
          <a:p>
            <a:pPr lvl="1" rtl="1">
              <a:lnSpc>
                <a:spcPct val="115000"/>
              </a:lnSpc>
              <a:spcAft>
                <a:spcPts val="1000"/>
              </a:spcAft>
              <a:buFont typeface="Wingdings" pitchFamily="2" charset="2"/>
              <a:buChar char="Ø"/>
            </a:pPr>
            <a:r>
              <a:rPr lang="ar-SA" sz="2400" b="1" dirty="0" smtClean="0"/>
              <a:t>يقدم تقييم محدث لأداء </a:t>
            </a:r>
            <a:r>
              <a:rPr lang="ar-SA" sz="2400" b="1" dirty="0" smtClean="0"/>
              <a:t>المؤسسة </a:t>
            </a:r>
            <a:r>
              <a:rPr lang="ar-SA" sz="2400" b="1" dirty="0" smtClean="0"/>
              <a:t>في العمليات وتسجيل طويل الأمد للأداء السابق.</a:t>
            </a: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3D6E2DAE-450D-4349-AF38-3B25A3C9ABC6}"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buNone/>
            </a:pPr>
            <a:r>
              <a:rPr lang="ar-SA" sz="2800" b="1" dirty="0" smtClean="0"/>
              <a:t>2- نظم العمل المعرفي </a:t>
            </a:r>
            <a:r>
              <a:rPr lang="en-US" sz="2800" b="1" dirty="0" smtClean="0"/>
              <a:t>Knowledge Work Systems - KWS </a:t>
            </a:r>
            <a:endParaRPr lang="ar-SA" sz="2800" b="1" dirty="0" smtClean="0"/>
          </a:p>
          <a:p>
            <a:pPr lvl="1" rtl="1">
              <a:buFont typeface="Wingdings" pitchFamily="2" charset="2"/>
              <a:buChar char="q"/>
            </a:pPr>
            <a:r>
              <a:rPr lang="ar-SA" sz="2400" b="1" dirty="0" smtClean="0">
                <a:ea typeface="Calibri"/>
              </a:rPr>
              <a:t>هي نظم </a:t>
            </a:r>
            <a:r>
              <a:rPr lang="ar-SA" sz="2400" b="1" dirty="0" smtClean="0"/>
              <a:t>متكاملة من البيانات والمعلومات تساعد من يتطلب عمله التفكير والاستخدام المكثف للمعرفة لإيجاد الحلول المناسبة لتطوير منتجات وخدمات </a:t>
            </a:r>
            <a:r>
              <a:rPr lang="ar-SA" sz="2400" b="1" dirty="0" smtClean="0"/>
              <a:t>المؤسسة.</a:t>
            </a:r>
            <a:endParaRPr lang="ar-SA" sz="2400" b="1" dirty="0" smtClean="0"/>
          </a:p>
          <a:p>
            <a:pPr lvl="1" rtl="1">
              <a:buFont typeface="Wingdings" pitchFamily="2" charset="2"/>
              <a:buChar char="q"/>
            </a:pPr>
            <a:r>
              <a:rPr lang="ar-SA" sz="2400" b="1" dirty="0" smtClean="0"/>
              <a:t>يزود عمال المعرفة بمحطات عمل </a:t>
            </a:r>
            <a:r>
              <a:rPr lang="en-US" sz="2400" b="1" dirty="0" smtClean="0"/>
              <a:t>workstations</a:t>
            </a:r>
            <a:r>
              <a:rPr lang="ar-SA" sz="2400" b="1" dirty="0" smtClean="0"/>
              <a:t> حاسوبية مرتبطة بالشبكة للتواصل فيما بينهم، ومُحمل عليها البرامج التطبيقية المكتبية.</a:t>
            </a:r>
          </a:p>
          <a:p>
            <a:pPr lvl="1" rtl="1">
              <a:buFont typeface="Wingdings" pitchFamily="2" charset="2"/>
              <a:buChar char="q"/>
            </a:pPr>
            <a:r>
              <a:rPr lang="ar-SA" sz="2400" b="1" dirty="0" smtClean="0"/>
              <a:t>تهدف هذه الأنظمة إلى مساعدة </a:t>
            </a:r>
            <a:r>
              <a:rPr lang="ar-SA" sz="2400" b="1" dirty="0" smtClean="0"/>
              <a:t>المؤسسة </a:t>
            </a:r>
            <a:r>
              <a:rPr lang="ar-SA" sz="2400" b="1" dirty="0" smtClean="0"/>
              <a:t>في دمج المعرفة داخل </a:t>
            </a:r>
            <a:r>
              <a:rPr lang="ar-SA" sz="2400" b="1" dirty="0" smtClean="0"/>
              <a:t>المؤسسة </a:t>
            </a:r>
            <a:r>
              <a:rPr lang="ar-SA" sz="2400" b="1" dirty="0" smtClean="0"/>
              <a:t>والمساعدة في التحكم بالمعلومات لصالحها.</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7CBA9DFE-7475-4371-8B4F-2EDEFD4C1ACF}"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buFont typeface="Wingdings" pitchFamily="2" charset="2"/>
              <a:buChar char="q"/>
            </a:pPr>
            <a:r>
              <a:rPr lang="ar-SA" sz="2800" b="1" dirty="0" smtClean="0"/>
              <a:t>2- نظم العمل المعرفي </a:t>
            </a:r>
            <a:r>
              <a:rPr lang="en-US" sz="2800" b="1" dirty="0" smtClean="0"/>
              <a:t>Knowledge Work Systems - KWS </a:t>
            </a:r>
            <a:endParaRPr lang="ar-SA" sz="2800" b="1" dirty="0" smtClean="0"/>
          </a:p>
          <a:p>
            <a:pPr rtl="1">
              <a:buFont typeface="Wingdings" pitchFamily="2" charset="2"/>
              <a:buChar char="q"/>
            </a:pPr>
            <a:r>
              <a:rPr lang="ar-SA" sz="2800" b="1" dirty="0" smtClean="0"/>
              <a:t>هذا النظام يقوم على مقومات: </a:t>
            </a:r>
            <a:endParaRPr lang="en-US" sz="2800" b="1" dirty="0" smtClean="0"/>
          </a:p>
          <a:p>
            <a:pPr lvl="1" rtl="1">
              <a:buFont typeface="Wingdings" pitchFamily="2" charset="2"/>
              <a:buChar char="Ø"/>
            </a:pPr>
            <a:r>
              <a:rPr lang="ar-SA" sz="2400" b="1" dirty="0" smtClean="0"/>
              <a:t>يعتبر وسيلة لاكتساب المعرفة. </a:t>
            </a:r>
            <a:endParaRPr lang="en-US" sz="2400" b="1" dirty="0" smtClean="0"/>
          </a:p>
          <a:p>
            <a:pPr lvl="1" rtl="1">
              <a:buFont typeface="Wingdings" pitchFamily="2" charset="2"/>
              <a:buChar char="Ø"/>
            </a:pPr>
            <a:r>
              <a:rPr lang="ar-SA" sz="2400" b="1" dirty="0" smtClean="0"/>
              <a:t>يقوم باستغلال مضمون قواعد المعرفة وتوظيفها لخدمة المستفيد. </a:t>
            </a:r>
            <a:endParaRPr lang="en-US" sz="2400" b="1" dirty="0" smtClean="0"/>
          </a:p>
          <a:p>
            <a:pPr lvl="1" rtl="1">
              <a:buFont typeface="Wingdings" pitchFamily="2" charset="2"/>
              <a:buChar char="Ø"/>
            </a:pPr>
            <a:r>
              <a:rPr lang="ar-SA" sz="2400" b="1" dirty="0" smtClean="0"/>
              <a:t>يعمل على استنتاج واستخلاص معارف جديدة وتطبيقها. </a:t>
            </a:r>
            <a:endParaRPr lang="en-US" sz="2400" b="1" dirty="0" smtClean="0"/>
          </a:p>
          <a:p>
            <a:pPr lvl="1" rtl="1">
              <a:buFont typeface="Wingdings" pitchFamily="2" charset="2"/>
              <a:buChar char="Ø"/>
            </a:pPr>
            <a:r>
              <a:rPr lang="ar-SA" sz="2400" b="1" dirty="0" smtClean="0"/>
              <a:t>يعمل على تنميط المشاكل ومحاكاة  ووضع البدائل. </a:t>
            </a:r>
            <a:endParaRPr lang="en-US" sz="2400" b="1" dirty="0" smtClean="0"/>
          </a:p>
          <a:p>
            <a:pPr lvl="1" rtl="1">
              <a:buFont typeface="Wingdings" pitchFamily="2" charset="2"/>
              <a:buChar char="Ø"/>
            </a:pPr>
            <a:r>
              <a:rPr lang="ar-SA" sz="2400" b="1" dirty="0" smtClean="0"/>
              <a:t>يعمل على إيجاد الأساليب الملائمة لتمثيل المعرفة وتخزينها وتحليلها. </a:t>
            </a: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2F32C8ED-34EA-4611-837C-0A7F500A94BE}"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buFont typeface="Wingdings" pitchFamily="2" charset="2"/>
              <a:buChar char="q"/>
            </a:pPr>
            <a:r>
              <a:rPr lang="ar-SA" sz="2400" b="1" dirty="0" smtClean="0"/>
              <a:t>3- نظم أتمتة المكاتب </a:t>
            </a:r>
            <a:r>
              <a:rPr lang="en-US" sz="2400" b="1" dirty="0" smtClean="0"/>
              <a:t>Office Automation Systems - OAS </a:t>
            </a:r>
            <a:r>
              <a:rPr lang="ar-SA" sz="2400" b="1" dirty="0" smtClean="0"/>
              <a:t>:</a:t>
            </a:r>
          </a:p>
          <a:p>
            <a:pPr lvl="1" rtl="1">
              <a:buFont typeface="Wingdings" pitchFamily="2" charset="2"/>
              <a:buChar char="Ø"/>
            </a:pPr>
            <a:r>
              <a:rPr lang="ar-SA" sz="2400" b="1" dirty="0" smtClean="0"/>
              <a:t>استخدام تكنولوجيا المعلومات الحديثة في أتمتة الوظائف المكتبية داخل المكاتب، مثل إرسال الرسائل جدولة المواعيد.</a:t>
            </a:r>
          </a:p>
          <a:p>
            <a:pPr lvl="1" rtl="1">
              <a:buFont typeface="Wingdings" pitchFamily="2" charset="2"/>
              <a:buChar char="Ø"/>
            </a:pPr>
            <a:r>
              <a:rPr lang="ar-SA" sz="2400" b="1" dirty="0" smtClean="0"/>
              <a:t>يهدف إلى نقل البيانات والمعلومات إلى المحتاجين لها ومساعدتهم في انجاز مهامهم واتخاذ قراراتهم.</a:t>
            </a:r>
          </a:p>
          <a:p>
            <a:pPr lvl="1" rtl="1">
              <a:buFont typeface="Wingdings" pitchFamily="2" charset="2"/>
              <a:buChar char="Ø"/>
            </a:pPr>
            <a:r>
              <a:rPr lang="ar-SA" sz="2400" b="1" dirty="0" smtClean="0"/>
              <a:t>أدى انخفاض تكلفة الحاسبات والأجهزة المساعدة إلى اعتبار هذه النظم بديلا ملائما للأداء اليدوي لأعمال المكاتب.</a:t>
            </a:r>
          </a:p>
          <a:p>
            <a:pPr lvl="1" rtl="1">
              <a:buFont typeface="Wingdings" pitchFamily="2" charset="2"/>
              <a:buChar char="Ø"/>
            </a:pPr>
            <a:r>
              <a:rPr lang="ar-SA" sz="2400" b="1" dirty="0" smtClean="0"/>
              <a:t>أدى استخدامها إلى زيادة الإنتاجية وفاعلية وقدرة وكفاءة عمال المكاتب من خلال تحسين جودة الاتصالات الداخلية في المكتب الواحد وبين مكاتب إدارة </a:t>
            </a:r>
            <a:r>
              <a:rPr lang="ar-SA" sz="2400" b="1" dirty="0" smtClean="0"/>
              <a:t>المؤسسة </a:t>
            </a:r>
            <a:r>
              <a:rPr lang="ar-SA" sz="2400" b="1" dirty="0" smtClean="0"/>
              <a:t>المختلفة وكذلك مع بيئتها الخارجية. </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5994B1FD-EE64-4D6A-98FB-6DDD92E69C9C}"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buNone/>
            </a:pPr>
            <a:r>
              <a:rPr lang="ar-SA" sz="2000" b="1" dirty="0" smtClean="0"/>
              <a:t>4- نظم المعلومات الإدارية </a:t>
            </a:r>
            <a:r>
              <a:rPr lang="en-US" sz="2000" b="1" dirty="0" smtClean="0"/>
              <a:t>Management Information Systems - MIS</a:t>
            </a:r>
            <a:r>
              <a:rPr lang="ar-SA" sz="2000" b="1" dirty="0" smtClean="0"/>
              <a:t>:</a:t>
            </a:r>
          </a:p>
          <a:p>
            <a:pPr lvl="1" rtl="1">
              <a:buFont typeface="Wingdings" pitchFamily="2" charset="2"/>
              <a:buChar char="q"/>
            </a:pPr>
            <a:r>
              <a:rPr lang="ar-SA" sz="2000" b="1" dirty="0" smtClean="0"/>
              <a:t>هي نوع من أنواع نظم المعلومات المصممة لتزويد الإدارة الوسطى بالتقارير أو الوصول المباشر للمعلومات الضرورية للتخطيط والتنظيم والقيادة والرقابة على أنشطة </a:t>
            </a:r>
            <a:r>
              <a:rPr lang="ar-SA" sz="2000" b="1" dirty="0" smtClean="0"/>
              <a:t>المؤسسة </a:t>
            </a:r>
            <a:r>
              <a:rPr lang="ar-SA" sz="2000" b="1" dirty="0" smtClean="0"/>
              <a:t>أو لمساعدتهم على اتخاذ القرارات.   </a:t>
            </a:r>
            <a:endParaRPr lang="en-US" sz="2000" b="1" dirty="0" smtClean="0"/>
          </a:p>
          <a:p>
            <a:pPr rtl="1">
              <a:buFont typeface="Wingdings" pitchFamily="2" charset="2"/>
              <a:buChar char="q"/>
            </a:pPr>
            <a:r>
              <a:rPr lang="ar-SA" sz="2000" b="1" dirty="0" smtClean="0"/>
              <a:t>ميزاتها:</a:t>
            </a:r>
          </a:p>
          <a:p>
            <a:pPr lvl="1" rtl="1">
              <a:buFont typeface="Wingdings" pitchFamily="2" charset="2"/>
              <a:buChar char="q"/>
            </a:pPr>
            <a:r>
              <a:rPr lang="ar-SA" sz="2000" b="1" dirty="0" smtClean="0"/>
              <a:t>إعداد التقارير اليومية عن العمليات الجارية، التقارير الاستثنائية في حالة اختلاف الوضع الحالي عن الوضع المستهدف، والتقارير حسب الطلب للحالات غير المتكررة. </a:t>
            </a:r>
          </a:p>
          <a:p>
            <a:pPr lvl="1" rtl="1">
              <a:buFont typeface="Wingdings" pitchFamily="2" charset="2"/>
              <a:buChar char="q"/>
            </a:pPr>
            <a:r>
              <a:rPr lang="ar-SA" sz="2000" b="1" dirty="0" smtClean="0"/>
              <a:t>تعتمد على سيولة البيانات والمعاملات الداخلية حالية.</a:t>
            </a:r>
          </a:p>
          <a:p>
            <a:pPr lvl="1" rtl="1">
              <a:buFont typeface="Wingdings" pitchFamily="2" charset="2"/>
              <a:buChar char="q"/>
            </a:pPr>
            <a:r>
              <a:rPr lang="ar-SA" sz="2000" b="1" dirty="0" smtClean="0"/>
              <a:t>تساعد في اتخاذ القرارات النمطية والمتكررة على مستوى إدارة التشغيل والتحكم مما يسمح بتحديد المعلومات اللازمة لاتخاذها بصفة مسبقة.</a:t>
            </a:r>
          </a:p>
          <a:p>
            <a:pPr lvl="1" rtl="1"/>
            <a:endParaRPr lang="ar-SA" sz="20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5381051C-E055-4177-9DA4-3E8536EFFF49}"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buNone/>
            </a:pPr>
            <a:r>
              <a:rPr lang="ar-SA" sz="2000" b="1" dirty="0" smtClean="0"/>
              <a:t>4- نظم المعلومات الإدارية </a:t>
            </a:r>
            <a:r>
              <a:rPr lang="en-US" sz="2000" b="1" dirty="0" smtClean="0"/>
              <a:t>MIS</a:t>
            </a:r>
            <a:r>
              <a:rPr lang="ar-SA" sz="2000" b="1" dirty="0" smtClean="0"/>
              <a:t>:</a:t>
            </a:r>
          </a:p>
          <a:p>
            <a:pPr rtl="1">
              <a:buFont typeface="Wingdings" pitchFamily="2" charset="2"/>
              <a:buChar char="q"/>
            </a:pPr>
            <a:r>
              <a:rPr lang="ar-SA" sz="2000" b="1" dirty="0" smtClean="0"/>
              <a:t>ميزاتها:</a:t>
            </a:r>
          </a:p>
          <a:p>
            <a:pPr lvl="1" rtl="1">
              <a:buFont typeface="Wingdings" pitchFamily="2" charset="2"/>
              <a:buChar char="q"/>
            </a:pPr>
            <a:r>
              <a:rPr lang="ar-SA" sz="2000" b="1" dirty="0" smtClean="0"/>
              <a:t>مساعدة المدراء العاميين والتنفيذيين في عمليات التخطيط بتزويدهم التقارير المناسبة عن المعلومات التاريخية.</a:t>
            </a:r>
          </a:p>
          <a:p>
            <a:pPr lvl="1" rtl="1">
              <a:buFont typeface="Wingdings" pitchFamily="2" charset="2"/>
              <a:buChar char="q"/>
            </a:pPr>
            <a:r>
              <a:rPr lang="ar-SA" sz="2000" b="1" dirty="0" smtClean="0"/>
              <a:t>تساعد على اتخاذ القرار باستعمال البيانات الحالية لتحديد اتجاه </a:t>
            </a:r>
            <a:r>
              <a:rPr lang="ar-SA" sz="2000" b="1" dirty="0" smtClean="0"/>
              <a:t>المؤسسة</a:t>
            </a:r>
            <a:r>
              <a:rPr lang="ar-EG" sz="2000" b="1" dirty="0" smtClean="0"/>
              <a:t> سا</a:t>
            </a:r>
            <a:r>
              <a:rPr lang="ar-EG" sz="2000" b="1" dirty="0" smtClean="0"/>
              <a:t>بقا و</a:t>
            </a:r>
            <a:r>
              <a:rPr lang="ar-SA" sz="2000" b="1" dirty="0" smtClean="0"/>
              <a:t> </a:t>
            </a:r>
            <a:r>
              <a:rPr lang="ar-SA" sz="2000" b="1" dirty="0" smtClean="0"/>
              <a:t>مستقبلا </a:t>
            </a:r>
            <a:r>
              <a:rPr lang="ar-SA" sz="2000" b="1" dirty="0" smtClean="0"/>
              <a:t>للفت </a:t>
            </a:r>
            <a:r>
              <a:rPr lang="ar-SA" sz="2000" b="1" dirty="0" smtClean="0"/>
              <a:t>الانتباه لمشاكل الأداء في الماضي. </a:t>
            </a:r>
          </a:p>
          <a:p>
            <a:pPr rtl="1">
              <a:buFont typeface="Wingdings" pitchFamily="2" charset="2"/>
              <a:buChar char="q"/>
            </a:pPr>
            <a:r>
              <a:rPr lang="ar-SA" sz="2000" b="1" dirty="0" smtClean="0"/>
              <a:t>عيوبها:</a:t>
            </a:r>
          </a:p>
          <a:p>
            <a:pPr lvl="1" rtl="1">
              <a:buFont typeface="Wingdings" pitchFamily="2" charset="2"/>
              <a:buChar char="q"/>
            </a:pPr>
            <a:r>
              <a:rPr lang="ar-SA" sz="2000" b="1" dirty="0" smtClean="0"/>
              <a:t>ليس لدى هذه النظم إمكانيات تحليلية كبيرة. </a:t>
            </a:r>
            <a:endParaRPr lang="en-US" sz="2000" b="1" dirty="0" smtClean="0"/>
          </a:p>
          <a:p>
            <a:pPr lvl="1" rtl="1">
              <a:buFont typeface="Wingdings" pitchFamily="2" charset="2"/>
              <a:buChar char="q"/>
            </a:pPr>
            <a:r>
              <a:rPr lang="ar-SA" sz="2000" b="1" dirty="0" smtClean="0"/>
              <a:t>نظم غير مرنه نسبيا حيث تكون استجابتها لحاجات المدراء تكون في حدود توفير أنماط معينة التقارير، وتجد صعوبة في تغيير مخرجاتها في حال ظهور احتياجات جديدة من المعلومات. </a:t>
            </a:r>
            <a:endParaRPr lang="en-US" sz="2000" b="1" dirty="0" smtClean="0"/>
          </a:p>
          <a:p>
            <a:pPr lvl="1" rtl="1">
              <a:buFont typeface="Wingdings" pitchFamily="2" charset="2"/>
              <a:buChar char="q"/>
            </a:pPr>
            <a:r>
              <a:rPr lang="ar-SA" sz="2000" b="1" dirty="0" smtClean="0"/>
              <a:t>لها توجه داخلي وليس خارجي إي أنها تعني بالأحداث الداخلية للمنظمة فقط. </a:t>
            </a:r>
            <a:endParaRPr lang="en-US" sz="2000" b="1" dirty="0" smtClean="0"/>
          </a:p>
          <a:p>
            <a:pPr lvl="1" rtl="1">
              <a:buNone/>
            </a:pPr>
            <a:endParaRPr lang="en-US" sz="20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8778CF97-F21F-41EE-A2B1-3555E7008C9A}"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r>
              <a:rPr lang="ar-SA" b="1" dirty="0" smtClean="0"/>
              <a:t>5- </a:t>
            </a:r>
            <a:r>
              <a:rPr lang="ar-SA" sz="2800" b="1" dirty="0" smtClean="0"/>
              <a:t>نظم دعم القرار </a:t>
            </a:r>
            <a:r>
              <a:rPr lang="en-US" sz="2800" b="1" dirty="0" smtClean="0"/>
              <a:t>Decision Support Systems – DSS</a:t>
            </a:r>
            <a:r>
              <a:rPr lang="ar-SA" sz="2800" b="1" dirty="0" smtClean="0"/>
              <a:t>:</a:t>
            </a:r>
          </a:p>
          <a:p>
            <a:pPr lvl="1" rtl="1">
              <a:buFont typeface="Wingdings" pitchFamily="2" charset="2"/>
              <a:buChar char="q"/>
            </a:pPr>
            <a:r>
              <a:rPr lang="ar-SA" sz="2400" b="1" dirty="0" smtClean="0"/>
              <a:t>هي النظم التي تزود المدراء في الإدارة الوسطى بأدوات معلوماتية (جداول، رسومات، نماذج) التي تساعدهم في اتخاذ القرارات المتعلقة بحل المشكلات المتغيرة باستمرار التي تكون شبه مبرمجة (هيكلية) وغير مبرمجة (غير هيكلية)، وذلك من خلال تحليل البيانات.</a:t>
            </a:r>
          </a:p>
          <a:p>
            <a:pPr lvl="1" rtl="1">
              <a:buFont typeface="Wingdings" pitchFamily="2" charset="2"/>
              <a:buChar char="q"/>
            </a:pPr>
            <a:r>
              <a:rPr lang="ar-SA" sz="2400" b="1" dirty="0" smtClean="0"/>
              <a:t>تستخلص المعلومات الأكثر أهمية وحيوية بالنسبة لمتخذي القرارات وتقديمها لهم بالصورة المناسبة والوقت المناسب.</a:t>
            </a:r>
          </a:p>
          <a:p>
            <a:pPr lvl="1" rtl="1">
              <a:buFont typeface="Wingdings" pitchFamily="2" charset="2"/>
              <a:buChar char="q"/>
            </a:pPr>
            <a:r>
              <a:rPr lang="ar-SA" sz="2400" b="1" dirty="0" smtClean="0"/>
              <a:t>توجه القرارات باتجاه معين ولكنها لا تحل محل الإداري في القيام باتخاذ القرارات.</a:t>
            </a:r>
          </a:p>
          <a:p>
            <a:pPr lvl="1" rtl="1">
              <a:buFont typeface="Wingdings" pitchFamily="2" charset="2"/>
              <a:buChar char="q"/>
            </a:pPr>
            <a:r>
              <a:rPr lang="ar-SA" sz="2400" b="1" dirty="0" smtClean="0"/>
              <a:t>تستعمل بيانات داخلية مستمدة من نظم معالجة المعاملات ونظم المعلومات الإدارية، كما وتستعمل بيانات من البيئة الخارجية كأسعار منتجات المنافسين وأسعار البورصة.</a:t>
            </a:r>
          </a:p>
          <a:p>
            <a:pPr lvl="1" rtl="1">
              <a:buFont typeface="Wingdings" pitchFamily="2" charset="2"/>
              <a:buChar char="q"/>
            </a:pP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20891551-C6CF-4BB6-B585-32A4808888B2}"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r>
              <a:rPr lang="ar-SA" sz="2800" b="1" dirty="0" smtClean="0"/>
              <a:t>5- نظم دعم القرار </a:t>
            </a:r>
            <a:r>
              <a:rPr lang="en-US" sz="2800" b="1" dirty="0" smtClean="0"/>
              <a:t>Decision Support Systems – DSS</a:t>
            </a:r>
            <a:r>
              <a:rPr lang="ar-SA" sz="2800" b="1" dirty="0" smtClean="0"/>
              <a:t>:</a:t>
            </a:r>
          </a:p>
          <a:p>
            <a:pPr lvl="1" rtl="1">
              <a:buFont typeface="Wingdings" pitchFamily="2" charset="2"/>
              <a:buChar char="q"/>
            </a:pPr>
            <a:r>
              <a:rPr lang="ar-SA" sz="2800" b="1" dirty="0" smtClean="0"/>
              <a:t>تتميز بالأمور التالية:</a:t>
            </a:r>
          </a:p>
          <a:p>
            <a:pPr lvl="2" rtl="1">
              <a:buFont typeface="Wingdings" pitchFamily="2" charset="2"/>
              <a:buChar char="q"/>
            </a:pPr>
            <a:r>
              <a:rPr lang="ar-SA" sz="2400" b="1" dirty="0" smtClean="0"/>
              <a:t>تعمل بالتفاعل مع مستخدمها حيث يطرح عليها أسئلة فتجاوبه بسرعة. </a:t>
            </a:r>
          </a:p>
          <a:p>
            <a:pPr lvl="2" rtl="1">
              <a:buFont typeface="Wingdings" pitchFamily="2" charset="2"/>
              <a:buChar char="q"/>
            </a:pPr>
            <a:r>
              <a:rPr lang="ar-SA" sz="2400" b="1" dirty="0" smtClean="0"/>
              <a:t>مرنة الاستخدام من خلال عملها عبر واجهة المستخدم </a:t>
            </a:r>
            <a:r>
              <a:rPr lang="ar-SA" sz="2400" b="1" dirty="0" err="1" smtClean="0"/>
              <a:t>الرسومية</a:t>
            </a:r>
            <a:r>
              <a:rPr lang="ar-SA" sz="2400" b="1" dirty="0" smtClean="0"/>
              <a:t> </a:t>
            </a:r>
            <a:r>
              <a:rPr lang="en-US" sz="2400" b="1" dirty="0" smtClean="0"/>
              <a:t>Graphic User Interface</a:t>
            </a:r>
            <a:r>
              <a:rPr lang="ar-SA" sz="2400" b="1" dirty="0" smtClean="0"/>
              <a:t>.</a:t>
            </a:r>
          </a:p>
          <a:p>
            <a:pPr lvl="2" rtl="1">
              <a:buFont typeface="Wingdings" pitchFamily="2" charset="2"/>
              <a:buChar char="q"/>
            </a:pPr>
            <a:r>
              <a:rPr lang="ar-SA" sz="2400" b="1" dirty="0" smtClean="0"/>
              <a:t>إمكانية تكيفها باستخدام فرضيات مختلفة وإضافة أسئلة وبيانات جديدة.</a:t>
            </a:r>
          </a:p>
          <a:p>
            <a:pPr lvl="2" rtl="1">
              <a:buFont typeface="Wingdings" pitchFamily="2" charset="2"/>
              <a:buChar char="q"/>
            </a:pPr>
            <a:r>
              <a:rPr lang="ar-SA" sz="2400" b="1" dirty="0" smtClean="0"/>
              <a:t>تعمل بلا مساعدة من المبرمجين وتستعمل بيانات داخلية وخارجية. </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41E6291E-8950-479D-89F5-3DE68A754637}"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r>
              <a:rPr lang="ar-SA" sz="1800" dirty="0" smtClean="0"/>
              <a:t>5- </a:t>
            </a:r>
            <a:r>
              <a:rPr lang="ar-SA" sz="1800" b="1" dirty="0" smtClean="0"/>
              <a:t>نظم دعم القرار </a:t>
            </a:r>
            <a:r>
              <a:rPr lang="en-US" sz="1800" b="1" dirty="0" smtClean="0"/>
              <a:t>Decision Support Systems – DSS</a:t>
            </a:r>
            <a:r>
              <a:rPr lang="ar-SA" sz="1800" dirty="0" smtClean="0"/>
              <a:t>:</a:t>
            </a:r>
          </a:p>
          <a:p>
            <a:pPr rtl="1">
              <a:buFont typeface="Wingdings" pitchFamily="2" charset="2"/>
              <a:buChar char="q"/>
            </a:pPr>
            <a:r>
              <a:rPr lang="ar-SA" sz="1800" b="1" dirty="0" smtClean="0"/>
              <a:t>مثال</a:t>
            </a:r>
            <a:r>
              <a:rPr lang="ar-EG" sz="1800" b="1" dirty="0" smtClean="0"/>
              <a:t> </a:t>
            </a:r>
            <a:r>
              <a:rPr lang="ar-SA" sz="1800" dirty="0" err="1" smtClean="0"/>
              <a:t>:</a:t>
            </a:r>
            <a:endParaRPr lang="ar-SA" sz="1800" dirty="0" smtClean="0"/>
          </a:p>
          <a:p>
            <a:pPr lvl="1" rtl="1">
              <a:buFont typeface="Wingdings" pitchFamily="2" charset="2"/>
              <a:buChar char="q"/>
            </a:pPr>
            <a:r>
              <a:rPr lang="ar-SA" sz="1800" b="1" dirty="0" smtClean="0"/>
              <a:t>نظام إنترا وست المستخدم من قبل شركة سكي في أمريكا الشمالية لتطوير برامج التسويق لجذب العملاء عن طريق تجميع بيانات العملاء وتحليلها لتحديد الأرباح ومدى ولاء العملاء للشركة</a:t>
            </a:r>
          </a:p>
          <a:p>
            <a:pPr lvl="1" rtl="1">
              <a:buFont typeface="Wingdings" pitchFamily="2" charset="2"/>
              <a:buChar char="q"/>
            </a:pPr>
            <a:r>
              <a:rPr lang="ar-SA" sz="1800" b="1" dirty="0" smtClean="0"/>
              <a:t>شركات الشحن لنقل البضائع </a:t>
            </a:r>
          </a:p>
          <a:p>
            <a:pPr lvl="2" rtl="1">
              <a:buFont typeface="Wingdings" pitchFamily="2" charset="2"/>
              <a:buChar char="§"/>
            </a:pPr>
            <a:r>
              <a:rPr lang="ar-SA" sz="1800" b="1" dirty="0" smtClean="0"/>
              <a:t>اختيار </a:t>
            </a:r>
            <a:r>
              <a:rPr lang="ar-SA" sz="1800" b="1" dirty="0" smtClean="0"/>
              <a:t>الطريق الأمثل</a:t>
            </a:r>
            <a:endParaRPr lang="en-US" sz="1800" b="1" dirty="0" smtClean="0"/>
          </a:p>
        </p:txBody>
      </p:sp>
      <p:pic>
        <p:nvPicPr>
          <p:cNvPr id="8" name="صورة 7" descr="DSS-shiping.JPG"/>
          <p:cNvPicPr>
            <a:picLocks noChangeAspect="1"/>
          </p:cNvPicPr>
          <p:nvPr/>
        </p:nvPicPr>
        <p:blipFill>
          <a:blip r:embed="rId3" cstate="print"/>
          <a:stretch>
            <a:fillRect/>
          </a:stretch>
        </p:blipFill>
        <p:spPr>
          <a:xfrm>
            <a:off x="914400" y="2895600"/>
            <a:ext cx="5236245" cy="3168352"/>
          </a:xfrm>
          <a:prstGeom prst="rect">
            <a:avLst/>
          </a:prstGeom>
        </p:spPr>
      </p:pic>
      <p:sp>
        <p:nvSpPr>
          <p:cNvPr id="6" name="Date Placeholder 5"/>
          <p:cNvSpPr>
            <a:spLocks noGrp="1"/>
          </p:cNvSpPr>
          <p:nvPr>
            <p:ph type="dt" sz="half" idx="4294967295"/>
          </p:nvPr>
        </p:nvSpPr>
        <p:spPr>
          <a:xfrm>
            <a:off x="8229204" y="6629400"/>
            <a:ext cx="1676796" cy="222250"/>
          </a:xfrm>
          <a:prstGeom prst="rect">
            <a:avLst/>
          </a:prstGeom>
        </p:spPr>
        <p:txBody>
          <a:bodyPr/>
          <a:lstStyle/>
          <a:p>
            <a:pPr>
              <a:defRPr/>
            </a:pPr>
            <a:fld id="{635D76B0-C0AC-4531-AC1D-66CD1E51F43E}" type="datetime1">
              <a:rPr lang="en-US" smtClean="0"/>
              <a:pPr>
                <a:defRPr/>
              </a:pPr>
              <a:t>10/6/2013</a:t>
            </a:fld>
            <a:endParaRPr lang="en-US" dirty="0"/>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r>
              <a:rPr lang="ar-SA" sz="2800" b="1" dirty="0" smtClean="0"/>
              <a:t>5- نظم مساندة الإدارة العليا </a:t>
            </a:r>
            <a:r>
              <a:rPr lang="en-US" sz="2800" b="1" dirty="0" smtClean="0"/>
              <a:t>Executive Support Systems - ESS</a:t>
            </a:r>
            <a:r>
              <a:rPr lang="ar-SA" sz="2800" b="1" dirty="0" smtClean="0"/>
              <a:t>:</a:t>
            </a:r>
            <a:endParaRPr lang="en-US" sz="2800" b="1" dirty="0" smtClean="0"/>
          </a:p>
          <a:p>
            <a:pPr lvl="1" rtl="1">
              <a:buFont typeface="Wingdings" pitchFamily="2" charset="2"/>
              <a:buChar char="q"/>
            </a:pPr>
            <a:r>
              <a:rPr lang="ar-SA" sz="2400" b="1" dirty="0" smtClean="0"/>
              <a:t>هي نظم معلومات تعتمد على الحاسب حيث تم تصميمها لمواجهة الاحتياجات الخاصة من المعلومات للمدراء العاميين والتنفيذيين في الإدارة العليا، وذلك لمساعدتهم على اتخاذ القرارات المختلفة.</a:t>
            </a:r>
          </a:p>
          <a:p>
            <a:pPr lvl="1" rtl="1">
              <a:buFont typeface="Wingdings" pitchFamily="2" charset="2"/>
              <a:buChar char="q"/>
            </a:pPr>
            <a:r>
              <a:rPr lang="ar-SA" sz="2400" b="1" dirty="0" smtClean="0"/>
              <a:t>لا توفر حلول مباشرة للمشكلات لأنه ليس هناك حل وحيد ومعلوم لها بل تتعامل مع المشكلات غير الروتينية المحتاجة لتقييم وتفكير عميق وتعتمد كثيرا على الحكم الشخصي للمدير ولكنها تلبي حاجات الإدارة العليا.</a:t>
            </a:r>
          </a:p>
          <a:p>
            <a:pPr lvl="1" rtl="1">
              <a:buFont typeface="Wingdings" pitchFamily="2" charset="2"/>
              <a:buChar char="q"/>
            </a:pPr>
            <a:r>
              <a:rPr lang="ar-SA" sz="2400" b="1" dirty="0" smtClean="0"/>
              <a:t>تساعد في اتخاذ القرارات المتعلقة بالتخطيط الاستراتيجي والرقابة الإدارية والتركيز على البيئة الخارجية للمنظمة والتكيف مع المتغيرات التكنولوجية والإدارية والاقتصادية. </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DA14694C-9EFA-43D3-B6E7-AD1881C33586}"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داخل المؤسسة</a:t>
            </a:r>
            <a:r>
              <a:rPr lang="en-GB" b="1" dirty="0" smtClean="0">
                <a:cs typeface="Arial" pitchFamily="34" charset="0"/>
              </a:rPr>
              <a:t>   </a:t>
            </a:r>
            <a:r>
              <a:rPr lang="ar-EG" b="1" dirty="0" smtClean="0">
                <a:cs typeface="Arial" pitchFamily="34" charset="0"/>
              </a:rPr>
              <a:t>تصنيفات </a:t>
            </a:r>
            <a:r>
              <a:rPr lang="ar-SA" b="1" dirty="0" smtClean="0">
                <a:cs typeface="Arial" pitchFamily="34" charset="0"/>
              </a:rPr>
              <a:t> نظم المعلومات</a:t>
            </a:r>
            <a:endParaRPr lang="en-US" dirty="0"/>
          </a:p>
        </p:txBody>
      </p:sp>
      <p:sp>
        <p:nvSpPr>
          <p:cNvPr id="3" name="عنصر نائب للمحتوى 2"/>
          <p:cNvSpPr>
            <a:spLocks noGrp="1"/>
          </p:cNvSpPr>
          <p:nvPr>
            <p:ph idx="1"/>
          </p:nvPr>
        </p:nvSpPr>
        <p:spPr/>
        <p:txBody>
          <a:bodyPr/>
          <a:lstStyle/>
          <a:p>
            <a:pPr rtl="1"/>
            <a:r>
              <a:rPr lang="ar-SA" sz="2800" b="1" dirty="0" smtClean="0"/>
              <a:t>5- نظم مساندة الإدارة العليا </a:t>
            </a:r>
            <a:r>
              <a:rPr lang="en-US" sz="2800" b="1" dirty="0" smtClean="0"/>
              <a:t>Executive Support Systems - ESS</a:t>
            </a:r>
            <a:r>
              <a:rPr lang="ar-SA" sz="2800" b="1" dirty="0" smtClean="0"/>
              <a:t>:</a:t>
            </a:r>
            <a:endParaRPr lang="en-US" sz="2800" b="1" dirty="0" smtClean="0"/>
          </a:p>
          <a:p>
            <a:pPr lvl="1" rtl="1">
              <a:buFont typeface="Wingdings" pitchFamily="2" charset="2"/>
              <a:buChar char="q"/>
            </a:pPr>
            <a:r>
              <a:rPr lang="ar-SA" sz="2400" b="1" dirty="0" smtClean="0"/>
              <a:t>تعتمد على النظم الأخرى للحصول على المعلومات، وتستخدم معلومات الأحداث الخارجية مثل قوانين الضرائب الجديدة ومعلومات خاصة بالمنافسين وقواعد البيانات التجارية.</a:t>
            </a:r>
          </a:p>
          <a:p>
            <a:pPr lvl="1" rtl="1">
              <a:buFont typeface="Wingdings" pitchFamily="2" charset="2"/>
              <a:buChar char="q"/>
            </a:pPr>
            <a:r>
              <a:rPr lang="ar-SA" sz="2400" b="1" dirty="0" smtClean="0"/>
              <a:t>هذه النظم تشبه نظم دعم القرارات بطريقة استخدامها ولكن لديها إمكانيات تحليلية أقل منها ولكنها أكثر مرونة وتفاعلية.</a:t>
            </a:r>
          </a:p>
          <a:p>
            <a:pPr lvl="1" rtl="1">
              <a:buFont typeface="Wingdings" pitchFamily="2" charset="2"/>
              <a:buChar char="q"/>
            </a:pPr>
            <a:r>
              <a:rPr lang="ar-SA" sz="2400" b="1" dirty="0" smtClean="0"/>
              <a:t>مثال: يستخدم المدير العام لشركة لينر للمنتجات الصحية نظام مساندة الإدارة العليا الذي يزوده بمعلومات عن وضع الشركة المالي باستمرار باستخدام عوامل مثل رأس المال، المبالغ المحصلة والمبالغ المدفوعة والتدفق النقدي في الشركة والمخزون حيث تجمع هذه المعلومات من مصادر مختلفة.  </a:t>
            </a: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7282550F-16F4-481A-87FD-F897CF5AD3C3}"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cs typeface="Arial" pitchFamily="34" charset="0"/>
              </a:rPr>
              <a:t> </a:t>
            </a:r>
            <a:r>
              <a:rPr lang="ar-SA" sz="4000" b="1" dirty="0" smtClean="0">
                <a:cs typeface="Arial" pitchFamily="34" charset="0"/>
              </a:rPr>
              <a:t>استعمالات نظم المعلومات في مختلف المستويات </a:t>
            </a:r>
            <a:endParaRPr lang="en-US" sz="4000" dirty="0"/>
          </a:p>
        </p:txBody>
      </p:sp>
      <p:pic>
        <p:nvPicPr>
          <p:cNvPr id="9" name="عنصر نائب للمحتوى 8" descr="types of systems.JPG"/>
          <p:cNvPicPr>
            <a:picLocks noGrp="1" noChangeAspect="1"/>
          </p:cNvPicPr>
          <p:nvPr>
            <p:ph idx="1"/>
          </p:nvPr>
        </p:nvPicPr>
        <p:blipFill>
          <a:blip r:embed="rId3" cstate="print"/>
          <a:stretch>
            <a:fillRect/>
          </a:stretch>
        </p:blipFill>
        <p:spPr>
          <a:xfrm>
            <a:off x="1143000" y="1143000"/>
            <a:ext cx="7696200" cy="5283389"/>
          </a:xfrm>
        </p:spPr>
      </p:pic>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34EB4094-F239-4BED-9F84-05333C298244}" type="datetime1">
              <a:rPr lang="en-US" smtClean="0"/>
              <a:pPr>
                <a:defRPr/>
              </a:pPr>
              <a:t>10/6/2013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EG" b="1" dirty="0" smtClean="0">
                <a:cs typeface="Arial" pitchFamily="34" charset="0"/>
              </a:rPr>
              <a:t>ملخص </a:t>
            </a:r>
            <a:r>
              <a:rPr lang="ar-SA" b="1" dirty="0" smtClean="0">
                <a:cs typeface="Arial" pitchFamily="34" charset="0"/>
              </a:rPr>
              <a:t>التطبيقات </a:t>
            </a:r>
            <a:r>
              <a:rPr lang="ar-SA" b="1" dirty="0" smtClean="0">
                <a:cs typeface="Arial" pitchFamily="34" charset="0"/>
              </a:rPr>
              <a:t>لنظم المعلومات</a:t>
            </a:r>
            <a:endParaRPr lang="en-US" dirty="0"/>
          </a:p>
        </p:txBody>
      </p:sp>
      <p:graphicFrame>
        <p:nvGraphicFramePr>
          <p:cNvPr id="5" name="Table 13"/>
          <p:cNvGraphicFramePr>
            <a:graphicFrameLocks noGrp="1"/>
          </p:cNvGraphicFramePr>
          <p:nvPr/>
        </p:nvGraphicFramePr>
        <p:xfrm>
          <a:off x="662525" y="1211374"/>
          <a:ext cx="8534400" cy="5246784"/>
        </p:xfrm>
        <a:graphic>
          <a:graphicData uri="http://schemas.openxmlformats.org/drawingml/2006/table">
            <a:tbl>
              <a:tblPr rtl="1" firstRow="1" firstCol="1" lastRow="1" lastCol="1" bandRow="1" bandCol="1">
                <a:tableStyleId>{72833802-FEF1-4C79-8D5D-14CF1EAF98D9}</a:tableStyleId>
              </a:tblPr>
              <a:tblGrid>
                <a:gridCol w="1085224"/>
                <a:gridCol w="2328536"/>
                <a:gridCol w="1706880"/>
                <a:gridCol w="1706880"/>
                <a:gridCol w="1706880"/>
              </a:tblGrid>
              <a:tr h="572894">
                <a:tc>
                  <a:txBody>
                    <a:bodyPr/>
                    <a:lstStyle/>
                    <a:p>
                      <a:pPr algn="l" rtl="0"/>
                      <a:r>
                        <a:rPr lang="ar-SA" sz="1800" dirty="0" smtClean="0">
                          <a:solidFill>
                            <a:schemeClr val="bg1"/>
                          </a:solidFill>
                          <a:latin typeface="+mn-lt"/>
                        </a:rPr>
                        <a:t>نوع</a:t>
                      </a:r>
                      <a:r>
                        <a:rPr lang="ar-SA" sz="1800" baseline="0" dirty="0" smtClean="0">
                          <a:solidFill>
                            <a:schemeClr val="bg1"/>
                          </a:solidFill>
                          <a:latin typeface="+mn-lt"/>
                        </a:rPr>
                        <a:t> النظام</a:t>
                      </a:r>
                      <a:endParaRPr lang="ar-SA" sz="1800" dirty="0">
                        <a:solidFill>
                          <a:schemeClr val="tx1"/>
                        </a:solidFill>
                        <a:latin typeface="Palatino Linotype" pitchFamily="18" charset="0"/>
                      </a:endParaRPr>
                    </a:p>
                  </a:txBody>
                  <a:tcPr anchor="ctr" anchorCtr="1">
                    <a:solidFill>
                      <a:schemeClr val="accent1">
                        <a:lumMod val="75000"/>
                      </a:schemeClr>
                    </a:solidFill>
                  </a:tcPr>
                </a:tc>
                <a:tc>
                  <a:txBody>
                    <a:bodyPr/>
                    <a:lstStyle/>
                    <a:p>
                      <a:pPr algn="l" rtl="0"/>
                      <a:r>
                        <a:rPr lang="ar-SA" sz="1800" dirty="0" smtClean="0"/>
                        <a:t>المعلومات المدخلة</a:t>
                      </a:r>
                      <a:endParaRPr lang="ar-SA" sz="1800" dirty="0">
                        <a:solidFill>
                          <a:schemeClr val="tx1"/>
                        </a:solidFill>
                        <a:latin typeface="Palatino Linotype" pitchFamily="18" charset="0"/>
                      </a:endParaRPr>
                    </a:p>
                  </a:txBody>
                  <a:tcPr anchor="ctr" anchorCtr="1">
                    <a:solidFill>
                      <a:schemeClr val="accent1">
                        <a:lumMod val="75000"/>
                      </a:schemeClr>
                    </a:solidFill>
                  </a:tcPr>
                </a:tc>
                <a:tc>
                  <a:txBody>
                    <a:bodyPr/>
                    <a:lstStyle/>
                    <a:p>
                      <a:pPr algn="l" rtl="0"/>
                      <a:r>
                        <a:rPr lang="ar-SA" sz="1800" dirty="0" smtClean="0">
                          <a:solidFill>
                            <a:schemeClr val="bg1"/>
                          </a:solidFill>
                          <a:latin typeface="+mn-lt"/>
                        </a:rPr>
                        <a:t>العمليات</a:t>
                      </a:r>
                      <a:endParaRPr lang="ar-SA" sz="1800" dirty="0">
                        <a:solidFill>
                          <a:schemeClr val="tx1"/>
                        </a:solidFill>
                        <a:latin typeface="Palatino Linotype" pitchFamily="18" charset="0"/>
                      </a:endParaRPr>
                    </a:p>
                  </a:txBody>
                  <a:tcPr anchor="ctr" anchorCtr="1">
                    <a:solidFill>
                      <a:schemeClr val="accent1">
                        <a:lumMod val="75000"/>
                      </a:schemeClr>
                    </a:solidFill>
                  </a:tcPr>
                </a:tc>
                <a:tc>
                  <a:txBody>
                    <a:bodyPr/>
                    <a:lstStyle/>
                    <a:p>
                      <a:pPr algn="l" rtl="0"/>
                      <a:r>
                        <a:rPr lang="ar-SA" sz="1800" dirty="0" smtClean="0">
                          <a:solidFill>
                            <a:schemeClr val="bg1"/>
                          </a:solidFill>
                          <a:latin typeface="+mn-lt"/>
                        </a:rPr>
                        <a:t>المعلومات</a:t>
                      </a:r>
                      <a:r>
                        <a:rPr lang="ar-SA" sz="1800" baseline="0" dirty="0" smtClean="0">
                          <a:solidFill>
                            <a:schemeClr val="bg1"/>
                          </a:solidFill>
                          <a:latin typeface="+mn-lt"/>
                        </a:rPr>
                        <a:t> المخرجة</a:t>
                      </a:r>
                      <a:endParaRPr lang="ar-SA" sz="1800" dirty="0">
                        <a:solidFill>
                          <a:schemeClr val="tx1"/>
                        </a:solidFill>
                        <a:latin typeface="Palatino Linotype" pitchFamily="18" charset="0"/>
                      </a:endParaRPr>
                    </a:p>
                  </a:txBody>
                  <a:tcPr anchor="ctr" anchorCtr="1">
                    <a:solidFill>
                      <a:schemeClr val="accent1">
                        <a:lumMod val="75000"/>
                      </a:schemeClr>
                    </a:solidFill>
                  </a:tcPr>
                </a:tc>
                <a:tc>
                  <a:txBody>
                    <a:bodyPr/>
                    <a:lstStyle/>
                    <a:p>
                      <a:pPr algn="l" rtl="0"/>
                      <a:r>
                        <a:rPr lang="ar-SA" sz="1800" dirty="0" smtClean="0">
                          <a:solidFill>
                            <a:schemeClr val="bg1"/>
                          </a:solidFill>
                          <a:latin typeface="+mn-lt"/>
                        </a:rPr>
                        <a:t>المستخدمين</a:t>
                      </a:r>
                      <a:endParaRPr lang="ar-SA" sz="1800" dirty="0">
                        <a:solidFill>
                          <a:schemeClr val="tx1"/>
                        </a:solidFill>
                        <a:latin typeface="Palatino Linotype" pitchFamily="18" charset="0"/>
                      </a:endParaRPr>
                    </a:p>
                  </a:txBody>
                  <a:tcPr anchor="ctr" anchorCtr="1">
                    <a:solidFill>
                      <a:schemeClr val="accent1">
                        <a:lumMod val="75000"/>
                      </a:schemeClr>
                    </a:solidFill>
                  </a:tcPr>
                </a:tc>
              </a:tr>
              <a:tr h="567364">
                <a:tc>
                  <a:txBody>
                    <a:bodyPr/>
                    <a:lstStyle/>
                    <a:p>
                      <a:pPr algn="ctr" rtl="0"/>
                      <a:r>
                        <a:rPr lang="en-US" sz="1800" dirty="0" smtClean="0"/>
                        <a:t>ESS</a:t>
                      </a:r>
                      <a:endParaRPr lang="ar-SA" sz="1800" b="1" dirty="0">
                        <a:solidFill>
                          <a:schemeClr val="tx1"/>
                        </a:solidFill>
                        <a:latin typeface="Palatino Linotype" pitchFamily="18" charset="0"/>
                      </a:endParaRPr>
                    </a:p>
                  </a:txBody>
                  <a:tcPr anchor="ctr" anchorCtr="1"/>
                </a:tc>
                <a:tc>
                  <a:txBody>
                    <a:bodyPr/>
                    <a:lstStyle/>
                    <a:p>
                      <a:pPr algn="ctr" rtl="0"/>
                      <a:r>
                        <a:rPr lang="ar-SA" sz="1600" b="1" dirty="0" smtClean="0"/>
                        <a:t>تجميع البيانات الداخلية والخارجية</a:t>
                      </a:r>
                      <a:endParaRPr lang="ar-SA" sz="1600" b="1" dirty="0">
                        <a:solidFill>
                          <a:schemeClr val="tx1"/>
                        </a:solidFill>
                        <a:latin typeface="Palatino Linotype" pitchFamily="18" charset="0"/>
                      </a:endParaRPr>
                    </a:p>
                  </a:txBody>
                  <a:tcPr anchor="ctr"/>
                </a:tc>
                <a:tc>
                  <a:txBody>
                    <a:bodyPr/>
                    <a:lstStyle/>
                    <a:p>
                      <a:pPr algn="ctr" rtl="0"/>
                      <a:r>
                        <a:rPr lang="ar-SA" sz="1600" b="1" dirty="0" smtClean="0"/>
                        <a:t>رسومات بيانية، محاكاة وتفاعل</a:t>
                      </a:r>
                      <a:endParaRPr lang="ar-SA" sz="1600" b="1" dirty="0">
                        <a:solidFill>
                          <a:schemeClr val="tx1"/>
                        </a:solidFill>
                        <a:latin typeface="Palatino Linotype" pitchFamily="18" charset="0"/>
                      </a:endParaRPr>
                    </a:p>
                  </a:txBody>
                  <a:tcPr anchor="ctr"/>
                </a:tc>
                <a:tc>
                  <a:txBody>
                    <a:bodyPr/>
                    <a:lstStyle/>
                    <a:p>
                      <a:pPr algn="ctr" rtl="0"/>
                      <a:r>
                        <a:rPr lang="ar-SA" sz="1600" b="1" dirty="0" smtClean="0"/>
                        <a:t>إبراز أفكار، أجوبة على الاستفسارات</a:t>
                      </a:r>
                      <a:endParaRPr lang="ar-SA" sz="1600" b="1" dirty="0">
                        <a:solidFill>
                          <a:schemeClr val="tx1"/>
                        </a:solidFill>
                        <a:latin typeface="Palatino Linotype" pitchFamily="18" charset="0"/>
                      </a:endParaRPr>
                    </a:p>
                  </a:txBody>
                  <a:tcPr anchor="ctr"/>
                </a:tc>
                <a:tc>
                  <a:txBody>
                    <a:bodyPr/>
                    <a:lstStyle/>
                    <a:p>
                      <a:pPr algn="ctr" rtl="0"/>
                      <a:r>
                        <a:rPr lang="ar-SA" sz="1600" b="1" dirty="0" smtClean="0">
                          <a:solidFill>
                            <a:schemeClr val="tx1"/>
                          </a:solidFill>
                          <a:latin typeface="+mn-lt"/>
                        </a:rPr>
                        <a:t>المدراء</a:t>
                      </a:r>
                      <a:r>
                        <a:rPr lang="ar-SA" sz="1600" b="1" baseline="0" dirty="0" smtClean="0">
                          <a:solidFill>
                            <a:schemeClr val="tx1"/>
                          </a:solidFill>
                          <a:latin typeface="+mn-lt"/>
                        </a:rPr>
                        <a:t> العاميون والتنفيذيون</a:t>
                      </a:r>
                      <a:endParaRPr lang="ar-SA" sz="1600" b="1" dirty="0">
                        <a:solidFill>
                          <a:schemeClr val="tx1"/>
                        </a:solidFill>
                        <a:latin typeface="Palatino Linotype" pitchFamily="18" charset="0"/>
                      </a:endParaRPr>
                    </a:p>
                  </a:txBody>
                  <a:tcPr anchor="ctr"/>
                </a:tc>
              </a:tr>
              <a:tr h="1086179">
                <a:tc>
                  <a:txBody>
                    <a:bodyPr/>
                    <a:lstStyle/>
                    <a:p>
                      <a:pPr algn="ctr" rtl="0"/>
                      <a:r>
                        <a:rPr lang="en-US" sz="1800" dirty="0" smtClean="0"/>
                        <a:t>DSS</a:t>
                      </a:r>
                      <a:endParaRPr lang="ar-SA" sz="1800" b="1" dirty="0">
                        <a:solidFill>
                          <a:schemeClr val="tx1"/>
                        </a:solidFill>
                        <a:latin typeface="Palatino Linotype" pitchFamily="18" charset="0"/>
                      </a:endParaRPr>
                    </a:p>
                  </a:txBody>
                  <a:tcPr anchor="ctr" anchorCtr="1"/>
                </a:tc>
                <a:tc>
                  <a:txBody>
                    <a:bodyPr/>
                    <a:lstStyle/>
                    <a:p>
                      <a:pPr algn="ctr" rtl="0"/>
                      <a:r>
                        <a:rPr lang="ar-SA" sz="1600" b="1" dirty="0" smtClean="0"/>
                        <a:t>استخدام أمثل لبيانات قليلة من قاعدة بيانات ضخمة لتحليلها،</a:t>
                      </a:r>
                      <a:r>
                        <a:rPr lang="ar-SA" sz="1600" b="1" baseline="0" dirty="0" smtClean="0"/>
                        <a:t> نماذج تحليلية، أدوات تحليل البيانات</a:t>
                      </a:r>
                      <a:endParaRPr lang="ar-SA" sz="1600" b="1" dirty="0">
                        <a:solidFill>
                          <a:schemeClr val="tx1"/>
                        </a:solidFill>
                        <a:latin typeface="Palatino Linotype" pitchFamily="18" charset="0"/>
                      </a:endParaRPr>
                    </a:p>
                  </a:txBody>
                  <a:tcPr anchor="ctr"/>
                </a:tc>
                <a:tc>
                  <a:txBody>
                    <a:bodyPr/>
                    <a:lstStyle/>
                    <a:p>
                      <a:pPr algn="ctr" rtl="0"/>
                      <a:r>
                        <a:rPr lang="ar-SA" sz="1600" b="1" dirty="0" smtClean="0"/>
                        <a:t>تفاعل، محاكاة وتحليل</a:t>
                      </a:r>
                      <a:endParaRPr lang="ar-SA" sz="1600" b="1" dirty="0">
                        <a:solidFill>
                          <a:schemeClr val="tx1"/>
                        </a:solidFill>
                        <a:latin typeface="Palatino Linotype" pitchFamily="18" charset="0"/>
                      </a:endParaRPr>
                    </a:p>
                  </a:txBody>
                  <a:tcPr anchor="ctr"/>
                </a:tc>
                <a:tc>
                  <a:txBody>
                    <a:bodyPr/>
                    <a:lstStyle/>
                    <a:p>
                      <a:pPr algn="ctr" rtl="0"/>
                      <a:r>
                        <a:rPr lang="ar-SA" sz="1600" b="1" dirty="0" smtClean="0"/>
                        <a:t>تقارير خاصة، تحليلات القرار، أجوبة على الاستفسارات</a:t>
                      </a:r>
                      <a:endParaRPr lang="ar-SA" sz="1600" b="1" dirty="0">
                        <a:solidFill>
                          <a:schemeClr val="tx1"/>
                        </a:solidFill>
                        <a:latin typeface="Palatino Linotype" pitchFamily="18" charset="0"/>
                      </a:endParaRPr>
                    </a:p>
                  </a:txBody>
                  <a:tcPr anchor="ctr"/>
                </a:tc>
                <a:tc>
                  <a:txBody>
                    <a:bodyPr/>
                    <a:lstStyle/>
                    <a:p>
                      <a:pPr algn="ctr" rtl="0"/>
                      <a:r>
                        <a:rPr lang="ar-SA" sz="1600" dirty="0" smtClean="0"/>
                        <a:t>المتخصصون ،</a:t>
                      </a:r>
                    </a:p>
                    <a:p>
                      <a:pPr algn="ctr" rtl="0"/>
                      <a:r>
                        <a:rPr lang="ar-SA" sz="1600" dirty="0" smtClean="0"/>
                        <a:t>هيئة</a:t>
                      </a:r>
                      <a:r>
                        <a:rPr lang="ar-SA" sz="1600" baseline="0" dirty="0" smtClean="0"/>
                        <a:t> الإدارة</a:t>
                      </a:r>
                      <a:endParaRPr lang="ar-SA" sz="1600" b="1" dirty="0">
                        <a:solidFill>
                          <a:schemeClr val="tx1"/>
                        </a:solidFill>
                        <a:latin typeface="Palatino Linotype" pitchFamily="18" charset="0"/>
                      </a:endParaRPr>
                    </a:p>
                  </a:txBody>
                  <a:tcPr anchor="ctr"/>
                </a:tc>
              </a:tr>
              <a:tr h="806255">
                <a:tc>
                  <a:txBody>
                    <a:bodyPr/>
                    <a:lstStyle/>
                    <a:p>
                      <a:pPr algn="ctr" rtl="0"/>
                      <a:r>
                        <a:rPr lang="en-US" sz="1800" dirty="0" smtClean="0"/>
                        <a:t>MIS</a:t>
                      </a:r>
                      <a:endParaRPr lang="ar-SA" sz="1800" b="1" dirty="0">
                        <a:solidFill>
                          <a:schemeClr val="tx1"/>
                        </a:solidFill>
                        <a:latin typeface="Palatino Linotype" pitchFamily="18" charset="0"/>
                      </a:endParaRPr>
                    </a:p>
                  </a:txBody>
                  <a:tcPr anchor="ctr" anchorCtr="1"/>
                </a:tc>
                <a:tc>
                  <a:txBody>
                    <a:bodyPr/>
                    <a:lstStyle/>
                    <a:p>
                      <a:pPr algn="ctr" rtl="0"/>
                      <a:r>
                        <a:rPr lang="ar-SA" sz="1600" b="1" dirty="0" smtClean="0"/>
                        <a:t>ملخص بيانات المعاملات، بيانات كبيرة الحجم، نماذج بسيطة</a:t>
                      </a:r>
                      <a:endParaRPr lang="ar-SA" sz="1600" b="1" dirty="0">
                        <a:solidFill>
                          <a:schemeClr val="tx1"/>
                        </a:solidFill>
                        <a:latin typeface="Palatino Linotype" pitchFamily="18" charset="0"/>
                      </a:endParaRPr>
                    </a:p>
                  </a:txBody>
                  <a:tcPr anchor="ctr"/>
                </a:tc>
                <a:tc>
                  <a:txBody>
                    <a:bodyPr/>
                    <a:lstStyle/>
                    <a:p>
                      <a:pPr algn="ctr" rtl="0"/>
                      <a:r>
                        <a:rPr lang="ar-SA" sz="1600" b="1" dirty="0" smtClean="0"/>
                        <a:t>تقارير روتينية، نماذج بسيطة، عمليات تحليل بسيطة</a:t>
                      </a:r>
                      <a:endParaRPr lang="ar-SA" sz="1600" b="1" dirty="0">
                        <a:solidFill>
                          <a:schemeClr val="tx1"/>
                        </a:solidFill>
                        <a:latin typeface="Palatino Linotype" pitchFamily="18" charset="0"/>
                      </a:endParaRPr>
                    </a:p>
                  </a:txBody>
                  <a:tcPr anchor="ctr"/>
                </a:tc>
                <a:tc>
                  <a:txBody>
                    <a:bodyPr/>
                    <a:lstStyle/>
                    <a:p>
                      <a:pPr algn="ctr" rtl="0"/>
                      <a:r>
                        <a:rPr lang="ar-SA" sz="1600" b="1" dirty="0" smtClean="0"/>
                        <a:t>تقارير ملخصة واستثنائية</a:t>
                      </a:r>
                      <a:endParaRPr lang="ar-SA" sz="1600" b="1" dirty="0">
                        <a:solidFill>
                          <a:schemeClr val="tx1"/>
                        </a:solidFill>
                        <a:latin typeface="Palatino Linotype" pitchFamily="18" charset="0"/>
                      </a:endParaRPr>
                    </a:p>
                  </a:txBody>
                  <a:tcPr anchor="ctr"/>
                </a:tc>
                <a:tc>
                  <a:txBody>
                    <a:bodyPr/>
                    <a:lstStyle/>
                    <a:p>
                      <a:pPr algn="ctr" rtl="0"/>
                      <a:r>
                        <a:rPr lang="ar-SA" sz="1600" b="1" dirty="0" smtClean="0">
                          <a:solidFill>
                            <a:schemeClr val="tx1"/>
                          </a:solidFill>
                          <a:latin typeface="+mn-lt"/>
                        </a:rPr>
                        <a:t>مدراء</a:t>
                      </a:r>
                      <a:r>
                        <a:rPr lang="ar-SA" sz="1600" b="1" baseline="0" dirty="0" smtClean="0">
                          <a:solidFill>
                            <a:schemeClr val="tx1"/>
                          </a:solidFill>
                          <a:latin typeface="+mn-lt"/>
                        </a:rPr>
                        <a:t> الإدارة الوسطى</a:t>
                      </a:r>
                      <a:endParaRPr lang="ar-SA" sz="1600" b="1" dirty="0">
                        <a:solidFill>
                          <a:schemeClr val="tx1"/>
                        </a:solidFill>
                        <a:latin typeface="Palatino Linotype" pitchFamily="18" charset="0"/>
                      </a:endParaRPr>
                    </a:p>
                  </a:txBody>
                  <a:tcPr anchor="ctr"/>
                </a:tc>
              </a:tr>
              <a:tr h="567364">
                <a:tc>
                  <a:txBody>
                    <a:bodyPr/>
                    <a:lstStyle/>
                    <a:p>
                      <a:pPr algn="ctr" rtl="0"/>
                      <a:r>
                        <a:rPr lang="en-US" sz="1800" dirty="0" smtClean="0"/>
                        <a:t>KWS</a:t>
                      </a:r>
                      <a:endParaRPr lang="ar-SA" sz="1800" b="1" dirty="0">
                        <a:solidFill>
                          <a:schemeClr val="tx1"/>
                        </a:solidFill>
                        <a:latin typeface="Palatino Linotype" pitchFamily="18" charset="0"/>
                      </a:endParaRPr>
                    </a:p>
                  </a:txBody>
                  <a:tcPr anchor="ctr" anchorCtr="1"/>
                </a:tc>
                <a:tc>
                  <a:txBody>
                    <a:bodyPr/>
                    <a:lstStyle/>
                    <a:p>
                      <a:pPr algn="ctr" rtl="0"/>
                      <a:r>
                        <a:rPr lang="ar-SA" sz="1600" b="1" dirty="0" smtClean="0">
                          <a:solidFill>
                            <a:schemeClr val="tx1"/>
                          </a:solidFill>
                          <a:latin typeface="+mn-lt"/>
                        </a:rPr>
                        <a:t>مواصفات</a:t>
                      </a:r>
                      <a:r>
                        <a:rPr lang="ar-SA" sz="1600" b="1" baseline="0" dirty="0" smtClean="0">
                          <a:solidFill>
                            <a:schemeClr val="tx1"/>
                          </a:solidFill>
                          <a:latin typeface="+mn-lt"/>
                        </a:rPr>
                        <a:t> التصميم، قواعد المعرفة</a:t>
                      </a:r>
                      <a:endParaRPr lang="ar-SA" sz="1600" b="1" dirty="0">
                        <a:solidFill>
                          <a:schemeClr val="tx1"/>
                        </a:solidFill>
                        <a:latin typeface="Palatino Linotype" pitchFamily="18" charset="0"/>
                      </a:endParaRPr>
                    </a:p>
                  </a:txBody>
                  <a:tcPr anchor="ctr"/>
                </a:tc>
                <a:tc>
                  <a:txBody>
                    <a:bodyPr/>
                    <a:lstStyle/>
                    <a:p>
                      <a:pPr algn="ctr" rtl="0"/>
                      <a:r>
                        <a:rPr lang="ar-SA" sz="1600" b="1" dirty="0" smtClean="0">
                          <a:solidFill>
                            <a:schemeClr val="tx1"/>
                          </a:solidFill>
                          <a:latin typeface="Palatino Linotype" pitchFamily="18" charset="0"/>
                        </a:rPr>
                        <a:t>عمل نماذج ومحاكاة</a:t>
                      </a:r>
                      <a:endParaRPr lang="ar-SA" sz="1600" b="1" dirty="0">
                        <a:solidFill>
                          <a:schemeClr val="tx1"/>
                        </a:solidFill>
                        <a:latin typeface="Palatino Linotype" pitchFamily="18" charset="0"/>
                      </a:endParaRPr>
                    </a:p>
                  </a:txBody>
                  <a:tcPr anchor="ctr"/>
                </a:tc>
                <a:tc>
                  <a:txBody>
                    <a:bodyPr/>
                    <a:lstStyle/>
                    <a:p>
                      <a:pPr algn="ctr" rtl="0"/>
                      <a:r>
                        <a:rPr lang="ar-SA" sz="1600" b="1" dirty="0" smtClean="0">
                          <a:solidFill>
                            <a:schemeClr val="tx1"/>
                          </a:solidFill>
                          <a:latin typeface="+mn-lt"/>
                        </a:rPr>
                        <a:t>نماذج</a:t>
                      </a:r>
                      <a:r>
                        <a:rPr lang="ar-SA" sz="1600" b="1" baseline="0" dirty="0" smtClean="0">
                          <a:solidFill>
                            <a:schemeClr val="tx1"/>
                          </a:solidFill>
                          <a:latin typeface="+mn-lt"/>
                        </a:rPr>
                        <a:t> ورسومات بيانية</a:t>
                      </a:r>
                      <a:endParaRPr lang="ar-SA" sz="1600" b="1" dirty="0">
                        <a:solidFill>
                          <a:schemeClr val="tx1"/>
                        </a:solidFill>
                        <a:latin typeface="Palatino Linotype" pitchFamily="18" charset="0"/>
                      </a:endParaRPr>
                    </a:p>
                  </a:txBody>
                  <a:tcPr anchor="ctr"/>
                </a:tc>
                <a:tc>
                  <a:txBody>
                    <a:bodyPr/>
                    <a:lstStyle/>
                    <a:p>
                      <a:pPr algn="ctr" rtl="0"/>
                      <a:r>
                        <a:rPr lang="ar-SA" sz="1600" dirty="0" smtClean="0"/>
                        <a:t>المتخصصون، هيئة الفنيين</a:t>
                      </a:r>
                      <a:r>
                        <a:rPr lang="ar-SA" sz="1600" baseline="0" dirty="0" smtClean="0"/>
                        <a:t> </a:t>
                      </a:r>
                      <a:endParaRPr lang="ar-SA" sz="1600" b="1" dirty="0">
                        <a:solidFill>
                          <a:schemeClr val="tx1"/>
                        </a:solidFill>
                        <a:latin typeface="Palatino Linotype" pitchFamily="18" charset="0"/>
                      </a:endParaRPr>
                    </a:p>
                  </a:txBody>
                  <a:tcPr anchor="ctr"/>
                </a:tc>
              </a:tr>
              <a:tr h="800256">
                <a:tc>
                  <a:txBody>
                    <a:bodyPr/>
                    <a:lstStyle/>
                    <a:p>
                      <a:pPr algn="ctr" rtl="0"/>
                      <a:r>
                        <a:rPr lang="en-US" sz="1800" dirty="0" smtClean="0"/>
                        <a:t>OAS</a:t>
                      </a:r>
                      <a:endParaRPr lang="ar-SA" sz="1800" b="1" dirty="0">
                        <a:solidFill>
                          <a:schemeClr val="tx1"/>
                        </a:solidFill>
                        <a:latin typeface="Palatino Linotype" pitchFamily="18" charset="0"/>
                      </a:endParaRPr>
                    </a:p>
                  </a:txBody>
                  <a:tcPr anchor="ctr" anchorCtr="1"/>
                </a:tc>
                <a:tc>
                  <a:txBody>
                    <a:bodyPr/>
                    <a:lstStyle/>
                    <a:p>
                      <a:pPr algn="ctr" rtl="0"/>
                      <a:r>
                        <a:rPr lang="ar-SA" sz="1600" b="1" dirty="0" smtClean="0"/>
                        <a:t>وثائق، جداول</a:t>
                      </a:r>
                      <a:endParaRPr lang="ar-SA" sz="1600" b="1" dirty="0">
                        <a:solidFill>
                          <a:schemeClr val="tx1"/>
                        </a:solidFill>
                        <a:latin typeface="Palatino Linotype" pitchFamily="18" charset="0"/>
                      </a:endParaRPr>
                    </a:p>
                  </a:txBody>
                  <a:tcPr anchor="ctr"/>
                </a:tc>
                <a:tc>
                  <a:txBody>
                    <a:bodyPr/>
                    <a:lstStyle/>
                    <a:p>
                      <a:pPr algn="ctr" rtl="0"/>
                      <a:r>
                        <a:rPr lang="ar-SA" sz="1600" b="1" dirty="0" smtClean="0">
                          <a:solidFill>
                            <a:schemeClr val="tx1"/>
                          </a:solidFill>
                          <a:latin typeface="+mn-lt"/>
                        </a:rPr>
                        <a:t>إدارة</a:t>
                      </a:r>
                      <a:r>
                        <a:rPr lang="ar-SA" sz="1600" b="1" baseline="0" dirty="0" smtClean="0">
                          <a:solidFill>
                            <a:schemeClr val="tx1"/>
                          </a:solidFill>
                          <a:latin typeface="+mn-lt"/>
                        </a:rPr>
                        <a:t> الوثائق، جدولة، اتصالات</a:t>
                      </a:r>
                      <a:endParaRPr lang="ar-SA" sz="1600" b="1" dirty="0">
                        <a:solidFill>
                          <a:schemeClr val="tx1"/>
                        </a:solidFill>
                        <a:latin typeface="Palatino Linotype" pitchFamily="18" charset="0"/>
                      </a:endParaRPr>
                    </a:p>
                  </a:txBody>
                  <a:tcPr anchor="ctr"/>
                </a:tc>
                <a:tc>
                  <a:txBody>
                    <a:bodyPr/>
                    <a:lstStyle/>
                    <a:p>
                      <a:pPr algn="ctr" rtl="0"/>
                      <a:r>
                        <a:rPr lang="ar-SA" sz="1600" b="1" dirty="0" smtClean="0"/>
                        <a:t>وثائق،</a:t>
                      </a:r>
                      <a:r>
                        <a:rPr lang="ar-SA" sz="1600" b="1" baseline="0" dirty="0" smtClean="0"/>
                        <a:t> جداول ومراسلات</a:t>
                      </a:r>
                      <a:endParaRPr lang="ar-SA" sz="1600" b="1" dirty="0">
                        <a:solidFill>
                          <a:schemeClr val="tx1"/>
                        </a:solidFill>
                        <a:latin typeface="Palatino Linotype" pitchFamily="18" charset="0"/>
                      </a:endParaRPr>
                    </a:p>
                  </a:txBody>
                  <a:tcPr anchor="ctr"/>
                </a:tc>
                <a:tc>
                  <a:txBody>
                    <a:bodyPr/>
                    <a:lstStyle/>
                    <a:p>
                      <a:pPr algn="ctr" rtl="0"/>
                      <a:r>
                        <a:rPr lang="ar-SA" sz="1600" dirty="0" smtClean="0"/>
                        <a:t>الكتبة</a:t>
                      </a:r>
                      <a:endParaRPr lang="ar-SA" sz="1600" b="1" dirty="0">
                        <a:solidFill>
                          <a:schemeClr val="tx1"/>
                        </a:solidFill>
                        <a:latin typeface="Palatino Linotype" pitchFamily="18" charset="0"/>
                      </a:endParaRPr>
                    </a:p>
                  </a:txBody>
                  <a:tcPr anchor="ctr"/>
                </a:tc>
              </a:tr>
              <a:tr h="806255">
                <a:tc>
                  <a:txBody>
                    <a:bodyPr/>
                    <a:lstStyle/>
                    <a:p>
                      <a:pPr algn="ctr" rtl="0"/>
                      <a:r>
                        <a:rPr lang="en-US" sz="1800" dirty="0" smtClean="0"/>
                        <a:t>TPS</a:t>
                      </a:r>
                      <a:endParaRPr lang="ar-SA" sz="1800" b="1" dirty="0">
                        <a:solidFill>
                          <a:schemeClr val="tx1"/>
                        </a:solidFill>
                        <a:latin typeface="Palatino Linotype" pitchFamily="18" charset="0"/>
                      </a:endParaRPr>
                    </a:p>
                  </a:txBody>
                  <a:tcPr anchor="ctr" anchorCtr="1"/>
                </a:tc>
                <a:tc>
                  <a:txBody>
                    <a:bodyPr/>
                    <a:lstStyle/>
                    <a:p>
                      <a:pPr algn="ctr" rtl="0"/>
                      <a:r>
                        <a:rPr lang="ar-SA" sz="1600" dirty="0" smtClean="0"/>
                        <a:t>معاملات وأحداث</a:t>
                      </a:r>
                      <a:endParaRPr lang="ar-SA" sz="1600" b="1" dirty="0">
                        <a:solidFill>
                          <a:schemeClr val="tx1"/>
                        </a:solidFill>
                        <a:latin typeface="Palatino Linotype" pitchFamily="18" charset="0"/>
                      </a:endParaRPr>
                    </a:p>
                  </a:txBody>
                  <a:tcPr anchor="ctr"/>
                </a:tc>
                <a:tc>
                  <a:txBody>
                    <a:bodyPr/>
                    <a:lstStyle/>
                    <a:p>
                      <a:pPr algn="ctr" rtl="0"/>
                      <a:r>
                        <a:rPr lang="ar-SA" sz="1600" dirty="0" smtClean="0"/>
                        <a:t>ترتيب، إعداد قوائم، دمج وتحديث</a:t>
                      </a:r>
                      <a:endParaRPr lang="ar-SA" sz="1600" b="1" dirty="0">
                        <a:solidFill>
                          <a:schemeClr val="tx1"/>
                        </a:solidFill>
                        <a:latin typeface="Palatino Linotype" pitchFamily="18" charset="0"/>
                      </a:endParaRPr>
                    </a:p>
                  </a:txBody>
                  <a:tcPr anchor="ctr"/>
                </a:tc>
                <a:tc>
                  <a:txBody>
                    <a:bodyPr/>
                    <a:lstStyle/>
                    <a:p>
                      <a:pPr algn="ctr" rtl="0"/>
                      <a:r>
                        <a:rPr lang="ar-SA" sz="1600" dirty="0" smtClean="0"/>
                        <a:t>تقارير تفصيلية، قوائم ملخصات</a:t>
                      </a:r>
                      <a:endParaRPr lang="ar-SA" sz="1600" b="1" dirty="0">
                        <a:solidFill>
                          <a:schemeClr val="tx1"/>
                        </a:solidFill>
                        <a:latin typeface="Palatino Linotype" pitchFamily="18" charset="0"/>
                      </a:endParaRPr>
                    </a:p>
                  </a:txBody>
                  <a:tcPr anchor="ctr"/>
                </a:tc>
                <a:tc>
                  <a:txBody>
                    <a:bodyPr/>
                    <a:lstStyle/>
                    <a:p>
                      <a:pPr algn="ctr" rtl="0"/>
                      <a:r>
                        <a:rPr lang="ar-SA" sz="1600" b="1" dirty="0" smtClean="0">
                          <a:solidFill>
                            <a:schemeClr val="tx1"/>
                          </a:solidFill>
                          <a:latin typeface="Palatino Linotype" pitchFamily="18" charset="0"/>
                        </a:rPr>
                        <a:t>الموظفون</a:t>
                      </a:r>
                      <a:r>
                        <a:rPr lang="ar-SA" sz="1600" b="1" baseline="0" dirty="0" smtClean="0">
                          <a:solidFill>
                            <a:schemeClr val="tx1"/>
                          </a:solidFill>
                          <a:latin typeface="Palatino Linotype" pitchFamily="18" charset="0"/>
                        </a:rPr>
                        <a:t> </a:t>
                      </a:r>
                      <a:r>
                        <a:rPr lang="ar-SA" sz="1600" b="1" baseline="0" dirty="0" err="1" smtClean="0">
                          <a:solidFill>
                            <a:schemeClr val="tx1"/>
                          </a:solidFill>
                          <a:latin typeface="Palatino Linotype" pitchFamily="18" charset="0"/>
                        </a:rPr>
                        <a:t>التشغيليون</a:t>
                      </a:r>
                      <a:r>
                        <a:rPr lang="ar-SA" sz="1600" b="1" baseline="0" dirty="0" smtClean="0">
                          <a:solidFill>
                            <a:schemeClr val="tx1"/>
                          </a:solidFill>
                          <a:latin typeface="Palatino Linotype" pitchFamily="18" charset="0"/>
                        </a:rPr>
                        <a:t> والمراقبون</a:t>
                      </a:r>
                      <a:endParaRPr lang="ar-SA" sz="1600" b="1" dirty="0">
                        <a:solidFill>
                          <a:schemeClr val="tx1"/>
                        </a:solidFill>
                        <a:latin typeface="Palatino Linotype" pitchFamily="18" charset="0"/>
                      </a:endParaRPr>
                    </a:p>
                  </a:txBody>
                  <a:tcPr anchor="ctr"/>
                </a:tc>
              </a:tr>
            </a:tbl>
          </a:graphicData>
        </a:graphic>
      </p:graphicFrame>
      <p:sp>
        <p:nvSpPr>
          <p:cNvPr id="6" name="Date Placeholder 5"/>
          <p:cNvSpPr>
            <a:spLocks noGrp="1"/>
          </p:cNvSpPr>
          <p:nvPr>
            <p:ph type="dt" sz="half" idx="4294967295"/>
          </p:nvPr>
        </p:nvSpPr>
        <p:spPr>
          <a:xfrm>
            <a:off x="8229204" y="6629400"/>
            <a:ext cx="1676796" cy="222250"/>
          </a:xfrm>
          <a:prstGeom prst="rect">
            <a:avLst/>
          </a:prstGeom>
        </p:spPr>
        <p:txBody>
          <a:bodyPr/>
          <a:lstStyle/>
          <a:p>
            <a:pPr>
              <a:defRPr/>
            </a:pPr>
            <a:fld id="{FA972197-B20B-4147-B773-3AB213E788C9}" type="datetime1">
              <a:rPr lang="en-US" smtClean="0"/>
              <a:pPr>
                <a:defRPr/>
              </a:pPr>
              <a:t>10/6/2013</a:t>
            </a:fld>
            <a:endParaRPr lang="en-US" dirty="0"/>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مثال لعمل نظم المعلومات الإدارية</a:t>
            </a:r>
            <a:endParaRPr lang="en-US" dirty="0"/>
          </a:p>
        </p:txBody>
      </p:sp>
      <p:grpSp>
        <p:nvGrpSpPr>
          <p:cNvPr id="3" name="Group 63"/>
          <p:cNvGrpSpPr>
            <a:grpSpLocks noGrp="1"/>
          </p:cNvGrpSpPr>
          <p:nvPr>
            <p:ph idx="1"/>
          </p:nvPr>
        </p:nvGrpSpPr>
        <p:grpSpPr bwMode="auto">
          <a:xfrm>
            <a:off x="272480" y="1524000"/>
            <a:ext cx="9525000" cy="4648200"/>
            <a:chOff x="533400" y="990600"/>
            <a:chExt cx="8305800" cy="5334000"/>
          </a:xfrm>
        </p:grpSpPr>
        <p:sp>
          <p:nvSpPr>
            <p:cNvPr id="6" name="Rounded Rectangle 13"/>
            <p:cNvSpPr/>
            <p:nvPr/>
          </p:nvSpPr>
          <p:spPr>
            <a:xfrm>
              <a:off x="533400" y="990600"/>
              <a:ext cx="3124200" cy="5334000"/>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lstStyle/>
            <a:p>
              <a:pPr algn="ctr" rtl="0">
                <a:defRPr/>
              </a:pPr>
              <a:r>
                <a:rPr lang="en-US" sz="2000" b="1" dirty="0">
                  <a:ln w="1905"/>
                  <a:solidFill>
                    <a:schemeClr val="tx1"/>
                  </a:solidFill>
                  <a:effectLst>
                    <a:innerShdw blurRad="69850" dist="43180" dir="5400000">
                      <a:srgbClr val="000000">
                        <a:alpha val="65000"/>
                      </a:srgbClr>
                    </a:innerShdw>
                  </a:effectLst>
                  <a:latin typeface="Palatino Linotype" pitchFamily="18" charset="0"/>
                </a:rPr>
                <a:t>Transaction Processing Systems</a:t>
              </a:r>
              <a:endParaRPr lang="ar-SA" sz="2000" b="1" dirty="0">
                <a:ln w="1905"/>
                <a:solidFill>
                  <a:schemeClr val="tx1"/>
                </a:solidFill>
                <a:effectLst>
                  <a:innerShdw blurRad="69850" dist="43180" dir="5400000">
                    <a:srgbClr val="000000">
                      <a:alpha val="65000"/>
                    </a:srgbClr>
                  </a:innerShdw>
                </a:effectLst>
                <a:latin typeface="Palatino Linotype" pitchFamily="18" charset="0"/>
              </a:endParaRPr>
            </a:p>
          </p:txBody>
        </p:sp>
        <p:sp>
          <p:nvSpPr>
            <p:cNvPr id="7" name="Flowchart: Process 12"/>
            <p:cNvSpPr/>
            <p:nvPr/>
          </p:nvSpPr>
          <p:spPr>
            <a:xfrm>
              <a:off x="2286000" y="4842933"/>
              <a:ext cx="1066800" cy="740833"/>
            </a:xfrm>
            <a:prstGeom prst="flowChartProcess">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200" b="1" dirty="0">
                  <a:ln w="1905"/>
                  <a:solidFill>
                    <a:schemeClr val="tx1"/>
                  </a:solidFill>
                  <a:effectLst>
                    <a:innerShdw blurRad="69850" dist="43180" dir="5400000">
                      <a:srgbClr val="000000">
                        <a:alpha val="65000"/>
                      </a:srgbClr>
                    </a:innerShdw>
                  </a:effectLst>
                  <a:latin typeface="Palatino Linotype" pitchFamily="18" charset="0"/>
                </a:rPr>
                <a:t>Order Processing System</a:t>
              </a:r>
              <a:endParaRPr lang="ar-SA" sz="1200" b="1" dirty="0">
                <a:ln w="1905"/>
                <a:solidFill>
                  <a:schemeClr val="tx1"/>
                </a:solidFill>
                <a:effectLst>
                  <a:innerShdw blurRad="69850" dist="43180" dir="5400000">
                    <a:srgbClr val="000000">
                      <a:alpha val="65000"/>
                    </a:srgbClr>
                  </a:innerShdw>
                </a:effectLst>
                <a:latin typeface="Palatino Linotype" pitchFamily="18" charset="0"/>
              </a:endParaRPr>
            </a:p>
          </p:txBody>
        </p:sp>
        <p:sp>
          <p:nvSpPr>
            <p:cNvPr id="8" name="Flowchart: Magnetic Disk 7"/>
            <p:cNvSpPr/>
            <p:nvPr/>
          </p:nvSpPr>
          <p:spPr>
            <a:xfrm>
              <a:off x="609600" y="2101850"/>
              <a:ext cx="1143000" cy="963083"/>
            </a:xfrm>
            <a:prstGeom prst="flowChartMagneticDisk">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400" b="1" dirty="0">
                  <a:ln w="1905"/>
                  <a:solidFill>
                    <a:schemeClr val="tx1"/>
                  </a:solidFill>
                  <a:effectLst>
                    <a:innerShdw blurRad="69850" dist="43180" dir="5400000">
                      <a:srgbClr val="000000">
                        <a:alpha val="65000"/>
                      </a:srgbClr>
                    </a:innerShdw>
                  </a:effectLst>
                  <a:latin typeface="Palatino Linotype" pitchFamily="18" charset="0"/>
                </a:rPr>
                <a:t>Order file</a:t>
              </a:r>
              <a:endParaRPr lang="ar-SA" sz="1400" b="1" dirty="0">
                <a:ln w="1905"/>
                <a:solidFill>
                  <a:schemeClr val="tx1"/>
                </a:solidFill>
                <a:effectLst>
                  <a:innerShdw blurRad="69850" dist="43180" dir="5400000">
                    <a:srgbClr val="000000">
                      <a:alpha val="65000"/>
                    </a:srgbClr>
                  </a:innerShdw>
                </a:effectLst>
                <a:latin typeface="Palatino Linotype" pitchFamily="18" charset="0"/>
              </a:endParaRPr>
            </a:p>
          </p:txBody>
        </p:sp>
        <p:sp>
          <p:nvSpPr>
            <p:cNvPr id="9" name="Flowchart: Magnetic Disk 8"/>
            <p:cNvSpPr/>
            <p:nvPr/>
          </p:nvSpPr>
          <p:spPr>
            <a:xfrm>
              <a:off x="609600" y="3435350"/>
              <a:ext cx="1143000" cy="963083"/>
            </a:xfrm>
            <a:prstGeom prst="flowChartMagneticDisk">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400" b="1" dirty="0">
                  <a:ln w="1905"/>
                  <a:solidFill>
                    <a:schemeClr val="tx1"/>
                  </a:solidFill>
                  <a:effectLst>
                    <a:innerShdw blurRad="69850" dist="43180" dir="5400000">
                      <a:srgbClr val="000000">
                        <a:alpha val="65000"/>
                      </a:srgbClr>
                    </a:innerShdw>
                  </a:effectLst>
                  <a:latin typeface="Palatino Linotype" pitchFamily="18" charset="0"/>
                </a:rPr>
                <a:t>Production Master File</a:t>
              </a:r>
              <a:endParaRPr lang="ar-SA" sz="1400" b="1" dirty="0">
                <a:ln w="1905"/>
                <a:solidFill>
                  <a:schemeClr val="tx1"/>
                </a:solidFill>
                <a:effectLst>
                  <a:innerShdw blurRad="69850" dist="43180" dir="5400000">
                    <a:srgbClr val="000000">
                      <a:alpha val="65000"/>
                    </a:srgbClr>
                  </a:innerShdw>
                </a:effectLst>
                <a:latin typeface="Palatino Linotype" pitchFamily="18" charset="0"/>
              </a:endParaRPr>
            </a:p>
          </p:txBody>
        </p:sp>
        <p:sp>
          <p:nvSpPr>
            <p:cNvPr id="10" name="Flowchart: Magnetic Disk 9"/>
            <p:cNvSpPr/>
            <p:nvPr/>
          </p:nvSpPr>
          <p:spPr>
            <a:xfrm>
              <a:off x="609600" y="4768850"/>
              <a:ext cx="1143000" cy="963083"/>
            </a:xfrm>
            <a:prstGeom prst="flowChartMagneticDisk">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400" b="1" dirty="0">
                  <a:ln w="1905"/>
                  <a:solidFill>
                    <a:schemeClr val="tx1"/>
                  </a:solidFill>
                  <a:effectLst>
                    <a:innerShdw blurRad="69850" dist="43180" dir="5400000">
                      <a:srgbClr val="000000">
                        <a:alpha val="65000"/>
                      </a:srgbClr>
                    </a:innerShdw>
                  </a:effectLst>
                  <a:latin typeface="Palatino Linotype" pitchFamily="18" charset="0"/>
                </a:rPr>
                <a:t>Accounting Files</a:t>
              </a:r>
              <a:endParaRPr lang="ar-SA" sz="1400" b="1" dirty="0">
                <a:ln w="1905"/>
                <a:solidFill>
                  <a:schemeClr val="tx1"/>
                </a:solidFill>
                <a:effectLst>
                  <a:innerShdw blurRad="69850" dist="43180" dir="5400000">
                    <a:srgbClr val="000000">
                      <a:alpha val="65000"/>
                    </a:srgbClr>
                  </a:innerShdw>
                </a:effectLst>
                <a:latin typeface="Palatino Linotype" pitchFamily="18" charset="0"/>
              </a:endParaRPr>
            </a:p>
          </p:txBody>
        </p:sp>
        <p:sp>
          <p:nvSpPr>
            <p:cNvPr id="11" name="Flowchart: Process 10"/>
            <p:cNvSpPr/>
            <p:nvPr/>
          </p:nvSpPr>
          <p:spPr>
            <a:xfrm>
              <a:off x="2286000" y="2175933"/>
              <a:ext cx="1066800" cy="814917"/>
            </a:xfrm>
            <a:prstGeom prst="flowChartProcess">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200" b="1" dirty="0">
                  <a:ln w="1905"/>
                  <a:solidFill>
                    <a:schemeClr val="tx1"/>
                  </a:solidFill>
                  <a:effectLst>
                    <a:innerShdw blurRad="69850" dist="43180" dir="5400000">
                      <a:srgbClr val="000000">
                        <a:alpha val="65000"/>
                      </a:srgbClr>
                    </a:innerShdw>
                  </a:effectLst>
                  <a:latin typeface="Palatino Linotype" pitchFamily="18" charset="0"/>
                </a:rPr>
                <a:t>Order Processing System</a:t>
              </a:r>
              <a:endParaRPr lang="ar-SA" sz="1200" b="1" dirty="0">
                <a:ln w="1905"/>
                <a:solidFill>
                  <a:schemeClr val="tx1"/>
                </a:solidFill>
                <a:effectLst>
                  <a:innerShdw blurRad="69850" dist="43180" dir="5400000">
                    <a:srgbClr val="000000">
                      <a:alpha val="65000"/>
                    </a:srgbClr>
                  </a:innerShdw>
                </a:effectLst>
                <a:latin typeface="Palatino Linotype" pitchFamily="18" charset="0"/>
              </a:endParaRPr>
            </a:p>
          </p:txBody>
        </p:sp>
        <p:sp>
          <p:nvSpPr>
            <p:cNvPr id="12" name="Flowchart: Process 11"/>
            <p:cNvSpPr/>
            <p:nvPr/>
          </p:nvSpPr>
          <p:spPr>
            <a:xfrm>
              <a:off x="2286000" y="3435350"/>
              <a:ext cx="1066800" cy="889000"/>
            </a:xfrm>
            <a:prstGeom prst="flowChartProcess">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200" b="1" dirty="0">
                  <a:ln w="1905"/>
                  <a:solidFill>
                    <a:schemeClr val="tx1"/>
                  </a:solidFill>
                  <a:effectLst>
                    <a:innerShdw blurRad="69850" dist="43180" dir="5400000">
                      <a:srgbClr val="000000">
                        <a:alpha val="65000"/>
                      </a:srgbClr>
                    </a:innerShdw>
                  </a:effectLst>
                  <a:latin typeface="Palatino Linotype" pitchFamily="18" charset="0"/>
                </a:rPr>
                <a:t>Materials Resource Planning System</a:t>
              </a:r>
              <a:endParaRPr lang="ar-SA" sz="1200" b="1" dirty="0">
                <a:ln w="1905"/>
                <a:solidFill>
                  <a:schemeClr val="tx1"/>
                </a:solidFill>
                <a:effectLst>
                  <a:innerShdw blurRad="69850" dist="43180" dir="5400000">
                    <a:srgbClr val="000000">
                      <a:alpha val="65000"/>
                    </a:srgbClr>
                  </a:innerShdw>
                </a:effectLst>
                <a:latin typeface="Palatino Linotype" pitchFamily="18" charset="0"/>
              </a:endParaRPr>
            </a:p>
          </p:txBody>
        </p:sp>
        <p:cxnSp>
          <p:nvCxnSpPr>
            <p:cNvPr id="13" name="Straight Arrow Connector 15"/>
            <p:cNvCxnSpPr/>
            <p:nvPr/>
          </p:nvCxnSpPr>
          <p:spPr>
            <a:xfrm>
              <a:off x="1752600" y="2619375"/>
              <a:ext cx="533400" cy="1588"/>
            </a:xfrm>
            <a:prstGeom prst="straightConnector1">
              <a:avLst/>
            </a:prstGeom>
            <a:ln w="38100" cmpd="sng">
              <a:solidFill>
                <a:schemeClr val="tx1"/>
              </a:solidFill>
              <a:round/>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20"/>
            <p:cNvCxnSpPr/>
            <p:nvPr/>
          </p:nvCxnSpPr>
          <p:spPr>
            <a:xfrm>
              <a:off x="1752600" y="3954463"/>
              <a:ext cx="533400" cy="1587"/>
            </a:xfrm>
            <a:prstGeom prst="straightConnector1">
              <a:avLst/>
            </a:prstGeom>
            <a:ln w="38100" cmpd="sng">
              <a:solidFill>
                <a:schemeClr val="tx1"/>
              </a:solidFill>
              <a:round/>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21"/>
            <p:cNvCxnSpPr/>
            <p:nvPr/>
          </p:nvCxnSpPr>
          <p:spPr>
            <a:xfrm>
              <a:off x="1752600" y="5287963"/>
              <a:ext cx="533400" cy="1587"/>
            </a:xfrm>
            <a:prstGeom prst="straightConnector1">
              <a:avLst/>
            </a:prstGeom>
            <a:ln w="38100" cmpd="sng">
              <a:solidFill>
                <a:schemeClr val="tx1"/>
              </a:solidFill>
              <a:round/>
              <a:headEnd type="arrow"/>
              <a:tailEnd type="arrow"/>
            </a:ln>
          </p:spPr>
          <p:style>
            <a:lnRef idx="1">
              <a:schemeClr val="accent1"/>
            </a:lnRef>
            <a:fillRef idx="0">
              <a:schemeClr val="accent1"/>
            </a:fillRef>
            <a:effectRef idx="0">
              <a:schemeClr val="accent1"/>
            </a:effectRef>
            <a:fontRef idx="minor">
              <a:schemeClr val="tx1"/>
            </a:fontRef>
          </p:style>
        </p:cxnSp>
        <p:sp>
          <p:nvSpPr>
            <p:cNvPr id="16" name="Rounded Rectangle 22"/>
            <p:cNvSpPr/>
            <p:nvPr/>
          </p:nvSpPr>
          <p:spPr>
            <a:xfrm>
              <a:off x="3962400" y="990600"/>
              <a:ext cx="4876800" cy="5334000"/>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lstStyle/>
            <a:p>
              <a:pPr algn="ctr" rtl="0">
                <a:defRPr/>
              </a:pPr>
              <a:r>
                <a:rPr lang="en-US" sz="2000" b="1" dirty="0">
                  <a:ln w="1905"/>
                  <a:solidFill>
                    <a:schemeClr val="tx1"/>
                  </a:solidFill>
                  <a:effectLst>
                    <a:innerShdw blurRad="69850" dist="43180" dir="5400000">
                      <a:srgbClr val="000000">
                        <a:alpha val="65000"/>
                      </a:srgbClr>
                    </a:innerShdw>
                  </a:effectLst>
                  <a:latin typeface="Palatino Linotype" pitchFamily="18" charset="0"/>
                </a:rPr>
                <a:t>Management Information Systems</a:t>
              </a:r>
              <a:endParaRPr lang="ar-SA" sz="2000" b="1" dirty="0">
                <a:ln w="1905"/>
                <a:solidFill>
                  <a:schemeClr val="tx1"/>
                </a:solidFill>
                <a:effectLst>
                  <a:innerShdw blurRad="69850" dist="43180" dir="5400000">
                    <a:srgbClr val="000000">
                      <a:alpha val="65000"/>
                    </a:srgbClr>
                  </a:innerShdw>
                </a:effectLst>
                <a:latin typeface="Palatino Linotype" pitchFamily="18" charset="0"/>
              </a:endParaRPr>
            </a:p>
          </p:txBody>
        </p:sp>
        <p:sp>
          <p:nvSpPr>
            <p:cNvPr id="17" name="Flowchart: Magnetic Disk 23"/>
            <p:cNvSpPr/>
            <p:nvPr/>
          </p:nvSpPr>
          <p:spPr>
            <a:xfrm>
              <a:off x="4343400" y="1805517"/>
              <a:ext cx="1223743" cy="740833"/>
            </a:xfrm>
            <a:prstGeom prst="flowChartMagneticDisk">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400" b="1" dirty="0">
                  <a:ln w="1905"/>
                  <a:solidFill>
                    <a:schemeClr val="tx1"/>
                  </a:solidFill>
                  <a:effectLst>
                    <a:innerShdw blurRad="69850" dist="43180" dir="5400000">
                      <a:srgbClr val="000000">
                        <a:alpha val="65000"/>
                      </a:srgbClr>
                    </a:innerShdw>
                  </a:effectLst>
                  <a:latin typeface="Palatino Linotype" pitchFamily="18" charset="0"/>
                </a:rPr>
                <a:t>Sales Data</a:t>
              </a:r>
              <a:endParaRPr lang="ar-SA" sz="1400" b="1" dirty="0">
                <a:ln w="1905"/>
                <a:solidFill>
                  <a:schemeClr val="tx1"/>
                </a:solidFill>
                <a:effectLst>
                  <a:innerShdw blurRad="69850" dist="43180" dir="5400000">
                    <a:srgbClr val="000000">
                      <a:alpha val="65000"/>
                    </a:srgbClr>
                  </a:innerShdw>
                </a:effectLst>
                <a:latin typeface="Palatino Linotype" pitchFamily="18" charset="0"/>
              </a:endParaRPr>
            </a:p>
          </p:txBody>
        </p:sp>
        <p:sp>
          <p:nvSpPr>
            <p:cNvPr id="18" name="Flowchart: Magnetic Disk 24"/>
            <p:cNvSpPr/>
            <p:nvPr/>
          </p:nvSpPr>
          <p:spPr>
            <a:xfrm>
              <a:off x="4343400" y="2768600"/>
              <a:ext cx="1223743" cy="1111250"/>
            </a:xfrm>
            <a:prstGeom prst="flowChartMagneticDisk">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400" b="1" dirty="0">
                  <a:ln w="1905"/>
                  <a:solidFill>
                    <a:schemeClr val="tx1"/>
                  </a:solidFill>
                  <a:effectLst>
                    <a:innerShdw blurRad="69850" dist="43180" dir="5400000">
                      <a:srgbClr val="000000">
                        <a:alpha val="65000"/>
                      </a:srgbClr>
                    </a:innerShdw>
                  </a:effectLst>
                  <a:latin typeface="Palatino Linotype" pitchFamily="18" charset="0"/>
                </a:rPr>
                <a:t>Unit Product Cost Data</a:t>
              </a:r>
              <a:endParaRPr lang="ar-SA" sz="1400" b="1" dirty="0">
                <a:ln w="1905"/>
                <a:solidFill>
                  <a:schemeClr val="tx1"/>
                </a:solidFill>
                <a:effectLst>
                  <a:innerShdw blurRad="69850" dist="43180" dir="5400000">
                    <a:srgbClr val="000000">
                      <a:alpha val="65000"/>
                    </a:srgbClr>
                  </a:innerShdw>
                </a:effectLst>
                <a:latin typeface="Palatino Linotype" pitchFamily="18" charset="0"/>
              </a:endParaRPr>
            </a:p>
          </p:txBody>
        </p:sp>
        <p:sp>
          <p:nvSpPr>
            <p:cNvPr id="19" name="Flowchart: Magnetic Disk 25"/>
            <p:cNvSpPr/>
            <p:nvPr/>
          </p:nvSpPr>
          <p:spPr>
            <a:xfrm>
              <a:off x="4342719" y="4028017"/>
              <a:ext cx="1224424" cy="1111250"/>
            </a:xfrm>
            <a:prstGeom prst="flowChartMagneticDisk">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400" b="1" dirty="0">
                  <a:ln w="1905"/>
                  <a:solidFill>
                    <a:schemeClr val="tx1"/>
                  </a:solidFill>
                  <a:effectLst>
                    <a:innerShdw blurRad="69850" dist="43180" dir="5400000">
                      <a:srgbClr val="000000">
                        <a:alpha val="65000"/>
                      </a:srgbClr>
                    </a:innerShdw>
                  </a:effectLst>
                  <a:latin typeface="Palatino Linotype" pitchFamily="18" charset="0"/>
                </a:rPr>
                <a:t>Product Change Data</a:t>
              </a:r>
              <a:endParaRPr lang="ar-SA" sz="1400" b="1" dirty="0">
                <a:ln w="1905"/>
                <a:solidFill>
                  <a:schemeClr val="tx1"/>
                </a:solidFill>
                <a:effectLst>
                  <a:innerShdw blurRad="69850" dist="43180" dir="5400000">
                    <a:srgbClr val="000000">
                      <a:alpha val="65000"/>
                    </a:srgbClr>
                  </a:innerShdw>
                </a:effectLst>
                <a:latin typeface="Palatino Linotype" pitchFamily="18" charset="0"/>
              </a:endParaRPr>
            </a:p>
          </p:txBody>
        </p:sp>
        <p:sp>
          <p:nvSpPr>
            <p:cNvPr id="20" name="Flowchart: Magnetic Disk 32"/>
            <p:cNvSpPr/>
            <p:nvPr/>
          </p:nvSpPr>
          <p:spPr>
            <a:xfrm>
              <a:off x="4343400" y="5287433"/>
              <a:ext cx="1223743" cy="814917"/>
            </a:xfrm>
            <a:prstGeom prst="flowChartMagneticDisk">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400" b="1" dirty="0">
                  <a:ln w="1905"/>
                  <a:solidFill>
                    <a:schemeClr val="tx1"/>
                  </a:solidFill>
                  <a:effectLst>
                    <a:innerShdw blurRad="69850" dist="43180" dir="5400000">
                      <a:srgbClr val="000000">
                        <a:alpha val="65000"/>
                      </a:srgbClr>
                    </a:innerShdw>
                  </a:effectLst>
                  <a:latin typeface="Palatino Linotype" pitchFamily="18" charset="0"/>
                </a:rPr>
                <a:t>Expense Data</a:t>
              </a:r>
              <a:endParaRPr lang="ar-SA" sz="1400" b="1" dirty="0">
                <a:ln w="1905"/>
                <a:solidFill>
                  <a:schemeClr val="tx1"/>
                </a:solidFill>
                <a:effectLst>
                  <a:innerShdw blurRad="69850" dist="43180" dir="5400000">
                    <a:srgbClr val="000000">
                      <a:alpha val="65000"/>
                    </a:srgbClr>
                  </a:innerShdw>
                </a:effectLst>
                <a:latin typeface="Palatino Linotype" pitchFamily="18" charset="0"/>
              </a:endParaRPr>
            </a:p>
          </p:txBody>
        </p:sp>
        <p:cxnSp>
          <p:nvCxnSpPr>
            <p:cNvPr id="21" name="Elbow Connector 34"/>
            <p:cNvCxnSpPr>
              <a:endCxn id="18" idx="2"/>
            </p:cNvCxnSpPr>
            <p:nvPr/>
          </p:nvCxnSpPr>
          <p:spPr>
            <a:xfrm flipV="1">
              <a:off x="3352800" y="3324226"/>
              <a:ext cx="990600" cy="407988"/>
            </a:xfrm>
            <a:prstGeom prst="bentConnector3">
              <a:avLst>
                <a:gd name="adj1" fmla="val 50000"/>
              </a:avLst>
            </a:prstGeom>
            <a:ln w="38100" cap="sq" cmpd="sng">
              <a:solidFill>
                <a:schemeClr val="tx1"/>
              </a:solidFill>
              <a:prstDash val="sysDash"/>
              <a:round/>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39"/>
            <p:cNvCxnSpPr/>
            <p:nvPr/>
          </p:nvCxnSpPr>
          <p:spPr>
            <a:xfrm>
              <a:off x="3352800" y="4027488"/>
              <a:ext cx="990600" cy="519112"/>
            </a:xfrm>
            <a:prstGeom prst="bentConnector3">
              <a:avLst>
                <a:gd name="adj1" fmla="val 50000"/>
              </a:avLst>
            </a:prstGeom>
            <a:ln w="38100" cap="sq" cmpd="sng">
              <a:solidFill>
                <a:schemeClr val="tx1"/>
              </a:solidFill>
              <a:prstDash val="sysDash"/>
              <a:round/>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43"/>
            <p:cNvCxnSpPr>
              <a:stCxn id="11" idx="3"/>
            </p:cNvCxnSpPr>
            <p:nvPr/>
          </p:nvCxnSpPr>
          <p:spPr>
            <a:xfrm flipV="1">
              <a:off x="3352800" y="2249488"/>
              <a:ext cx="990600" cy="333375"/>
            </a:xfrm>
            <a:prstGeom prst="bentConnector3">
              <a:avLst>
                <a:gd name="adj1" fmla="val 50000"/>
              </a:avLst>
            </a:prstGeom>
            <a:ln w="38100" cap="sq" cmpd="sng">
              <a:solidFill>
                <a:schemeClr val="tx1"/>
              </a:solidFill>
              <a:prstDash val="sysDash"/>
              <a:round/>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Elbow Connector 45"/>
            <p:cNvCxnSpPr/>
            <p:nvPr/>
          </p:nvCxnSpPr>
          <p:spPr>
            <a:xfrm>
              <a:off x="3352800" y="5213350"/>
              <a:ext cx="990600" cy="519113"/>
            </a:xfrm>
            <a:prstGeom prst="bentConnector3">
              <a:avLst>
                <a:gd name="adj1" fmla="val 50000"/>
              </a:avLst>
            </a:prstGeom>
            <a:ln w="38100" cap="sq" cmpd="sng">
              <a:solidFill>
                <a:schemeClr val="tx1"/>
              </a:solidFill>
              <a:prstDash val="sysDash"/>
              <a:round/>
              <a:headEnd type="arrow"/>
              <a:tailEnd type="arrow"/>
            </a:ln>
          </p:spPr>
          <p:style>
            <a:lnRef idx="1">
              <a:schemeClr val="accent1"/>
            </a:lnRef>
            <a:fillRef idx="0">
              <a:schemeClr val="accent1"/>
            </a:fillRef>
            <a:effectRef idx="0">
              <a:schemeClr val="accent1"/>
            </a:effectRef>
            <a:fontRef idx="minor">
              <a:schemeClr val="tx1"/>
            </a:fontRef>
          </p:style>
        </p:cxnSp>
        <p:sp>
          <p:nvSpPr>
            <p:cNvPr id="25" name="Rounded Rectangle 46"/>
            <p:cNvSpPr/>
            <p:nvPr/>
          </p:nvSpPr>
          <p:spPr>
            <a:xfrm>
              <a:off x="4138648" y="1657350"/>
              <a:ext cx="1496518" cy="451961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b="1">
                <a:ln w="1905"/>
                <a:solidFill>
                  <a:schemeClr val="tx1"/>
                </a:solidFill>
                <a:effectLst>
                  <a:innerShdw blurRad="69850" dist="43180" dir="5400000">
                    <a:srgbClr val="000000">
                      <a:alpha val="65000"/>
                    </a:srgbClr>
                  </a:innerShdw>
                </a:effectLst>
              </a:endParaRPr>
            </a:p>
          </p:txBody>
        </p:sp>
        <p:sp>
          <p:nvSpPr>
            <p:cNvPr id="26" name="Flowchart: Process 48"/>
            <p:cNvSpPr/>
            <p:nvPr/>
          </p:nvSpPr>
          <p:spPr>
            <a:xfrm>
              <a:off x="5907260" y="3509433"/>
              <a:ext cx="569739" cy="814917"/>
            </a:xfrm>
            <a:prstGeom prst="flowChartProcess">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200" b="1" dirty="0">
                  <a:ln w="1905"/>
                  <a:solidFill>
                    <a:schemeClr val="tx1"/>
                  </a:solidFill>
                  <a:effectLst>
                    <a:innerShdw blurRad="69850" dist="43180" dir="5400000">
                      <a:srgbClr val="000000">
                        <a:alpha val="65000"/>
                      </a:srgbClr>
                    </a:innerShdw>
                  </a:effectLst>
                  <a:latin typeface="Palatino Linotype" pitchFamily="18" charset="0"/>
                </a:rPr>
                <a:t>MIS</a:t>
              </a:r>
              <a:endParaRPr lang="ar-SA" sz="1200" b="1" dirty="0">
                <a:ln w="1905"/>
                <a:solidFill>
                  <a:schemeClr val="tx1"/>
                </a:solidFill>
                <a:effectLst>
                  <a:innerShdw blurRad="69850" dist="43180" dir="5400000">
                    <a:srgbClr val="000000">
                      <a:alpha val="65000"/>
                    </a:srgbClr>
                  </a:innerShdw>
                </a:effectLst>
                <a:latin typeface="Palatino Linotype" pitchFamily="18" charset="0"/>
              </a:endParaRPr>
            </a:p>
          </p:txBody>
        </p:sp>
        <p:grpSp>
          <p:nvGrpSpPr>
            <p:cNvPr id="4" name="Group 52"/>
            <p:cNvGrpSpPr>
              <a:grpSpLocks/>
            </p:cNvGrpSpPr>
            <p:nvPr/>
          </p:nvGrpSpPr>
          <p:grpSpPr bwMode="auto">
            <a:xfrm>
              <a:off x="6705600" y="3435350"/>
              <a:ext cx="914400" cy="1037167"/>
              <a:chOff x="6629400" y="3733800"/>
              <a:chExt cx="1143000" cy="1066800"/>
            </a:xfrm>
          </p:grpSpPr>
          <p:sp>
            <p:nvSpPr>
              <p:cNvPr id="32" name="Flowchart: Document 49"/>
              <p:cNvSpPr/>
              <p:nvPr/>
            </p:nvSpPr>
            <p:spPr>
              <a:xfrm>
                <a:off x="6629400" y="3733800"/>
                <a:ext cx="1067594" cy="914400"/>
              </a:xfrm>
              <a:prstGeom prst="flowChartDocumen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b="1">
                  <a:ln w="1905"/>
                  <a:solidFill>
                    <a:schemeClr val="tx1"/>
                  </a:solidFill>
                  <a:effectLst>
                    <a:innerShdw blurRad="69850" dist="43180" dir="5400000">
                      <a:srgbClr val="000000">
                        <a:alpha val="65000"/>
                      </a:srgbClr>
                    </a:innerShdw>
                  </a:effectLst>
                </a:endParaRPr>
              </a:p>
            </p:txBody>
          </p:sp>
          <p:sp>
            <p:nvSpPr>
              <p:cNvPr id="33" name="Flowchart: Document 50"/>
              <p:cNvSpPr/>
              <p:nvPr/>
            </p:nvSpPr>
            <p:spPr>
              <a:xfrm>
                <a:off x="6705600" y="3886200"/>
                <a:ext cx="1066800" cy="914400"/>
              </a:xfrm>
              <a:prstGeom prst="flowChartDocumen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200" b="1" dirty="0">
                    <a:ln w="1905"/>
                    <a:solidFill>
                      <a:schemeClr val="tx1"/>
                    </a:solidFill>
                    <a:effectLst>
                      <a:innerShdw blurRad="69850" dist="43180" dir="5400000">
                        <a:srgbClr val="000000">
                          <a:alpha val="65000"/>
                        </a:srgbClr>
                      </a:innerShdw>
                    </a:effectLst>
                    <a:latin typeface="Palatino Linotype" pitchFamily="18" charset="0"/>
                  </a:rPr>
                  <a:t>Reports</a:t>
                </a:r>
                <a:endParaRPr lang="ar-SA" sz="1200" b="1" dirty="0">
                  <a:ln w="1905"/>
                  <a:solidFill>
                    <a:schemeClr val="tx1"/>
                  </a:solidFill>
                  <a:effectLst>
                    <a:innerShdw blurRad="69850" dist="43180" dir="5400000">
                      <a:srgbClr val="000000">
                        <a:alpha val="65000"/>
                      </a:srgbClr>
                    </a:innerShdw>
                  </a:effectLst>
                  <a:latin typeface="Palatino Linotype" pitchFamily="18" charset="0"/>
                </a:endParaRPr>
              </a:p>
            </p:txBody>
          </p:sp>
        </p:grpSp>
        <p:cxnSp>
          <p:nvCxnSpPr>
            <p:cNvPr id="28" name="Straight Arrow Connector 54"/>
            <p:cNvCxnSpPr>
              <a:stCxn id="25" idx="3"/>
              <a:endCxn id="26" idx="1"/>
            </p:cNvCxnSpPr>
            <p:nvPr/>
          </p:nvCxnSpPr>
          <p:spPr>
            <a:xfrm flipV="1">
              <a:off x="5635167" y="3916891"/>
              <a:ext cx="272093" cy="265"/>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59"/>
            <p:cNvCxnSpPr/>
            <p:nvPr/>
          </p:nvCxnSpPr>
          <p:spPr>
            <a:xfrm>
              <a:off x="6477000" y="3954463"/>
              <a:ext cx="228600" cy="1587"/>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60"/>
            <p:cNvCxnSpPr/>
            <p:nvPr/>
          </p:nvCxnSpPr>
          <p:spPr>
            <a:xfrm>
              <a:off x="7620000" y="3954463"/>
              <a:ext cx="228600" cy="1587"/>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Flowchart: Process 61"/>
            <p:cNvSpPr/>
            <p:nvPr/>
          </p:nvSpPr>
          <p:spPr>
            <a:xfrm>
              <a:off x="7848600" y="3509433"/>
              <a:ext cx="914400" cy="814917"/>
            </a:xfrm>
            <a:prstGeom prst="flowChartProcess">
              <a:avLst/>
            </a:prstGeom>
            <a:ln>
              <a:noFill/>
            </a:ln>
          </p:spPr>
          <p:style>
            <a:lnRef idx="2">
              <a:schemeClr val="accent6"/>
            </a:lnRef>
            <a:fillRef idx="1">
              <a:schemeClr val="lt1"/>
            </a:fillRef>
            <a:effectRef idx="0">
              <a:schemeClr val="accent6"/>
            </a:effectRef>
            <a:fontRef idx="minor">
              <a:schemeClr val="dk1"/>
            </a:fontRef>
          </p:style>
          <p:txBody>
            <a:bodyPr rtlCol="1" anchor="ctr"/>
            <a:lstStyle/>
            <a:p>
              <a:pPr algn="ctr" rtl="0">
                <a:defRPr/>
              </a:pPr>
              <a:r>
                <a:rPr lang="en-US" sz="1200" b="1" dirty="0">
                  <a:ln w="1905"/>
                  <a:solidFill>
                    <a:schemeClr val="tx1"/>
                  </a:solidFill>
                  <a:effectLst>
                    <a:innerShdw blurRad="69850" dist="43180" dir="5400000">
                      <a:srgbClr val="000000">
                        <a:alpha val="65000"/>
                      </a:srgbClr>
                    </a:innerShdw>
                  </a:effectLst>
                  <a:latin typeface="Palatino Linotype" pitchFamily="18" charset="0"/>
                </a:rPr>
                <a:t>Managers</a:t>
              </a:r>
              <a:endParaRPr lang="ar-SA" sz="1200" b="1" dirty="0">
                <a:ln w="1905"/>
                <a:solidFill>
                  <a:schemeClr val="tx1"/>
                </a:solidFill>
                <a:effectLst>
                  <a:innerShdw blurRad="69850" dist="43180" dir="5400000">
                    <a:srgbClr val="000000">
                      <a:alpha val="65000"/>
                    </a:srgbClr>
                  </a:innerShdw>
                </a:effectLst>
                <a:latin typeface="Palatino Linotype" pitchFamily="18" charset="0"/>
              </a:endParaRPr>
            </a:p>
          </p:txBody>
        </p:sp>
      </p:grpSp>
      <p:sp>
        <p:nvSpPr>
          <p:cNvPr id="39" name="Date Placeholder 38"/>
          <p:cNvSpPr>
            <a:spLocks noGrp="1"/>
          </p:cNvSpPr>
          <p:nvPr>
            <p:ph type="dt" sz="half" idx="4294967295"/>
          </p:nvPr>
        </p:nvSpPr>
        <p:spPr>
          <a:xfrm>
            <a:off x="8229204" y="6629400"/>
            <a:ext cx="1676796" cy="222250"/>
          </a:xfrm>
          <a:prstGeom prst="rect">
            <a:avLst/>
          </a:prstGeom>
        </p:spPr>
        <p:txBody>
          <a:bodyPr/>
          <a:lstStyle/>
          <a:p>
            <a:pPr>
              <a:defRPr/>
            </a:pPr>
            <a:fld id="{BA278E55-DD3B-459C-BBAF-509F241A7794}" type="datetime1">
              <a:rPr lang="en-US" smtClean="0"/>
              <a:pPr>
                <a:defRPr/>
              </a:pPr>
              <a:t>10/6/2013</a:t>
            </a:fld>
            <a:endParaRPr lang="en-US" dirty="0"/>
          </a:p>
        </p:txBody>
      </p:sp>
      <p:sp>
        <p:nvSpPr>
          <p:cNvPr id="40" name="Footer Placeholder 39"/>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علاقة النظم ببعضها البعض</a:t>
            </a:r>
            <a:endParaRPr lang="en-US" dirty="0"/>
          </a:p>
        </p:txBody>
      </p:sp>
      <p:sp>
        <p:nvSpPr>
          <p:cNvPr id="3" name="عنصر نائب للمحتوى 2"/>
          <p:cNvSpPr>
            <a:spLocks noGrp="1"/>
          </p:cNvSpPr>
          <p:nvPr>
            <p:ph idx="1"/>
          </p:nvPr>
        </p:nvSpPr>
        <p:spPr/>
        <p:txBody>
          <a:bodyPr/>
          <a:lstStyle/>
          <a:p>
            <a:endParaRPr lang="en-US" dirty="0"/>
          </a:p>
        </p:txBody>
      </p:sp>
      <p:grpSp>
        <p:nvGrpSpPr>
          <p:cNvPr id="4" name="Group 9"/>
          <p:cNvGrpSpPr>
            <a:grpSpLocks/>
          </p:cNvGrpSpPr>
          <p:nvPr/>
        </p:nvGrpSpPr>
        <p:grpSpPr bwMode="auto">
          <a:xfrm>
            <a:off x="3505200" y="1219200"/>
            <a:ext cx="2514600" cy="1447800"/>
            <a:chOff x="2208" y="768"/>
            <a:chExt cx="1584" cy="912"/>
          </a:xfrm>
        </p:grpSpPr>
        <p:sp>
          <p:nvSpPr>
            <p:cNvPr id="34" name="Oval 7"/>
            <p:cNvSpPr>
              <a:spLocks noChangeArrowheads="1"/>
            </p:cNvSpPr>
            <p:nvPr/>
          </p:nvSpPr>
          <p:spPr bwMode="auto">
            <a:xfrm>
              <a:off x="2208" y="768"/>
              <a:ext cx="1584" cy="912"/>
            </a:xfrm>
            <a:prstGeom prst="ellipse">
              <a:avLst/>
            </a:prstGeom>
            <a:solidFill>
              <a:schemeClr val="accent1"/>
            </a:solidFill>
            <a:ln w="9525">
              <a:solidFill>
                <a:schemeClr val="tx1"/>
              </a:solidFill>
              <a:round/>
              <a:headEnd/>
              <a:tailEnd/>
            </a:ln>
          </p:spPr>
          <p:txBody>
            <a:bodyPr wrap="none" anchor="ctr"/>
            <a:lstStyle/>
            <a:p>
              <a:endParaRPr lang="ar-SA"/>
            </a:p>
          </p:txBody>
        </p:sp>
        <p:sp>
          <p:nvSpPr>
            <p:cNvPr id="35" name="Text Box 8"/>
            <p:cNvSpPr txBox="1">
              <a:spLocks noChangeArrowheads="1"/>
            </p:cNvSpPr>
            <p:nvPr/>
          </p:nvSpPr>
          <p:spPr bwMode="auto">
            <a:xfrm>
              <a:off x="2496" y="912"/>
              <a:ext cx="960" cy="750"/>
            </a:xfrm>
            <a:prstGeom prst="rect">
              <a:avLst/>
            </a:prstGeom>
            <a:noFill/>
            <a:ln w="9525">
              <a:noFill/>
              <a:miter lim="800000"/>
              <a:headEnd/>
              <a:tailEnd/>
            </a:ln>
          </p:spPr>
          <p:txBody>
            <a:bodyPr>
              <a:spAutoFit/>
            </a:bodyPr>
            <a:lstStyle/>
            <a:p>
              <a:pPr algn="ctr">
                <a:spcBef>
                  <a:spcPct val="50000"/>
                </a:spcBef>
              </a:pPr>
              <a:r>
                <a:rPr lang="en-US" b="1">
                  <a:latin typeface="Georgia" pitchFamily="18" charset="0"/>
                </a:rPr>
                <a:t>Executive Support Systems (ESS)</a:t>
              </a:r>
            </a:p>
          </p:txBody>
        </p:sp>
      </p:grpSp>
      <p:grpSp>
        <p:nvGrpSpPr>
          <p:cNvPr id="5" name="Group 22"/>
          <p:cNvGrpSpPr>
            <a:grpSpLocks/>
          </p:cNvGrpSpPr>
          <p:nvPr/>
        </p:nvGrpSpPr>
        <p:grpSpPr bwMode="auto">
          <a:xfrm>
            <a:off x="685800" y="3048000"/>
            <a:ext cx="2514600" cy="1447800"/>
            <a:chOff x="432" y="1920"/>
            <a:chExt cx="1584" cy="912"/>
          </a:xfrm>
        </p:grpSpPr>
        <p:sp>
          <p:nvSpPr>
            <p:cNvPr id="37" name="Oval 11"/>
            <p:cNvSpPr>
              <a:spLocks noChangeArrowheads="1"/>
            </p:cNvSpPr>
            <p:nvPr/>
          </p:nvSpPr>
          <p:spPr bwMode="auto">
            <a:xfrm>
              <a:off x="432" y="1920"/>
              <a:ext cx="1584" cy="912"/>
            </a:xfrm>
            <a:prstGeom prst="ellipse">
              <a:avLst/>
            </a:prstGeom>
            <a:solidFill>
              <a:schemeClr val="accent1"/>
            </a:solidFill>
            <a:ln w="9525">
              <a:solidFill>
                <a:schemeClr val="tx1"/>
              </a:solidFill>
              <a:round/>
              <a:headEnd/>
              <a:tailEnd/>
            </a:ln>
          </p:spPr>
          <p:txBody>
            <a:bodyPr wrap="none" anchor="ctr"/>
            <a:lstStyle/>
            <a:p>
              <a:endParaRPr lang="ar-SA"/>
            </a:p>
          </p:txBody>
        </p:sp>
        <p:sp>
          <p:nvSpPr>
            <p:cNvPr id="38" name="Text Box 12"/>
            <p:cNvSpPr txBox="1">
              <a:spLocks noChangeArrowheads="1"/>
            </p:cNvSpPr>
            <p:nvPr/>
          </p:nvSpPr>
          <p:spPr bwMode="auto">
            <a:xfrm>
              <a:off x="576" y="2112"/>
              <a:ext cx="1296" cy="582"/>
            </a:xfrm>
            <a:prstGeom prst="rect">
              <a:avLst/>
            </a:prstGeom>
            <a:noFill/>
            <a:ln w="9525">
              <a:noFill/>
              <a:miter lim="800000"/>
              <a:headEnd/>
              <a:tailEnd/>
            </a:ln>
          </p:spPr>
          <p:txBody>
            <a:bodyPr>
              <a:spAutoFit/>
            </a:bodyPr>
            <a:lstStyle/>
            <a:p>
              <a:pPr algn="ctr">
                <a:spcBef>
                  <a:spcPct val="50000"/>
                </a:spcBef>
              </a:pPr>
              <a:r>
                <a:rPr lang="en-US" b="1" dirty="0" smtClean="0">
                  <a:latin typeface="Georgia" pitchFamily="18" charset="0"/>
                </a:rPr>
                <a:t>Management Information </a:t>
              </a:r>
              <a:r>
                <a:rPr lang="en-US" b="1" dirty="0">
                  <a:latin typeface="Georgia" pitchFamily="18" charset="0"/>
                </a:rPr>
                <a:t>Systems (MIS)</a:t>
              </a:r>
            </a:p>
          </p:txBody>
        </p:sp>
      </p:grpSp>
      <p:grpSp>
        <p:nvGrpSpPr>
          <p:cNvPr id="6" name="Group 24"/>
          <p:cNvGrpSpPr>
            <a:grpSpLocks/>
          </p:cNvGrpSpPr>
          <p:nvPr/>
        </p:nvGrpSpPr>
        <p:grpSpPr bwMode="auto">
          <a:xfrm>
            <a:off x="6248401" y="3048000"/>
            <a:ext cx="2514600" cy="1447800"/>
            <a:chOff x="3936" y="1920"/>
            <a:chExt cx="1584" cy="912"/>
          </a:xfrm>
        </p:grpSpPr>
        <p:sp>
          <p:nvSpPr>
            <p:cNvPr id="40" name="Oval 14"/>
            <p:cNvSpPr>
              <a:spLocks noChangeArrowheads="1"/>
            </p:cNvSpPr>
            <p:nvPr/>
          </p:nvSpPr>
          <p:spPr bwMode="auto">
            <a:xfrm>
              <a:off x="3936" y="1920"/>
              <a:ext cx="1584" cy="912"/>
            </a:xfrm>
            <a:prstGeom prst="ellipse">
              <a:avLst/>
            </a:prstGeom>
            <a:solidFill>
              <a:schemeClr val="accent1"/>
            </a:solidFill>
            <a:ln w="9525">
              <a:solidFill>
                <a:schemeClr val="tx1"/>
              </a:solidFill>
              <a:round/>
              <a:headEnd/>
              <a:tailEnd/>
            </a:ln>
          </p:spPr>
          <p:txBody>
            <a:bodyPr wrap="none" anchor="ctr"/>
            <a:lstStyle/>
            <a:p>
              <a:endParaRPr lang="ar-SA"/>
            </a:p>
          </p:txBody>
        </p:sp>
        <p:sp>
          <p:nvSpPr>
            <p:cNvPr id="41" name="Text Box 15"/>
            <p:cNvSpPr txBox="1">
              <a:spLocks noChangeArrowheads="1"/>
            </p:cNvSpPr>
            <p:nvPr/>
          </p:nvSpPr>
          <p:spPr bwMode="auto">
            <a:xfrm>
              <a:off x="4128" y="2064"/>
              <a:ext cx="1296" cy="582"/>
            </a:xfrm>
            <a:prstGeom prst="rect">
              <a:avLst/>
            </a:prstGeom>
            <a:noFill/>
            <a:ln w="9525">
              <a:noFill/>
              <a:miter lim="800000"/>
              <a:headEnd/>
              <a:tailEnd/>
            </a:ln>
          </p:spPr>
          <p:txBody>
            <a:bodyPr wrap="square">
              <a:spAutoFit/>
            </a:bodyPr>
            <a:lstStyle/>
            <a:p>
              <a:pPr algn="ctr">
                <a:spcBef>
                  <a:spcPct val="50000"/>
                </a:spcBef>
              </a:pPr>
              <a:r>
                <a:rPr lang="en-US" b="1" dirty="0" smtClean="0">
                  <a:latin typeface="Georgia" pitchFamily="18" charset="0"/>
                </a:rPr>
                <a:t>Decision Support Systems </a:t>
              </a:r>
              <a:r>
                <a:rPr lang="en-US" b="1" dirty="0">
                  <a:latin typeface="Georgia" pitchFamily="18" charset="0"/>
                </a:rPr>
                <a:t>(DSS)</a:t>
              </a:r>
            </a:p>
          </p:txBody>
        </p:sp>
      </p:grpSp>
      <p:grpSp>
        <p:nvGrpSpPr>
          <p:cNvPr id="7" name="Group 25"/>
          <p:cNvGrpSpPr>
            <a:grpSpLocks/>
          </p:cNvGrpSpPr>
          <p:nvPr/>
        </p:nvGrpSpPr>
        <p:grpSpPr bwMode="auto">
          <a:xfrm>
            <a:off x="6248401" y="4876800"/>
            <a:ext cx="2514600" cy="1447800"/>
            <a:chOff x="3936" y="3072"/>
            <a:chExt cx="1584" cy="912"/>
          </a:xfrm>
        </p:grpSpPr>
        <p:sp>
          <p:nvSpPr>
            <p:cNvPr id="43" name="Oval 17"/>
            <p:cNvSpPr>
              <a:spLocks noChangeArrowheads="1"/>
            </p:cNvSpPr>
            <p:nvPr/>
          </p:nvSpPr>
          <p:spPr bwMode="auto">
            <a:xfrm>
              <a:off x="3936" y="3072"/>
              <a:ext cx="1584" cy="912"/>
            </a:xfrm>
            <a:prstGeom prst="ellipse">
              <a:avLst/>
            </a:prstGeom>
            <a:solidFill>
              <a:schemeClr val="accent1"/>
            </a:solidFill>
            <a:ln w="9525">
              <a:solidFill>
                <a:schemeClr val="tx1"/>
              </a:solidFill>
              <a:round/>
              <a:headEnd/>
              <a:tailEnd/>
            </a:ln>
          </p:spPr>
          <p:txBody>
            <a:bodyPr wrap="none" anchor="ctr"/>
            <a:lstStyle/>
            <a:p>
              <a:endParaRPr lang="ar-SA"/>
            </a:p>
          </p:txBody>
        </p:sp>
        <p:sp>
          <p:nvSpPr>
            <p:cNvPr id="44" name="Text Box 18"/>
            <p:cNvSpPr txBox="1">
              <a:spLocks noChangeArrowheads="1"/>
            </p:cNvSpPr>
            <p:nvPr/>
          </p:nvSpPr>
          <p:spPr bwMode="auto">
            <a:xfrm>
              <a:off x="4032" y="3216"/>
              <a:ext cx="1344" cy="577"/>
            </a:xfrm>
            <a:prstGeom prst="rect">
              <a:avLst/>
            </a:prstGeom>
            <a:noFill/>
            <a:ln w="9525">
              <a:noFill/>
              <a:miter lim="800000"/>
              <a:headEnd/>
              <a:tailEnd/>
            </a:ln>
          </p:spPr>
          <p:txBody>
            <a:bodyPr>
              <a:spAutoFit/>
            </a:bodyPr>
            <a:lstStyle/>
            <a:p>
              <a:pPr algn="ctr">
                <a:spcBef>
                  <a:spcPct val="50000"/>
                </a:spcBef>
              </a:pPr>
              <a:r>
                <a:rPr lang="en-US" b="1">
                  <a:latin typeface="Georgia" pitchFamily="18" charset="0"/>
                </a:rPr>
                <a:t>Transaction Processing Systems (TPS)</a:t>
              </a:r>
            </a:p>
          </p:txBody>
        </p:sp>
      </p:grpSp>
      <p:grpSp>
        <p:nvGrpSpPr>
          <p:cNvPr id="8" name="Group 23"/>
          <p:cNvGrpSpPr>
            <a:grpSpLocks/>
          </p:cNvGrpSpPr>
          <p:nvPr/>
        </p:nvGrpSpPr>
        <p:grpSpPr bwMode="auto">
          <a:xfrm>
            <a:off x="685800" y="4876800"/>
            <a:ext cx="2514600" cy="1447800"/>
            <a:chOff x="432" y="3072"/>
            <a:chExt cx="1584" cy="912"/>
          </a:xfrm>
        </p:grpSpPr>
        <p:sp>
          <p:nvSpPr>
            <p:cNvPr id="46" name="Oval 20"/>
            <p:cNvSpPr>
              <a:spLocks noChangeArrowheads="1"/>
            </p:cNvSpPr>
            <p:nvPr/>
          </p:nvSpPr>
          <p:spPr bwMode="auto">
            <a:xfrm>
              <a:off x="432" y="3072"/>
              <a:ext cx="1584" cy="912"/>
            </a:xfrm>
            <a:prstGeom prst="ellipse">
              <a:avLst/>
            </a:prstGeom>
            <a:solidFill>
              <a:schemeClr val="accent1"/>
            </a:solidFill>
            <a:ln w="9525">
              <a:solidFill>
                <a:schemeClr val="tx1"/>
              </a:solidFill>
              <a:round/>
              <a:headEnd/>
              <a:tailEnd/>
            </a:ln>
          </p:spPr>
          <p:txBody>
            <a:bodyPr wrap="none" anchor="ctr"/>
            <a:lstStyle/>
            <a:p>
              <a:endParaRPr lang="ar-SA"/>
            </a:p>
          </p:txBody>
        </p:sp>
        <p:sp>
          <p:nvSpPr>
            <p:cNvPr id="47" name="Text Box 21"/>
            <p:cNvSpPr txBox="1">
              <a:spLocks noChangeArrowheads="1"/>
            </p:cNvSpPr>
            <p:nvPr/>
          </p:nvSpPr>
          <p:spPr bwMode="auto">
            <a:xfrm>
              <a:off x="624" y="3216"/>
              <a:ext cx="1200" cy="577"/>
            </a:xfrm>
            <a:prstGeom prst="rect">
              <a:avLst/>
            </a:prstGeom>
            <a:noFill/>
            <a:ln w="9525">
              <a:noFill/>
              <a:miter lim="800000"/>
              <a:headEnd/>
              <a:tailEnd/>
            </a:ln>
          </p:spPr>
          <p:txBody>
            <a:bodyPr>
              <a:spAutoFit/>
            </a:bodyPr>
            <a:lstStyle/>
            <a:p>
              <a:pPr algn="ctr">
                <a:spcBef>
                  <a:spcPct val="50000"/>
                </a:spcBef>
              </a:pPr>
              <a:r>
                <a:rPr lang="en-US" b="1">
                  <a:latin typeface="Georgia" pitchFamily="18" charset="0"/>
                </a:rPr>
                <a:t>Knowledge Systems (KWS/OAS)</a:t>
              </a:r>
            </a:p>
          </p:txBody>
        </p:sp>
      </p:grpSp>
      <p:grpSp>
        <p:nvGrpSpPr>
          <p:cNvPr id="9" name="Group 30"/>
          <p:cNvGrpSpPr>
            <a:grpSpLocks/>
          </p:cNvGrpSpPr>
          <p:nvPr/>
        </p:nvGrpSpPr>
        <p:grpSpPr bwMode="auto">
          <a:xfrm>
            <a:off x="2971800" y="4191000"/>
            <a:ext cx="4495800" cy="1447800"/>
            <a:chOff x="1872" y="2640"/>
            <a:chExt cx="2832" cy="912"/>
          </a:xfrm>
        </p:grpSpPr>
        <p:sp>
          <p:nvSpPr>
            <p:cNvPr id="49" name="Line 26"/>
            <p:cNvSpPr>
              <a:spLocks noChangeShapeType="1"/>
            </p:cNvSpPr>
            <p:nvPr/>
          </p:nvSpPr>
          <p:spPr bwMode="auto">
            <a:xfrm flipV="1">
              <a:off x="4704" y="2832"/>
              <a:ext cx="0" cy="240"/>
            </a:xfrm>
            <a:prstGeom prst="line">
              <a:avLst/>
            </a:prstGeom>
            <a:noFill/>
            <a:ln w="38100">
              <a:solidFill>
                <a:schemeClr val="tx1"/>
              </a:solidFill>
              <a:round/>
              <a:headEnd/>
              <a:tailEnd type="triangle" w="med" len="med"/>
            </a:ln>
          </p:spPr>
          <p:txBody>
            <a:bodyPr/>
            <a:lstStyle/>
            <a:p>
              <a:endParaRPr lang="en-US"/>
            </a:p>
          </p:txBody>
        </p:sp>
        <p:sp>
          <p:nvSpPr>
            <p:cNvPr id="50" name="Line 27"/>
            <p:cNvSpPr>
              <a:spLocks noChangeShapeType="1"/>
            </p:cNvSpPr>
            <p:nvPr/>
          </p:nvSpPr>
          <p:spPr bwMode="auto">
            <a:xfrm flipH="1">
              <a:off x="2016" y="3552"/>
              <a:ext cx="1920" cy="0"/>
            </a:xfrm>
            <a:prstGeom prst="line">
              <a:avLst/>
            </a:prstGeom>
            <a:noFill/>
            <a:ln w="38100">
              <a:solidFill>
                <a:schemeClr val="tx1"/>
              </a:solidFill>
              <a:round/>
              <a:headEnd/>
              <a:tailEnd type="triangle" w="med" len="med"/>
            </a:ln>
          </p:spPr>
          <p:txBody>
            <a:bodyPr/>
            <a:lstStyle/>
            <a:p>
              <a:endParaRPr lang="en-US"/>
            </a:p>
          </p:txBody>
        </p:sp>
        <p:sp>
          <p:nvSpPr>
            <p:cNvPr id="51" name="Line 29"/>
            <p:cNvSpPr>
              <a:spLocks noChangeShapeType="1"/>
            </p:cNvSpPr>
            <p:nvPr/>
          </p:nvSpPr>
          <p:spPr bwMode="auto">
            <a:xfrm flipH="1" flipV="1">
              <a:off x="1872" y="2640"/>
              <a:ext cx="2064" cy="816"/>
            </a:xfrm>
            <a:prstGeom prst="line">
              <a:avLst/>
            </a:prstGeom>
            <a:noFill/>
            <a:ln w="38100">
              <a:solidFill>
                <a:schemeClr val="tx1"/>
              </a:solidFill>
              <a:round/>
              <a:headEnd/>
              <a:tailEnd type="triangle" w="med" len="med"/>
            </a:ln>
          </p:spPr>
          <p:txBody>
            <a:bodyPr/>
            <a:lstStyle/>
            <a:p>
              <a:endParaRPr lang="en-US"/>
            </a:p>
          </p:txBody>
        </p:sp>
      </p:grpSp>
      <p:grpSp>
        <p:nvGrpSpPr>
          <p:cNvPr id="10" name="Group 33"/>
          <p:cNvGrpSpPr>
            <a:grpSpLocks/>
          </p:cNvGrpSpPr>
          <p:nvPr/>
        </p:nvGrpSpPr>
        <p:grpSpPr bwMode="auto">
          <a:xfrm>
            <a:off x="1676401" y="4191000"/>
            <a:ext cx="4724400" cy="1295400"/>
            <a:chOff x="1056" y="2640"/>
            <a:chExt cx="2976" cy="816"/>
          </a:xfrm>
        </p:grpSpPr>
        <p:sp>
          <p:nvSpPr>
            <p:cNvPr id="53" name="Line 31"/>
            <p:cNvSpPr>
              <a:spLocks noChangeShapeType="1"/>
            </p:cNvSpPr>
            <p:nvPr/>
          </p:nvSpPr>
          <p:spPr bwMode="auto">
            <a:xfrm flipV="1">
              <a:off x="2016" y="2640"/>
              <a:ext cx="2016" cy="816"/>
            </a:xfrm>
            <a:prstGeom prst="line">
              <a:avLst/>
            </a:prstGeom>
            <a:noFill/>
            <a:ln w="38100">
              <a:solidFill>
                <a:schemeClr val="tx1"/>
              </a:solidFill>
              <a:round/>
              <a:headEnd/>
              <a:tailEnd type="triangle" w="med" len="med"/>
            </a:ln>
          </p:spPr>
          <p:txBody>
            <a:bodyPr/>
            <a:lstStyle/>
            <a:p>
              <a:endParaRPr lang="en-US"/>
            </a:p>
          </p:txBody>
        </p:sp>
        <p:sp>
          <p:nvSpPr>
            <p:cNvPr id="54" name="Line 32"/>
            <p:cNvSpPr>
              <a:spLocks noChangeShapeType="1"/>
            </p:cNvSpPr>
            <p:nvPr/>
          </p:nvSpPr>
          <p:spPr bwMode="auto">
            <a:xfrm flipV="1">
              <a:off x="1056" y="2832"/>
              <a:ext cx="0" cy="240"/>
            </a:xfrm>
            <a:prstGeom prst="line">
              <a:avLst/>
            </a:prstGeom>
            <a:noFill/>
            <a:ln w="38100">
              <a:solidFill>
                <a:schemeClr val="tx1"/>
              </a:solidFill>
              <a:round/>
              <a:headEnd/>
              <a:tailEnd type="triangle" w="med" len="med"/>
            </a:ln>
          </p:spPr>
          <p:txBody>
            <a:bodyPr/>
            <a:lstStyle/>
            <a:p>
              <a:endParaRPr lang="en-US"/>
            </a:p>
          </p:txBody>
        </p:sp>
      </p:grpSp>
      <p:grpSp>
        <p:nvGrpSpPr>
          <p:cNvPr id="11" name="Group 38"/>
          <p:cNvGrpSpPr>
            <a:grpSpLocks/>
          </p:cNvGrpSpPr>
          <p:nvPr/>
        </p:nvGrpSpPr>
        <p:grpSpPr bwMode="auto">
          <a:xfrm>
            <a:off x="2209800" y="2286000"/>
            <a:ext cx="4038600" cy="2590800"/>
            <a:chOff x="1392" y="1440"/>
            <a:chExt cx="2544" cy="1632"/>
          </a:xfrm>
        </p:grpSpPr>
        <p:sp>
          <p:nvSpPr>
            <p:cNvPr id="56" name="Line 34"/>
            <p:cNvSpPr>
              <a:spLocks noChangeShapeType="1"/>
            </p:cNvSpPr>
            <p:nvPr/>
          </p:nvSpPr>
          <p:spPr bwMode="auto">
            <a:xfrm>
              <a:off x="2016" y="2400"/>
              <a:ext cx="1920" cy="0"/>
            </a:xfrm>
            <a:prstGeom prst="line">
              <a:avLst/>
            </a:prstGeom>
            <a:noFill/>
            <a:ln w="38100">
              <a:solidFill>
                <a:schemeClr val="tx1"/>
              </a:solidFill>
              <a:round/>
              <a:headEnd/>
              <a:tailEnd type="triangle" w="med" len="med"/>
            </a:ln>
          </p:spPr>
          <p:txBody>
            <a:bodyPr/>
            <a:lstStyle/>
            <a:p>
              <a:endParaRPr lang="en-US"/>
            </a:p>
          </p:txBody>
        </p:sp>
        <p:sp>
          <p:nvSpPr>
            <p:cNvPr id="57" name="Line 35"/>
            <p:cNvSpPr>
              <a:spLocks noChangeShapeType="1"/>
            </p:cNvSpPr>
            <p:nvPr/>
          </p:nvSpPr>
          <p:spPr bwMode="auto">
            <a:xfrm>
              <a:off x="1392" y="2832"/>
              <a:ext cx="0" cy="240"/>
            </a:xfrm>
            <a:prstGeom prst="line">
              <a:avLst/>
            </a:prstGeom>
            <a:noFill/>
            <a:ln w="38100">
              <a:solidFill>
                <a:schemeClr val="tx1"/>
              </a:solidFill>
              <a:round/>
              <a:headEnd/>
              <a:tailEnd type="triangle" w="med" len="med"/>
            </a:ln>
          </p:spPr>
          <p:txBody>
            <a:bodyPr/>
            <a:lstStyle/>
            <a:p>
              <a:endParaRPr lang="en-US"/>
            </a:p>
          </p:txBody>
        </p:sp>
        <p:sp>
          <p:nvSpPr>
            <p:cNvPr id="58" name="Line 37"/>
            <p:cNvSpPr>
              <a:spLocks noChangeShapeType="1"/>
            </p:cNvSpPr>
            <p:nvPr/>
          </p:nvSpPr>
          <p:spPr bwMode="auto">
            <a:xfrm flipV="1">
              <a:off x="1632" y="1440"/>
              <a:ext cx="672" cy="528"/>
            </a:xfrm>
            <a:prstGeom prst="line">
              <a:avLst/>
            </a:prstGeom>
            <a:noFill/>
            <a:ln w="38100">
              <a:solidFill>
                <a:schemeClr val="tx1"/>
              </a:solidFill>
              <a:round/>
              <a:headEnd/>
              <a:tailEnd type="triangle" w="med" len="med"/>
            </a:ln>
          </p:spPr>
          <p:txBody>
            <a:bodyPr/>
            <a:lstStyle/>
            <a:p>
              <a:endParaRPr lang="en-US"/>
            </a:p>
          </p:txBody>
        </p:sp>
      </p:grpSp>
      <p:sp>
        <p:nvSpPr>
          <p:cNvPr id="59" name="Line 39"/>
          <p:cNvSpPr>
            <a:spLocks noChangeShapeType="1"/>
          </p:cNvSpPr>
          <p:nvPr/>
        </p:nvSpPr>
        <p:spPr bwMode="auto">
          <a:xfrm flipH="1" flipV="1">
            <a:off x="5867401" y="2286000"/>
            <a:ext cx="990600" cy="838200"/>
          </a:xfrm>
          <a:prstGeom prst="line">
            <a:avLst/>
          </a:prstGeom>
          <a:noFill/>
          <a:ln w="38100">
            <a:solidFill>
              <a:schemeClr val="tx1"/>
            </a:solidFill>
            <a:round/>
            <a:headEnd/>
            <a:tailEnd type="triangle" w="med" len="med"/>
          </a:ln>
        </p:spPr>
        <p:txBody>
          <a:bodyPr/>
          <a:lstStyle/>
          <a:p>
            <a:endParaRPr lang="en-US"/>
          </a:p>
        </p:txBody>
      </p:sp>
      <p:sp>
        <p:nvSpPr>
          <p:cNvPr id="32" name="Date Placeholder 31"/>
          <p:cNvSpPr>
            <a:spLocks noGrp="1"/>
          </p:cNvSpPr>
          <p:nvPr>
            <p:ph type="dt" sz="half" idx="4294967295"/>
          </p:nvPr>
        </p:nvSpPr>
        <p:spPr>
          <a:xfrm>
            <a:off x="8229204" y="6629400"/>
            <a:ext cx="1676796" cy="222250"/>
          </a:xfrm>
          <a:prstGeom prst="rect">
            <a:avLst/>
          </a:prstGeom>
        </p:spPr>
        <p:txBody>
          <a:bodyPr/>
          <a:lstStyle/>
          <a:p>
            <a:pPr>
              <a:defRPr/>
            </a:pPr>
            <a:fld id="{E9EB26FD-7DDF-4658-B4F8-5493F1A5F12E}" type="datetime1">
              <a:rPr lang="en-US" smtClean="0"/>
              <a:pPr>
                <a:defRPr/>
              </a:pPr>
              <a:t>10/6/2013</a:t>
            </a:fld>
            <a:endParaRPr lang="en-US" dirty="0"/>
          </a:p>
        </p:txBody>
      </p:sp>
      <p:sp>
        <p:nvSpPr>
          <p:cNvPr id="33" name="Footer Placeholder 32"/>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2738</TotalTime>
  <Words>1852</Words>
  <Application>Microsoft Office PowerPoint</Application>
  <PresentationFormat>A4 Paper (210x297 mm)‎</PresentationFormat>
  <Paragraphs>221</Paragraphs>
  <Slides>25</Slides>
  <Notes>8</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نظم المعلومات الإدارية Management Information Systems</vt:lpstr>
      <vt:lpstr>عناصر المحاضرة </vt:lpstr>
      <vt:lpstr>استخدامات نظم المعلومات والمستويات في المؤسسة</vt:lpstr>
      <vt:lpstr>استخدامات نظم المعلومات والمستويات في المؤسسة</vt:lpstr>
      <vt:lpstr>استخدامات نظم المعلومات والمستويات في المؤسسة</vt:lpstr>
      <vt:lpstr>استخدامات نظم المعلومات والمستويات في المؤسسة</vt:lpstr>
      <vt:lpstr>استخدامات نظم المعلومات والمستويات في المؤسسة</vt:lpstr>
      <vt:lpstr>استخدامات نظم المعلومات والمستويات في المؤسسة</vt:lpstr>
      <vt:lpstr>استخدامات نظم المعلومات والمستويات في المؤسسة</vt:lpstr>
      <vt:lpstr>داخل المؤسسة   تصنيفات  نظم المعلومات</vt:lpstr>
      <vt:lpstr>داخل المؤسسة   تصنيفات  نظم المعلومات</vt:lpstr>
      <vt:lpstr>داخل المؤسسة   تصنيفات  نظم المعلومات</vt:lpstr>
      <vt:lpstr>داخل المؤسسة   تصنيفات  نظم المعلومات</vt:lpstr>
      <vt:lpstr>داخل المؤسسة   تصنيفات  نظم المعلومات</vt:lpstr>
      <vt:lpstr>داخل المؤسسة   تصنيفات  نظم المعلومات</vt:lpstr>
      <vt:lpstr>داخل المؤسسة   تصنيفات  نظم المعلومات</vt:lpstr>
      <vt:lpstr>داخل المؤسسة   تصنيفات  نظم المعلومات</vt:lpstr>
      <vt:lpstr>داخل المؤسسة   تصنيفات  نظم المعلومات</vt:lpstr>
      <vt:lpstr>داخل المؤسسة   تصنيفات  نظم المعلومات</vt:lpstr>
      <vt:lpstr>داخل المؤسسة   تصنيفات  نظم المعلومات</vt:lpstr>
      <vt:lpstr>داخل المؤسسة   تصنيفات  نظم المعلومات</vt:lpstr>
      <vt:lpstr> استعمالات نظم المعلومات في مختلف المستويات </vt:lpstr>
      <vt:lpstr> ملخص التطبيقات لنظم المعلومات</vt:lpstr>
      <vt:lpstr>مثال لعمل نظم المعلومات الإدارية</vt:lpstr>
      <vt:lpstr>علاقة النظم ببعضها البعض</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nusaiba Suliman</cp:lastModifiedBy>
  <cp:revision>232</cp:revision>
  <dcterms:created xsi:type="dcterms:W3CDTF">2009-10-14T19:14:34Z</dcterms:created>
  <dcterms:modified xsi:type="dcterms:W3CDTF">2013-10-06T17:53:16Z</dcterms:modified>
</cp:coreProperties>
</file>