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68" r:id="rId2"/>
    <p:sldId id="369" r:id="rId3"/>
    <p:sldId id="378" r:id="rId4"/>
    <p:sldId id="380" r:id="rId5"/>
    <p:sldId id="399" r:id="rId6"/>
    <p:sldId id="382" r:id="rId7"/>
    <p:sldId id="383" r:id="rId8"/>
    <p:sldId id="384" r:id="rId9"/>
    <p:sldId id="385" r:id="rId10"/>
    <p:sldId id="386" r:id="rId11"/>
    <p:sldId id="387" r:id="rId12"/>
    <p:sldId id="388" r:id="rId13"/>
    <p:sldId id="389" r:id="rId14"/>
    <p:sldId id="393" r:id="rId15"/>
    <p:sldId id="394" r:id="rId16"/>
    <p:sldId id="395" r:id="rId17"/>
    <p:sldId id="396" r:id="rId18"/>
    <p:sldId id="397" r:id="rId19"/>
    <p:sldId id="398" r:id="rId20"/>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709256"/>
    <a:srgbClr val="AD9968"/>
    <a:srgbClr val="3B84AF"/>
    <a:srgbClr val="FF3300"/>
    <a:srgbClr val="000000"/>
    <a:srgbClr val="FF0066"/>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9104" autoAdjust="0"/>
  </p:normalViewPr>
  <p:slideViewPr>
    <p:cSldViewPr>
      <p:cViewPr>
        <p:scale>
          <a:sx n="90" d="100"/>
          <a:sy n="90" d="100"/>
        </p:scale>
        <p:origin x="-600" y="27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6" name="Slide Number Placeholder 5"/>
          <p:cNvSpPr>
            <a:spLocks noGrp="1"/>
          </p:cNvSpPr>
          <p:nvPr>
            <p:ph type="sldNum" sz="quarter" idx="12"/>
          </p:nvPr>
        </p:nvSpPr>
        <p:spPr/>
        <p:txBody>
          <a:bodyPr/>
          <a:lstStyle/>
          <a:p>
            <a:pPr>
              <a:defRPr/>
            </a:pPr>
            <a:fld id="{81E5C72A-B4EA-4DEB-9345-BEFC6E0479BA}" type="slidenum">
              <a:rPr lang="ar-SA" smtClean="0"/>
              <a:pPr>
                <a:defRPr/>
              </a:pPr>
              <a:t>1</a:t>
            </a:fld>
            <a:endParaRPr lang="en-US"/>
          </a:p>
        </p:txBody>
      </p:sp>
      <p:sp>
        <p:nvSpPr>
          <p:cNvPr id="7" name="Footer Placeholder 6"/>
          <p:cNvSpPr>
            <a:spLocks noGrp="1"/>
          </p:cNvSpPr>
          <p:nvPr>
            <p:ph type="ftr" sz="quarter" idx="13"/>
          </p:nvPr>
        </p:nvSpPr>
        <p:spPr/>
        <p:txBody>
          <a:bodyPr/>
          <a:lstStyle/>
          <a:p>
            <a:pPr>
              <a:defRPr/>
            </a:pPr>
            <a:r>
              <a:rPr lang="nl-NL" smtClean="0"/>
              <a:t>Dr Khaled KHALIL - MIS - KFU</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a:p>
        </p:txBody>
      </p:sp>
      <p:sp>
        <p:nvSpPr>
          <p:cNvPr id="4" name="عنصر نائب لرقم الشريحة 3"/>
          <p:cNvSpPr>
            <a:spLocks noGrp="1"/>
          </p:cNvSpPr>
          <p:nvPr>
            <p:ph type="sldNum" sz="quarter" idx="10"/>
          </p:nvPr>
        </p:nvSpPr>
        <p:spPr/>
        <p:txBody>
          <a:bodyPr/>
          <a:lstStyle/>
          <a:p>
            <a:pPr>
              <a:defRPr/>
            </a:pPr>
            <a:fld id="{CC3E2321-BEA1-483A-B63E-43351015782E}" type="slidenum">
              <a:rPr lang="ar-SA" smtClean="0"/>
              <a:pPr>
                <a:defRPr/>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1" name="Rectangle 20"/>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chor="b"/>
          <a:lstStyle/>
          <a:p>
            <a:pPr algn="ctr"/>
            <a:r>
              <a:rPr lang="ar-SA" sz="4800" dirty="0" smtClean="0">
                <a:solidFill>
                  <a:srgbClr val="376092"/>
                </a:solidFill>
                <a:latin typeface="AYM Wadiy S_U normal."/>
                <a:cs typeface="Times New Roman" pitchFamily="18" charset="0"/>
              </a:rPr>
              <a:t>نظم المعلومات الإدارية</a:t>
            </a:r>
            <a:r>
              <a:rPr lang="ar-SA" sz="4800" dirty="0" smtClean="0">
                <a:solidFill>
                  <a:srgbClr val="0000FF"/>
                </a:solidFill>
              </a:rPr>
              <a:t/>
            </a:r>
            <a:br>
              <a:rPr lang="ar-SA" sz="4800" dirty="0" smtClean="0">
                <a:solidFill>
                  <a:srgbClr val="0000FF"/>
                </a:solidFill>
              </a:rPr>
            </a:br>
            <a:r>
              <a:rPr lang="en-US" dirty="0" smtClean="0">
                <a:solidFill>
                  <a:srgbClr val="FF0000"/>
                </a:solidFill>
              </a:rPr>
              <a:t>M</a:t>
            </a:r>
            <a:r>
              <a:rPr lang="en-US" dirty="0" smtClean="0">
                <a:solidFill>
                  <a:srgbClr val="0000FF"/>
                </a:solidFill>
              </a:rPr>
              <a:t>anagement </a:t>
            </a:r>
            <a:r>
              <a:rPr lang="en-US" dirty="0" smtClean="0">
                <a:solidFill>
                  <a:srgbClr val="FF0000"/>
                </a:solidFill>
              </a:rPr>
              <a:t>I</a:t>
            </a:r>
            <a:r>
              <a:rPr lang="en-US" dirty="0" smtClean="0">
                <a:solidFill>
                  <a:srgbClr val="0000FF"/>
                </a:solidFill>
              </a:rPr>
              <a:t>nformation </a:t>
            </a:r>
            <a:r>
              <a:rPr lang="en-US" dirty="0" smtClean="0">
                <a:solidFill>
                  <a:srgbClr val="FF0000"/>
                </a:solidFill>
              </a:rPr>
              <a:t>S</a:t>
            </a:r>
            <a:r>
              <a:rPr lang="en-US" dirty="0" smtClean="0">
                <a:solidFill>
                  <a:srgbClr val="0000FF"/>
                </a:solidFill>
              </a:rPr>
              <a:t>ystems</a:t>
            </a:r>
            <a:endParaRPr lang="en-US" sz="4800" dirty="0" smtClean="0">
              <a:solidFill>
                <a:srgbClr val="FF0000"/>
              </a:solidFill>
            </a:endParaRPr>
          </a:p>
        </p:txBody>
      </p:sp>
      <p:sp>
        <p:nvSpPr>
          <p:cNvPr id="6" name="Rectangle 3"/>
          <p:cNvSpPr>
            <a:spLocks noGrp="1" noChangeArrowheads="1"/>
          </p:cNvSpPr>
          <p:nvPr>
            <p:ph type="subTitle" idx="1"/>
          </p:nvPr>
        </p:nvSpPr>
        <p:spPr>
          <a:xfrm>
            <a:off x="247650" y="3886200"/>
            <a:ext cx="9245600" cy="2590800"/>
          </a:xfrm>
        </p:spPr>
        <p:txBody>
          <a:bodyPr/>
          <a:lstStyle/>
          <a:p>
            <a:pPr>
              <a:lnSpc>
                <a:spcPct val="90000"/>
              </a:lnSpc>
            </a:pPr>
            <a:r>
              <a:rPr lang="ar-EG" sz="3200" b="1" dirty="0" smtClean="0">
                <a:solidFill>
                  <a:srgbClr val="C00000"/>
                </a:solidFill>
                <a:latin typeface="Lucida Calligraphy" pitchFamily="66" charset="0"/>
              </a:rPr>
              <a:t>المحاضرة الخامسة</a:t>
            </a:r>
          </a:p>
          <a:p>
            <a:pPr rtl="1" eaLnBrk="1" hangingPunct="1"/>
            <a:r>
              <a:rPr lang="ar-SA" b="1" dirty="0" smtClean="0">
                <a:solidFill>
                  <a:srgbClr val="C00000"/>
                </a:solidFill>
                <a:cs typeface="Arial" pitchFamily="34" charset="0"/>
              </a:rPr>
              <a:t>نظم المعلومات وإستراتيجي</a:t>
            </a:r>
            <a:r>
              <a:rPr lang="ar-EG" b="1" dirty="0" smtClean="0">
                <a:solidFill>
                  <a:srgbClr val="C00000"/>
                </a:solidFill>
                <a:cs typeface="Arial" pitchFamily="34" charset="0"/>
              </a:rPr>
              <a:t>ات</a:t>
            </a:r>
            <a:r>
              <a:rPr lang="ar-SA" b="1" dirty="0" smtClean="0">
                <a:solidFill>
                  <a:srgbClr val="C00000"/>
                </a:solidFill>
                <a:cs typeface="Arial" pitchFamily="34" charset="0"/>
              </a:rPr>
              <a:t> الأعمال</a:t>
            </a:r>
            <a:endParaRPr lang="ar-EG" b="1" dirty="0" smtClean="0">
              <a:solidFill>
                <a:srgbClr val="C00000"/>
              </a:solidFill>
              <a:cs typeface="Arial" pitchFamily="34" charset="0"/>
            </a:endParaRPr>
          </a:p>
          <a:p>
            <a:pPr rtl="1" eaLnBrk="1" hangingPunct="1"/>
            <a:r>
              <a:rPr lang="ar-EG" sz="3200" b="1" dirty="0" smtClean="0">
                <a:solidFill>
                  <a:srgbClr val="C00000"/>
                </a:solidFill>
                <a:latin typeface="Lucida Calligraphy" pitchFamily="66" charset="0"/>
              </a:rPr>
              <a:t> د. عادل عثمان فتح الرحمن</a:t>
            </a:r>
            <a:endParaRPr lang="ar-SA" sz="3200" b="1" dirty="0" smtClean="0">
              <a:solidFill>
                <a:srgbClr val="C00000"/>
              </a:solidFill>
              <a:latin typeface="Lucida Calligraphy" pitchFamily="66" charset="0"/>
            </a:endParaRPr>
          </a:p>
          <a:p>
            <a:pPr>
              <a:lnSpc>
                <a:spcPct val="90000"/>
              </a:lnSpc>
            </a:pPr>
            <a:r>
              <a:rPr lang="ar-SA" sz="3200" dirty="0" smtClean="0">
                <a:solidFill>
                  <a:srgbClr val="C00000"/>
                </a:solidFill>
                <a:latin typeface="Lucida Calligraphy" pitchFamily="66" charset="0"/>
              </a:rPr>
              <a:t>كلية إدارة الأعمال – قسم نظم المعلومات الإدارية</a:t>
            </a:r>
          </a:p>
          <a:p>
            <a:pPr>
              <a:lnSpc>
                <a:spcPct val="90000"/>
              </a:lnSpc>
            </a:pPr>
            <a:r>
              <a:rPr lang="en-GB" sz="3200" dirty="0" smtClean="0">
                <a:latin typeface="Lucida Calligraphy" pitchFamily="66" charset="0"/>
              </a:rPr>
              <a:t> </a:t>
            </a:r>
            <a:endParaRPr lang="en-US" sz="2400" b="1" dirty="0" smtClean="0">
              <a:solidFill>
                <a:srgbClr val="C0000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2480" y="-26988"/>
            <a:ext cx="9633521" cy="1093788"/>
          </a:xfrm>
        </p:spPr>
        <p:txBody>
          <a:bodyPr/>
          <a:lstStyle/>
          <a:p>
            <a:pPr algn="ctr" eaLnBrk="1" hangingPunct="1">
              <a:defRPr/>
            </a:pPr>
            <a:r>
              <a:rPr lang="ar-EG" b="1" dirty="0" smtClean="0">
                <a:solidFill>
                  <a:srgbClr val="FF0000"/>
                </a:solidFill>
              </a:rPr>
              <a:t>عناصر المحاضرة</a:t>
            </a:r>
            <a:r>
              <a:rPr lang="en-GB" b="1" dirty="0" smtClean="0">
                <a:solidFill>
                  <a:srgbClr val="FF0000"/>
                </a:solidFill>
              </a:rPr>
              <a:t> </a:t>
            </a:r>
            <a:endParaRPr lang="en-US" b="1" dirty="0"/>
          </a:p>
        </p:txBody>
      </p:sp>
      <p:sp>
        <p:nvSpPr>
          <p:cNvPr id="7171" name="Text Placeholder 5"/>
          <p:cNvSpPr>
            <a:spLocks noGrp="1"/>
          </p:cNvSpPr>
          <p:nvPr>
            <p:ph idx="1"/>
          </p:nvPr>
        </p:nvSpPr>
        <p:spPr>
          <a:xfrm>
            <a:off x="495300" y="1371600"/>
            <a:ext cx="8915400" cy="4754563"/>
          </a:xfrm>
        </p:spPr>
        <p:txBody>
          <a:bodyPr/>
          <a:lstStyle/>
          <a:p>
            <a:pPr marL="514350" indent="-514350" rtl="1" eaLnBrk="1" hangingPunct="1">
              <a:buFont typeface="Wingdings" pitchFamily="2" charset="2"/>
              <a:buChar char="q"/>
            </a:pPr>
            <a:r>
              <a:rPr lang="ar-SA" sz="2400" b="1" dirty="0" smtClean="0">
                <a:solidFill>
                  <a:srgbClr val="00B050"/>
                </a:solidFill>
                <a:cs typeface="Arial" pitchFamily="34" charset="0"/>
              </a:rPr>
              <a:t>العلاقة بين المؤسسة ونظم المعلومات</a:t>
            </a:r>
            <a:endParaRPr lang="ar-EG" sz="2400" b="1" dirty="0" smtClean="0">
              <a:solidFill>
                <a:srgbClr val="00B050"/>
              </a:solidFill>
              <a:cs typeface="Arial" pitchFamily="34" charset="0"/>
            </a:endParaRPr>
          </a:p>
          <a:p>
            <a:pPr marL="514350" indent="-514350" rtl="1" eaLnBrk="1" hangingPunct="1">
              <a:buFont typeface="Wingdings" pitchFamily="2" charset="2"/>
              <a:buChar char="q"/>
            </a:pPr>
            <a:r>
              <a:rPr lang="ar-EG" sz="2400" b="1" dirty="0" smtClean="0">
                <a:solidFill>
                  <a:srgbClr val="00B050"/>
                </a:solidFill>
              </a:rPr>
              <a:t>المنظور التقني للمؤسسة</a:t>
            </a:r>
            <a:endParaRPr lang="ar-EG" sz="2400" b="1" dirty="0" smtClean="0">
              <a:solidFill>
                <a:srgbClr val="00B050"/>
              </a:solidFill>
              <a:cs typeface="Arial" pitchFamily="34" charset="0"/>
            </a:endParaRPr>
          </a:p>
          <a:p>
            <a:pPr marL="514350" indent="-514350" rtl="1" eaLnBrk="1" hangingPunct="1">
              <a:buFont typeface="Wingdings" pitchFamily="2" charset="2"/>
              <a:buChar char="q"/>
            </a:pPr>
            <a:r>
              <a:rPr lang="ar-EG" sz="2400" b="1" dirty="0" smtClean="0">
                <a:solidFill>
                  <a:srgbClr val="00B050"/>
                </a:solidFill>
              </a:rPr>
              <a:t>المنظور </a:t>
            </a:r>
            <a:r>
              <a:rPr lang="ar-SA" sz="2400" b="1" dirty="0" smtClean="0">
                <a:solidFill>
                  <a:srgbClr val="00B050"/>
                </a:solidFill>
              </a:rPr>
              <a:t>السلوكي </a:t>
            </a:r>
            <a:r>
              <a:rPr lang="ar-EG" sz="2400" b="1" dirty="0" smtClean="0">
                <a:solidFill>
                  <a:srgbClr val="00B050"/>
                </a:solidFill>
              </a:rPr>
              <a:t>للمؤسسة</a:t>
            </a:r>
          </a:p>
          <a:p>
            <a:pPr marL="514350" indent="-514350" rtl="1" eaLnBrk="1" hangingPunct="1">
              <a:buFont typeface="Wingdings" pitchFamily="2" charset="2"/>
              <a:buChar char="q"/>
            </a:pPr>
            <a:r>
              <a:rPr lang="ar-SA" sz="2400" b="1" dirty="0" smtClean="0">
                <a:solidFill>
                  <a:srgbClr val="00B050"/>
                </a:solidFill>
                <a:cs typeface="Arial" pitchFamily="34" charset="0"/>
              </a:rPr>
              <a:t> </a:t>
            </a:r>
            <a:r>
              <a:rPr lang="ar-EG" sz="2400" b="1" dirty="0" smtClean="0">
                <a:solidFill>
                  <a:srgbClr val="00B050"/>
                </a:solidFill>
                <a:cs typeface="Arial" pitchFamily="34" charset="0"/>
              </a:rPr>
              <a:t>مقارنة </a:t>
            </a:r>
            <a:r>
              <a:rPr lang="ar-EG" sz="2400" b="1" dirty="0" smtClean="0">
                <a:solidFill>
                  <a:srgbClr val="00B050"/>
                </a:solidFill>
              </a:rPr>
              <a:t>المنظور</a:t>
            </a:r>
            <a:r>
              <a:rPr lang="ar-SA" sz="2400" b="1" dirty="0" smtClean="0">
                <a:solidFill>
                  <a:srgbClr val="00B050"/>
                </a:solidFill>
              </a:rPr>
              <a:t>السلوكي</a:t>
            </a:r>
            <a:r>
              <a:rPr lang="ar-EG" sz="2400" b="1" dirty="0" smtClean="0">
                <a:solidFill>
                  <a:srgbClr val="00B050"/>
                </a:solidFill>
              </a:rPr>
              <a:t> والمنظور التقني</a:t>
            </a:r>
            <a:r>
              <a:rPr lang="ar-SA" sz="2400" b="1" dirty="0" smtClean="0">
                <a:solidFill>
                  <a:srgbClr val="00B050"/>
                </a:solidFill>
              </a:rPr>
              <a:t> </a:t>
            </a:r>
            <a:r>
              <a:rPr lang="ar-EG" sz="2400" b="1" dirty="0" smtClean="0">
                <a:solidFill>
                  <a:srgbClr val="00B050"/>
                </a:solidFill>
              </a:rPr>
              <a:t>للمؤسسة</a:t>
            </a:r>
          </a:p>
          <a:p>
            <a:pPr marL="514350" indent="-514350" rtl="1" eaLnBrk="1" hangingPunct="1">
              <a:buFont typeface="Wingdings" pitchFamily="2" charset="2"/>
              <a:buChar char="q"/>
            </a:pPr>
            <a:r>
              <a:rPr lang="ar-SA" sz="2400" b="1" dirty="0" smtClean="0">
                <a:solidFill>
                  <a:srgbClr val="00B050"/>
                </a:solidFill>
                <a:cs typeface="Arial" pitchFamily="34" charset="0"/>
              </a:rPr>
              <a:t> </a:t>
            </a:r>
            <a:r>
              <a:rPr lang="ar-SA" sz="2400" b="1" dirty="0" smtClean="0">
                <a:solidFill>
                  <a:srgbClr val="00B050"/>
                </a:solidFill>
              </a:rPr>
              <a:t>سمات </a:t>
            </a:r>
            <a:r>
              <a:rPr lang="ar-EG" sz="2400" b="1" dirty="0" smtClean="0">
                <a:solidFill>
                  <a:srgbClr val="00B050"/>
                </a:solidFill>
              </a:rPr>
              <a:t>المؤسسات</a:t>
            </a:r>
          </a:p>
          <a:p>
            <a:pPr marL="914400" lvl="1" indent="-514350" rtl="1" eaLnBrk="1" hangingPunct="1">
              <a:buFont typeface="+mj-lt"/>
              <a:buAutoNum type="arabicPeriod"/>
            </a:pPr>
            <a:r>
              <a:rPr lang="ar-SA" sz="2000" b="1" dirty="0" smtClean="0">
                <a:solidFill>
                  <a:srgbClr val="00B050"/>
                </a:solidFill>
              </a:rPr>
              <a:t>الخصائص الهيكلية </a:t>
            </a:r>
            <a:r>
              <a:rPr lang="ar-EG" sz="2000" b="1" dirty="0" smtClean="0">
                <a:solidFill>
                  <a:srgbClr val="00B050"/>
                </a:solidFill>
              </a:rPr>
              <a:t>للمؤسسات</a:t>
            </a:r>
          </a:p>
          <a:p>
            <a:pPr marL="914400" lvl="1" indent="-514350" rtl="1" eaLnBrk="1" hangingPunct="1">
              <a:buFont typeface="+mj-lt"/>
              <a:buAutoNum type="arabicPeriod"/>
            </a:pPr>
            <a:r>
              <a:rPr lang="ar-SA" sz="2000" b="1" dirty="0" smtClean="0">
                <a:solidFill>
                  <a:srgbClr val="00B050"/>
                </a:solidFill>
              </a:rPr>
              <a:t>إجراءات التشغيل النمطية </a:t>
            </a:r>
            <a:r>
              <a:rPr lang="en-US" sz="2000" b="1" dirty="0" smtClean="0">
                <a:solidFill>
                  <a:srgbClr val="00B050"/>
                </a:solidFill>
              </a:rPr>
              <a:t>Standard Operating Procedures-SOP</a:t>
            </a:r>
            <a:endParaRPr lang="ar-EG" sz="2000" b="1" dirty="0" smtClean="0">
              <a:solidFill>
                <a:srgbClr val="00B050"/>
              </a:solidFill>
            </a:endParaRPr>
          </a:p>
          <a:p>
            <a:pPr marL="914400" lvl="1" indent="-514350" rtl="1" eaLnBrk="1" hangingPunct="1">
              <a:buFont typeface="+mj-lt"/>
              <a:buAutoNum type="arabicPeriod"/>
            </a:pPr>
            <a:r>
              <a:rPr lang="ar-SA" sz="2000" b="1" dirty="0" smtClean="0">
                <a:solidFill>
                  <a:srgbClr val="00B050"/>
                </a:solidFill>
              </a:rPr>
              <a:t>سياسية المؤسسة  </a:t>
            </a:r>
            <a:r>
              <a:rPr lang="en-US" sz="2000" b="1" dirty="0" smtClean="0">
                <a:solidFill>
                  <a:srgbClr val="00B050"/>
                </a:solidFill>
              </a:rPr>
              <a:t>Organizational Politics</a:t>
            </a:r>
          </a:p>
          <a:p>
            <a:pPr marL="914400" lvl="1" indent="-514350" rtl="1" eaLnBrk="1" hangingPunct="1">
              <a:buFont typeface="+mj-lt"/>
              <a:buAutoNum type="arabicPeriod"/>
            </a:pPr>
            <a:r>
              <a:rPr lang="ar-EG" sz="2000" b="1" dirty="0" smtClean="0">
                <a:solidFill>
                  <a:srgbClr val="00B050"/>
                </a:solidFill>
              </a:rPr>
              <a:t>البيئات المحيطة بالمؤسسة </a:t>
            </a:r>
            <a:r>
              <a:rPr lang="en-GB" sz="2000" b="1" dirty="0" smtClean="0">
                <a:solidFill>
                  <a:srgbClr val="00B050"/>
                </a:solidFill>
              </a:rPr>
              <a:t> Organisational Environments</a:t>
            </a:r>
            <a:endParaRPr lang="ar-EG" sz="2000" b="1" dirty="0" smtClean="0">
              <a:solidFill>
                <a:srgbClr val="00B050"/>
              </a:solidFill>
            </a:endParaRPr>
          </a:p>
          <a:p>
            <a:pPr marL="914400" lvl="1" indent="-514350" rtl="1" eaLnBrk="1" hangingPunct="1">
              <a:buFont typeface="+mj-lt"/>
              <a:buAutoNum type="arabicPeriod"/>
            </a:pPr>
            <a:r>
              <a:rPr lang="ar-EG" sz="2000" b="1" dirty="0" smtClean="0">
                <a:solidFill>
                  <a:srgbClr val="00B050"/>
                </a:solidFill>
              </a:rPr>
              <a:t>بنية المؤسسة</a:t>
            </a:r>
            <a:r>
              <a:rPr lang="en-GB" sz="2000" b="1" dirty="0" smtClean="0">
                <a:solidFill>
                  <a:srgbClr val="00B050"/>
                </a:solidFill>
              </a:rPr>
              <a:t>  Organisational Structure </a:t>
            </a:r>
            <a:endParaRPr lang="ar-EG" sz="2000" b="1" dirty="0" smtClean="0">
              <a:solidFill>
                <a:srgbClr val="00B050"/>
              </a:solidFill>
            </a:endParaRPr>
          </a:p>
          <a:p>
            <a:pPr marL="914400" lvl="1" indent="-514350" rtl="1" eaLnBrk="1" hangingPunct="1">
              <a:buFont typeface="+mj-lt"/>
              <a:buAutoNum type="arabicPeriod"/>
            </a:pPr>
            <a:r>
              <a:rPr lang="ar-SA" sz="2000" b="1" dirty="0" smtClean="0">
                <a:solidFill>
                  <a:srgbClr val="00B050"/>
                </a:solidFill>
              </a:rPr>
              <a:t>الأنواع التنظيمية</a:t>
            </a:r>
            <a:r>
              <a:rPr lang="ar-EG" sz="2000" b="1" dirty="0" smtClean="0">
                <a:solidFill>
                  <a:srgbClr val="00B050"/>
                </a:solidFill>
              </a:rPr>
              <a:t> للمؤسسات </a:t>
            </a:r>
          </a:p>
          <a:p>
            <a:pPr marL="914400" lvl="1" indent="-514350" rtl="1" eaLnBrk="1" hangingPunct="1">
              <a:buFont typeface="Wingdings" pitchFamily="2" charset="2"/>
              <a:buChar char="§"/>
            </a:pPr>
            <a:endParaRPr lang="ar-EG" sz="2000" b="1" dirty="0" smtClean="0"/>
          </a:p>
          <a:p>
            <a:pPr marL="914400" lvl="1" indent="-514350" rtl="1" eaLnBrk="1" hangingPunct="1">
              <a:buFont typeface="Wingdings" pitchFamily="2" charset="2"/>
              <a:buChar char="§"/>
            </a:pPr>
            <a:endParaRPr lang="ar-EG" sz="2000" b="1" dirty="0" smtClean="0"/>
          </a:p>
          <a:p>
            <a:pPr marL="914400" lvl="1" indent="-514350" rtl="1" eaLnBrk="1" hangingPunct="1">
              <a:buFont typeface="Wingdings" pitchFamily="2" charset="2"/>
              <a:buChar char="§"/>
            </a:pPr>
            <a:endParaRPr lang="ar-EG" sz="2000" b="1" dirty="0" smtClean="0"/>
          </a:p>
          <a:p>
            <a:pPr marL="914400" lvl="1" indent="-514350" rtl="1" eaLnBrk="1" hangingPunct="1">
              <a:buFont typeface="Wingdings" pitchFamily="2" charset="2"/>
              <a:buChar char="§"/>
            </a:pPr>
            <a:endParaRPr lang="en-US" sz="2000" b="1" dirty="0" smtClean="0"/>
          </a:p>
          <a:p>
            <a:pPr marL="914400" lvl="1" indent="-514350" rtl="1" eaLnBrk="1" hangingPunct="1">
              <a:buFont typeface="Wingdings" pitchFamily="2" charset="2"/>
              <a:buChar char="§"/>
            </a:pPr>
            <a:endParaRPr lang="ar-EG" sz="2000" b="1" dirty="0" smtClean="0">
              <a:solidFill>
                <a:srgbClr val="00B050"/>
              </a:solidFill>
            </a:endParaRPr>
          </a:p>
          <a:p>
            <a:pPr marL="514350" indent="-514350" rtl="1" eaLnBrk="1" hangingPunct="1">
              <a:buFont typeface="Wingdings" pitchFamily="2" charset="2"/>
              <a:buChar char="q"/>
            </a:pPr>
            <a:endParaRPr lang="ar-SA" dirty="0" smtClean="0">
              <a:cs typeface="Arial" pitchFamily="34" charset="0"/>
            </a:endParaRPr>
          </a:p>
          <a:p>
            <a:pPr marL="514350" indent="-514350" rtl="1"/>
            <a:endParaRPr lang="en-US" dirty="0" smtClean="0"/>
          </a:p>
          <a:p>
            <a:pPr marL="514350" indent="-514350" rtl="1" eaLnBrk="1" hangingPunct="1">
              <a:buSzPct val="90000"/>
              <a:buFont typeface="Wingdings" pitchFamily="2" charset="2"/>
              <a:buChar char="q"/>
            </a:pPr>
            <a:endParaRPr lang="ar-SA" sz="2800" b="1" dirty="0" smtClean="0">
              <a:solidFill>
                <a:srgbClr val="009900"/>
              </a:solidFill>
              <a:cs typeface="Arial" pitchFamily="34" charset="0"/>
            </a:endParaRPr>
          </a:p>
          <a:p>
            <a:pPr marL="514350" indent="-514350" rtl="1" eaLnBrk="1" hangingPunct="1">
              <a:buSzPct val="90000"/>
              <a:buFont typeface="Wingdings" pitchFamily="2" charset="2"/>
              <a:buChar char="q"/>
            </a:pPr>
            <a:endParaRPr lang="ar-SA" sz="2800" b="1" dirty="0" smtClean="0">
              <a:solidFill>
                <a:srgbClr val="009900"/>
              </a:solidFill>
              <a:cs typeface="Arial" pitchFamily="34" charset="0"/>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SA" sz="2800" b="1" dirty="0" smtClean="0">
              <a:solidFill>
                <a:srgbClr val="009900"/>
              </a:solidFill>
              <a:cs typeface="Arial" pitchFamily="34" charset="0"/>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EG" sz="2800" b="1" dirty="0" smtClean="0">
              <a:solidFill>
                <a:srgbClr val="009900"/>
              </a:solidFill>
            </a:endParaRPr>
          </a:p>
          <a:p>
            <a:pPr rtl="1" eaLnBrk="1" hangingPunct="1">
              <a:buFont typeface="Wingdings" pitchFamily="2" charset="2"/>
              <a:buChar char="q"/>
            </a:pPr>
            <a:endParaRPr lang="ar-SA" sz="2800" b="1" dirty="0" smtClean="0">
              <a:solidFill>
                <a:srgbClr val="009900"/>
              </a:solidFill>
              <a:cs typeface="Arial" pitchFamily="34" charset="0"/>
            </a:endParaRPr>
          </a:p>
        </p:txBody>
      </p:sp>
      <p:sp>
        <p:nvSpPr>
          <p:cNvPr id="5" name="Date Placeholder 4"/>
          <p:cNvSpPr>
            <a:spLocks noGrp="1"/>
          </p:cNvSpPr>
          <p:nvPr>
            <p:ph type="dt" sz="half" idx="4294967295"/>
          </p:nvPr>
        </p:nvSpPr>
        <p:spPr>
          <a:xfrm>
            <a:off x="8229204" y="6629400"/>
            <a:ext cx="1676796" cy="222250"/>
          </a:xfrm>
          <a:prstGeom prst="rect">
            <a:avLst/>
          </a:prstGeom>
        </p:spPr>
        <p:txBody>
          <a:bodyPr/>
          <a:lstStyle/>
          <a:p>
            <a:pPr>
              <a:defRPr/>
            </a:pPr>
            <a:fld id="{5E425C2E-D0F1-4D2D-8999-38FA60157B3C}" type="datetime1">
              <a:rPr lang="en-US" smtClean="0"/>
              <a:pPr>
                <a:defRPr/>
              </a:pPr>
              <a:t>10/20/2013</a:t>
            </a:fld>
            <a:endParaRPr lang="en-US" dirty="0"/>
          </a:p>
        </p:txBody>
      </p:sp>
      <p:sp>
        <p:nvSpPr>
          <p:cNvPr id="6" name="Footer Placeholder 5"/>
          <p:cNvSpPr>
            <a:spLocks noGrp="1"/>
          </p:cNvSpPr>
          <p:nvPr>
            <p:ph type="ftr" sz="quarter" idx="4294967295"/>
          </p:nvPr>
        </p:nvSpPr>
        <p:spPr>
          <a:xfrm>
            <a:off x="3314039" y="6669088"/>
            <a:ext cx="3135180" cy="215900"/>
          </a:xfrm>
          <a:prstGeom prst="rect">
            <a:avLst/>
          </a:prstGeom>
        </p:spPr>
        <p:txBody>
          <a:bodyPr/>
          <a:lstStyle/>
          <a:p>
            <a:pP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العلاقة بين المؤسسة  ونظم المعلومات</a:t>
            </a:r>
            <a:endParaRPr lang="en-US" b="1" dirty="0"/>
          </a:p>
        </p:txBody>
      </p:sp>
      <p:sp>
        <p:nvSpPr>
          <p:cNvPr id="3" name="عنصر نائب للمحتوى 2"/>
          <p:cNvSpPr>
            <a:spLocks noGrp="1"/>
          </p:cNvSpPr>
          <p:nvPr>
            <p:ph idx="1"/>
          </p:nvPr>
        </p:nvSpPr>
        <p:spPr/>
        <p:txBody>
          <a:bodyPr/>
          <a:lstStyle/>
          <a:p>
            <a:pPr rtl="1">
              <a:buFont typeface="Wingdings" pitchFamily="2" charset="2"/>
              <a:buChar char="q"/>
            </a:pPr>
            <a:r>
              <a:rPr lang="ar-SA" sz="2800" b="1" dirty="0" smtClean="0"/>
              <a:t>هناك علاقة تأثير متداخلة ومعقدة ذات اتجاهين بين المؤسسة  ونظم المعلومات:</a:t>
            </a:r>
            <a:endParaRPr lang="en-US" sz="2800" b="1" dirty="0" smtClean="0"/>
          </a:p>
          <a:p>
            <a:pPr lvl="1" rtl="1">
              <a:buFont typeface="Wingdings" pitchFamily="2" charset="2"/>
              <a:buChar char="q"/>
            </a:pPr>
            <a:r>
              <a:rPr lang="ar-SA" sz="2400" b="1" dirty="0" smtClean="0"/>
              <a:t>تتأثر المؤسسة  </a:t>
            </a:r>
            <a:r>
              <a:rPr lang="ar-EG" sz="2400" b="1" dirty="0" smtClean="0"/>
              <a:t>ب</a:t>
            </a:r>
            <a:r>
              <a:rPr lang="ar-SA" sz="2400" b="1" dirty="0" smtClean="0"/>
              <a:t>نظم المعلومات حيث يتم تطوير هذه الأخيرة</a:t>
            </a:r>
            <a:r>
              <a:rPr lang="ar-EG" sz="2400" b="1" dirty="0" smtClean="0"/>
              <a:t> </a:t>
            </a:r>
            <a:r>
              <a:rPr lang="ar-SA" sz="2400" b="1" dirty="0" smtClean="0"/>
              <a:t> بالتعاون</a:t>
            </a:r>
            <a:r>
              <a:rPr lang="ar-EG" sz="2400" b="1" dirty="0" smtClean="0"/>
              <a:t> بين </a:t>
            </a:r>
            <a:r>
              <a:rPr lang="ar-SA" sz="2400" b="1" dirty="0" smtClean="0"/>
              <a:t>المدراء والمستخدمين للنظم في المؤسسة </a:t>
            </a:r>
            <a:r>
              <a:rPr lang="ar-EG" sz="2400" b="1" dirty="0" smtClean="0"/>
              <a:t>و </a:t>
            </a:r>
            <a:r>
              <a:rPr lang="ar-SA" sz="2400" b="1" dirty="0" smtClean="0"/>
              <a:t>مطورو النظم، وذلك لخدمة أهداف ومتطلبات المؤسسة  وتنفيذ المعاملات حسب الآلية المحددة في المؤسسة.</a:t>
            </a:r>
          </a:p>
          <a:p>
            <a:pPr lvl="1" rtl="1">
              <a:buFont typeface="Wingdings" pitchFamily="2" charset="2"/>
              <a:buChar char="q"/>
            </a:pPr>
            <a:r>
              <a:rPr lang="ar-SA" sz="2400" b="1" dirty="0" smtClean="0"/>
              <a:t>تؤثر نظم المعلومات على المؤسسة  حيث تساهم في إنجاحها وإمدادها بالمعلومات المفيدة بالوقت المناسب، وتؤثر في الحياة العملية والاجتماعية فيها، وتؤدي إلى تغيير في هيكلها التنظيمي  وآلية إجراء المعاملات فيها.</a:t>
            </a:r>
          </a:p>
          <a:p>
            <a:pPr lvl="1" rtl="1">
              <a:buFont typeface="Wingdings" pitchFamily="2" charset="2"/>
              <a:buChar char="q"/>
            </a:pPr>
            <a:r>
              <a:rPr lang="ar-SA" sz="2400" b="1" dirty="0" smtClean="0"/>
              <a:t>تعتبر عملية التغيير صعبة وتطرح عدة تحديات أمام المؤسسة.</a:t>
            </a:r>
            <a:endParaRPr lang="en-US" sz="2400" b="1" dirty="0"/>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العلاقة بين المؤسسة  ونظم المعلومات</a:t>
            </a:r>
            <a:endParaRPr lang="en-US" b="1" dirty="0"/>
          </a:p>
        </p:txBody>
      </p:sp>
      <p:sp>
        <p:nvSpPr>
          <p:cNvPr id="3" name="عنصر نائب للمحتوى 2"/>
          <p:cNvSpPr>
            <a:spLocks noGrp="1"/>
          </p:cNvSpPr>
          <p:nvPr>
            <p:ph idx="1"/>
          </p:nvPr>
        </p:nvSpPr>
        <p:spPr/>
        <p:txBody>
          <a:bodyPr/>
          <a:lstStyle/>
          <a:p>
            <a:pPr lvl="1"/>
            <a:r>
              <a:rPr lang="ar-SA" sz="2400" dirty="0" smtClean="0"/>
              <a:t>   </a:t>
            </a:r>
          </a:p>
          <a:p>
            <a:endParaRPr lang="en-US" dirty="0"/>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4</a:t>
            </a:fld>
            <a:endParaRPr lang="en-US" dirty="0"/>
          </a:p>
        </p:txBody>
      </p:sp>
      <p:grpSp>
        <p:nvGrpSpPr>
          <p:cNvPr id="11" name="مجموعة 19"/>
          <p:cNvGrpSpPr/>
          <p:nvPr/>
        </p:nvGrpSpPr>
        <p:grpSpPr>
          <a:xfrm>
            <a:off x="5410201" y="3429000"/>
            <a:ext cx="3810001" cy="2624554"/>
            <a:chOff x="5410201" y="3429000"/>
            <a:chExt cx="3810002" cy="2624554"/>
          </a:xfrm>
        </p:grpSpPr>
        <p:sp>
          <p:nvSpPr>
            <p:cNvPr id="5" name="Text Box 11"/>
            <p:cNvSpPr txBox="1">
              <a:spLocks noChangeArrowheads="1"/>
            </p:cNvSpPr>
            <p:nvPr/>
          </p:nvSpPr>
          <p:spPr bwMode="auto">
            <a:xfrm>
              <a:off x="5410201" y="3429000"/>
              <a:ext cx="3780828" cy="369332"/>
            </a:xfrm>
            <a:prstGeom prst="rect">
              <a:avLst/>
            </a:prstGeom>
            <a:solidFill>
              <a:schemeClr val="bg1"/>
            </a:solidFill>
            <a:ln w="28575">
              <a:solidFill>
                <a:schemeClr val="tx1"/>
              </a:solid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b="1" dirty="0">
                  <a:latin typeface="Georgia" pitchFamily="18" charset="0"/>
                </a:rPr>
                <a:t>البيئة                  </a:t>
              </a:r>
              <a:r>
                <a:rPr lang="en-US" b="1" dirty="0">
                  <a:latin typeface="Georgia" pitchFamily="18" charset="0"/>
                </a:rPr>
                <a:t>Environment</a:t>
              </a:r>
            </a:p>
          </p:txBody>
        </p:sp>
        <p:sp>
          <p:nvSpPr>
            <p:cNvPr id="6" name="Text Box 12"/>
            <p:cNvSpPr txBox="1">
              <a:spLocks noChangeArrowheads="1"/>
            </p:cNvSpPr>
            <p:nvPr/>
          </p:nvSpPr>
          <p:spPr bwMode="auto">
            <a:xfrm>
              <a:off x="5410201" y="3886200"/>
              <a:ext cx="3780827" cy="369332"/>
            </a:xfrm>
            <a:prstGeom prst="rect">
              <a:avLst/>
            </a:prstGeom>
            <a:solidFill>
              <a:schemeClr val="bg1"/>
            </a:solidFill>
            <a:ln w="28575">
              <a:solidFill>
                <a:schemeClr val="tx1"/>
              </a:solid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b="1" dirty="0">
                  <a:latin typeface="Georgia" pitchFamily="18" charset="0"/>
                </a:rPr>
                <a:t>الثقافة                 </a:t>
              </a:r>
              <a:r>
                <a:rPr lang="en-US" b="1" dirty="0">
                  <a:latin typeface="Georgia" pitchFamily="18" charset="0"/>
                </a:rPr>
                <a:t>Culture            </a:t>
              </a:r>
            </a:p>
          </p:txBody>
        </p:sp>
        <p:sp>
          <p:nvSpPr>
            <p:cNvPr id="7" name="Text Box 13"/>
            <p:cNvSpPr txBox="1">
              <a:spLocks noChangeArrowheads="1"/>
            </p:cNvSpPr>
            <p:nvPr/>
          </p:nvSpPr>
          <p:spPr bwMode="auto">
            <a:xfrm>
              <a:off x="5410201" y="4800600"/>
              <a:ext cx="3780827" cy="369332"/>
            </a:xfrm>
            <a:prstGeom prst="rect">
              <a:avLst/>
            </a:prstGeom>
            <a:solidFill>
              <a:schemeClr val="bg1"/>
            </a:solidFill>
            <a:ln w="28575">
              <a:solidFill>
                <a:schemeClr val="tx1"/>
              </a:solid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b="1" dirty="0">
                  <a:latin typeface="Georgia" pitchFamily="18" charset="0"/>
                </a:rPr>
                <a:t>المعاملات      </a:t>
              </a:r>
              <a:r>
                <a:rPr lang="en-US" b="1" dirty="0">
                  <a:latin typeface="Georgia" pitchFamily="18" charset="0"/>
                </a:rPr>
                <a:t>Business Process </a:t>
              </a:r>
            </a:p>
          </p:txBody>
        </p:sp>
        <p:sp>
          <p:nvSpPr>
            <p:cNvPr id="8" name="Text Box 14"/>
            <p:cNvSpPr txBox="1">
              <a:spLocks noChangeArrowheads="1"/>
            </p:cNvSpPr>
            <p:nvPr/>
          </p:nvSpPr>
          <p:spPr bwMode="auto">
            <a:xfrm>
              <a:off x="5410201" y="5257800"/>
              <a:ext cx="3780828" cy="369332"/>
            </a:xfrm>
            <a:prstGeom prst="rect">
              <a:avLst/>
            </a:prstGeom>
            <a:solidFill>
              <a:schemeClr val="bg1"/>
            </a:solidFill>
            <a:ln w="28575">
              <a:solidFill>
                <a:schemeClr val="tx1"/>
              </a:solid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b="1" dirty="0">
                  <a:latin typeface="Georgia" pitchFamily="18" charset="0"/>
                </a:rPr>
                <a:t>السياسة      </a:t>
              </a:r>
              <a:r>
                <a:rPr lang="en-US" b="1" dirty="0">
                  <a:latin typeface="Georgia" pitchFamily="18" charset="0"/>
                </a:rPr>
                <a:t>Politics                     </a:t>
              </a:r>
            </a:p>
          </p:txBody>
        </p:sp>
        <p:sp>
          <p:nvSpPr>
            <p:cNvPr id="9" name="Text Box 15"/>
            <p:cNvSpPr txBox="1">
              <a:spLocks noChangeArrowheads="1"/>
            </p:cNvSpPr>
            <p:nvPr/>
          </p:nvSpPr>
          <p:spPr bwMode="auto">
            <a:xfrm>
              <a:off x="5410201" y="5715000"/>
              <a:ext cx="3780828" cy="338554"/>
            </a:xfrm>
            <a:prstGeom prst="rect">
              <a:avLst/>
            </a:prstGeom>
            <a:solidFill>
              <a:schemeClr val="bg1"/>
            </a:solidFill>
            <a:ln w="28575">
              <a:solidFill>
                <a:schemeClr val="tx1"/>
              </a:solid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sz="1600" b="1" dirty="0">
                  <a:latin typeface="Georgia" pitchFamily="18" charset="0"/>
                </a:rPr>
                <a:t>اتخاذ القرار   </a:t>
              </a:r>
              <a:r>
                <a:rPr lang="en-US" sz="1600" b="1" dirty="0" smtClean="0">
                  <a:latin typeface="Georgia" pitchFamily="18" charset="0"/>
                </a:rPr>
                <a:t>Management decisions</a:t>
              </a:r>
              <a:endParaRPr lang="en-US" sz="1600" b="1" dirty="0">
                <a:latin typeface="Georgia" pitchFamily="18" charset="0"/>
              </a:endParaRPr>
            </a:p>
          </p:txBody>
        </p:sp>
        <p:sp>
          <p:nvSpPr>
            <p:cNvPr id="10" name="Text Box 16"/>
            <p:cNvSpPr txBox="1">
              <a:spLocks noChangeArrowheads="1"/>
            </p:cNvSpPr>
            <p:nvPr/>
          </p:nvSpPr>
          <p:spPr bwMode="auto">
            <a:xfrm>
              <a:off x="5410201" y="4343400"/>
              <a:ext cx="3810002" cy="369332"/>
            </a:xfrm>
            <a:prstGeom prst="rect">
              <a:avLst/>
            </a:prstGeom>
            <a:solidFill>
              <a:schemeClr val="bg1"/>
            </a:solidFill>
            <a:ln w="28575">
              <a:solidFill>
                <a:schemeClr val="tx1"/>
              </a:solid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EG" b="1" dirty="0" smtClean="0">
                  <a:latin typeface="Georgia" pitchFamily="18" charset="0"/>
                </a:rPr>
                <a:t>بنية المؤسسة </a:t>
              </a:r>
              <a:r>
                <a:rPr lang="en-GB" b="1" dirty="0" smtClean="0">
                  <a:latin typeface="Georgia" pitchFamily="18" charset="0"/>
                </a:rPr>
                <a:t>Structure                </a:t>
              </a:r>
              <a:endParaRPr lang="en-US" b="1" dirty="0">
                <a:latin typeface="Georgia" pitchFamily="18" charset="0"/>
              </a:endParaRPr>
            </a:p>
          </p:txBody>
        </p:sp>
      </p:grpSp>
      <p:pic>
        <p:nvPicPr>
          <p:cNvPr id="30" name="Picture 9" descr="Fig-3-01"/>
          <p:cNvPicPr>
            <a:picLocks noChangeAspect="1" noChangeArrowheads="1"/>
          </p:cNvPicPr>
          <p:nvPr/>
        </p:nvPicPr>
        <p:blipFill>
          <a:blip r:embed="rId2" cstate="print"/>
          <a:srcRect/>
          <a:stretch>
            <a:fillRect/>
          </a:stretch>
        </p:blipFill>
        <p:spPr bwMode="auto">
          <a:xfrm>
            <a:off x="381000" y="2057400"/>
            <a:ext cx="4800600" cy="369887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err="1" smtClean="0"/>
              <a:t>المنظورالتقني</a:t>
            </a:r>
            <a:r>
              <a:rPr lang="ar-EG" b="1" dirty="0" smtClean="0"/>
              <a:t> للمؤسسة</a:t>
            </a:r>
            <a:endParaRPr lang="en-US" b="1" dirty="0"/>
          </a:p>
        </p:txBody>
      </p:sp>
      <p:sp>
        <p:nvSpPr>
          <p:cNvPr id="3" name="عنصر نائب للمحتوى 2"/>
          <p:cNvSpPr>
            <a:spLocks noGrp="1"/>
          </p:cNvSpPr>
          <p:nvPr>
            <p:ph idx="1"/>
          </p:nvPr>
        </p:nvSpPr>
        <p:spPr/>
        <p:txBody>
          <a:bodyPr/>
          <a:lstStyle/>
          <a:p>
            <a:pPr rtl="1">
              <a:buFont typeface="Wingdings" pitchFamily="2" charset="2"/>
              <a:buChar char="q"/>
            </a:pPr>
            <a:endParaRPr lang="ar-SA" sz="2400" b="1" dirty="0" smtClean="0"/>
          </a:p>
          <a:p>
            <a:pPr lvl="1" rtl="1">
              <a:buFont typeface="Wingdings" pitchFamily="2" charset="2"/>
              <a:buChar char="q"/>
            </a:pPr>
            <a:r>
              <a:rPr lang="ar-SA" sz="2400" b="1" dirty="0" smtClean="0"/>
              <a:t>المؤسسة  هي نظام ديناميكي مفتوح ذاتي التوجه، لها تنظيم إداري وهيكل رسمي اجتماعي </a:t>
            </a:r>
            <a:r>
              <a:rPr lang="ar-SA" sz="2400" b="1" dirty="0" smtClean="0"/>
              <a:t>ثابت. </a:t>
            </a:r>
            <a:endParaRPr lang="en-US" sz="2400" b="1" dirty="0" smtClean="0"/>
          </a:p>
          <a:p>
            <a:pPr lvl="1" rtl="1">
              <a:buFont typeface="Wingdings" pitchFamily="2" charset="2"/>
              <a:buChar char="q"/>
            </a:pPr>
            <a:r>
              <a:rPr lang="ar-SA" sz="2400" b="1" dirty="0" smtClean="0"/>
              <a:t>هيكلها ثابت لأنها مستقرة وروتينية وتعمر طويلا أكثر من أي مجموعة غير رسمية، </a:t>
            </a:r>
          </a:p>
          <a:p>
            <a:pPr lvl="1" rtl="1">
              <a:buFont typeface="Wingdings" pitchFamily="2" charset="2"/>
              <a:buChar char="q"/>
            </a:pPr>
            <a:r>
              <a:rPr lang="ar-SA" sz="2400" b="1" dirty="0" smtClean="0"/>
              <a:t>وهي رسمية لأنها كيانات قانونية ويجب أن تلتزم بقواعد عمل محددة. </a:t>
            </a:r>
          </a:p>
          <a:p>
            <a:pPr lvl="1" rtl="1">
              <a:buFont typeface="Wingdings" pitchFamily="2" charset="2"/>
              <a:buChar char="q"/>
            </a:pPr>
            <a:r>
              <a:rPr lang="ar-SA" sz="2400" b="1" dirty="0" smtClean="0"/>
              <a:t>وهي هيكل اجتماعي لأنها تتكون من عناصر اجتماعية : أفراد وتجهيزات</a:t>
            </a:r>
            <a:endParaRPr lang="en-US" sz="2400" b="1" dirty="0" smtClean="0"/>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المنظور التقني للمؤسسة</a:t>
            </a:r>
            <a:endParaRPr lang="en-US" b="1" dirty="0"/>
          </a:p>
        </p:txBody>
      </p:sp>
      <p:sp>
        <p:nvSpPr>
          <p:cNvPr id="3" name="عنصر نائب للمحتوى 2"/>
          <p:cNvSpPr>
            <a:spLocks noGrp="1"/>
          </p:cNvSpPr>
          <p:nvPr>
            <p:ph idx="1"/>
          </p:nvPr>
        </p:nvSpPr>
        <p:spPr/>
        <p:txBody>
          <a:bodyPr/>
          <a:lstStyle/>
          <a:p>
            <a:pPr lvl="1" rtl="1">
              <a:buFont typeface="Wingdings" pitchFamily="2" charset="2"/>
              <a:buChar char="q"/>
            </a:pPr>
            <a:r>
              <a:rPr lang="ar-SA" sz="2400" b="1" dirty="0" smtClean="0"/>
              <a:t>يعتبر رأس المال والموارد البشرية من أهم عوامل الإنتاج</a:t>
            </a:r>
            <a:r>
              <a:rPr lang="ar-EG" sz="2400" b="1" dirty="0" smtClean="0"/>
              <a:t> التي توفرها</a:t>
            </a:r>
            <a:r>
              <a:rPr lang="ar-SA" sz="2400" b="1" dirty="0" smtClean="0"/>
              <a:t> البيئة وتحولهم المؤسسة  إلى منتجات وخدمات في عملية الإنتاج</a:t>
            </a:r>
            <a:r>
              <a:rPr lang="ar-EG" sz="2400" b="1" dirty="0" err="1" smtClean="0"/>
              <a:t>.</a:t>
            </a:r>
            <a:r>
              <a:rPr lang="ar-EG" sz="2400" b="1" dirty="0" smtClean="0"/>
              <a:t> هذه المنتجات والخدمات يتم استهلاكها في بيئتها التي تقوم بإمداد رأس المال والموارد البشرية وهكذا </a:t>
            </a:r>
            <a:endParaRPr lang="en-US" sz="2400" b="1" dirty="0" smtClean="0"/>
          </a:p>
          <a:p>
            <a:pPr lvl="1" rtl="1">
              <a:buFont typeface="Wingdings" pitchFamily="2" charset="2"/>
              <a:buChar char="q"/>
            </a:pPr>
            <a:endParaRPr lang="ar-EG" sz="2400" b="1" dirty="0" smtClean="0"/>
          </a:p>
          <a:p>
            <a:pPr lvl="1" rtl="1">
              <a:buFont typeface="Wingdings" pitchFamily="2" charset="2"/>
              <a:buChar char="q"/>
            </a:pPr>
            <a:endParaRPr lang="ar-EG" sz="2400" b="1" dirty="0" smtClean="0"/>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6</a:t>
            </a:fld>
            <a:endParaRPr lang="en-US" dirty="0"/>
          </a:p>
        </p:txBody>
      </p:sp>
      <p:sp>
        <p:nvSpPr>
          <p:cNvPr id="5" name="Text Box 19"/>
          <p:cNvSpPr txBox="1">
            <a:spLocks noChangeArrowheads="1"/>
          </p:cNvSpPr>
          <p:nvPr/>
        </p:nvSpPr>
        <p:spPr bwMode="auto">
          <a:xfrm>
            <a:off x="7086600" y="4495800"/>
            <a:ext cx="2133600" cy="1061829"/>
          </a:xfrm>
          <a:prstGeom prst="rect">
            <a:avLst/>
          </a:prstGeom>
          <a:solidFill>
            <a:schemeClr val="bg1"/>
          </a:solidFill>
          <a:ln w="28575">
            <a:solidFill>
              <a:schemeClr val="tx1"/>
            </a:solidFill>
            <a:miter lim="800000"/>
            <a:headEnd/>
            <a:tailEnd/>
          </a:ln>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b="1" dirty="0">
                <a:latin typeface="Georgia" pitchFamily="18" charset="0"/>
              </a:rPr>
              <a:t>المدخلات من البيئة</a:t>
            </a:r>
          </a:p>
          <a:p>
            <a:pPr algn="ctr">
              <a:spcBef>
                <a:spcPct val="50000"/>
              </a:spcBef>
            </a:pPr>
            <a:r>
              <a:rPr lang="en-US" b="1" dirty="0" smtClean="0">
                <a:latin typeface="Georgia" pitchFamily="18" charset="0"/>
              </a:rPr>
              <a:t>Inputs </a:t>
            </a:r>
            <a:r>
              <a:rPr lang="en-US" b="1" dirty="0">
                <a:latin typeface="Georgia" pitchFamily="18" charset="0"/>
              </a:rPr>
              <a:t>from Environment</a:t>
            </a:r>
          </a:p>
        </p:txBody>
      </p:sp>
      <p:sp>
        <p:nvSpPr>
          <p:cNvPr id="6" name="Text Box 20"/>
          <p:cNvSpPr txBox="1">
            <a:spLocks noChangeArrowheads="1"/>
          </p:cNvSpPr>
          <p:nvPr/>
        </p:nvSpPr>
        <p:spPr bwMode="auto">
          <a:xfrm>
            <a:off x="533400" y="4572000"/>
            <a:ext cx="2057400" cy="1061829"/>
          </a:xfrm>
          <a:prstGeom prst="rect">
            <a:avLst/>
          </a:prstGeom>
          <a:solidFill>
            <a:schemeClr val="bg1"/>
          </a:solidFill>
          <a:ln w="28575">
            <a:solidFill>
              <a:schemeClr val="tx1"/>
            </a:solidFill>
            <a:miter lim="800000"/>
            <a:headEnd/>
            <a:tailEnd/>
          </a:ln>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b="1" dirty="0">
                <a:latin typeface="Georgia" pitchFamily="18" charset="0"/>
              </a:rPr>
              <a:t>المخرجات </a:t>
            </a:r>
            <a:r>
              <a:rPr lang="ar-SA" b="1" dirty="0" smtClean="0">
                <a:latin typeface="Georgia" pitchFamily="18" charset="0"/>
              </a:rPr>
              <a:t>إلى </a:t>
            </a:r>
            <a:r>
              <a:rPr lang="ar-SA" b="1" dirty="0">
                <a:latin typeface="Georgia" pitchFamily="18" charset="0"/>
              </a:rPr>
              <a:t>البيئة</a:t>
            </a:r>
          </a:p>
          <a:p>
            <a:pPr algn="ctr">
              <a:spcBef>
                <a:spcPct val="50000"/>
              </a:spcBef>
            </a:pPr>
            <a:r>
              <a:rPr lang="en-US" b="1" dirty="0">
                <a:latin typeface="Georgia" pitchFamily="18" charset="0"/>
              </a:rPr>
              <a:t> </a:t>
            </a:r>
            <a:r>
              <a:rPr lang="en-US" b="1" dirty="0" smtClean="0">
                <a:latin typeface="Georgia" pitchFamily="18" charset="0"/>
              </a:rPr>
              <a:t>Outputs </a:t>
            </a:r>
            <a:r>
              <a:rPr lang="en-US" b="1" dirty="0">
                <a:latin typeface="Georgia" pitchFamily="18" charset="0"/>
              </a:rPr>
              <a:t>to Environment</a:t>
            </a:r>
          </a:p>
        </p:txBody>
      </p:sp>
      <p:sp>
        <p:nvSpPr>
          <p:cNvPr id="7" name="Text Box 21"/>
          <p:cNvSpPr txBox="1">
            <a:spLocks noChangeArrowheads="1"/>
          </p:cNvSpPr>
          <p:nvPr/>
        </p:nvSpPr>
        <p:spPr bwMode="auto">
          <a:xfrm>
            <a:off x="3657600" y="4114800"/>
            <a:ext cx="2133600" cy="1061829"/>
          </a:xfrm>
          <a:prstGeom prst="rect">
            <a:avLst/>
          </a:prstGeom>
          <a:solidFill>
            <a:schemeClr val="bg1"/>
          </a:solidFill>
          <a:ln w="9525">
            <a:miter lim="800000"/>
            <a:headEnd/>
            <a:tailEnd/>
          </a:ln>
          <a:scene3d>
            <a:camera prst="legacyObliqueBottomLeft"/>
            <a:lightRig rig="legacyFlat3" dir="t"/>
          </a:scene3d>
          <a:sp3d extrusionH="430200" prstMaterial="legacyMatte">
            <a:bevelT w="13500" h="13500" prst="angle"/>
            <a:bevelB w="13500" h="13500" prst="angle"/>
            <a:extrusionClr>
              <a:schemeClr val="bg1"/>
            </a:extrusionClr>
          </a:sp3d>
        </p:spPr>
        <p:txBody>
          <a:bodyPr>
            <a:spAutoFit/>
            <a:flatTx/>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b="1" dirty="0">
                <a:latin typeface="Georgia" pitchFamily="18" charset="0"/>
              </a:rPr>
              <a:t>عملية </a:t>
            </a:r>
            <a:r>
              <a:rPr lang="ar-SA" b="1" dirty="0" smtClean="0">
                <a:latin typeface="Georgia" pitchFamily="18" charset="0"/>
              </a:rPr>
              <a:t>الإنتاج</a:t>
            </a:r>
            <a:endParaRPr lang="ar-SA" b="1" dirty="0">
              <a:latin typeface="Georgia" pitchFamily="18" charset="0"/>
            </a:endParaRPr>
          </a:p>
          <a:p>
            <a:pPr algn="ctr">
              <a:spcBef>
                <a:spcPct val="50000"/>
              </a:spcBef>
            </a:pPr>
            <a:r>
              <a:rPr lang="en-US" b="1" dirty="0">
                <a:latin typeface="Georgia" pitchFamily="18" charset="0"/>
              </a:rPr>
              <a:t>Production Process</a:t>
            </a:r>
          </a:p>
        </p:txBody>
      </p:sp>
      <p:sp>
        <p:nvSpPr>
          <p:cNvPr id="9" name="Line 23"/>
          <p:cNvSpPr>
            <a:spLocks noChangeShapeType="1"/>
          </p:cNvSpPr>
          <p:nvPr/>
        </p:nvSpPr>
        <p:spPr bwMode="auto">
          <a:xfrm flipH="1">
            <a:off x="5715000" y="4724398"/>
            <a:ext cx="1371600" cy="2"/>
          </a:xfrm>
          <a:prstGeom prst="line">
            <a:avLst/>
          </a:prstGeom>
          <a:noFill/>
          <a:ln w="28575">
            <a:solidFill>
              <a:schemeClr val="tx1"/>
            </a:solidFill>
            <a:round/>
            <a:headEn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15" name="Line 23"/>
          <p:cNvSpPr>
            <a:spLocks noChangeShapeType="1"/>
          </p:cNvSpPr>
          <p:nvPr/>
        </p:nvSpPr>
        <p:spPr bwMode="auto">
          <a:xfrm flipH="1" flipV="1">
            <a:off x="2590800" y="4715086"/>
            <a:ext cx="1066800" cy="1"/>
          </a:xfrm>
          <a:prstGeom prst="line">
            <a:avLst/>
          </a:prstGeom>
          <a:noFill/>
          <a:ln w="28575">
            <a:solidFill>
              <a:schemeClr val="tx1"/>
            </a:solidFill>
            <a:round/>
            <a:headEnd/>
            <a:tailEnd type="triangle" w="med" len="med"/>
          </a:ln>
        </p:spPr>
        <p:txBody>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en-US"/>
          </a:p>
        </p:txBody>
      </p:sp>
      <p:sp>
        <p:nvSpPr>
          <p:cNvPr id="16" name="Text Box 19"/>
          <p:cNvSpPr txBox="1">
            <a:spLocks noChangeArrowheads="1"/>
          </p:cNvSpPr>
          <p:nvPr/>
        </p:nvSpPr>
        <p:spPr bwMode="auto">
          <a:xfrm>
            <a:off x="2819400" y="3352800"/>
            <a:ext cx="3048000" cy="707886"/>
          </a:xfrm>
          <a:prstGeom prst="rect">
            <a:avLst/>
          </a:prstGeom>
          <a:solidFill>
            <a:schemeClr val="bg1"/>
          </a:solidFill>
          <a:ln w="28575">
            <a:solidFill>
              <a:schemeClr val="tx1"/>
            </a:solid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sz="2000" b="1" dirty="0" smtClean="0">
                <a:latin typeface="Georgia" pitchFamily="18" charset="0"/>
              </a:rPr>
              <a:t>المؤسسة      </a:t>
            </a:r>
            <a:r>
              <a:rPr lang="en-US" sz="2000" b="1" dirty="0" smtClean="0">
                <a:latin typeface="Georgia" pitchFamily="18" charset="0"/>
              </a:rPr>
              <a:t>Organization</a:t>
            </a:r>
            <a:endParaRPr lang="en-US" sz="2000" b="1" dirty="0">
              <a:latin typeface="Georgia" pitchFamily="18" charset="0"/>
            </a:endParaRPr>
          </a:p>
        </p:txBody>
      </p:sp>
      <p:cxnSp>
        <p:nvCxnSpPr>
          <p:cNvPr id="27" name="رابط منحني 26"/>
          <p:cNvCxnSpPr/>
          <p:nvPr/>
        </p:nvCxnSpPr>
        <p:spPr>
          <a:xfrm flipV="1">
            <a:off x="2590800" y="5410200"/>
            <a:ext cx="4572000" cy="76200"/>
          </a:xfrm>
          <a:prstGeom prst="curvedConnector3">
            <a:avLst>
              <a:gd name="adj1" fmla="val 50000"/>
            </a:avLst>
          </a:prstGeom>
          <a:ln w="28575" cap="sq">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المنظور </a:t>
            </a:r>
            <a:r>
              <a:rPr lang="ar-SA" b="1" dirty="0" smtClean="0"/>
              <a:t>السلوكي </a:t>
            </a:r>
            <a:r>
              <a:rPr lang="ar-EG" b="1" dirty="0" smtClean="0"/>
              <a:t>للمؤسسة</a:t>
            </a:r>
            <a:endParaRPr lang="en-US" b="1" dirty="0"/>
          </a:p>
        </p:txBody>
      </p:sp>
      <p:sp>
        <p:nvSpPr>
          <p:cNvPr id="3" name="عنصر نائب للمحتوى 2"/>
          <p:cNvSpPr>
            <a:spLocks noGrp="1"/>
          </p:cNvSpPr>
          <p:nvPr>
            <p:ph idx="1"/>
          </p:nvPr>
        </p:nvSpPr>
        <p:spPr/>
        <p:txBody>
          <a:bodyPr/>
          <a:lstStyle/>
          <a:p>
            <a:pPr lvl="1" rtl="1">
              <a:buFont typeface="Wingdings" pitchFamily="2" charset="2"/>
              <a:buChar char="q"/>
            </a:pPr>
            <a:r>
              <a:rPr lang="ar-EG" sz="2400" b="1" dirty="0" smtClean="0"/>
              <a:t>هو</a:t>
            </a:r>
            <a:r>
              <a:rPr lang="ar-SA" sz="2400" b="1" dirty="0" smtClean="0"/>
              <a:t>مجموعة من الحقوق والواجبات والامتيازات والمسؤوليات التي تعمل بشكل متوازن خلال فترة زمنية لاحتواء النزاعات وحل المشاكل داخل المؤسسة.</a:t>
            </a:r>
            <a:endParaRPr lang="en-US" sz="2400" b="1" dirty="0" smtClean="0"/>
          </a:p>
          <a:p>
            <a:pPr lvl="1" rtl="1">
              <a:buFont typeface="Wingdings" pitchFamily="2" charset="2"/>
              <a:buChar char="q"/>
            </a:pPr>
            <a:r>
              <a:rPr lang="ar-SA" sz="2400" b="1" dirty="0" smtClean="0"/>
              <a:t>ليس هناك قواعد رسمية لمكونات المفهوم السلوكي حيث يطور الأفراد العاملون طرق العمل المعتادة، ويبنون العلاقات الإدارية بين الرؤساء والمرؤوسين لتحديد كيفية تنفيذ العمل وحجم العمل والشروط المتحكمة بالتنفيذ. </a:t>
            </a:r>
            <a:endParaRPr lang="en-US" sz="2400" b="1" dirty="0" smtClean="0"/>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EG" b="1" dirty="0" smtClean="0"/>
              <a:t>المنظور</a:t>
            </a:r>
            <a:r>
              <a:rPr lang="ar-SA" b="1" dirty="0" smtClean="0"/>
              <a:t>السلوكي </a:t>
            </a:r>
            <a:r>
              <a:rPr lang="ar-EG" b="1" dirty="0" smtClean="0"/>
              <a:t>للمؤسسة</a:t>
            </a:r>
            <a:endParaRPr lang="en-US" b="1" dirty="0"/>
          </a:p>
        </p:txBody>
      </p:sp>
      <p:sp>
        <p:nvSpPr>
          <p:cNvPr id="3" name="عنصر نائب للمحتوى 2"/>
          <p:cNvSpPr>
            <a:spLocks noGrp="1"/>
          </p:cNvSpPr>
          <p:nvPr>
            <p:ph idx="1"/>
          </p:nvPr>
        </p:nvSpPr>
        <p:spPr/>
        <p:txBody>
          <a:bodyPr/>
          <a:lstStyle/>
          <a:p>
            <a:r>
              <a:rPr lang="ar-SA" dirty="0" smtClean="0"/>
              <a:t> </a:t>
            </a:r>
          </a:p>
        </p:txBody>
      </p:sp>
      <p:sp>
        <p:nvSpPr>
          <p:cNvPr id="4" name="عنصر نائب لرقم الشريحة 3"/>
          <p:cNvSpPr>
            <a:spLocks noGrp="1"/>
          </p:cNvSpPr>
          <p:nvPr>
            <p:ph type="sldNum" sz="quarter" idx="4294967295"/>
          </p:nvPr>
        </p:nvSpPr>
        <p:spPr>
          <a:xfrm>
            <a:off x="2105024" y="6394926"/>
            <a:ext cx="651711" cy="347189"/>
          </a:xfrm>
          <a:prstGeom prst="rect">
            <a:avLst/>
          </a:prstGeom>
        </p:spPr>
        <p:txBody>
          <a:bodyPr/>
          <a:lstStyle/>
          <a:p>
            <a:pPr>
              <a:defRPr/>
            </a:pPr>
            <a:fld id="{FFF0F569-9724-490C-8368-9A7E0DF21DA7}" type="slidenum">
              <a:rPr lang="ar-SA" smtClean="0"/>
              <a:pPr>
                <a:defRPr/>
              </a:pPr>
              <a:t>8</a:t>
            </a:fld>
            <a:endParaRPr lang="en-US" dirty="0"/>
          </a:p>
        </p:txBody>
      </p:sp>
      <p:sp>
        <p:nvSpPr>
          <p:cNvPr id="5" name="Text Box 6"/>
          <p:cNvSpPr txBox="1">
            <a:spLocks noChangeArrowheads="1"/>
          </p:cNvSpPr>
          <p:nvPr/>
        </p:nvSpPr>
        <p:spPr bwMode="auto">
          <a:xfrm>
            <a:off x="7683304" y="3473896"/>
            <a:ext cx="2133600" cy="1061829"/>
          </a:xfrm>
          <a:prstGeom prst="rect">
            <a:avLst/>
          </a:prstGeom>
          <a:solidFill>
            <a:schemeClr val="bg1"/>
          </a:solidFill>
          <a:ln w="28575">
            <a:solidFill>
              <a:schemeClr val="tx1"/>
            </a:solid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b="1" dirty="0">
                <a:latin typeface="Georgia" pitchFamily="18" charset="0"/>
              </a:rPr>
              <a:t>المدخلات من البيئة</a:t>
            </a:r>
          </a:p>
          <a:p>
            <a:pPr algn="ctr">
              <a:spcBef>
                <a:spcPct val="50000"/>
              </a:spcBef>
            </a:pPr>
            <a:r>
              <a:rPr lang="en-US" b="1" dirty="0" smtClean="0">
                <a:latin typeface="Georgia" pitchFamily="18" charset="0"/>
              </a:rPr>
              <a:t>Environmental Resources</a:t>
            </a:r>
            <a:endParaRPr lang="en-US" b="1" dirty="0">
              <a:latin typeface="Georgia" pitchFamily="18" charset="0"/>
            </a:endParaRPr>
          </a:p>
        </p:txBody>
      </p:sp>
      <p:sp>
        <p:nvSpPr>
          <p:cNvPr id="6" name="Text Box 7"/>
          <p:cNvSpPr txBox="1">
            <a:spLocks noChangeArrowheads="1"/>
          </p:cNvSpPr>
          <p:nvPr/>
        </p:nvSpPr>
        <p:spPr bwMode="auto">
          <a:xfrm>
            <a:off x="177012" y="3545334"/>
            <a:ext cx="2144688" cy="1061829"/>
          </a:xfrm>
          <a:prstGeom prst="rect">
            <a:avLst/>
          </a:prstGeom>
          <a:solidFill>
            <a:schemeClr val="bg1"/>
          </a:solidFill>
          <a:ln w="28575">
            <a:solidFill>
              <a:schemeClr val="tx1"/>
            </a:solid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ar-SA" b="1" dirty="0">
                <a:latin typeface="Georgia" pitchFamily="18" charset="0"/>
              </a:rPr>
              <a:t>المخرجات </a:t>
            </a:r>
            <a:r>
              <a:rPr lang="ar-SA" b="1" dirty="0" smtClean="0">
                <a:latin typeface="Georgia" pitchFamily="18" charset="0"/>
              </a:rPr>
              <a:t>إلى </a:t>
            </a:r>
            <a:r>
              <a:rPr lang="ar-SA" b="1" dirty="0">
                <a:latin typeface="Georgia" pitchFamily="18" charset="0"/>
              </a:rPr>
              <a:t>البيئة</a:t>
            </a:r>
          </a:p>
          <a:p>
            <a:pPr algn="ctr">
              <a:spcBef>
                <a:spcPct val="50000"/>
              </a:spcBef>
            </a:pPr>
            <a:r>
              <a:rPr lang="en-US" b="1" dirty="0" smtClean="0">
                <a:latin typeface="Georgia" pitchFamily="18" charset="0"/>
              </a:rPr>
              <a:t>Environmental output</a:t>
            </a:r>
            <a:endParaRPr lang="en-US" b="1" dirty="0">
              <a:latin typeface="Georgia" pitchFamily="18" charset="0"/>
            </a:endParaRPr>
          </a:p>
        </p:txBody>
      </p:sp>
      <p:grpSp>
        <p:nvGrpSpPr>
          <p:cNvPr id="7" name="Group 16"/>
          <p:cNvGrpSpPr>
            <a:grpSpLocks/>
          </p:cNvGrpSpPr>
          <p:nvPr/>
        </p:nvGrpSpPr>
        <p:grpSpPr bwMode="auto">
          <a:xfrm>
            <a:off x="2723070" y="2114620"/>
            <a:ext cx="4648199" cy="4057580"/>
            <a:chOff x="1728" y="864"/>
            <a:chExt cx="2400" cy="2688"/>
          </a:xfrm>
        </p:grpSpPr>
        <p:sp>
          <p:nvSpPr>
            <p:cNvPr id="18" name="Rectangle 11"/>
            <p:cNvSpPr>
              <a:spLocks noChangeArrowheads="1"/>
            </p:cNvSpPr>
            <p:nvPr/>
          </p:nvSpPr>
          <p:spPr bwMode="auto">
            <a:xfrm>
              <a:off x="1728" y="864"/>
              <a:ext cx="2400" cy="2688"/>
            </a:xfrm>
            <a:prstGeom prst="rect">
              <a:avLst/>
            </a:prstGeom>
            <a:solidFill>
              <a:schemeClr val="bg1"/>
            </a:solidFill>
            <a:ln w="9525">
              <a:solidFill>
                <a:schemeClr val="tx1"/>
              </a:solidFill>
              <a:miter lim="800000"/>
              <a:headEnd/>
              <a:tailEnd/>
            </a:ln>
          </p:spPr>
          <p:txBody>
            <a:bodyPr wrap="none" anchor="ct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endParaRPr lang="ar-SA"/>
            </a:p>
          </p:txBody>
        </p:sp>
        <p:sp>
          <p:nvSpPr>
            <p:cNvPr id="19" name="Text Box 14"/>
            <p:cNvSpPr txBox="1">
              <a:spLocks noChangeArrowheads="1"/>
            </p:cNvSpPr>
            <p:nvPr/>
          </p:nvSpPr>
          <p:spPr bwMode="auto">
            <a:xfrm>
              <a:off x="1728" y="864"/>
              <a:ext cx="2400" cy="245"/>
            </a:xfrm>
            <a:prstGeom prst="rect">
              <a:avLst/>
            </a:prstGeom>
            <a:solidFill>
              <a:schemeClr val="hlink"/>
            </a:solidFill>
            <a:ln w="9525">
              <a:noFill/>
              <a:miter lim="800000"/>
              <a:headEnd/>
              <a:tailEnd/>
            </a:ln>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b="1" dirty="0">
                  <a:solidFill>
                    <a:srgbClr val="FFFF66"/>
                  </a:solidFill>
                  <a:latin typeface="Georgia" pitchFamily="18" charset="0"/>
                </a:rPr>
                <a:t>الهيكلة</a:t>
              </a:r>
              <a:r>
                <a:rPr lang="en-US" b="1" dirty="0">
                  <a:solidFill>
                    <a:srgbClr val="FFFF66"/>
                  </a:solidFill>
                  <a:latin typeface="Georgia" pitchFamily="18" charset="0"/>
                </a:rPr>
                <a:t> Structure                                 </a:t>
              </a:r>
            </a:p>
          </p:txBody>
        </p:sp>
        <p:sp>
          <p:nvSpPr>
            <p:cNvPr id="20" name="Text Box 15"/>
            <p:cNvSpPr txBox="1">
              <a:spLocks noChangeArrowheads="1"/>
            </p:cNvSpPr>
            <p:nvPr/>
          </p:nvSpPr>
          <p:spPr bwMode="auto">
            <a:xfrm>
              <a:off x="1728" y="2188"/>
              <a:ext cx="2400" cy="245"/>
            </a:xfrm>
            <a:prstGeom prst="rect">
              <a:avLst/>
            </a:prstGeom>
            <a:solidFill>
              <a:schemeClr val="hlink"/>
            </a:solidFill>
            <a:ln w="9525">
              <a:noFill/>
              <a:miter lim="800000"/>
              <a:headEnd/>
              <a:tailEnd/>
            </a:ln>
          </p:spPr>
          <p:txBody>
            <a:bodyPr>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b="1" dirty="0" smtClean="0">
                  <a:solidFill>
                    <a:srgbClr val="FFFF66"/>
                  </a:solidFill>
                  <a:latin typeface="Georgia" pitchFamily="18" charset="0"/>
                </a:rPr>
                <a:t>العمليات</a:t>
              </a:r>
              <a:r>
                <a:rPr lang="en-US" b="1" dirty="0" smtClean="0">
                  <a:solidFill>
                    <a:srgbClr val="FFFF66"/>
                  </a:solidFill>
                  <a:latin typeface="Georgia" pitchFamily="18" charset="0"/>
                </a:rPr>
                <a:t>Processes                               </a:t>
              </a:r>
              <a:endParaRPr lang="en-US" b="1" dirty="0">
                <a:solidFill>
                  <a:srgbClr val="FFFF66"/>
                </a:solidFill>
                <a:latin typeface="Georgia" pitchFamily="18" charset="0"/>
              </a:endParaRPr>
            </a:p>
          </p:txBody>
        </p:sp>
      </p:grpSp>
      <p:sp>
        <p:nvSpPr>
          <p:cNvPr id="9" name="Text Box 18"/>
          <p:cNvSpPr txBox="1">
            <a:spLocks noChangeArrowheads="1"/>
          </p:cNvSpPr>
          <p:nvPr/>
        </p:nvSpPr>
        <p:spPr bwMode="auto">
          <a:xfrm>
            <a:off x="3131984" y="2422630"/>
            <a:ext cx="4170947" cy="369332"/>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b="1" dirty="0">
                <a:latin typeface="Georgia" pitchFamily="18" charset="0"/>
              </a:rPr>
              <a:t>الهرمية </a:t>
            </a:r>
            <a:r>
              <a:rPr lang="en-US" b="1" dirty="0">
                <a:latin typeface="Georgia" pitchFamily="18" charset="0"/>
              </a:rPr>
              <a:t>Hierarchy                                  </a:t>
            </a:r>
          </a:p>
        </p:txBody>
      </p:sp>
      <p:sp>
        <p:nvSpPr>
          <p:cNvPr id="10" name="Text Box 19"/>
          <p:cNvSpPr txBox="1">
            <a:spLocks noChangeArrowheads="1"/>
          </p:cNvSpPr>
          <p:nvPr/>
        </p:nvSpPr>
        <p:spPr bwMode="auto">
          <a:xfrm>
            <a:off x="3131984" y="2743201"/>
            <a:ext cx="4170947" cy="369332"/>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b="1" dirty="0">
                <a:latin typeface="Georgia" pitchFamily="18" charset="0"/>
              </a:rPr>
              <a:t>توزيع المسؤوليات </a:t>
            </a:r>
            <a:r>
              <a:rPr lang="en-US" b="1" dirty="0">
                <a:latin typeface="Georgia" pitchFamily="18" charset="0"/>
              </a:rPr>
              <a:t>Labor Division         </a:t>
            </a:r>
            <a:r>
              <a:rPr lang="en-US" b="1" dirty="0" smtClean="0">
                <a:latin typeface="Georgia" pitchFamily="18" charset="0"/>
              </a:rPr>
              <a:t>  </a:t>
            </a:r>
            <a:endParaRPr lang="en-US" b="1" dirty="0">
              <a:latin typeface="Georgia" pitchFamily="18" charset="0"/>
            </a:endParaRPr>
          </a:p>
        </p:txBody>
      </p:sp>
      <p:sp>
        <p:nvSpPr>
          <p:cNvPr id="11" name="Text Box 20"/>
          <p:cNvSpPr txBox="1">
            <a:spLocks noChangeArrowheads="1"/>
          </p:cNvSpPr>
          <p:nvPr/>
        </p:nvSpPr>
        <p:spPr bwMode="auto">
          <a:xfrm>
            <a:off x="2827185" y="3124200"/>
            <a:ext cx="4518526" cy="369332"/>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b="1" dirty="0" smtClean="0">
                <a:latin typeface="Georgia" pitchFamily="18" charset="0"/>
              </a:rPr>
              <a:t>الإجراءات </a:t>
            </a:r>
            <a:r>
              <a:rPr lang="ar-SA" b="1" dirty="0">
                <a:latin typeface="Georgia" pitchFamily="18" charset="0"/>
              </a:rPr>
              <a:t>و القواعد </a:t>
            </a:r>
            <a:r>
              <a:rPr lang="en-US" b="1" dirty="0">
                <a:latin typeface="Georgia" pitchFamily="18" charset="0"/>
              </a:rPr>
              <a:t>Rules, Procedures   </a:t>
            </a:r>
          </a:p>
        </p:txBody>
      </p:sp>
      <p:sp>
        <p:nvSpPr>
          <p:cNvPr id="12" name="Text Box 21"/>
          <p:cNvSpPr txBox="1">
            <a:spLocks noChangeArrowheads="1"/>
          </p:cNvSpPr>
          <p:nvPr/>
        </p:nvSpPr>
        <p:spPr bwMode="auto">
          <a:xfrm>
            <a:off x="3131984" y="3505200"/>
            <a:ext cx="4170947" cy="369332"/>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b="1" dirty="0">
                <a:latin typeface="Georgia" pitchFamily="18" charset="0"/>
              </a:rPr>
              <a:t>المعاملات </a:t>
            </a:r>
            <a:r>
              <a:rPr lang="en-US" b="1" dirty="0">
                <a:latin typeface="Georgia" pitchFamily="18" charset="0"/>
              </a:rPr>
              <a:t>Business Processes              </a:t>
            </a:r>
          </a:p>
        </p:txBody>
      </p:sp>
      <p:sp>
        <p:nvSpPr>
          <p:cNvPr id="13" name="Text Box 22"/>
          <p:cNvSpPr txBox="1">
            <a:spLocks noChangeArrowheads="1"/>
          </p:cNvSpPr>
          <p:nvPr/>
        </p:nvSpPr>
        <p:spPr bwMode="auto">
          <a:xfrm>
            <a:off x="2784721" y="4419600"/>
            <a:ext cx="4482982" cy="369332"/>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b="1" dirty="0">
                <a:latin typeface="Georgia" pitchFamily="18" charset="0"/>
              </a:rPr>
              <a:t>الحقوق و الواجبات </a:t>
            </a:r>
            <a:r>
              <a:rPr lang="en-US" b="1" dirty="0">
                <a:latin typeface="Georgia" pitchFamily="18" charset="0"/>
              </a:rPr>
              <a:t>Rights/Obligations   </a:t>
            </a:r>
          </a:p>
        </p:txBody>
      </p:sp>
      <p:sp>
        <p:nvSpPr>
          <p:cNvPr id="14" name="Text Box 23"/>
          <p:cNvSpPr txBox="1">
            <a:spLocks noChangeArrowheads="1"/>
          </p:cNvSpPr>
          <p:nvPr/>
        </p:nvSpPr>
        <p:spPr bwMode="auto">
          <a:xfrm>
            <a:off x="2743199" y="4756150"/>
            <a:ext cx="4541017" cy="369332"/>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b="1" dirty="0">
                <a:latin typeface="Georgia" pitchFamily="18" charset="0"/>
              </a:rPr>
              <a:t>الامتيازات </a:t>
            </a:r>
            <a:r>
              <a:rPr lang="ar-SA" b="1" dirty="0" smtClean="0">
                <a:latin typeface="Georgia" pitchFamily="18" charset="0"/>
              </a:rPr>
              <a:t>والمسؤوليات  </a:t>
            </a:r>
            <a:r>
              <a:rPr lang="en-US" b="1" dirty="0" smtClean="0">
                <a:latin typeface="Georgia" pitchFamily="18" charset="0"/>
              </a:rPr>
              <a:t>Responsibilities  </a:t>
            </a:r>
            <a:endParaRPr lang="en-US" b="1" dirty="0">
              <a:latin typeface="Georgia" pitchFamily="18" charset="0"/>
            </a:endParaRPr>
          </a:p>
        </p:txBody>
      </p:sp>
      <p:sp>
        <p:nvSpPr>
          <p:cNvPr id="15" name="Text Box 24"/>
          <p:cNvSpPr txBox="1">
            <a:spLocks noChangeArrowheads="1"/>
          </p:cNvSpPr>
          <p:nvPr/>
        </p:nvSpPr>
        <p:spPr bwMode="auto">
          <a:xfrm>
            <a:off x="2863439" y="5060951"/>
            <a:ext cx="4333905" cy="369332"/>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b="1" dirty="0" smtClean="0">
                <a:latin typeface="Georgia" pitchFamily="18" charset="0"/>
              </a:rPr>
              <a:t>القيم </a:t>
            </a:r>
            <a:r>
              <a:rPr lang="en-US" b="1" dirty="0">
                <a:latin typeface="Georgia" pitchFamily="18" charset="0"/>
              </a:rPr>
              <a:t>Values                                            </a:t>
            </a:r>
          </a:p>
        </p:txBody>
      </p:sp>
      <p:sp>
        <p:nvSpPr>
          <p:cNvPr id="16" name="Text Box 25"/>
          <p:cNvSpPr txBox="1">
            <a:spLocks noChangeArrowheads="1"/>
          </p:cNvSpPr>
          <p:nvPr/>
        </p:nvSpPr>
        <p:spPr bwMode="auto">
          <a:xfrm>
            <a:off x="2863439" y="5367339"/>
            <a:ext cx="4333905" cy="369332"/>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b="1" dirty="0">
                <a:latin typeface="Georgia" pitchFamily="18" charset="0"/>
              </a:rPr>
              <a:t>المعايير </a:t>
            </a:r>
            <a:r>
              <a:rPr lang="en-US" b="1" dirty="0">
                <a:latin typeface="Georgia" pitchFamily="18" charset="0"/>
              </a:rPr>
              <a:t>Norms                                          </a:t>
            </a:r>
          </a:p>
        </p:txBody>
      </p:sp>
      <p:sp>
        <p:nvSpPr>
          <p:cNvPr id="17" name="Text Box 26"/>
          <p:cNvSpPr txBox="1">
            <a:spLocks noChangeArrowheads="1"/>
          </p:cNvSpPr>
          <p:nvPr/>
        </p:nvSpPr>
        <p:spPr bwMode="auto">
          <a:xfrm>
            <a:off x="2810279" y="5746751"/>
            <a:ext cx="4309674" cy="369332"/>
          </a:xfrm>
          <a:prstGeom prst="rect">
            <a:avLst/>
          </a:prstGeom>
          <a:noFill/>
          <a:ln w="9525">
            <a:noFill/>
            <a:miter lim="800000"/>
            <a:headEnd/>
            <a:tailEnd/>
          </a:ln>
        </p:spPr>
        <p:txBody>
          <a:bodyPr wrap="square">
            <a:spAutoFit/>
          </a:bodyPr>
          <a:ls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spcBef>
                <a:spcPct val="50000"/>
              </a:spcBef>
            </a:pPr>
            <a:r>
              <a:rPr lang="ar-SA" b="1" dirty="0">
                <a:latin typeface="Georgia" pitchFamily="18" charset="0"/>
              </a:rPr>
              <a:t>الاشخاص </a:t>
            </a:r>
            <a:r>
              <a:rPr lang="en-US" b="1" dirty="0">
                <a:latin typeface="Georgia" pitchFamily="18" charset="0"/>
              </a:rPr>
              <a:t>People                                       </a:t>
            </a:r>
          </a:p>
        </p:txBody>
      </p:sp>
      <p:sp>
        <p:nvSpPr>
          <p:cNvPr id="23" name="سهم إلى اليسار 22"/>
          <p:cNvSpPr/>
          <p:nvPr/>
        </p:nvSpPr>
        <p:spPr>
          <a:xfrm>
            <a:off x="7352126" y="3810000"/>
            <a:ext cx="331177" cy="54769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a:p>
        </p:txBody>
      </p:sp>
      <p:sp>
        <p:nvSpPr>
          <p:cNvPr id="24" name="سهم إلى اليسار 23"/>
          <p:cNvSpPr/>
          <p:nvPr/>
        </p:nvSpPr>
        <p:spPr>
          <a:xfrm>
            <a:off x="2321701" y="3861048"/>
            <a:ext cx="369048" cy="63952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b="1" dirty="0" smtClean="0">
                <a:cs typeface="Arial" pitchFamily="34" charset="0"/>
              </a:rPr>
              <a:t> </a:t>
            </a:r>
            <a:r>
              <a:rPr lang="ar-EG" sz="4000" b="1" dirty="0" smtClean="0">
                <a:cs typeface="Arial" pitchFamily="34" charset="0"/>
              </a:rPr>
              <a:t>مقارنة </a:t>
            </a:r>
            <a:r>
              <a:rPr lang="ar-EG" sz="4000" b="1" dirty="0" smtClean="0"/>
              <a:t>المنظور</a:t>
            </a:r>
            <a:r>
              <a:rPr lang="ar-SA" sz="4000" b="1" dirty="0" smtClean="0"/>
              <a:t>السلوكي</a:t>
            </a:r>
            <a:r>
              <a:rPr lang="ar-EG" sz="4000" b="1" dirty="0" smtClean="0"/>
              <a:t> والمنظور التقني</a:t>
            </a:r>
            <a:r>
              <a:rPr lang="ar-SA" sz="4000" b="1" dirty="0" smtClean="0"/>
              <a:t> </a:t>
            </a:r>
            <a:r>
              <a:rPr lang="ar-EG" sz="4000" b="1" dirty="0" smtClean="0"/>
              <a:t>للمؤسسة</a:t>
            </a:r>
            <a:endParaRPr lang="en-US" sz="4000" b="1" dirty="0"/>
          </a:p>
        </p:txBody>
      </p:sp>
      <p:sp>
        <p:nvSpPr>
          <p:cNvPr id="3" name="عنصر نائب للمحتوى 2"/>
          <p:cNvSpPr>
            <a:spLocks noGrp="1"/>
          </p:cNvSpPr>
          <p:nvPr>
            <p:ph idx="1"/>
          </p:nvPr>
        </p:nvSpPr>
        <p:spPr>
          <a:xfrm>
            <a:off x="303643" y="1209692"/>
            <a:ext cx="9525000" cy="5291142"/>
          </a:xfrm>
        </p:spPr>
        <p:txBody>
          <a:bodyPr/>
          <a:lstStyle/>
          <a:p>
            <a:pPr rtl="1">
              <a:buFont typeface="Wingdings" pitchFamily="2" charset="2"/>
              <a:buChar char="q"/>
            </a:pPr>
            <a:endParaRPr lang="ar-EG" sz="2000" b="1" dirty="0" smtClean="0"/>
          </a:p>
          <a:p>
            <a:pPr rtl="1">
              <a:buFont typeface="Wingdings" pitchFamily="2" charset="2"/>
              <a:buChar char="q"/>
            </a:pPr>
            <a:r>
              <a:rPr lang="ar-SA" sz="2000" b="1" dirty="0" smtClean="0"/>
              <a:t>ليس هناك تناقض بين هذين المفهومين للمؤسسة حيث يكمل الواحد </a:t>
            </a:r>
            <a:r>
              <a:rPr lang="ar-SA" sz="2000" b="1" dirty="0" err="1" smtClean="0"/>
              <a:t>الآخر.</a:t>
            </a:r>
            <a:r>
              <a:rPr lang="ar-SA" sz="2000" b="1" dirty="0" smtClean="0"/>
              <a:t> </a:t>
            </a:r>
          </a:p>
          <a:p>
            <a:pPr lvl="1" rtl="1">
              <a:buFont typeface="Wingdings" pitchFamily="2" charset="2"/>
              <a:buChar char="q"/>
            </a:pPr>
            <a:r>
              <a:rPr lang="ar-SA" sz="2000" b="1" dirty="0" smtClean="0"/>
              <a:t>فالمفهوم التقني يساعد المؤسسة  في العمل ضمن بيئة تنافسية للاستخدام الأمثل لرأس المال والموارد البشرية وتقنية المعلومات، بينما يركز الجانب السلوكي على تأثير تقنية المعلومات على أداء العمل داخل المؤسسة.</a:t>
            </a:r>
          </a:p>
          <a:p>
            <a:pPr lvl="1" rtl="1">
              <a:buFont typeface="Wingdings" pitchFamily="2" charset="2"/>
              <a:buChar char="q"/>
            </a:pPr>
            <a:r>
              <a:rPr lang="ar-SA" sz="2000" b="1" dirty="0" smtClean="0"/>
              <a:t>يركز المفهوم التقني على كيفية جمع واستخدام الموارد/المدخلات للحصول على المنتج/المخرجات وذلك عند إحداث تغييرات في التقنية في المؤسسة، بينما يقترح الجانب السلوكي تطوير نظم المعلومات بشمولية أكثر من إجراء إعادة ترتيب للآلات والأفراد في المؤسسة.</a:t>
            </a:r>
          </a:p>
          <a:p>
            <a:pPr lvl="1" rtl="1">
              <a:buFont typeface="Wingdings" pitchFamily="2" charset="2"/>
              <a:buChar char="q"/>
            </a:pPr>
            <a:r>
              <a:rPr lang="ar-SA" sz="2000" b="1" dirty="0" smtClean="0"/>
              <a:t>تحدث بعض نظم المعلومات تغير في توازن المؤسسة  من حيث الحقوق، الواجبات، الميزات، المسئوليات، مَنْ يملك المعلومات ويتخذ القرارات، </a:t>
            </a:r>
          </a:p>
          <a:p>
            <a:pPr lvl="1" rtl="1">
              <a:buFont typeface="Wingdings" pitchFamily="2" charset="2"/>
              <a:buChar char="q"/>
            </a:pPr>
            <a:r>
              <a:rPr lang="ar-SA" sz="2000" b="1" dirty="0" smtClean="0"/>
              <a:t>التغيير يولد حاجة للتدريب والتعلم.</a:t>
            </a: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سمات </a:t>
            </a:r>
            <a:r>
              <a:rPr lang="ar-EG" b="1" dirty="0" smtClean="0"/>
              <a:t>المؤسسات</a:t>
            </a:r>
            <a:endParaRPr lang="en-US" b="1" dirty="0"/>
          </a:p>
        </p:txBody>
      </p:sp>
      <p:sp>
        <p:nvSpPr>
          <p:cNvPr id="3" name="عنصر نائب للمحتوى 2"/>
          <p:cNvSpPr>
            <a:spLocks noGrp="1"/>
          </p:cNvSpPr>
          <p:nvPr>
            <p:ph idx="1"/>
          </p:nvPr>
        </p:nvSpPr>
        <p:spPr/>
        <p:txBody>
          <a:bodyPr/>
          <a:lstStyle/>
          <a:p>
            <a:pPr rtl="1"/>
            <a:r>
              <a:rPr lang="ar-SA" b="1" dirty="0" smtClean="0"/>
              <a:t>تتميز المنظمات بسمات تؤثر على العلاقة بين المنظمات وتكنولوجيا المعلومات. بعض السمات نجدها في كل المنظمات والبعض الآخر تتميز </a:t>
            </a:r>
            <a:r>
              <a:rPr lang="ar-SA" b="1" dirty="0" err="1" smtClean="0"/>
              <a:t>به</a:t>
            </a:r>
            <a:r>
              <a:rPr lang="ar-SA" b="1" dirty="0" smtClean="0"/>
              <a:t> مؤسسة عن مؤسسة أخرى: </a:t>
            </a:r>
            <a:endParaRPr lang="en-US" b="1" dirty="0" smtClean="0"/>
          </a:p>
          <a:p>
            <a:pPr marL="971550" lvl="1" indent="-514350" rtl="1"/>
            <a:endParaRPr lang="ar-SA" sz="2400" b="1" dirty="0" smtClean="0"/>
          </a:p>
          <a:p>
            <a:pPr marL="971550" lvl="1" indent="-514350" rtl="1">
              <a:buFont typeface="+mj-lt"/>
              <a:buAutoNum type="arabicPeriod"/>
            </a:pPr>
            <a:endParaRPr lang="en-US" b="1" dirty="0" smtClean="0"/>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سمات </a:t>
            </a:r>
            <a:r>
              <a:rPr lang="ar-EG" b="1" dirty="0" smtClean="0"/>
              <a:t>المؤسسات</a:t>
            </a:r>
            <a:endParaRPr lang="en-US" b="1" dirty="0"/>
          </a:p>
        </p:txBody>
      </p:sp>
      <p:sp>
        <p:nvSpPr>
          <p:cNvPr id="3" name="عنصر نائب للمحتوى 2"/>
          <p:cNvSpPr>
            <a:spLocks noGrp="1"/>
          </p:cNvSpPr>
          <p:nvPr>
            <p:ph idx="1"/>
          </p:nvPr>
        </p:nvSpPr>
        <p:spPr/>
        <p:txBody>
          <a:bodyPr/>
          <a:lstStyle/>
          <a:p>
            <a:pPr marL="514350" indent="-514350" rtl="1"/>
            <a:endParaRPr lang="en-US" sz="2400" b="1" dirty="0" smtClean="0"/>
          </a:p>
          <a:p>
            <a:pPr marL="971550" lvl="1" indent="-514350" rtl="1">
              <a:buFont typeface="+mj-lt"/>
              <a:buAutoNum type="arabicPeriod"/>
            </a:pPr>
            <a:r>
              <a:rPr lang="ar-SA" sz="2400" b="1" dirty="0" smtClean="0"/>
              <a:t>الخصائص الهيكلية </a:t>
            </a:r>
            <a:r>
              <a:rPr lang="ar-EG" sz="2400" b="1" dirty="0" smtClean="0"/>
              <a:t>للمؤسسات</a:t>
            </a:r>
            <a:endParaRPr lang="en-US" sz="2400" b="1" dirty="0" smtClean="0"/>
          </a:p>
          <a:p>
            <a:pPr marL="1257300" lvl="2" indent="-342900" rtl="1"/>
            <a:r>
              <a:rPr lang="ar-SA" b="1" dirty="0" smtClean="0"/>
              <a:t>الهي</a:t>
            </a:r>
            <a:r>
              <a:rPr lang="ar-EG" b="1" dirty="0" smtClean="0"/>
              <a:t>ا</a:t>
            </a:r>
            <a:r>
              <a:rPr lang="ar-SA" b="1" dirty="0" smtClean="0"/>
              <a:t>كل الهرمية (مثال الجامعة)</a:t>
            </a:r>
            <a:endParaRPr lang="en-US" b="1" dirty="0" smtClean="0"/>
          </a:p>
          <a:p>
            <a:pPr marL="1257300" lvl="2" indent="-342900" rtl="1"/>
            <a:r>
              <a:rPr lang="ar-SA" b="1" dirty="0" smtClean="0"/>
              <a:t> التقسيم الواضح للعمل </a:t>
            </a:r>
            <a:endParaRPr lang="en-US" b="1" dirty="0" smtClean="0"/>
          </a:p>
          <a:p>
            <a:pPr marL="1257300" lvl="2" indent="-342900" rtl="1"/>
            <a:r>
              <a:rPr lang="ar-SA" b="1" dirty="0" smtClean="0"/>
              <a:t>القواعد والإجراءات الواضحة </a:t>
            </a:r>
            <a:endParaRPr lang="en-US" b="1" dirty="0" smtClean="0"/>
          </a:p>
          <a:p>
            <a:pPr marL="1257300" lvl="2" indent="-342900" rtl="1"/>
            <a:r>
              <a:rPr lang="ar-SA" b="1" dirty="0" smtClean="0"/>
              <a:t>الأحكام العادلة في اتخاذ القرارات والمساواة بين الأفراد</a:t>
            </a:r>
            <a:endParaRPr lang="en-US" b="1" dirty="0" smtClean="0"/>
          </a:p>
          <a:p>
            <a:pPr marL="1257300" lvl="2" indent="-342900" rtl="1"/>
            <a:r>
              <a:rPr lang="ar-SA" b="1" dirty="0" smtClean="0"/>
              <a:t>المؤهلات والخبرات المطلوبة للتعيين على المناصب وآلية الترقيات.</a:t>
            </a:r>
            <a:endParaRPr lang="en-US" b="1" dirty="0" smtClean="0"/>
          </a:p>
          <a:p>
            <a:pPr marL="1257300" lvl="2" indent="-342900" rtl="1"/>
            <a:r>
              <a:rPr lang="ar-SA" b="1" dirty="0" smtClean="0"/>
              <a:t>تحقيق الفاعلية والكفاءة التنظيمية </a:t>
            </a:r>
            <a:r>
              <a:rPr lang="ar-SA" b="1" dirty="0" err="1" smtClean="0"/>
              <a:t>القصوى .</a:t>
            </a:r>
            <a:endParaRPr lang="ar-EG" b="1" dirty="0" smtClean="0"/>
          </a:p>
          <a:p>
            <a:pPr marL="1257300" lvl="2" indent="-342900" rtl="1"/>
            <a:r>
              <a:rPr lang="ar-SA" b="1" dirty="0" smtClean="0"/>
              <a:t>البيروقراطية: تشمل التقسيم الواضح للعمل وتنظيم الأفراد في هيكل الصلاحيات ليكون له رئيس واحد وصلاحيات محددة تحدد وفقا للقواعد والإجراءات المتبعة.</a:t>
            </a:r>
            <a:endParaRPr lang="en-US" b="1" dirty="0" smtClean="0"/>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سمات </a:t>
            </a:r>
            <a:r>
              <a:rPr lang="ar-EG" b="1" dirty="0" smtClean="0"/>
              <a:t>المؤسسات</a:t>
            </a:r>
            <a:endParaRPr lang="en-US" b="1" dirty="0"/>
          </a:p>
        </p:txBody>
      </p:sp>
      <p:sp>
        <p:nvSpPr>
          <p:cNvPr id="3" name="عنصر نائب للمحتوى 2"/>
          <p:cNvSpPr>
            <a:spLocks noGrp="1"/>
          </p:cNvSpPr>
          <p:nvPr>
            <p:ph idx="1"/>
          </p:nvPr>
        </p:nvSpPr>
        <p:spPr/>
        <p:txBody>
          <a:bodyPr/>
          <a:lstStyle/>
          <a:p>
            <a:pPr marL="514350" indent="-514350" rtl="1"/>
            <a:endParaRPr lang="en-US" sz="2400" b="1" dirty="0" smtClean="0"/>
          </a:p>
          <a:p>
            <a:pPr marL="971550" lvl="1" indent="-514350" rtl="1">
              <a:buFont typeface="+mj-lt"/>
              <a:buAutoNum type="arabicPeriod" startAt="2"/>
            </a:pPr>
            <a:r>
              <a:rPr lang="ar-SA" sz="2400" b="1" dirty="0" smtClean="0"/>
              <a:t>إجراءات التشغيل النمطية </a:t>
            </a:r>
            <a:r>
              <a:rPr lang="en-US" sz="2400" b="1" dirty="0" smtClean="0"/>
              <a:t>Standard Operating Procedures-SOP</a:t>
            </a:r>
            <a:r>
              <a:rPr lang="ar-SA" sz="2400" b="1" dirty="0" smtClean="0"/>
              <a:t>: هي القواعد المعروفة والمحددة والإجراءات والممارسات المطورة من قبل المنظمات للتصرف عمليا في كل المواقف </a:t>
            </a:r>
            <a:r>
              <a:rPr lang="ar-SA" sz="2400" b="1" dirty="0" smtClean="0"/>
              <a:t>المتوقعة</a:t>
            </a:r>
            <a:endParaRPr lang="ar-SA" sz="2400" b="1" dirty="0" smtClean="0"/>
          </a:p>
          <a:p>
            <a:pPr marL="971550" lvl="1" indent="-514350" rtl="1">
              <a:buFont typeface="+mj-cs"/>
              <a:buAutoNum type="arabicPeriod" startAt="2"/>
            </a:pPr>
            <a:endParaRPr lang="ar-SA" sz="2400" b="1" dirty="0" smtClean="0"/>
          </a:p>
          <a:p>
            <a:pPr marL="971550" lvl="1" indent="-514350" rtl="1">
              <a:buFont typeface="+mj-cs"/>
              <a:buAutoNum type="arabicPeriod" startAt="2"/>
            </a:pPr>
            <a:r>
              <a:rPr lang="ar-SA" sz="2400" b="1" dirty="0" smtClean="0"/>
              <a:t>الثقافة التنظيمية </a:t>
            </a:r>
            <a:r>
              <a:rPr lang="en-US" sz="2400" b="1" dirty="0" smtClean="0"/>
              <a:t>Organizational Culture</a:t>
            </a:r>
            <a:r>
              <a:rPr lang="ar-SA" sz="2400" b="1" dirty="0" smtClean="0"/>
              <a:t>: هي مجموعة الافتراضات الأساسية حول أهداف ومنتجات المؤسسة  وما الدور الذي يجب على هذا الإنتاج أن يؤديه وكيف </a:t>
            </a:r>
            <a:r>
              <a:rPr lang="ar-SA" sz="2400" b="1" dirty="0" smtClean="0"/>
              <a:t>ومتى</a:t>
            </a:r>
            <a:endParaRPr lang="ar-SA" sz="2400" b="1" dirty="0" smtClean="0"/>
          </a:p>
          <a:p>
            <a:pPr marL="1371600" lvl="2" indent="-342900" rtl="1"/>
            <a:r>
              <a:rPr lang="ar-SA" b="1" dirty="0" smtClean="0"/>
              <a:t>الأستاذ عنده معرفة أكثر من الطالب، هدف الطالب هو التعلم وأخذ الشهادة، </a:t>
            </a:r>
          </a:p>
          <a:p>
            <a:pPr marL="1371600" lvl="2" indent="-342900" rtl="1"/>
            <a:r>
              <a:rPr lang="ar-SA" b="1" dirty="0" smtClean="0"/>
              <a:t>تهدف الجامعة إلى نشر المعرفة وخدمة المجتمع.</a:t>
            </a:r>
          </a:p>
          <a:p>
            <a:pPr marL="971550" lvl="1" indent="-514350" rtl="1">
              <a:buFont typeface="+mj-cs"/>
              <a:buAutoNum type="arabicPeriod" startAt="2"/>
            </a:pPr>
            <a:endParaRPr lang="en-US" sz="2400" b="1" dirty="0" smtClean="0"/>
          </a:p>
          <a:p>
            <a:pPr marL="971550" lvl="1" indent="-514350" rtl="1">
              <a:buFont typeface="+mj-cs"/>
              <a:buAutoNum type="arabic1Minus"/>
            </a:pPr>
            <a:endParaRPr lang="en-US" sz="2400" b="1" dirty="0" smtClean="0"/>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سمات </a:t>
            </a:r>
            <a:r>
              <a:rPr lang="ar-EG" b="1" dirty="0" smtClean="0"/>
              <a:t>المؤسسات</a:t>
            </a:r>
            <a:endParaRPr lang="en-US" b="1" dirty="0"/>
          </a:p>
        </p:txBody>
      </p:sp>
      <p:sp>
        <p:nvSpPr>
          <p:cNvPr id="3" name="عنصر نائب للمحتوى 2"/>
          <p:cNvSpPr>
            <a:spLocks noGrp="1"/>
          </p:cNvSpPr>
          <p:nvPr>
            <p:ph idx="1"/>
          </p:nvPr>
        </p:nvSpPr>
        <p:spPr/>
        <p:txBody>
          <a:bodyPr/>
          <a:lstStyle/>
          <a:p>
            <a:pPr marL="514350" indent="-514350" rtl="1"/>
            <a:endParaRPr lang="en-US" sz="2400" b="1" dirty="0" smtClean="0"/>
          </a:p>
          <a:p>
            <a:pPr marL="971550" lvl="1" indent="-514350" rtl="1">
              <a:buFont typeface="+mj-lt"/>
              <a:buAutoNum type="arabicPeriod" startAt="4"/>
            </a:pPr>
            <a:r>
              <a:rPr lang="ar-SA" sz="2400" b="1" dirty="0" smtClean="0"/>
              <a:t>سياسية المؤسسة  </a:t>
            </a:r>
            <a:r>
              <a:rPr lang="en-US" sz="2400" b="1" dirty="0" smtClean="0"/>
              <a:t>Organizational Politics</a:t>
            </a:r>
            <a:r>
              <a:rPr lang="ar-SA" sz="2400" b="1" dirty="0" smtClean="0"/>
              <a:t>: هي اختلاف وجهات النظر بين الموظفين في المؤسسة  ،بسبب خلفياتهم الثقافية والعلمية وتجاربهم وميولهم، ينتج عنه اختلاف بالنسبة إلى تقسيم أو توزيع موارد المؤسسة  والصلاحيات والعقوبات مما ينتج </a:t>
            </a:r>
            <a:r>
              <a:rPr lang="ar-SA" sz="2400" b="1" dirty="0" smtClean="0"/>
              <a:t>عنها</a:t>
            </a:r>
            <a:r>
              <a:rPr lang="en-GB" sz="2400" b="1" dirty="0" smtClean="0"/>
              <a:t> </a:t>
            </a:r>
            <a:r>
              <a:rPr lang="ar-EG" sz="2400" b="1" dirty="0" smtClean="0"/>
              <a:t> من </a:t>
            </a:r>
            <a:r>
              <a:rPr lang="ar-SA" sz="2400" b="1" dirty="0" smtClean="0"/>
              <a:t>نزاعات على </a:t>
            </a:r>
            <a:r>
              <a:rPr lang="ar-SA" sz="2400" b="1" dirty="0" smtClean="0"/>
              <a:t>الموارد والمنافسة والاختلافات داخل المؤسسة  الواحدة . وسياسة المقاومة هي من الصعوبات الكبيرة التي </a:t>
            </a:r>
            <a:r>
              <a:rPr lang="ar-SA" sz="2400" b="1" dirty="0" smtClean="0"/>
              <a:t>يسببه</a:t>
            </a:r>
            <a:r>
              <a:rPr lang="ar-EG" sz="2400" b="1" dirty="0" smtClean="0"/>
              <a:t>ا</a:t>
            </a:r>
            <a:r>
              <a:rPr lang="ar-SA" sz="2400" b="1" dirty="0" smtClean="0"/>
              <a:t> </a:t>
            </a:r>
            <a:r>
              <a:rPr lang="ar-SA" sz="2400" b="1" dirty="0" smtClean="0"/>
              <a:t>التغيير بالمؤسسة، خاصة الناتج عن تطوير نظم معلومات جديدة.  </a:t>
            </a:r>
            <a:endParaRPr lang="en-US" sz="2400" b="1" dirty="0" smtClean="0"/>
          </a:p>
          <a:p>
            <a:pPr marL="971550" lvl="1" indent="-514350" rtl="1">
              <a:buFont typeface="+mj-cs"/>
              <a:buAutoNum type="arabic1Minus"/>
            </a:pPr>
            <a:endParaRPr lang="en-US" sz="2400" b="1" dirty="0" smtClean="0"/>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سمات </a:t>
            </a:r>
            <a:r>
              <a:rPr lang="ar-EG" b="1" dirty="0" smtClean="0"/>
              <a:t>المؤسسات</a:t>
            </a:r>
            <a:endParaRPr lang="en-US" b="1" dirty="0"/>
          </a:p>
        </p:txBody>
      </p:sp>
      <p:sp>
        <p:nvSpPr>
          <p:cNvPr id="3" name="عنصر نائب للمحتوى 2"/>
          <p:cNvSpPr>
            <a:spLocks noGrp="1"/>
          </p:cNvSpPr>
          <p:nvPr>
            <p:ph idx="1"/>
          </p:nvPr>
        </p:nvSpPr>
        <p:spPr>
          <a:xfrm>
            <a:off x="309530" y="1142984"/>
            <a:ext cx="9525000" cy="5286412"/>
          </a:xfrm>
        </p:spPr>
        <p:txBody>
          <a:bodyPr/>
          <a:lstStyle/>
          <a:p>
            <a:pPr marL="514350" indent="-514350" rtl="1"/>
            <a:endParaRPr lang="ar-SA" sz="2800" b="1" dirty="0" smtClean="0"/>
          </a:p>
          <a:p>
            <a:pPr marL="971550" lvl="1" indent="-514350" rtl="1">
              <a:buFont typeface="+mj-lt"/>
              <a:buAutoNum type="arabicPeriod" startAt="5"/>
            </a:pPr>
            <a:r>
              <a:rPr lang="ar-EG" sz="2400" b="1" dirty="0" smtClean="0"/>
              <a:t>البيئات المحيطة بالمؤسسة </a:t>
            </a:r>
            <a:r>
              <a:rPr lang="en-GB" sz="2400" b="1" dirty="0" smtClean="0"/>
              <a:t> Organisational Environments</a:t>
            </a:r>
            <a:r>
              <a:rPr lang="ar-EG" sz="2400" b="1" dirty="0" err="1" smtClean="0"/>
              <a:t>:</a:t>
            </a:r>
            <a:endParaRPr lang="ar-EG" sz="2400" b="1" dirty="0" smtClean="0"/>
          </a:p>
          <a:p>
            <a:pPr marL="971550" lvl="1" indent="-514350" rtl="1"/>
            <a:r>
              <a:rPr lang="ar-SA" sz="2400" b="1" dirty="0" smtClean="0"/>
              <a:t>المؤسسة  موجود في البيئة وعلاقتها متبادلة معها حيث تأخذ منها وتعطيها، والمؤسسة  منفتحة وتتعلق ببيئتها الاجتماعية والمادية.</a:t>
            </a:r>
          </a:p>
          <a:p>
            <a:pPr marL="1371600" lvl="2" indent="-514350" rtl="1"/>
            <a:r>
              <a:rPr lang="ar-SA" sz="2400" b="1" dirty="0" smtClean="0"/>
              <a:t>فالمؤسسة  يجب أن تتكيف مع التغيرات الحاصلة في البيئة مثل تغير القوانين والأنظمة الحكومية وكذلك سياسات المنافسين والعملاء وحملة الأسهم.</a:t>
            </a:r>
          </a:p>
          <a:p>
            <a:pPr marL="1371600" lvl="2" indent="-514350" rtl="1"/>
            <a:r>
              <a:rPr lang="ar-SA" sz="2400" b="1" dirty="0" smtClean="0"/>
              <a:t>وتؤثر المؤسسة  على البيئة، مثل دمج المنظمات للتأثير على العملية السياسية في الدولة وكذلك القيام بالحملات الترويجية للتأثير على قبول العملاء لمنتجاتهم.</a:t>
            </a:r>
            <a:endParaRPr lang="en-US" sz="2400" b="1" dirty="0" smtClean="0"/>
          </a:p>
          <a:p>
            <a:pPr marL="971550" lvl="1" indent="-228600" rtl="1"/>
            <a:r>
              <a:rPr lang="ar-SA" sz="2400" b="1" dirty="0" smtClean="0"/>
              <a:t>لتكنولوجيا المعلومات دور هام في مساعدة المنظمات </a:t>
            </a:r>
            <a:r>
              <a:rPr lang="ar-SA" sz="2400" b="1" dirty="0" smtClean="0"/>
              <a:t>على</a:t>
            </a:r>
            <a:r>
              <a:rPr lang="ar-EG" sz="2400" b="1" dirty="0" smtClean="0"/>
              <a:t> ملاحظة التغييرات البيئية </a:t>
            </a:r>
            <a:r>
              <a:rPr lang="ar-SA" sz="2400" b="1" dirty="0" smtClean="0"/>
              <a:t> </a:t>
            </a:r>
            <a:r>
              <a:rPr lang="ar-EG" sz="2400" b="1" dirty="0" smtClean="0"/>
              <a:t>والتعامل معها</a:t>
            </a:r>
            <a:endParaRPr lang="ar-SA" sz="2400" b="1" dirty="0" smtClean="0"/>
          </a:p>
          <a:p>
            <a:pPr marL="1371600" lvl="2" rtl="1"/>
            <a:r>
              <a:rPr lang="ar-SA" sz="2400" b="1" dirty="0" smtClean="0"/>
              <a:t>السبب الرئيسي لإخفاق المنظمات هو عدم القدرة على </a:t>
            </a:r>
            <a:r>
              <a:rPr lang="ar-SA" sz="2400" b="1" dirty="0" smtClean="0"/>
              <a:t>التكيف </a:t>
            </a:r>
            <a:r>
              <a:rPr lang="ar-SA" sz="2400" b="1" dirty="0" smtClean="0"/>
              <a:t>وقلة الموارد.</a:t>
            </a: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سمات </a:t>
            </a:r>
            <a:r>
              <a:rPr lang="ar-EG" b="1" dirty="0" smtClean="0"/>
              <a:t>المؤسسات</a:t>
            </a:r>
            <a:endParaRPr lang="en-US" b="1" dirty="0"/>
          </a:p>
        </p:txBody>
      </p:sp>
      <p:sp>
        <p:nvSpPr>
          <p:cNvPr id="3" name="عنصر نائب للمحتوى 2"/>
          <p:cNvSpPr>
            <a:spLocks noGrp="1"/>
          </p:cNvSpPr>
          <p:nvPr>
            <p:ph idx="1"/>
          </p:nvPr>
        </p:nvSpPr>
        <p:spPr/>
        <p:txBody>
          <a:bodyPr/>
          <a:lstStyle/>
          <a:p>
            <a:pPr marL="514350" indent="-514350"/>
            <a:endParaRPr lang="ar-SA" sz="2400" dirty="0" smtClean="0"/>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15</a:t>
            </a:fld>
            <a:endParaRPr lang="en-US" dirty="0"/>
          </a:p>
        </p:txBody>
      </p:sp>
      <p:pic>
        <p:nvPicPr>
          <p:cNvPr id="5" name="Picture 2"/>
          <p:cNvPicPr>
            <a:picLocks noChangeAspect="1" noChangeArrowheads="1"/>
          </p:cNvPicPr>
          <p:nvPr/>
        </p:nvPicPr>
        <p:blipFill>
          <a:blip r:embed="rId2" cstate="print"/>
          <a:srcRect/>
          <a:stretch>
            <a:fillRect/>
          </a:stretch>
        </p:blipFill>
        <p:spPr bwMode="auto">
          <a:xfrm>
            <a:off x="609600" y="1600200"/>
            <a:ext cx="8319026" cy="43204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سمات </a:t>
            </a:r>
            <a:r>
              <a:rPr lang="ar-EG" b="1" dirty="0" smtClean="0"/>
              <a:t>المؤسسات</a:t>
            </a:r>
            <a:endParaRPr lang="en-US" b="1" dirty="0"/>
          </a:p>
        </p:txBody>
      </p:sp>
      <p:sp>
        <p:nvSpPr>
          <p:cNvPr id="3" name="عنصر نائب للمحتوى 2"/>
          <p:cNvSpPr>
            <a:spLocks noGrp="1"/>
          </p:cNvSpPr>
          <p:nvPr>
            <p:ph idx="1"/>
          </p:nvPr>
        </p:nvSpPr>
        <p:spPr/>
        <p:txBody>
          <a:bodyPr/>
          <a:lstStyle/>
          <a:p>
            <a:pPr marL="514350" indent="-514350" rtl="1">
              <a:buFont typeface="+mj-lt"/>
              <a:buAutoNum type="arabicPeriod" startAt="6"/>
            </a:pPr>
            <a:r>
              <a:rPr lang="ar-EG" sz="2400" b="1" dirty="0" smtClean="0"/>
              <a:t>بنية المؤسسة</a:t>
            </a:r>
            <a:r>
              <a:rPr lang="en-GB" sz="2400" b="1" dirty="0" smtClean="0"/>
              <a:t>  Organisational Structure </a:t>
            </a:r>
            <a:endParaRPr lang="ar-EG" sz="2400" b="1" dirty="0" smtClean="0"/>
          </a:p>
          <a:p>
            <a:pPr marL="514350" indent="-514350" rtl="1">
              <a:buFont typeface="Wingdings" pitchFamily="2" charset="2"/>
              <a:buChar char="§"/>
            </a:pPr>
            <a:r>
              <a:rPr lang="ar-SA" sz="2400" b="1" dirty="0" smtClean="0"/>
              <a:t>تختلف المنظمات في أهدافها والوسائل المستخدمة في تحقيقها</a:t>
            </a:r>
          </a:p>
          <a:p>
            <a:pPr marL="1257300" lvl="1" rtl="1">
              <a:buFont typeface="Wingdings" pitchFamily="2" charset="2"/>
              <a:buChar char="§"/>
            </a:pPr>
            <a:r>
              <a:rPr lang="ar-SA" sz="2400" b="1" dirty="0" smtClean="0"/>
              <a:t>أهداف معيارية مثل الجامعات.</a:t>
            </a:r>
          </a:p>
          <a:p>
            <a:pPr marL="1257300" lvl="1" rtl="1">
              <a:buFont typeface="Wingdings" pitchFamily="2" charset="2"/>
              <a:buChar char="§"/>
            </a:pPr>
            <a:r>
              <a:rPr lang="ar-SA" sz="2400" b="1" dirty="0" smtClean="0"/>
              <a:t>أهداف </a:t>
            </a:r>
            <a:r>
              <a:rPr lang="ar-SA" sz="2400" b="1" dirty="0" err="1" smtClean="0"/>
              <a:t>خدماتية</a:t>
            </a:r>
            <a:r>
              <a:rPr lang="ar-SA" sz="2400" b="1" dirty="0" smtClean="0"/>
              <a:t> مثل الجمعيات الخيرية.</a:t>
            </a:r>
          </a:p>
          <a:p>
            <a:pPr marL="1257300" lvl="1" rtl="1">
              <a:buFont typeface="Wingdings" pitchFamily="2" charset="2"/>
              <a:buChar char="§"/>
            </a:pPr>
            <a:r>
              <a:rPr lang="ar-SA" sz="2400" b="1" dirty="0" smtClean="0"/>
              <a:t>أهداف ربحية مثل الشركات الخاصة.</a:t>
            </a:r>
          </a:p>
          <a:p>
            <a:pPr marL="1257300" lvl="1" rtl="1">
              <a:buFont typeface="Wingdings" pitchFamily="2" charset="2"/>
              <a:buChar char="§"/>
            </a:pPr>
            <a:r>
              <a:rPr lang="ar-SA" sz="2400" b="1" dirty="0" smtClean="0"/>
              <a:t>أهداف إلزامية وقهرية مثل السجون والجيوش</a:t>
            </a: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cs typeface="Arial" pitchFamily="34" charset="0"/>
              </a:rPr>
              <a:t> </a:t>
            </a:r>
            <a:r>
              <a:rPr lang="ar-SA" b="1" dirty="0" smtClean="0"/>
              <a:t>سمات </a:t>
            </a:r>
            <a:r>
              <a:rPr lang="ar-EG" b="1" dirty="0" smtClean="0"/>
              <a:t>المؤسسات</a:t>
            </a:r>
            <a:endParaRPr lang="en-US" b="1" dirty="0"/>
          </a:p>
        </p:txBody>
      </p:sp>
      <p:sp>
        <p:nvSpPr>
          <p:cNvPr id="3" name="عنصر نائب للمحتوى 2"/>
          <p:cNvSpPr>
            <a:spLocks noGrp="1"/>
          </p:cNvSpPr>
          <p:nvPr>
            <p:ph idx="1"/>
          </p:nvPr>
        </p:nvSpPr>
        <p:spPr/>
        <p:txBody>
          <a:bodyPr/>
          <a:lstStyle/>
          <a:p>
            <a:pPr marL="1257300" lvl="1" rtl="1">
              <a:buFont typeface="Wingdings" pitchFamily="2" charset="2"/>
              <a:buChar char="§"/>
            </a:pPr>
            <a:r>
              <a:rPr lang="ar-SA" sz="2400" b="1" dirty="0" smtClean="0"/>
              <a:t>المستفيد منها كمالكي المؤسسة، عملاءها، المساهمون، الشعب.</a:t>
            </a:r>
          </a:p>
          <a:p>
            <a:pPr marL="1257300" lvl="1" rtl="1">
              <a:buFont typeface="Wingdings" pitchFamily="2" charset="2"/>
              <a:buChar char="§"/>
            </a:pPr>
            <a:r>
              <a:rPr lang="ar-SA" sz="2400" b="1" dirty="0" smtClean="0"/>
              <a:t>طبيعة القيادة ديمقراطية، </a:t>
            </a:r>
            <a:r>
              <a:rPr lang="ar-SA" sz="2400" b="1" dirty="0" err="1" smtClean="0"/>
              <a:t>قصرية</a:t>
            </a:r>
            <a:r>
              <a:rPr lang="ar-SA" sz="2400" b="1" dirty="0" smtClean="0"/>
              <a:t>.</a:t>
            </a:r>
          </a:p>
          <a:p>
            <a:pPr marL="1257300" lvl="1" rtl="1">
              <a:buFont typeface="Wingdings" pitchFamily="2" charset="2"/>
              <a:buChar char="§"/>
            </a:pPr>
            <a:r>
              <a:rPr lang="ar-SA" sz="2400" b="1" dirty="0" smtClean="0"/>
              <a:t>طبيعة المهام روتينية مثل المصانع وغير روتينية مثل الشركات الاستشارية.</a:t>
            </a:r>
          </a:p>
          <a:p>
            <a:pPr marL="1257300" lvl="1" rtl="1">
              <a:buFont typeface="Wingdings" pitchFamily="2" charset="2"/>
              <a:buChar char="§"/>
            </a:pPr>
            <a:r>
              <a:rPr lang="ar-SA" sz="2400" b="1" dirty="0" smtClean="0"/>
              <a:t>التقنيات التي تستعملها.</a:t>
            </a:r>
          </a:p>
          <a:p>
            <a:pPr marL="1257300" lvl="1" rtl="1">
              <a:buFont typeface="Wingdings" pitchFamily="2" charset="2"/>
              <a:buChar char="§"/>
            </a:pPr>
            <a:r>
              <a:rPr lang="ar-SA" sz="2400" b="1" dirty="0" smtClean="0"/>
              <a:t>يختلف تأثير نظم المعلومات حسب نوع المؤسسة.</a:t>
            </a:r>
          </a:p>
          <a:p>
            <a:pPr marL="1257300" lvl="1" rtl="1">
              <a:buFont typeface="Wingdings" pitchFamily="2" charset="2"/>
              <a:buChar char="§"/>
            </a:pPr>
            <a:r>
              <a:rPr lang="ar-SA" sz="2400" b="1" dirty="0" smtClean="0"/>
              <a:t>يجب معرفة وتحليل أوضاع المؤسسة  الخاصة للتمكن من تصميم وإدارة نظم المعلومات بكفاءة.</a:t>
            </a:r>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السمات المشتركة </a:t>
            </a:r>
            <a:r>
              <a:rPr lang="ar-EG" b="1" dirty="0" smtClean="0"/>
              <a:t>المؤسسات</a:t>
            </a:r>
            <a:endParaRPr lang="en-US" b="1" dirty="0"/>
          </a:p>
        </p:txBody>
      </p:sp>
      <p:sp>
        <p:nvSpPr>
          <p:cNvPr id="3" name="عنصر نائب للمحتوى 2"/>
          <p:cNvSpPr>
            <a:spLocks noGrp="1"/>
          </p:cNvSpPr>
          <p:nvPr>
            <p:ph idx="1"/>
          </p:nvPr>
        </p:nvSpPr>
        <p:spPr/>
        <p:txBody>
          <a:bodyPr/>
          <a:lstStyle/>
          <a:p>
            <a:pPr marL="971550" lvl="1" indent="-400050" rtl="1"/>
            <a:endParaRPr lang="ar-SA" sz="2400" b="1" dirty="0" smtClean="0"/>
          </a:p>
          <a:p>
            <a:pPr marL="1371600" lvl="2" indent="-400050" rtl="1">
              <a:buNone/>
            </a:pPr>
            <a:r>
              <a:rPr lang="ar-SA" b="1" dirty="0" smtClean="0"/>
              <a:t>تختلف أنواع نظم المعلومات والمشاكل التي تواجها على حسب نوع المؤسسة  مثل المنظمات الصغيرة تستخدم نظم صغيرة يتم تطويرها بشكل سريع لتلبي احتياجاتها، بينما مع المنظمات الضخمة ذات الأقسام المتعددة يتم استخدام نظم معلومات خاصة بكل قسم.</a:t>
            </a:r>
          </a:p>
          <a:p>
            <a:pPr marL="1371600" lvl="2" indent="-400050" rtl="1">
              <a:buNone/>
            </a:pPr>
            <a:r>
              <a:rPr lang="ar-SA" b="1" dirty="0" smtClean="0"/>
              <a:t>نوضح الأنواع التنظيمية للمنظمات مع إعطاء توصيف مختصر وأمثلة عنها في الجدول التالي:</a:t>
            </a:r>
            <a:endParaRPr lang="en-US" b="1" dirty="0" smtClean="0"/>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4"/>
          <p:cNvGraphicFramePr>
            <a:graphicFrameLocks noGrp="1"/>
          </p:cNvGraphicFramePr>
          <p:nvPr/>
        </p:nvGraphicFramePr>
        <p:xfrm>
          <a:off x="152402" y="1066801"/>
          <a:ext cx="9524999" cy="5286554"/>
        </p:xfrm>
        <a:graphic>
          <a:graphicData uri="http://schemas.openxmlformats.org/drawingml/2006/table">
            <a:tbl>
              <a:tblPr rtl="1"/>
              <a:tblGrid>
                <a:gridCol w="1240651"/>
                <a:gridCol w="1648078"/>
                <a:gridCol w="4840574"/>
                <a:gridCol w="1795696"/>
              </a:tblGrid>
              <a:tr h="374651">
                <a:tc>
                  <a:txBody>
                    <a:bodyPr/>
                    <a:lstStyle/>
                    <a:p>
                      <a:pPr algn="ctr" rtl="1">
                        <a:lnSpc>
                          <a:spcPct val="115000"/>
                        </a:lnSpc>
                        <a:spcAft>
                          <a:spcPts val="1000"/>
                        </a:spcAft>
                      </a:pPr>
                      <a:r>
                        <a:rPr lang="ar-SA" sz="1800" b="1" dirty="0">
                          <a:solidFill>
                            <a:srgbClr val="FF0000"/>
                          </a:solidFill>
                          <a:latin typeface="Calibri"/>
                          <a:ea typeface="Calibri"/>
                          <a:cs typeface="Arial"/>
                        </a:rPr>
                        <a:t>اسم النوع </a:t>
                      </a:r>
                      <a:endParaRPr lang="en-US" sz="1800" dirty="0">
                        <a:solidFill>
                          <a:srgbClr val="FF0000"/>
                        </a:solidFill>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tx2">
                        <a:lumMod val="60000"/>
                        <a:lumOff val="40000"/>
                      </a:schemeClr>
                    </a:solidFill>
                  </a:tcPr>
                </a:tc>
                <a:tc>
                  <a:txBody>
                    <a:bodyPr/>
                    <a:lstStyle/>
                    <a:p>
                      <a:pPr algn="ctr" rtl="1">
                        <a:lnSpc>
                          <a:spcPct val="115000"/>
                        </a:lnSpc>
                        <a:spcAft>
                          <a:spcPts val="1000"/>
                        </a:spcAft>
                      </a:pPr>
                      <a:r>
                        <a:rPr lang="ar-SA" sz="1800" b="1" dirty="0">
                          <a:solidFill>
                            <a:srgbClr val="FF0000"/>
                          </a:solidFill>
                          <a:latin typeface="Calibri"/>
                          <a:ea typeface="Calibri"/>
                          <a:cs typeface="Arial"/>
                        </a:rPr>
                        <a:t>الاسم بالانجليزية </a:t>
                      </a:r>
                      <a:endParaRPr lang="en-US" sz="1800" dirty="0">
                        <a:solidFill>
                          <a:srgbClr val="FF0000"/>
                        </a:solidFill>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tx2">
                        <a:lumMod val="60000"/>
                        <a:lumOff val="40000"/>
                      </a:schemeClr>
                    </a:solidFill>
                  </a:tcPr>
                </a:tc>
                <a:tc>
                  <a:txBody>
                    <a:bodyPr/>
                    <a:lstStyle/>
                    <a:p>
                      <a:pPr algn="ctr" rtl="1">
                        <a:lnSpc>
                          <a:spcPct val="115000"/>
                        </a:lnSpc>
                        <a:spcAft>
                          <a:spcPts val="1000"/>
                        </a:spcAft>
                      </a:pPr>
                      <a:r>
                        <a:rPr lang="ar-SA" sz="1800" b="1" dirty="0">
                          <a:solidFill>
                            <a:srgbClr val="FF0000"/>
                          </a:solidFill>
                          <a:latin typeface="Calibri"/>
                          <a:ea typeface="Calibri"/>
                          <a:cs typeface="Arial"/>
                        </a:rPr>
                        <a:t>الوصف </a:t>
                      </a:r>
                      <a:endParaRPr lang="en-US" sz="1800" dirty="0">
                        <a:solidFill>
                          <a:srgbClr val="FF0000"/>
                        </a:solidFill>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tx2">
                        <a:lumMod val="60000"/>
                        <a:lumOff val="40000"/>
                      </a:schemeClr>
                    </a:solidFill>
                  </a:tcPr>
                </a:tc>
                <a:tc>
                  <a:txBody>
                    <a:bodyPr/>
                    <a:lstStyle/>
                    <a:p>
                      <a:pPr algn="ctr" rtl="1">
                        <a:lnSpc>
                          <a:spcPct val="115000"/>
                        </a:lnSpc>
                        <a:spcAft>
                          <a:spcPts val="1000"/>
                        </a:spcAft>
                      </a:pPr>
                      <a:r>
                        <a:rPr lang="ar-SA" sz="1800" b="1" dirty="0">
                          <a:solidFill>
                            <a:srgbClr val="FF0000"/>
                          </a:solidFill>
                          <a:latin typeface="Calibri"/>
                          <a:ea typeface="Calibri"/>
                          <a:cs typeface="Arial"/>
                        </a:rPr>
                        <a:t>مثال </a:t>
                      </a:r>
                      <a:endParaRPr lang="en-US" sz="1800" dirty="0">
                        <a:solidFill>
                          <a:srgbClr val="FF0000"/>
                        </a:solidFill>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tx2">
                        <a:lumMod val="60000"/>
                        <a:lumOff val="40000"/>
                      </a:schemeClr>
                    </a:solidFill>
                  </a:tcPr>
                </a:tc>
              </a:tr>
              <a:tr h="986677">
                <a:tc>
                  <a:txBody>
                    <a:bodyPr/>
                    <a:lstStyle/>
                    <a:p>
                      <a:pPr algn="r" rtl="1">
                        <a:lnSpc>
                          <a:spcPct val="115000"/>
                        </a:lnSpc>
                        <a:spcAft>
                          <a:spcPts val="1000"/>
                        </a:spcAft>
                      </a:pPr>
                      <a:r>
                        <a:rPr lang="ar-SA" sz="1800" b="1" dirty="0">
                          <a:latin typeface="Calibri"/>
                          <a:ea typeface="Calibri"/>
                          <a:cs typeface="Arial"/>
                        </a:rPr>
                        <a:t>التركيب التجاري</a:t>
                      </a:r>
                      <a:r>
                        <a:rPr lang="ar-SA" sz="1800" b="1" dirty="0" smtClean="0">
                          <a:latin typeface="Calibri"/>
                          <a:ea typeface="Calibri"/>
                          <a:cs typeface="Arial"/>
                        </a:rPr>
                        <a:t>/ الصناعي </a:t>
                      </a:r>
                      <a:endParaRPr lang="en-US" sz="1800" dirty="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3F4"/>
                    </a:solidFill>
                  </a:tcPr>
                </a:tc>
                <a:tc>
                  <a:txBody>
                    <a:bodyPr/>
                    <a:lstStyle/>
                    <a:p>
                      <a:pPr algn="r" rtl="1">
                        <a:lnSpc>
                          <a:spcPct val="115000"/>
                        </a:lnSpc>
                        <a:spcAft>
                          <a:spcPts val="1000"/>
                        </a:spcAft>
                      </a:pPr>
                      <a:r>
                        <a:rPr lang="en-US" sz="1800" b="1" dirty="0">
                          <a:latin typeface="Calibri"/>
                          <a:ea typeface="Calibri"/>
                          <a:cs typeface="Arial"/>
                        </a:rPr>
                        <a:t>Entrepreneurial Structure</a:t>
                      </a:r>
                      <a:endParaRPr lang="en-US" sz="1800" dirty="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3F4"/>
                    </a:solidFill>
                  </a:tcPr>
                </a:tc>
                <a:tc>
                  <a:txBody>
                    <a:bodyPr/>
                    <a:lstStyle/>
                    <a:p>
                      <a:pPr algn="r" rtl="1">
                        <a:lnSpc>
                          <a:spcPct val="115000"/>
                        </a:lnSpc>
                        <a:spcAft>
                          <a:spcPts val="1000"/>
                        </a:spcAft>
                      </a:pPr>
                      <a:r>
                        <a:rPr lang="ar-SA" sz="1800" b="1" dirty="0" smtClean="0">
                          <a:latin typeface="Calibri"/>
                          <a:ea typeface="Calibri"/>
                          <a:cs typeface="Arial"/>
                        </a:rPr>
                        <a:t>شركات ناشئة صغيرة في بيئة سريعة التغير، لها هيكل تنظيمي بسيط يديرها مدير تنفيذي أو</a:t>
                      </a:r>
                      <a:r>
                        <a:rPr lang="ar-SA" sz="1800" b="1" baseline="0" dirty="0" smtClean="0">
                          <a:latin typeface="Calibri"/>
                          <a:ea typeface="Calibri"/>
                          <a:cs typeface="Arial"/>
                        </a:rPr>
                        <a:t> رجل أعمال واحد</a:t>
                      </a:r>
                      <a:endParaRPr lang="en-US" sz="1800" dirty="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3F4"/>
                    </a:solidFill>
                  </a:tcPr>
                </a:tc>
                <a:tc>
                  <a:txBody>
                    <a:bodyPr/>
                    <a:lstStyle/>
                    <a:p>
                      <a:pPr algn="r" rtl="1">
                        <a:lnSpc>
                          <a:spcPct val="115000"/>
                        </a:lnSpc>
                        <a:spcAft>
                          <a:spcPts val="1000"/>
                        </a:spcAft>
                      </a:pPr>
                      <a:r>
                        <a:rPr lang="ar-SA" sz="1800" b="1" dirty="0" smtClean="0">
                          <a:latin typeface="Calibri"/>
                          <a:ea typeface="Calibri"/>
                          <a:cs typeface="Arial"/>
                        </a:rPr>
                        <a:t>الأعمال </a:t>
                      </a:r>
                      <a:r>
                        <a:rPr lang="ar-SA" sz="1800" b="1" dirty="0">
                          <a:latin typeface="Calibri"/>
                          <a:ea typeface="Calibri"/>
                          <a:cs typeface="Arial"/>
                        </a:rPr>
                        <a:t>الصغيرة </a:t>
                      </a:r>
                      <a:r>
                        <a:rPr lang="ar-SA" sz="1800" b="1" dirty="0" smtClean="0">
                          <a:latin typeface="Calibri"/>
                          <a:ea typeface="Calibri"/>
                          <a:cs typeface="Arial"/>
                        </a:rPr>
                        <a:t>والحديثة </a:t>
                      </a:r>
                      <a:endParaRPr lang="en-US" sz="1800" dirty="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3F4"/>
                    </a:solidFill>
                  </a:tcPr>
                </a:tc>
              </a:tr>
              <a:tr h="680664">
                <a:tc>
                  <a:txBody>
                    <a:bodyPr/>
                    <a:lstStyle/>
                    <a:p>
                      <a:pPr algn="r" rtl="1">
                        <a:lnSpc>
                          <a:spcPct val="115000"/>
                        </a:lnSpc>
                        <a:spcAft>
                          <a:spcPts val="1000"/>
                        </a:spcAft>
                      </a:pPr>
                      <a:r>
                        <a:rPr lang="ar-SA" sz="1800" b="1">
                          <a:latin typeface="Calibri"/>
                          <a:ea typeface="Calibri"/>
                          <a:cs typeface="Arial"/>
                        </a:rPr>
                        <a:t>البيروقراطية الآلية </a:t>
                      </a:r>
                      <a:endParaRPr lang="en-US" sz="180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40000"/>
                        <a:lumOff val="60000"/>
                      </a:schemeClr>
                    </a:solidFill>
                  </a:tcPr>
                </a:tc>
                <a:tc>
                  <a:txBody>
                    <a:bodyPr/>
                    <a:lstStyle/>
                    <a:p>
                      <a:pPr algn="r" rtl="1">
                        <a:lnSpc>
                          <a:spcPct val="115000"/>
                        </a:lnSpc>
                        <a:spcAft>
                          <a:spcPts val="1000"/>
                        </a:spcAft>
                      </a:pPr>
                      <a:r>
                        <a:rPr lang="en-US" sz="1800" b="1" dirty="0">
                          <a:latin typeface="Calibri"/>
                          <a:ea typeface="Calibri"/>
                          <a:cs typeface="Arial"/>
                        </a:rPr>
                        <a:t>Machine Bureaucracy</a:t>
                      </a:r>
                      <a:endParaRPr lang="en-US" sz="1800" dirty="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40000"/>
                        <a:lumOff val="60000"/>
                      </a:schemeClr>
                    </a:solidFill>
                  </a:tcPr>
                </a:tc>
                <a:tc>
                  <a:txBody>
                    <a:bodyPr/>
                    <a:lstStyle/>
                    <a:p>
                      <a:pPr algn="r" rtl="1">
                        <a:lnSpc>
                          <a:spcPct val="115000"/>
                        </a:lnSpc>
                        <a:spcAft>
                          <a:spcPts val="1000"/>
                        </a:spcAft>
                      </a:pPr>
                      <a:r>
                        <a:rPr lang="ar-SA" sz="1800" b="1" dirty="0" smtClean="0">
                          <a:latin typeface="Calibri"/>
                          <a:ea typeface="Calibri"/>
                          <a:cs typeface="Arial"/>
                        </a:rPr>
                        <a:t>بيروقراطية ضخمة تعمل في بيئة </a:t>
                      </a:r>
                      <a:r>
                        <a:rPr lang="ar-SA" sz="1800" b="1" dirty="0">
                          <a:latin typeface="Calibri"/>
                          <a:ea typeface="Calibri"/>
                          <a:cs typeface="Arial"/>
                        </a:rPr>
                        <a:t>بطيئة التغير لإنتاج منتجات </a:t>
                      </a:r>
                      <a:r>
                        <a:rPr lang="ar-SA" sz="1800" b="1" dirty="0" smtClean="0">
                          <a:latin typeface="Calibri"/>
                          <a:ea typeface="Calibri"/>
                          <a:cs typeface="Arial"/>
                        </a:rPr>
                        <a:t>قياسية.</a:t>
                      </a:r>
                      <a:r>
                        <a:rPr lang="ar-SA" sz="1800" b="1" baseline="0" dirty="0" smtClean="0">
                          <a:latin typeface="Calibri"/>
                          <a:ea typeface="Calibri"/>
                          <a:cs typeface="Arial"/>
                        </a:rPr>
                        <a:t> يديرها فريق إدارة مركزي ومركزية القرارات</a:t>
                      </a:r>
                      <a:endParaRPr lang="en-US" sz="1800" dirty="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40000"/>
                        <a:lumOff val="60000"/>
                      </a:schemeClr>
                    </a:solidFill>
                  </a:tcPr>
                </a:tc>
                <a:tc>
                  <a:txBody>
                    <a:bodyPr/>
                    <a:lstStyle/>
                    <a:p>
                      <a:pPr algn="r" rtl="1">
                        <a:lnSpc>
                          <a:spcPct val="115000"/>
                        </a:lnSpc>
                        <a:spcAft>
                          <a:spcPts val="1000"/>
                        </a:spcAft>
                      </a:pPr>
                      <a:r>
                        <a:rPr lang="ar-SA" sz="1800" b="1" dirty="0">
                          <a:latin typeface="Calibri"/>
                          <a:ea typeface="Calibri"/>
                          <a:cs typeface="Arial"/>
                        </a:rPr>
                        <a:t>الشركات </a:t>
                      </a:r>
                      <a:r>
                        <a:rPr lang="ar-SA" sz="1800" b="1" dirty="0" smtClean="0">
                          <a:latin typeface="Calibri"/>
                          <a:ea typeface="Calibri"/>
                          <a:cs typeface="Arial"/>
                        </a:rPr>
                        <a:t>متوسطة </a:t>
                      </a:r>
                      <a:r>
                        <a:rPr lang="ar-SA" sz="1800" b="1" dirty="0">
                          <a:latin typeface="Calibri"/>
                          <a:ea typeface="Calibri"/>
                          <a:cs typeface="Arial"/>
                        </a:rPr>
                        <a:t>الحجم </a:t>
                      </a:r>
                      <a:endParaRPr lang="en-US" sz="1800" dirty="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40000"/>
                        <a:lumOff val="60000"/>
                      </a:schemeClr>
                    </a:solidFill>
                  </a:tcPr>
                </a:tc>
              </a:tr>
              <a:tr h="986677">
                <a:tc>
                  <a:txBody>
                    <a:bodyPr/>
                    <a:lstStyle/>
                    <a:p>
                      <a:pPr algn="r" rtl="1">
                        <a:lnSpc>
                          <a:spcPct val="115000"/>
                        </a:lnSpc>
                        <a:spcAft>
                          <a:spcPts val="1000"/>
                        </a:spcAft>
                      </a:pPr>
                      <a:r>
                        <a:rPr lang="ar-SA" sz="1800" b="1">
                          <a:latin typeface="Calibri"/>
                          <a:ea typeface="Calibri"/>
                          <a:cs typeface="Arial"/>
                        </a:rPr>
                        <a:t>البيروقراطية الانقسامية </a:t>
                      </a:r>
                      <a:endParaRPr lang="en-US" sz="180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3F4"/>
                    </a:solidFill>
                  </a:tcPr>
                </a:tc>
                <a:tc>
                  <a:txBody>
                    <a:bodyPr/>
                    <a:lstStyle/>
                    <a:p>
                      <a:pPr algn="r" rtl="1">
                        <a:lnSpc>
                          <a:spcPct val="115000"/>
                        </a:lnSpc>
                        <a:spcAft>
                          <a:spcPts val="1000"/>
                        </a:spcAft>
                      </a:pPr>
                      <a:r>
                        <a:rPr lang="en-US" sz="1800" b="1" dirty="0" err="1">
                          <a:latin typeface="Calibri"/>
                          <a:ea typeface="Calibri"/>
                          <a:cs typeface="Arial"/>
                        </a:rPr>
                        <a:t>Divisionalized</a:t>
                      </a:r>
                      <a:r>
                        <a:rPr lang="en-US" sz="1800" b="1" dirty="0">
                          <a:latin typeface="Calibri"/>
                          <a:ea typeface="Calibri"/>
                          <a:cs typeface="Arial"/>
                        </a:rPr>
                        <a:t> Bureaucracy</a:t>
                      </a:r>
                      <a:endParaRPr lang="en-US" sz="1800" dirty="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3F4"/>
                    </a:solidFill>
                  </a:tcPr>
                </a:tc>
                <a:tc>
                  <a:txBody>
                    <a:bodyPr/>
                    <a:lstStyle/>
                    <a:p>
                      <a:pPr algn="r" rtl="1">
                        <a:lnSpc>
                          <a:spcPct val="115000"/>
                        </a:lnSpc>
                        <a:spcAft>
                          <a:spcPts val="1000"/>
                        </a:spcAft>
                      </a:pPr>
                      <a:r>
                        <a:rPr lang="ar-SA" sz="1800" b="1" dirty="0">
                          <a:latin typeface="Calibri"/>
                          <a:ea typeface="Calibri"/>
                          <a:cs typeface="Arial"/>
                        </a:rPr>
                        <a:t>تجمع </a:t>
                      </a:r>
                      <a:r>
                        <a:rPr lang="ar-SA" sz="1800" b="1" dirty="0" smtClean="0">
                          <a:latin typeface="Calibri"/>
                          <a:ea typeface="Calibri"/>
                          <a:cs typeface="Arial"/>
                        </a:rPr>
                        <a:t>بين بيروقراطيات آلية متعددة، </a:t>
                      </a:r>
                      <a:r>
                        <a:rPr lang="ar-SA" sz="1800" b="1" dirty="0">
                          <a:latin typeface="Calibri"/>
                          <a:ea typeface="Calibri"/>
                          <a:cs typeface="Arial"/>
                        </a:rPr>
                        <a:t>كل منها تنتج منتج </a:t>
                      </a:r>
                      <a:r>
                        <a:rPr lang="ar-SA" sz="1800" b="1" dirty="0" smtClean="0">
                          <a:latin typeface="Calibri"/>
                          <a:ea typeface="Calibri"/>
                          <a:cs typeface="Arial"/>
                        </a:rPr>
                        <a:t>خاص، يتحكم بها إدارة مركزية واحدة </a:t>
                      </a:r>
                      <a:endParaRPr lang="en-US" sz="1800" dirty="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3F4"/>
                    </a:solidFill>
                  </a:tcPr>
                </a:tc>
                <a:tc>
                  <a:txBody>
                    <a:bodyPr/>
                    <a:lstStyle/>
                    <a:p>
                      <a:pPr algn="r" rtl="1">
                        <a:lnSpc>
                          <a:spcPct val="115000"/>
                        </a:lnSpc>
                        <a:spcAft>
                          <a:spcPts val="1000"/>
                        </a:spcAft>
                      </a:pPr>
                      <a:r>
                        <a:rPr lang="ar-SA" sz="1800" b="1" dirty="0">
                          <a:latin typeface="Calibri"/>
                          <a:ea typeface="Calibri"/>
                          <a:cs typeface="Arial"/>
                        </a:rPr>
                        <a:t>مجموعة شركات متوسطة الحجم مثل </a:t>
                      </a:r>
                      <a:r>
                        <a:rPr lang="ar-SA" sz="1800" b="1" dirty="0" smtClean="0">
                          <a:latin typeface="Calibri"/>
                          <a:ea typeface="Calibri"/>
                          <a:cs typeface="Arial"/>
                        </a:rPr>
                        <a:t>جنرال</a:t>
                      </a:r>
                      <a:r>
                        <a:rPr lang="ar-SA" sz="1800" b="1" baseline="0" dirty="0" smtClean="0">
                          <a:latin typeface="Calibri"/>
                          <a:ea typeface="Calibri"/>
                          <a:cs typeface="Arial"/>
                        </a:rPr>
                        <a:t> موتور</a:t>
                      </a:r>
                      <a:endParaRPr lang="en-US" sz="1800" dirty="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3F4"/>
                    </a:solidFill>
                  </a:tcPr>
                </a:tc>
              </a:tr>
              <a:tr h="1167468">
                <a:tc>
                  <a:txBody>
                    <a:bodyPr/>
                    <a:lstStyle/>
                    <a:p>
                      <a:pPr algn="r" rtl="1">
                        <a:lnSpc>
                          <a:spcPct val="115000"/>
                        </a:lnSpc>
                        <a:spcAft>
                          <a:spcPts val="1000"/>
                        </a:spcAft>
                      </a:pPr>
                      <a:r>
                        <a:rPr lang="ar-SA" sz="1800" b="1">
                          <a:latin typeface="Calibri"/>
                          <a:ea typeface="Calibri"/>
                          <a:cs typeface="Arial"/>
                        </a:rPr>
                        <a:t>البيروقراطية المتخصصة </a:t>
                      </a:r>
                      <a:endParaRPr lang="en-US" sz="180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40000"/>
                        <a:lumOff val="60000"/>
                      </a:schemeClr>
                    </a:solidFill>
                  </a:tcPr>
                </a:tc>
                <a:tc>
                  <a:txBody>
                    <a:bodyPr/>
                    <a:lstStyle/>
                    <a:p>
                      <a:pPr algn="r" rtl="1">
                        <a:lnSpc>
                          <a:spcPct val="115000"/>
                        </a:lnSpc>
                        <a:spcAft>
                          <a:spcPts val="1000"/>
                        </a:spcAft>
                      </a:pPr>
                      <a:r>
                        <a:rPr lang="en-US" sz="1800" b="1">
                          <a:latin typeface="Calibri"/>
                          <a:ea typeface="Calibri"/>
                          <a:cs typeface="Arial"/>
                        </a:rPr>
                        <a:t>Professional Bureaucracy</a:t>
                      </a:r>
                      <a:endParaRPr lang="en-US" sz="180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40000"/>
                        <a:lumOff val="60000"/>
                      </a:schemeClr>
                    </a:solidFill>
                  </a:tcPr>
                </a:tc>
                <a:tc>
                  <a:txBody>
                    <a:bodyPr/>
                    <a:lstStyle/>
                    <a:p>
                      <a:pPr algn="r" rtl="1">
                        <a:lnSpc>
                          <a:spcPct val="115000"/>
                        </a:lnSpc>
                        <a:spcAft>
                          <a:spcPts val="1000"/>
                        </a:spcAft>
                      </a:pPr>
                      <a:r>
                        <a:rPr lang="ar-SA" sz="1800" b="1" dirty="0">
                          <a:latin typeface="Calibri"/>
                          <a:ea typeface="Calibri"/>
                          <a:cs typeface="Arial"/>
                        </a:rPr>
                        <a:t>منظمات تعتمد على </a:t>
                      </a:r>
                      <a:r>
                        <a:rPr lang="ar-SA" sz="1800" b="1" dirty="0" smtClean="0">
                          <a:latin typeface="Calibri"/>
                          <a:ea typeface="Calibri"/>
                          <a:cs typeface="Arial"/>
                        </a:rPr>
                        <a:t>المعرفة </a:t>
                      </a:r>
                      <a:r>
                        <a:rPr lang="ar-SA" sz="1800" b="1" dirty="0">
                          <a:latin typeface="Calibri"/>
                          <a:ea typeface="Calibri"/>
                          <a:cs typeface="Arial"/>
                        </a:rPr>
                        <a:t>حيث </a:t>
                      </a:r>
                      <a:r>
                        <a:rPr lang="ar-SA" sz="1800" b="1" dirty="0" smtClean="0">
                          <a:latin typeface="Calibri"/>
                          <a:ea typeface="Calibri"/>
                          <a:cs typeface="Arial"/>
                        </a:rPr>
                        <a:t>تعتمد منتجاتها وخدماتها على متخصصين وخبراء </a:t>
                      </a:r>
                      <a:r>
                        <a:rPr lang="ar-SA" sz="1800" b="1" dirty="0">
                          <a:latin typeface="Calibri"/>
                          <a:ea typeface="Calibri"/>
                          <a:cs typeface="Arial"/>
                        </a:rPr>
                        <a:t>في المعرفة. </a:t>
                      </a:r>
                      <a:r>
                        <a:rPr lang="ar-SA" sz="1800" b="1" dirty="0" smtClean="0">
                          <a:latin typeface="Calibri"/>
                          <a:ea typeface="Calibri"/>
                          <a:cs typeface="Arial"/>
                        </a:rPr>
                        <a:t>تدار من قبل رؤساء الأقسام</a:t>
                      </a:r>
                      <a:r>
                        <a:rPr lang="ar-SA" sz="1800" b="1" baseline="0" dirty="0" smtClean="0">
                          <a:latin typeface="Calibri"/>
                          <a:ea typeface="Calibri"/>
                          <a:cs typeface="Arial"/>
                        </a:rPr>
                        <a:t> مع </a:t>
                      </a:r>
                      <a:r>
                        <a:rPr lang="ar-SA" sz="1800" b="1" dirty="0" smtClean="0">
                          <a:latin typeface="Calibri"/>
                          <a:ea typeface="Calibri"/>
                          <a:cs typeface="Arial"/>
                        </a:rPr>
                        <a:t>تحكم </a:t>
                      </a:r>
                      <a:r>
                        <a:rPr lang="ar-SA" sz="1800" b="1" dirty="0">
                          <a:latin typeface="Calibri"/>
                          <a:ea typeface="Calibri"/>
                          <a:cs typeface="Arial"/>
                        </a:rPr>
                        <a:t>مركزي ضعيف </a:t>
                      </a:r>
                      <a:endParaRPr lang="en-US" sz="1800" dirty="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40000"/>
                        <a:lumOff val="60000"/>
                      </a:schemeClr>
                    </a:solidFill>
                  </a:tcPr>
                </a:tc>
                <a:tc>
                  <a:txBody>
                    <a:bodyPr/>
                    <a:lstStyle/>
                    <a:p>
                      <a:pPr algn="r" rtl="1">
                        <a:lnSpc>
                          <a:spcPct val="115000"/>
                        </a:lnSpc>
                        <a:spcAft>
                          <a:spcPts val="1000"/>
                        </a:spcAft>
                      </a:pPr>
                      <a:r>
                        <a:rPr lang="ar-SA" sz="1800" b="1" dirty="0">
                          <a:latin typeface="Calibri"/>
                          <a:ea typeface="Calibri"/>
                          <a:cs typeface="Arial"/>
                        </a:rPr>
                        <a:t>شركات القانون/ </a:t>
                      </a:r>
                      <a:r>
                        <a:rPr lang="ar-SA" sz="1800" b="1" dirty="0" smtClean="0">
                          <a:latin typeface="Calibri"/>
                          <a:ea typeface="Calibri"/>
                          <a:cs typeface="Arial"/>
                        </a:rPr>
                        <a:t>المؤسسات</a:t>
                      </a:r>
                      <a:r>
                        <a:rPr lang="ar-SA" sz="1800" b="1" baseline="0" dirty="0" smtClean="0">
                          <a:latin typeface="Calibri"/>
                          <a:ea typeface="Calibri"/>
                          <a:cs typeface="Arial"/>
                        </a:rPr>
                        <a:t> التعليمية</a:t>
                      </a:r>
                      <a:r>
                        <a:rPr lang="ar-SA" sz="1800" b="1" dirty="0" smtClean="0">
                          <a:latin typeface="Calibri"/>
                          <a:ea typeface="Calibri"/>
                          <a:cs typeface="Arial"/>
                        </a:rPr>
                        <a:t>/ </a:t>
                      </a:r>
                      <a:r>
                        <a:rPr lang="ar-SA" sz="1800" b="1" dirty="0">
                          <a:latin typeface="Calibri"/>
                          <a:ea typeface="Calibri"/>
                          <a:cs typeface="Arial"/>
                        </a:rPr>
                        <a:t>المستشفيات </a:t>
                      </a:r>
                      <a:endParaRPr lang="en-US" sz="1800" dirty="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40000"/>
                        <a:lumOff val="60000"/>
                      </a:schemeClr>
                    </a:solidFill>
                  </a:tcPr>
                </a:tc>
              </a:tr>
              <a:tr h="680664">
                <a:tc>
                  <a:txBody>
                    <a:bodyPr/>
                    <a:lstStyle/>
                    <a:p>
                      <a:pPr algn="r" rtl="1">
                        <a:lnSpc>
                          <a:spcPct val="115000"/>
                        </a:lnSpc>
                        <a:spcAft>
                          <a:spcPts val="1000"/>
                        </a:spcAft>
                      </a:pPr>
                      <a:r>
                        <a:rPr lang="ar-SA" sz="1800" b="1">
                          <a:latin typeface="Calibri"/>
                          <a:ea typeface="Calibri"/>
                          <a:cs typeface="Arial"/>
                        </a:rPr>
                        <a:t>التنظيمات غير الرسمية </a:t>
                      </a:r>
                      <a:endParaRPr lang="en-US" sz="180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3F4"/>
                    </a:solidFill>
                  </a:tcPr>
                </a:tc>
                <a:tc>
                  <a:txBody>
                    <a:bodyPr/>
                    <a:lstStyle/>
                    <a:p>
                      <a:pPr algn="r" rtl="1">
                        <a:lnSpc>
                          <a:spcPct val="115000"/>
                        </a:lnSpc>
                        <a:spcAft>
                          <a:spcPts val="1000"/>
                        </a:spcAft>
                      </a:pPr>
                      <a:r>
                        <a:rPr lang="en-US" sz="1800" b="1">
                          <a:latin typeface="Calibri"/>
                          <a:ea typeface="Calibri"/>
                          <a:cs typeface="Arial"/>
                        </a:rPr>
                        <a:t>Adhocracy</a:t>
                      </a:r>
                      <a:endParaRPr lang="en-US" sz="180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3F4"/>
                    </a:solidFill>
                  </a:tcPr>
                </a:tc>
                <a:tc>
                  <a:txBody>
                    <a:bodyPr/>
                    <a:lstStyle/>
                    <a:p>
                      <a:pPr algn="r" rtl="1">
                        <a:lnSpc>
                          <a:spcPct val="115000"/>
                        </a:lnSpc>
                        <a:spcAft>
                          <a:spcPts val="1000"/>
                        </a:spcAft>
                      </a:pPr>
                      <a:r>
                        <a:rPr lang="ar-SA" sz="1800" b="1" dirty="0">
                          <a:latin typeface="Calibri"/>
                          <a:ea typeface="Calibri"/>
                          <a:cs typeface="Arial"/>
                        </a:rPr>
                        <a:t>منظمات تنفيذ </a:t>
                      </a:r>
                      <a:r>
                        <a:rPr lang="ar-SA" sz="1800" b="1" dirty="0" smtClean="0">
                          <a:latin typeface="Calibri"/>
                          <a:ea typeface="Calibri"/>
                          <a:cs typeface="Arial"/>
                        </a:rPr>
                        <a:t>الوظائف حيث تتأقلم مع بيئة سريعة التغير، مجموعات كبيرة من الخبراء والمتخصصين</a:t>
                      </a:r>
                      <a:r>
                        <a:rPr lang="ar-SA" sz="1800" b="1" baseline="0" dirty="0" smtClean="0">
                          <a:latin typeface="Calibri"/>
                          <a:ea typeface="Calibri"/>
                          <a:cs typeface="Arial"/>
                        </a:rPr>
                        <a:t> منظمين في فرق عمل متعددة المعارف. إدارة </a:t>
                      </a:r>
                      <a:r>
                        <a:rPr lang="ar-SA" sz="1800" b="1" dirty="0" smtClean="0">
                          <a:latin typeface="Calibri"/>
                          <a:ea typeface="Calibri"/>
                          <a:cs typeface="Arial"/>
                        </a:rPr>
                        <a:t>مركزي</a:t>
                      </a:r>
                      <a:r>
                        <a:rPr lang="ar-EG" sz="1800" b="1" dirty="0" smtClean="0">
                          <a:latin typeface="Calibri"/>
                          <a:ea typeface="Calibri"/>
                          <a:cs typeface="Arial"/>
                        </a:rPr>
                        <a:t>ة</a:t>
                      </a:r>
                      <a:r>
                        <a:rPr lang="ar-SA" sz="1800" b="1" dirty="0" smtClean="0">
                          <a:latin typeface="Calibri"/>
                          <a:ea typeface="Calibri"/>
                          <a:cs typeface="Arial"/>
                        </a:rPr>
                        <a:t> </a:t>
                      </a:r>
                      <a:r>
                        <a:rPr lang="ar-SA" sz="1800" b="1" dirty="0" smtClean="0">
                          <a:latin typeface="Calibri"/>
                          <a:ea typeface="Calibri"/>
                          <a:cs typeface="Arial"/>
                        </a:rPr>
                        <a:t>ضعيفة </a:t>
                      </a:r>
                      <a:endParaRPr lang="en-US" sz="1800" dirty="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3F4"/>
                    </a:solidFill>
                  </a:tcPr>
                </a:tc>
                <a:tc>
                  <a:txBody>
                    <a:bodyPr/>
                    <a:lstStyle/>
                    <a:p>
                      <a:pPr algn="r" rtl="1">
                        <a:lnSpc>
                          <a:spcPct val="115000"/>
                        </a:lnSpc>
                        <a:spcAft>
                          <a:spcPts val="1000"/>
                        </a:spcAft>
                      </a:pPr>
                      <a:r>
                        <a:rPr lang="ar-SA" sz="1800" b="1" dirty="0" smtClean="0">
                          <a:latin typeface="Calibri"/>
                          <a:ea typeface="Calibri"/>
                          <a:cs typeface="Arial"/>
                        </a:rPr>
                        <a:t>الشركات </a:t>
                      </a:r>
                      <a:r>
                        <a:rPr lang="ar-SA" sz="1800" b="1" dirty="0">
                          <a:latin typeface="Calibri"/>
                          <a:ea typeface="Calibri"/>
                          <a:cs typeface="Arial"/>
                        </a:rPr>
                        <a:t>الاستشارية </a:t>
                      </a:r>
                      <a:endParaRPr lang="en-US" sz="1800" dirty="0">
                        <a:latin typeface="Calibri"/>
                        <a:ea typeface="Calibri"/>
                        <a:cs typeface="Arial"/>
                      </a:endParaRPr>
                    </a:p>
                  </a:txBody>
                  <a:tcPr marL="70757" marR="70757" marT="35379" marB="3537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F3F4"/>
                    </a:solidFill>
                  </a:tcPr>
                </a:tc>
              </a:tr>
            </a:tbl>
          </a:graphicData>
        </a:graphic>
      </p:graphicFrame>
      <p:sp>
        <p:nvSpPr>
          <p:cNvPr id="2" name="عنوان 1"/>
          <p:cNvSpPr>
            <a:spLocks noGrp="1"/>
          </p:cNvSpPr>
          <p:nvPr>
            <p:ph type="title"/>
          </p:nvPr>
        </p:nvSpPr>
        <p:spPr/>
        <p:txBody>
          <a:bodyPr/>
          <a:lstStyle/>
          <a:p>
            <a:r>
              <a:rPr lang="ar-SA" b="1" dirty="0" smtClean="0"/>
              <a:t>الأنواع التنظيمية</a:t>
            </a:r>
            <a:r>
              <a:rPr lang="ar-EG" b="1" dirty="0" smtClean="0"/>
              <a:t> للمؤسسات </a:t>
            </a:r>
            <a:endParaRPr lang="en-US" b="1" dirty="0"/>
          </a:p>
        </p:txBody>
      </p:sp>
      <p:sp>
        <p:nvSpPr>
          <p:cNvPr id="4" name="عنصر نائب لرقم الشريحة 3"/>
          <p:cNvSpPr>
            <a:spLocks noGrp="1"/>
          </p:cNvSpPr>
          <p:nvPr>
            <p:ph type="sldNum" sz="quarter" idx="4294967295"/>
          </p:nvPr>
        </p:nvSpPr>
        <p:spPr>
          <a:xfrm>
            <a:off x="8229204" y="6629400"/>
            <a:ext cx="1676796" cy="222250"/>
          </a:xfrm>
          <a:prstGeom prst="rect">
            <a:avLst/>
          </a:prstGeom>
        </p:spPr>
        <p:txBody>
          <a:bodyPr/>
          <a:lstStyle/>
          <a:p>
            <a:pPr>
              <a:defRPr/>
            </a:pPr>
            <a:fld id="{FFF0F569-9724-490C-8368-9A7E0DF21DA7}" type="slidenum">
              <a:rPr lang="ar-SA" smtClean="0"/>
              <a:pPr>
                <a:defRPr/>
              </a:pPr>
              <a:t>19</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4609</TotalTime>
  <Words>1195</Words>
  <Application>Microsoft Office PowerPoint</Application>
  <PresentationFormat>A4 Paper (210x297 mm)</PresentationFormat>
  <Paragraphs>183</Paragraphs>
  <Slides>19</Slides>
  <Notes>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نظم المعلومات الإدارية Management Information Systems</vt:lpstr>
      <vt:lpstr>عناصر المحاضرة </vt:lpstr>
      <vt:lpstr> العلاقة بين المؤسسة  ونظم المعلومات</vt:lpstr>
      <vt:lpstr>العلاقة بين المؤسسة  ونظم المعلومات</vt:lpstr>
      <vt:lpstr>المنظورالتقني للمؤسسة</vt:lpstr>
      <vt:lpstr>المنظور التقني للمؤسسة</vt:lpstr>
      <vt:lpstr>المنظور السلوكي للمؤسسة</vt:lpstr>
      <vt:lpstr>المنظورالسلوكي للمؤسسة</vt:lpstr>
      <vt:lpstr> مقارنة المنظورالسلوكي والمنظور التقني للمؤسسة</vt:lpstr>
      <vt:lpstr> سمات المؤسسات</vt:lpstr>
      <vt:lpstr> سمات المؤسسات</vt:lpstr>
      <vt:lpstr> سمات المؤسسات</vt:lpstr>
      <vt:lpstr> سمات المؤسسات</vt:lpstr>
      <vt:lpstr> سمات المؤسسات</vt:lpstr>
      <vt:lpstr> سمات المؤسسات</vt:lpstr>
      <vt:lpstr> سمات المؤسسات</vt:lpstr>
      <vt:lpstr> سمات المؤسسات</vt:lpstr>
      <vt:lpstr>السمات المشتركة المؤسسات</vt:lpstr>
      <vt:lpstr>الأنواع التنظيمية للمؤسسات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ao</cp:lastModifiedBy>
  <cp:revision>284</cp:revision>
  <dcterms:created xsi:type="dcterms:W3CDTF">2009-10-14T19:14:34Z</dcterms:created>
  <dcterms:modified xsi:type="dcterms:W3CDTF">2013-10-20T13:38:01Z</dcterms:modified>
</cp:coreProperties>
</file>