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68" r:id="rId2"/>
    <p:sldId id="369" r:id="rId3"/>
    <p:sldId id="373" r:id="rId4"/>
    <p:sldId id="392" r:id="rId5"/>
    <p:sldId id="393" r:id="rId6"/>
    <p:sldId id="398" r:id="rId7"/>
    <p:sldId id="377" r:id="rId8"/>
    <p:sldId id="394" r:id="rId9"/>
    <p:sldId id="395" r:id="rId10"/>
    <p:sldId id="396" r:id="rId11"/>
    <p:sldId id="397" r:id="rId12"/>
    <p:sldId id="400" r:id="rId13"/>
    <p:sldId id="399"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السادسة</a:t>
            </a:r>
          </a:p>
          <a:p>
            <a:pPr rtl="1" eaLnBrk="1" hangingPunct="1"/>
            <a:r>
              <a:rPr lang="ar-SA" b="1" dirty="0" smtClean="0">
                <a:solidFill>
                  <a:srgbClr val="C00000"/>
                </a:solidFill>
                <a:cs typeface="Arial" pitchFamily="34" charset="0"/>
              </a:rPr>
              <a:t>نظم المعلومات وإستراتيجي</a:t>
            </a:r>
            <a:r>
              <a:rPr lang="ar-EG" b="1" dirty="0" smtClean="0">
                <a:solidFill>
                  <a:srgbClr val="C00000"/>
                </a:solidFill>
                <a:cs typeface="Arial" pitchFamily="34" charset="0"/>
              </a:rPr>
              <a:t>ات</a:t>
            </a:r>
            <a:r>
              <a:rPr lang="ar-SA" b="1" dirty="0" smtClean="0">
                <a:solidFill>
                  <a:srgbClr val="C00000"/>
                </a:solidFill>
                <a:cs typeface="Arial" pitchFamily="34" charset="0"/>
              </a:rPr>
              <a:t> الأعمال</a:t>
            </a:r>
            <a:endParaRPr lang="ar-EG" b="1" dirty="0" smtClean="0">
              <a:solidFill>
                <a:srgbClr val="C00000"/>
              </a:solidFill>
              <a:cs typeface="Arial" pitchFamily="34" charset="0"/>
            </a:endParaRP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indent="-514350" rtl="1" eaLnBrk="1" hangingPunct="1">
              <a:buSzPct val="90000"/>
              <a:buFont typeface="Wingdings" pitchFamily="2" charset="2"/>
              <a:buChar char="q"/>
            </a:pPr>
            <a:r>
              <a:rPr lang="ar-SA" sz="2800" b="1" dirty="0" smtClean="0">
                <a:solidFill>
                  <a:srgbClr val="009900"/>
                </a:solidFill>
                <a:cs typeface="Arial" pitchFamily="34" charset="0"/>
              </a:rPr>
              <a:t> </a:t>
            </a:r>
            <a:r>
              <a:rPr lang="ar-SA" sz="2800" b="1" dirty="0" smtClean="0">
                <a:solidFill>
                  <a:srgbClr val="009900"/>
                </a:solidFill>
              </a:rPr>
              <a:t>إستراتيجية الأعمال </a:t>
            </a:r>
            <a:r>
              <a:rPr lang="ar-EG" sz="2800" b="1" dirty="0" smtClean="0">
                <a:solidFill>
                  <a:srgbClr val="009900"/>
                </a:solidFill>
                <a:cs typeface="Arial" pitchFamily="34" charset="0"/>
              </a:rPr>
              <a:t>للمؤسسة</a:t>
            </a:r>
          </a:p>
          <a:p>
            <a:pPr marL="514350" indent="-514350" rtl="1" eaLnBrk="1" hangingPunct="1">
              <a:buSzPct val="90000"/>
              <a:buFont typeface="Wingdings" pitchFamily="2" charset="2"/>
              <a:buChar char="q"/>
            </a:pPr>
            <a:r>
              <a:rPr lang="ar-EG" sz="2800" b="1" dirty="0" smtClean="0">
                <a:solidFill>
                  <a:srgbClr val="009900"/>
                </a:solidFill>
              </a:rPr>
              <a:t>تبعات تصميم واستيعاب نظم المعلومات</a:t>
            </a:r>
          </a:p>
          <a:p>
            <a:pPr marL="514350" indent="-514350" rtl="1" eaLnBrk="1" hangingPunct="1">
              <a:buSzPct val="90000"/>
              <a:buFont typeface="Wingdings" pitchFamily="2" charset="2"/>
              <a:buChar char="q"/>
            </a:pPr>
            <a:r>
              <a:rPr lang="ar-EG" sz="2800" b="1" dirty="0" smtClean="0">
                <a:solidFill>
                  <a:srgbClr val="009900"/>
                </a:solidFill>
              </a:rPr>
              <a:t>استراتيجيات نظم المعلومات للتعامل مع القوي التنافسية</a:t>
            </a:r>
          </a:p>
          <a:p>
            <a:pPr marL="514350" indent="-514350" rtl="1" eaLnBrk="1" hangingPunct="1">
              <a:buSzPct val="90000"/>
              <a:buFont typeface="Wingdings" pitchFamily="2" charset="2"/>
              <a:buChar char="q"/>
            </a:pPr>
            <a:r>
              <a:rPr lang="ar-SA" sz="2800" b="1" dirty="0" smtClean="0">
                <a:solidFill>
                  <a:srgbClr val="009900"/>
                </a:solidFill>
              </a:rPr>
              <a:t>نموذج سلسلة القيمة</a:t>
            </a:r>
            <a:r>
              <a:rPr lang="ar-EG" sz="2800" b="1" dirty="0" smtClean="0">
                <a:solidFill>
                  <a:srgbClr val="009900"/>
                </a:solidFill>
              </a:rPr>
              <a:t> </a:t>
            </a:r>
            <a:r>
              <a:rPr lang="en-US" sz="2800" b="1" dirty="0" smtClean="0">
                <a:solidFill>
                  <a:srgbClr val="009900"/>
                </a:solidFill>
              </a:rPr>
              <a:t>Value Chain Model</a:t>
            </a:r>
            <a:r>
              <a:rPr lang="ar-EG" sz="2800" b="1" dirty="0" smtClean="0">
                <a:solidFill>
                  <a:srgbClr val="009900"/>
                </a:solidFill>
              </a:rPr>
              <a:t> </a:t>
            </a:r>
          </a:p>
          <a:p>
            <a:pPr marL="514350" indent="-514350" rtl="1" eaLnBrk="1" hangingPunct="1">
              <a:buSzPct val="90000"/>
              <a:buFont typeface="Wingdings" pitchFamily="2" charset="2"/>
              <a:buChar char="q"/>
            </a:pPr>
            <a:r>
              <a:rPr lang="ar-EG" sz="2800" b="1" dirty="0" smtClean="0">
                <a:solidFill>
                  <a:srgbClr val="009900"/>
                </a:solidFill>
                <a:cs typeface="Arial" pitchFamily="34" charset="0"/>
              </a:rPr>
              <a:t>الاستراتيجية القائمة علي الشبكات</a:t>
            </a:r>
            <a:r>
              <a:rPr lang="en-GB" sz="2800" b="1" dirty="0" smtClean="0">
                <a:solidFill>
                  <a:srgbClr val="009900"/>
                </a:solidFill>
                <a:cs typeface="Arial" pitchFamily="34" charset="0"/>
              </a:rPr>
              <a:t> </a:t>
            </a:r>
            <a:r>
              <a:rPr lang="ar-EG" sz="2800" b="1" dirty="0" err="1" smtClean="0">
                <a:solidFill>
                  <a:srgbClr val="009900"/>
                </a:solidFill>
                <a:cs typeface="Arial" pitchFamily="34" charset="0"/>
              </a:rPr>
              <a:t>,</a:t>
            </a:r>
            <a:r>
              <a:rPr lang="en-GB" sz="2800" b="1" dirty="0" smtClean="0">
                <a:solidFill>
                  <a:srgbClr val="009900"/>
                </a:solidFill>
                <a:cs typeface="Arial" pitchFamily="34" charset="0"/>
              </a:rPr>
              <a:t> </a:t>
            </a:r>
            <a:r>
              <a:rPr lang="ar-SA" sz="2800" b="1" dirty="0" smtClean="0">
                <a:solidFill>
                  <a:srgbClr val="009900"/>
                </a:solidFill>
                <a:cs typeface="Arial" pitchFamily="34" charset="0"/>
              </a:rPr>
              <a:t>إستراتيجي</a:t>
            </a:r>
            <a:r>
              <a:rPr lang="ar-EG" sz="2800" b="1" dirty="0" smtClean="0">
                <a:solidFill>
                  <a:srgbClr val="009900"/>
                </a:solidFill>
                <a:cs typeface="Arial" pitchFamily="34" charset="0"/>
              </a:rPr>
              <a:t>ات المخرجات المتبادلة  و </a:t>
            </a:r>
            <a:r>
              <a:rPr lang="ar-SA" sz="2800" b="1" dirty="0" smtClean="0">
                <a:solidFill>
                  <a:srgbClr val="009900"/>
                </a:solidFill>
              </a:rPr>
              <a:t>الميزة التنافسية للمؤسسة</a:t>
            </a:r>
            <a:endParaRPr lang="ar-EG" sz="2800" b="1" dirty="0" smtClean="0">
              <a:solidFill>
                <a:srgbClr val="00990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990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9900"/>
              </a:solidFill>
              <a:cs typeface="Arial" pitchFamily="34" charset="0"/>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SA" sz="2800" b="1" dirty="0" smtClean="0">
              <a:solidFill>
                <a:srgbClr val="009900"/>
              </a:solidFill>
              <a:cs typeface="Arial" pitchFamily="34" charset="0"/>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SA" sz="2800" b="1" dirty="0" smtClean="0">
              <a:solidFill>
                <a:srgbClr val="00990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E425C2E-D0F1-4D2D-8999-38FA60157B3C}" type="datetime1">
              <a:rPr lang="en-US" smtClean="0"/>
              <a:pPr>
                <a:defRPr/>
              </a:pPr>
              <a:t>10/20/2013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cs typeface="Arial" pitchFamily="34" charset="0"/>
              </a:rPr>
              <a:t> </a:t>
            </a:r>
            <a:r>
              <a:rPr lang="ar-SA" sz="4000" b="1" dirty="0" smtClean="0"/>
              <a:t>إستراتيجية الأعمال </a:t>
            </a:r>
            <a:r>
              <a:rPr lang="ar-EG" sz="4000" b="1" dirty="0" smtClean="0">
                <a:cs typeface="Arial" pitchFamily="34" charset="0"/>
              </a:rPr>
              <a:t>للمؤسسة</a:t>
            </a:r>
            <a:endParaRPr lang="en-US" sz="4000" b="1" dirty="0"/>
          </a:p>
        </p:txBody>
      </p:sp>
      <p:sp>
        <p:nvSpPr>
          <p:cNvPr id="3" name="عنصر نائب للمحتوى 2"/>
          <p:cNvSpPr>
            <a:spLocks noGrp="1"/>
          </p:cNvSpPr>
          <p:nvPr>
            <p:ph idx="1"/>
          </p:nvPr>
        </p:nvSpPr>
        <p:spPr/>
        <p:txBody>
          <a:bodyPr/>
          <a:lstStyle/>
          <a:p>
            <a:r>
              <a:rPr lang="ar-SA" sz="2800" b="1" dirty="0" smtClean="0"/>
              <a:t>تتشكل إستراتيجية الأعمال من مجموعة النشاطات والقرارات التي تتخذها المؤسسة لتحديد العناصر التالية:</a:t>
            </a:r>
          </a:p>
          <a:p>
            <a:pPr lvl="1" rtl="1">
              <a:buFont typeface="Wingdings" pitchFamily="2" charset="2"/>
              <a:buChar char="q"/>
            </a:pPr>
            <a:r>
              <a:rPr lang="ar-SA" sz="2800" b="1" dirty="0" smtClean="0"/>
              <a:t>المنتجات والخدمات التي تقدمها المؤسسة</a:t>
            </a:r>
          </a:p>
          <a:p>
            <a:pPr lvl="1" rtl="1">
              <a:buFont typeface="Wingdings" pitchFamily="2" charset="2"/>
              <a:buChar char="q"/>
            </a:pPr>
            <a:r>
              <a:rPr lang="ar-SA" sz="2800" b="1" dirty="0" smtClean="0"/>
              <a:t>مجالات الصناعة التي تتنافس فيها المؤسسة</a:t>
            </a:r>
          </a:p>
          <a:p>
            <a:pPr lvl="1" rtl="1">
              <a:buFont typeface="Wingdings" pitchFamily="2" charset="2"/>
              <a:buChar char="q"/>
            </a:pPr>
            <a:r>
              <a:rPr lang="ar-EG" b="1" dirty="0" smtClean="0"/>
              <a:t>المنافسون في</a:t>
            </a:r>
            <a:r>
              <a:rPr lang="ar-SA" sz="2800" b="1" dirty="0" smtClean="0"/>
              <a:t> السوق</a:t>
            </a:r>
            <a:r>
              <a:rPr lang="ar-EG" sz="2800" b="1" dirty="0" smtClean="0"/>
              <a:t> الذي تعمل </a:t>
            </a:r>
            <a:r>
              <a:rPr lang="ar-EG" sz="2800" b="1" dirty="0" err="1" smtClean="0"/>
              <a:t>به</a:t>
            </a:r>
            <a:r>
              <a:rPr lang="ar-EG" sz="2800" b="1" dirty="0" smtClean="0"/>
              <a:t> المؤسسة</a:t>
            </a:r>
            <a:endParaRPr lang="ar-SA" sz="2800" b="1" dirty="0" smtClean="0"/>
          </a:p>
          <a:p>
            <a:pPr lvl="1" rtl="1">
              <a:buFont typeface="Wingdings" pitchFamily="2" charset="2"/>
              <a:buChar char="q"/>
            </a:pPr>
            <a:r>
              <a:rPr lang="ar-SA" sz="2800" b="1" dirty="0" smtClean="0"/>
              <a:t>من أين تستورد</a:t>
            </a:r>
            <a:r>
              <a:rPr lang="ar-EG" sz="2800" b="1" dirty="0" smtClean="0"/>
              <a:t> المؤسسة</a:t>
            </a:r>
            <a:r>
              <a:rPr lang="ar-SA" sz="2800" b="1" dirty="0" smtClean="0"/>
              <a:t> المواد التي تحتاج لها</a:t>
            </a:r>
          </a:p>
          <a:p>
            <a:pPr lvl="1" rtl="1">
              <a:buFont typeface="Wingdings" pitchFamily="2" charset="2"/>
              <a:buChar char="q"/>
            </a:pPr>
            <a:r>
              <a:rPr lang="ar-SA" sz="2800" b="1" dirty="0" smtClean="0"/>
              <a:t>من هم عملاء المؤسسة المحتملون</a:t>
            </a:r>
          </a:p>
          <a:p>
            <a:pPr lvl="1" rtl="1">
              <a:buFont typeface="Wingdings" pitchFamily="2" charset="2"/>
              <a:buChar char="q"/>
            </a:pPr>
            <a:r>
              <a:rPr lang="ar-SA" sz="2800" b="1" dirty="0" smtClean="0"/>
              <a:t>ما السياسات والأهداف طويلة المدى</a:t>
            </a:r>
            <a:r>
              <a:rPr lang="ar-EG" sz="2800" b="1" dirty="0" smtClean="0"/>
              <a:t> للمؤسسة</a:t>
            </a:r>
            <a:endParaRPr lang="en-US" sz="28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935B4894-AEDD-457D-89A5-73A78D170BFC}" type="datetime1">
              <a:rPr lang="en-US" smtClean="0"/>
              <a:pPr>
                <a:defRPr/>
              </a:pPr>
              <a:t>10/20/2013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تبعات تصميم واستيعاب نظم المعلومات</a:t>
            </a:r>
            <a:endParaRPr lang="en-GB" b="1" dirty="0"/>
          </a:p>
        </p:txBody>
      </p:sp>
      <p:sp>
        <p:nvSpPr>
          <p:cNvPr id="3" name="عنصر نائب للمحتوى 2"/>
          <p:cNvSpPr>
            <a:spLocks noGrp="1"/>
          </p:cNvSpPr>
          <p:nvPr>
            <p:ph idx="1"/>
          </p:nvPr>
        </p:nvSpPr>
        <p:spPr/>
        <p:txBody>
          <a:bodyPr/>
          <a:lstStyle/>
          <a:p>
            <a:pPr rtl="1"/>
            <a:r>
              <a:rPr lang="ar-EG" sz="2000" b="1" dirty="0" smtClean="0"/>
              <a:t>لكي تقدم فوائد ملموسة للمؤسسة’ يجب بناء نظم المعلومات بعد فهم بيئة المؤسسة التي سوف تطبق </a:t>
            </a:r>
            <a:r>
              <a:rPr lang="ar-EG" sz="2000" b="1" dirty="0" err="1" smtClean="0"/>
              <a:t>بها</a:t>
            </a:r>
            <a:r>
              <a:rPr lang="ar-EG" sz="2000" b="1" dirty="0" smtClean="0"/>
              <a:t> هذه النظم </a:t>
            </a:r>
          </a:p>
          <a:p>
            <a:pPr rtl="1"/>
            <a:r>
              <a:rPr lang="ar-EG" sz="2000" b="1" dirty="0" smtClean="0"/>
              <a:t>العوامل الرئيسية التي ينبغي اخذها في الاعتبار </a:t>
            </a:r>
            <a:r>
              <a:rPr lang="ar-EG" sz="2000" b="1" dirty="0" err="1" smtClean="0"/>
              <a:t>هي:</a:t>
            </a:r>
            <a:endParaRPr lang="ar-EG" sz="2000" b="1" dirty="0" smtClean="0"/>
          </a:p>
          <a:p>
            <a:pPr rtl="1">
              <a:buFont typeface="Wingdings" pitchFamily="2" charset="2"/>
              <a:buChar char="q"/>
            </a:pPr>
            <a:r>
              <a:rPr lang="ar-EG" sz="2000" b="1" dirty="0" smtClean="0"/>
              <a:t> بيئة العمل للمؤسسة</a:t>
            </a:r>
          </a:p>
          <a:p>
            <a:pPr rtl="1">
              <a:buFont typeface="Wingdings" pitchFamily="2" charset="2"/>
              <a:buChar char="q"/>
            </a:pPr>
            <a:r>
              <a:rPr lang="ar-EG" sz="2000" b="1" dirty="0" smtClean="0"/>
              <a:t>هيكلية </a:t>
            </a:r>
            <a:r>
              <a:rPr lang="ar-EG" sz="2000" b="1" dirty="0" err="1" smtClean="0"/>
              <a:t>المؤسسة </a:t>
            </a:r>
            <a:r>
              <a:rPr lang="ar-EG" sz="2000" b="1" dirty="0" smtClean="0"/>
              <a:t>: تركيبة المؤسسة,مجال التخصص  للمؤسسة و الوظائف العملية و الروتينية بالمؤسسة </a:t>
            </a:r>
          </a:p>
          <a:p>
            <a:pPr rtl="1">
              <a:buFont typeface="Wingdings" pitchFamily="2" charset="2"/>
              <a:buChar char="q"/>
            </a:pPr>
            <a:r>
              <a:rPr lang="ar-EG" sz="2000" b="1" dirty="0" smtClean="0"/>
              <a:t>ثقافة وسياسات المؤسسة</a:t>
            </a:r>
          </a:p>
          <a:p>
            <a:pPr rtl="1">
              <a:buFont typeface="Wingdings" pitchFamily="2" charset="2"/>
              <a:buChar char="q"/>
            </a:pPr>
            <a:r>
              <a:rPr lang="ar-EG" sz="2000" b="1" dirty="0" smtClean="0"/>
              <a:t>تصنيف المؤسسة والطبيعة القيادية للمؤسسة</a:t>
            </a:r>
          </a:p>
          <a:p>
            <a:pPr rtl="1">
              <a:buFont typeface="Wingdings" pitchFamily="2" charset="2"/>
              <a:buChar char="q"/>
            </a:pPr>
            <a:r>
              <a:rPr lang="ar-EG" sz="2000" b="1" dirty="0" smtClean="0"/>
              <a:t>المجموعة الاساسية </a:t>
            </a:r>
            <a:r>
              <a:rPr lang="ar-EG" sz="2000" b="1" dirty="0" err="1" smtClean="0"/>
              <a:t>لاصحاب</a:t>
            </a:r>
            <a:r>
              <a:rPr lang="ar-EG" sz="2000" b="1" dirty="0" smtClean="0"/>
              <a:t> المصلحة من نظام المعلومات وكيفية تفاعلهم معه</a:t>
            </a:r>
          </a:p>
          <a:p>
            <a:pPr rtl="1">
              <a:buFont typeface="Wingdings" pitchFamily="2" charset="2"/>
              <a:buChar char="q"/>
            </a:pPr>
            <a:r>
              <a:rPr lang="ar-EG" sz="2000" b="1" dirty="0" smtClean="0"/>
              <a:t>نوعية الاعمال, القرارات والوظائف التي صمم نظام المعلومات لدعمها</a:t>
            </a:r>
            <a:endParaRPr lang="en-GB"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rtl="1"/>
            <a:r>
              <a:rPr lang="ar-EG" sz="3600" b="1" dirty="0" smtClean="0"/>
              <a:t>نموذج </a:t>
            </a:r>
            <a:r>
              <a:rPr lang="ar-EG" sz="3600" b="1" dirty="0" err="1" smtClean="0"/>
              <a:t>بورتر</a:t>
            </a:r>
            <a:r>
              <a:rPr lang="ar-EG" sz="3600" b="1" dirty="0" smtClean="0"/>
              <a:t> </a:t>
            </a:r>
            <a:r>
              <a:rPr lang="en-GB" sz="3600" b="1" dirty="0" smtClean="0"/>
              <a:t>Forces  Model</a:t>
            </a:r>
            <a:r>
              <a:rPr lang="ar-EG" sz="3600" b="1" dirty="0" smtClean="0"/>
              <a:t> </a:t>
            </a:r>
            <a:r>
              <a:rPr lang="en-GB" sz="3600" b="1" dirty="0" smtClean="0"/>
              <a:t>Porter Competitive</a:t>
            </a:r>
            <a:endParaRPr lang="en-GB" sz="3600" b="1" dirty="0"/>
          </a:p>
        </p:txBody>
      </p:sp>
      <p:sp>
        <p:nvSpPr>
          <p:cNvPr id="3" name="عنصر نائب للمحتوى 2"/>
          <p:cNvSpPr>
            <a:spLocks noGrp="1"/>
          </p:cNvSpPr>
          <p:nvPr>
            <p:ph idx="1"/>
          </p:nvPr>
        </p:nvSpPr>
        <p:spPr>
          <a:xfrm>
            <a:off x="495300" y="1600200"/>
            <a:ext cx="8915400" cy="4724400"/>
          </a:xfrm>
        </p:spPr>
        <p:txBody>
          <a:bodyPr/>
          <a:lstStyle/>
          <a:p>
            <a:pPr rtl="1">
              <a:buFont typeface="Wingdings" pitchFamily="2" charset="2"/>
              <a:buChar char="q"/>
            </a:pPr>
            <a:r>
              <a:rPr lang="ar-EG" sz="1800" b="1" dirty="0" smtClean="0"/>
              <a:t>تشمل القوي التنافسية حسب نموذج </a:t>
            </a:r>
            <a:r>
              <a:rPr lang="ar-EG" sz="1800" b="1" dirty="0" err="1" smtClean="0"/>
              <a:t>بورتر</a:t>
            </a:r>
            <a:r>
              <a:rPr lang="ar-EG" sz="1800" b="1" dirty="0" smtClean="0"/>
              <a:t> </a:t>
            </a:r>
            <a:r>
              <a:rPr lang="en-GB" sz="1800" b="1" dirty="0" smtClean="0"/>
              <a:t>Forces  Model</a:t>
            </a:r>
            <a:r>
              <a:rPr lang="ar-EG" sz="1800" b="1" dirty="0" smtClean="0"/>
              <a:t> </a:t>
            </a:r>
            <a:r>
              <a:rPr lang="en-GB" sz="1800" b="1" dirty="0" smtClean="0"/>
              <a:t>Porter Competitive </a:t>
            </a:r>
            <a:r>
              <a:rPr lang="ar-EG" sz="1800" b="1" dirty="0" smtClean="0"/>
              <a:t>  المنافسين التقليديين, الداخلين الجدد لسوق الاعمال,المنتجات والخدمات البديلة, و العملاء والموردين</a:t>
            </a:r>
            <a:endParaRPr lang="en-GB" sz="1800" b="1" dirty="0" smtClean="0"/>
          </a:p>
          <a:p>
            <a:pPr rtl="1">
              <a:buFont typeface="Wingdings" pitchFamily="2" charset="2"/>
              <a:buChar char="q"/>
            </a:pPr>
            <a:r>
              <a:rPr lang="ar-EG" sz="1800" b="1" dirty="0" smtClean="0"/>
              <a:t>هنالك اربعة  انواع من الاستراتيجيات لمواجهة القوي التنافسية والتي غالبا ما تفعل بواسطة استخدام نظم معلومات</a:t>
            </a:r>
          </a:p>
          <a:p>
            <a:pPr marL="800100" lvl="1" indent="-342900" rtl="1">
              <a:buFont typeface="+mj-lt"/>
              <a:buAutoNum type="arabicPeriod"/>
            </a:pPr>
            <a:r>
              <a:rPr lang="ar-EG" sz="1800" b="1" dirty="0" smtClean="0"/>
              <a:t>الريادة عن طريق السعر المنخفض </a:t>
            </a:r>
            <a:r>
              <a:rPr lang="en-GB" sz="1800" b="1" dirty="0" smtClean="0"/>
              <a:t> Low-cost Leadership</a:t>
            </a:r>
            <a:endParaRPr lang="ar-EG" sz="1800" b="1" dirty="0" smtClean="0"/>
          </a:p>
          <a:p>
            <a:pPr marL="1200150" lvl="2" indent="-342900" rtl="1"/>
            <a:r>
              <a:rPr lang="ar-EG" sz="1800" b="1" dirty="0" smtClean="0"/>
              <a:t>ويعني ذلك استخدام نظم المعلومات للوصول الي تكلفة تشغيل منخفضة وبالتالي تمرير ذلك للعميل في صورة سعر اقل</a:t>
            </a:r>
          </a:p>
          <a:p>
            <a:pPr marL="800100" lvl="1" indent="-342900" rtl="1">
              <a:buFont typeface="+mj-lt"/>
              <a:buAutoNum type="arabicPeriod" startAt="2"/>
            </a:pPr>
            <a:r>
              <a:rPr lang="ar-EG" sz="1800" b="1" dirty="0" smtClean="0"/>
              <a:t>المنتج المتميز</a:t>
            </a:r>
            <a:r>
              <a:rPr lang="en-GB" sz="1800" b="1" dirty="0" smtClean="0"/>
              <a:t> Product Differentiation </a:t>
            </a:r>
            <a:endParaRPr lang="ar-EG" sz="1800" b="1" dirty="0" smtClean="0"/>
          </a:p>
          <a:p>
            <a:pPr marL="1200150" lvl="2" indent="-342900" rtl="1"/>
            <a:r>
              <a:rPr lang="ar-EG" sz="1800" b="1" dirty="0" smtClean="0"/>
              <a:t>استخدام نظم المعلومات لإنتاج منتجات وخدمات جديدة او تغيير نظرة العميل في المنتجات والخدمات الموجودة</a:t>
            </a:r>
          </a:p>
          <a:p>
            <a:pPr marL="800100" lvl="1" indent="-342900" rtl="1">
              <a:buFont typeface="+mj-lt"/>
              <a:buAutoNum type="arabicPeriod" startAt="3"/>
            </a:pPr>
            <a:r>
              <a:rPr lang="ar-EG" sz="1800" b="1" dirty="0" smtClean="0"/>
              <a:t>التركيز علي شريحة تسويقية</a:t>
            </a:r>
            <a:r>
              <a:rPr lang="en-GB" sz="1800" b="1" dirty="0" smtClean="0"/>
              <a:t> Focus on Market Niche </a:t>
            </a:r>
            <a:endParaRPr lang="ar-EG" sz="1800" b="1" dirty="0" smtClean="0"/>
          </a:p>
          <a:p>
            <a:pPr marL="1200150" lvl="2" indent="-342900" rtl="1"/>
            <a:r>
              <a:rPr lang="ar-EG" sz="1800" b="1" dirty="0" smtClean="0"/>
              <a:t>استخدام نظم المعلومات للمساعدة في التركيز علي قطاع معين من السوق وبالتالي خدمة هذه الشريحة بصورة افضل من المنافسين</a:t>
            </a:r>
          </a:p>
          <a:p>
            <a:pPr marL="800100" lvl="1" indent="-342900" rtl="1">
              <a:buFont typeface="+mj-lt"/>
              <a:buAutoNum type="arabicPeriod" startAt="4"/>
            </a:pPr>
            <a:r>
              <a:rPr lang="ar-EG" sz="1800" b="1" dirty="0" smtClean="0"/>
              <a:t>تقوية اعتمادية العملاء و الموردين </a:t>
            </a:r>
            <a:r>
              <a:rPr lang="en-GB" sz="1800" b="1" dirty="0" smtClean="0"/>
              <a:t>Strengthen Customer and Supplier Intimacy </a:t>
            </a:r>
            <a:endParaRPr lang="ar-EG" sz="1800" b="1" dirty="0" smtClean="0"/>
          </a:p>
          <a:p>
            <a:pPr marL="1200150" lvl="2" indent="-342900" rtl="1"/>
            <a:r>
              <a:rPr lang="ar-EG" sz="1800" b="1" dirty="0" smtClean="0"/>
              <a:t>استخدام نظم المعلومات لتقوية الروابط مع الموردين وتقوية اعتمادية العملاء علي منتجات الشركة</a:t>
            </a:r>
            <a:endParaRPr lang="en-GB" sz="1800" b="1" dirty="0" smtClean="0"/>
          </a:p>
          <a:p>
            <a:pPr rtl="1">
              <a:buFont typeface="Wingdings" pitchFamily="2" charset="2"/>
              <a:buChar char="q"/>
            </a:pPr>
            <a:r>
              <a:rPr lang="en-GB" sz="1800" b="1" dirty="0" smtClean="0"/>
              <a:t> </a:t>
            </a:r>
            <a:endParaRPr lang="en-GB" sz="1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sz="3600" b="1" dirty="0" smtClean="0"/>
              <a:t>نموذج </a:t>
            </a:r>
            <a:r>
              <a:rPr lang="ar-EG" sz="3600" b="1" dirty="0" err="1" smtClean="0"/>
              <a:t>بورتر</a:t>
            </a:r>
            <a:r>
              <a:rPr lang="ar-EG" sz="3600" b="1" dirty="0" smtClean="0"/>
              <a:t> </a:t>
            </a:r>
            <a:r>
              <a:rPr lang="en-GB" sz="3600" b="1" dirty="0" smtClean="0"/>
              <a:t>Forces  Model</a:t>
            </a:r>
            <a:r>
              <a:rPr lang="ar-EG" sz="3600" b="1" dirty="0" smtClean="0"/>
              <a:t> </a:t>
            </a:r>
            <a:r>
              <a:rPr lang="en-GB" sz="3600" b="1" dirty="0" smtClean="0"/>
              <a:t>Porter Competitive</a:t>
            </a:r>
            <a:endParaRPr lang="en-US" sz="3600" dirty="0"/>
          </a:p>
        </p:txBody>
      </p:sp>
      <p:grpSp>
        <p:nvGrpSpPr>
          <p:cNvPr id="3" name="مجموعة 4"/>
          <p:cNvGrpSpPr/>
          <p:nvPr/>
        </p:nvGrpSpPr>
        <p:grpSpPr>
          <a:xfrm>
            <a:off x="1066801" y="1628776"/>
            <a:ext cx="7620000" cy="4459289"/>
            <a:chOff x="838200" y="1247775"/>
            <a:chExt cx="7620000" cy="4459289"/>
          </a:xfrm>
        </p:grpSpPr>
        <p:sp>
          <p:nvSpPr>
            <p:cNvPr id="6" name="Oval 7"/>
            <p:cNvSpPr>
              <a:spLocks noChangeArrowheads="1"/>
            </p:cNvSpPr>
            <p:nvPr/>
          </p:nvSpPr>
          <p:spPr bwMode="auto">
            <a:xfrm>
              <a:off x="2286000" y="2255912"/>
              <a:ext cx="4572000" cy="2163688"/>
            </a:xfrm>
            <a:prstGeom prst="ellipse">
              <a:avLst/>
            </a:prstGeom>
            <a:solidFill>
              <a:schemeClr val="accent1"/>
            </a:solidFill>
            <a:ln w="9525">
              <a:solidFill>
                <a:schemeClr val="tx1"/>
              </a:solidFill>
              <a:round/>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grpSp>
          <p:nvGrpSpPr>
            <p:cNvPr id="4" name="Group 10"/>
            <p:cNvGrpSpPr>
              <a:grpSpLocks/>
            </p:cNvGrpSpPr>
            <p:nvPr/>
          </p:nvGrpSpPr>
          <p:grpSpPr bwMode="auto">
            <a:xfrm>
              <a:off x="838200" y="1295400"/>
              <a:ext cx="2325688" cy="762000"/>
              <a:chOff x="528" y="816"/>
              <a:chExt cx="1465" cy="480"/>
            </a:xfrm>
          </p:grpSpPr>
          <p:sp>
            <p:nvSpPr>
              <p:cNvPr id="28" name="Rectangle 8"/>
              <p:cNvSpPr>
                <a:spLocks noChangeArrowheads="1"/>
              </p:cNvSpPr>
              <p:nvPr/>
            </p:nvSpPr>
            <p:spPr bwMode="auto">
              <a:xfrm>
                <a:off x="528" y="816"/>
                <a:ext cx="1465" cy="48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sp>
            <p:nvSpPr>
              <p:cNvPr id="29" name="Text Box 9"/>
              <p:cNvSpPr txBox="1">
                <a:spLocks noChangeArrowheads="1"/>
              </p:cNvSpPr>
              <p:nvPr/>
            </p:nvSpPr>
            <p:spPr bwMode="auto">
              <a:xfrm>
                <a:off x="568" y="864"/>
                <a:ext cx="1320" cy="291"/>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dirty="0" smtClean="0">
                    <a:solidFill>
                      <a:schemeClr val="bg1"/>
                    </a:solidFill>
                    <a:latin typeface="Georgia" pitchFamily="18" charset="0"/>
                  </a:rPr>
                  <a:t>المنافسون الجدد</a:t>
                </a:r>
                <a:endParaRPr lang="en-US" sz="2400" b="1" dirty="0">
                  <a:solidFill>
                    <a:schemeClr val="bg1"/>
                  </a:solidFill>
                  <a:latin typeface="Georgia" pitchFamily="18" charset="0"/>
                </a:endParaRPr>
              </a:p>
            </p:txBody>
          </p:sp>
        </p:grpSp>
        <p:grpSp>
          <p:nvGrpSpPr>
            <p:cNvPr id="5" name="Group 11"/>
            <p:cNvGrpSpPr>
              <a:grpSpLocks/>
            </p:cNvGrpSpPr>
            <p:nvPr/>
          </p:nvGrpSpPr>
          <p:grpSpPr bwMode="auto">
            <a:xfrm>
              <a:off x="6096000" y="1247775"/>
              <a:ext cx="2362200" cy="990600"/>
              <a:chOff x="384" y="786"/>
              <a:chExt cx="1488" cy="624"/>
            </a:xfrm>
          </p:grpSpPr>
          <p:sp>
            <p:nvSpPr>
              <p:cNvPr id="26" name="Rectangle 12"/>
              <p:cNvSpPr>
                <a:spLocks noChangeArrowheads="1"/>
              </p:cNvSpPr>
              <p:nvPr/>
            </p:nvSpPr>
            <p:spPr bwMode="auto">
              <a:xfrm>
                <a:off x="384" y="786"/>
                <a:ext cx="1488" cy="624"/>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sp>
            <p:nvSpPr>
              <p:cNvPr id="27" name="Text Box 13"/>
              <p:cNvSpPr txBox="1">
                <a:spLocks noChangeArrowheads="1"/>
              </p:cNvSpPr>
              <p:nvPr/>
            </p:nvSpPr>
            <p:spPr bwMode="auto">
              <a:xfrm>
                <a:off x="480" y="864"/>
                <a:ext cx="1248" cy="523"/>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dirty="0" smtClean="0">
                    <a:solidFill>
                      <a:schemeClr val="bg1"/>
                    </a:solidFill>
                    <a:latin typeface="Georgia" pitchFamily="18" charset="0"/>
                  </a:rPr>
                  <a:t>المنتجات والخدمات البديلة</a:t>
                </a:r>
                <a:endParaRPr lang="en-US" sz="2400" b="1" dirty="0">
                  <a:solidFill>
                    <a:schemeClr val="bg1"/>
                  </a:solidFill>
                  <a:latin typeface="Georgia" pitchFamily="18" charset="0"/>
                </a:endParaRPr>
              </a:p>
            </p:txBody>
          </p:sp>
        </p:grpSp>
        <p:grpSp>
          <p:nvGrpSpPr>
            <p:cNvPr id="7" name="Group 14"/>
            <p:cNvGrpSpPr>
              <a:grpSpLocks/>
            </p:cNvGrpSpPr>
            <p:nvPr/>
          </p:nvGrpSpPr>
          <p:grpSpPr bwMode="auto">
            <a:xfrm>
              <a:off x="6324600" y="4800601"/>
              <a:ext cx="2133600" cy="906463"/>
              <a:chOff x="528" y="816"/>
              <a:chExt cx="1344" cy="571"/>
            </a:xfrm>
          </p:grpSpPr>
          <p:sp>
            <p:nvSpPr>
              <p:cNvPr id="24" name="Rectangle 15"/>
              <p:cNvSpPr>
                <a:spLocks noChangeArrowheads="1"/>
              </p:cNvSpPr>
              <p:nvPr/>
            </p:nvSpPr>
            <p:spPr bwMode="auto">
              <a:xfrm>
                <a:off x="528" y="816"/>
                <a:ext cx="1344" cy="528"/>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sp>
            <p:nvSpPr>
              <p:cNvPr id="25" name="Text Box 16"/>
              <p:cNvSpPr txBox="1">
                <a:spLocks noChangeArrowheads="1"/>
              </p:cNvSpPr>
              <p:nvPr/>
            </p:nvSpPr>
            <p:spPr bwMode="auto">
              <a:xfrm>
                <a:off x="552" y="864"/>
                <a:ext cx="1278" cy="523"/>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dirty="0" smtClean="0">
                    <a:solidFill>
                      <a:schemeClr val="bg1"/>
                    </a:solidFill>
                    <a:latin typeface="Georgia" pitchFamily="18" charset="0"/>
                  </a:rPr>
                  <a:t>القوى الشرائية للعملاء</a:t>
                </a:r>
                <a:endParaRPr lang="en-US" sz="2400" b="1" dirty="0">
                  <a:solidFill>
                    <a:schemeClr val="bg1"/>
                  </a:solidFill>
                  <a:latin typeface="Georgia" pitchFamily="18" charset="0"/>
                </a:endParaRPr>
              </a:p>
            </p:txBody>
          </p:sp>
        </p:grpSp>
        <p:grpSp>
          <p:nvGrpSpPr>
            <p:cNvPr id="8" name="Group 17"/>
            <p:cNvGrpSpPr>
              <a:grpSpLocks/>
            </p:cNvGrpSpPr>
            <p:nvPr/>
          </p:nvGrpSpPr>
          <p:grpSpPr bwMode="auto">
            <a:xfrm>
              <a:off x="914400" y="4800600"/>
              <a:ext cx="2133600" cy="762000"/>
              <a:chOff x="528" y="816"/>
              <a:chExt cx="1344" cy="480"/>
            </a:xfrm>
          </p:grpSpPr>
          <p:sp>
            <p:nvSpPr>
              <p:cNvPr id="22" name="Rectangle 18"/>
              <p:cNvSpPr>
                <a:spLocks noChangeArrowheads="1"/>
              </p:cNvSpPr>
              <p:nvPr/>
            </p:nvSpPr>
            <p:spPr bwMode="auto">
              <a:xfrm>
                <a:off x="528" y="816"/>
                <a:ext cx="1344" cy="48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sp>
            <p:nvSpPr>
              <p:cNvPr id="23" name="Text Box 19"/>
              <p:cNvSpPr txBox="1">
                <a:spLocks noChangeArrowheads="1"/>
              </p:cNvSpPr>
              <p:nvPr/>
            </p:nvSpPr>
            <p:spPr bwMode="auto">
              <a:xfrm>
                <a:off x="624" y="864"/>
                <a:ext cx="1104" cy="291"/>
              </a:xfrm>
              <a:prstGeom prst="rect">
                <a:avLst/>
              </a:prstGeom>
              <a:no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dirty="0" smtClean="0">
                    <a:solidFill>
                      <a:schemeClr val="bg1"/>
                    </a:solidFill>
                    <a:latin typeface="Georgia" pitchFamily="18" charset="0"/>
                  </a:rPr>
                  <a:t>الموردون</a:t>
                </a:r>
                <a:endParaRPr lang="en-US" sz="2400" b="1" dirty="0">
                  <a:solidFill>
                    <a:schemeClr val="bg1"/>
                  </a:solidFill>
                  <a:latin typeface="Georgia" pitchFamily="18" charset="0"/>
                </a:endParaRPr>
              </a:p>
            </p:txBody>
          </p:sp>
        </p:grpSp>
        <p:grpSp>
          <p:nvGrpSpPr>
            <p:cNvPr id="9" name="Group 22"/>
            <p:cNvGrpSpPr>
              <a:grpSpLocks/>
            </p:cNvGrpSpPr>
            <p:nvPr/>
          </p:nvGrpSpPr>
          <p:grpSpPr bwMode="auto">
            <a:xfrm>
              <a:off x="2590800" y="2976565"/>
              <a:ext cx="1600200" cy="1008063"/>
              <a:chOff x="1632" y="1875"/>
              <a:chExt cx="1008" cy="635"/>
            </a:xfrm>
          </p:grpSpPr>
          <p:sp>
            <p:nvSpPr>
              <p:cNvPr id="20" name="Rectangle 20"/>
              <p:cNvSpPr>
                <a:spLocks noChangeArrowheads="1"/>
              </p:cNvSpPr>
              <p:nvPr/>
            </p:nvSpPr>
            <p:spPr bwMode="auto">
              <a:xfrm>
                <a:off x="1632" y="1875"/>
                <a:ext cx="1008" cy="635"/>
              </a:xfrm>
              <a:prstGeom prst="rect">
                <a:avLst/>
              </a:prstGeom>
              <a:solidFill>
                <a:schemeClr val="accent1"/>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sp>
            <p:nvSpPr>
              <p:cNvPr id="21" name="Text Box 21"/>
              <p:cNvSpPr txBox="1">
                <a:spLocks noChangeArrowheads="1"/>
              </p:cNvSpPr>
              <p:nvPr/>
            </p:nvSpPr>
            <p:spPr bwMode="auto">
              <a:xfrm>
                <a:off x="1728" y="1992"/>
                <a:ext cx="816" cy="291"/>
              </a:xfrm>
              <a:prstGeom prst="rect">
                <a:avLst/>
              </a:prstGeom>
              <a:no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dirty="0" smtClean="0">
                    <a:solidFill>
                      <a:schemeClr val="bg1"/>
                    </a:solidFill>
                    <a:latin typeface="Georgia" pitchFamily="18" charset="0"/>
                  </a:rPr>
                  <a:t>الشركة</a:t>
                </a:r>
                <a:endParaRPr lang="en-US" sz="2400" b="1" dirty="0">
                  <a:solidFill>
                    <a:schemeClr val="bg1"/>
                  </a:solidFill>
                  <a:latin typeface="Georgia" pitchFamily="18" charset="0"/>
                </a:endParaRPr>
              </a:p>
            </p:txBody>
          </p:sp>
        </p:grpSp>
        <p:grpSp>
          <p:nvGrpSpPr>
            <p:cNvPr id="10" name="Group 26"/>
            <p:cNvGrpSpPr>
              <a:grpSpLocks/>
            </p:cNvGrpSpPr>
            <p:nvPr/>
          </p:nvGrpSpPr>
          <p:grpSpPr bwMode="auto">
            <a:xfrm>
              <a:off x="4800600" y="2895603"/>
              <a:ext cx="1752600" cy="1016001"/>
              <a:chOff x="3024" y="1824"/>
              <a:chExt cx="1104" cy="640"/>
            </a:xfrm>
          </p:grpSpPr>
          <p:sp>
            <p:nvSpPr>
              <p:cNvPr id="18" name="Rectangle 24"/>
              <p:cNvSpPr>
                <a:spLocks noChangeArrowheads="1"/>
              </p:cNvSpPr>
              <p:nvPr/>
            </p:nvSpPr>
            <p:spPr bwMode="auto">
              <a:xfrm>
                <a:off x="3072" y="1824"/>
                <a:ext cx="1008" cy="640"/>
              </a:xfrm>
              <a:prstGeom prst="rect">
                <a:avLst/>
              </a:prstGeom>
              <a:solidFill>
                <a:schemeClr val="accent1"/>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b="1">
                  <a:solidFill>
                    <a:schemeClr val="bg1"/>
                  </a:solidFill>
                </a:endParaRPr>
              </a:p>
            </p:txBody>
          </p:sp>
          <p:sp>
            <p:nvSpPr>
              <p:cNvPr id="19" name="Text Box 25"/>
              <p:cNvSpPr txBox="1">
                <a:spLocks noChangeArrowheads="1"/>
              </p:cNvSpPr>
              <p:nvPr/>
            </p:nvSpPr>
            <p:spPr bwMode="auto">
              <a:xfrm>
                <a:off x="3024" y="1872"/>
                <a:ext cx="1104" cy="523"/>
              </a:xfrm>
              <a:prstGeom prst="rect">
                <a:avLst/>
              </a:prstGeom>
              <a:no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dirty="0" smtClean="0">
                    <a:solidFill>
                      <a:schemeClr val="bg1"/>
                    </a:solidFill>
                    <a:latin typeface="Georgia" pitchFamily="18" charset="0"/>
                  </a:rPr>
                  <a:t>المنافسون التقليديون</a:t>
                </a:r>
                <a:endParaRPr lang="en-US" sz="2400" b="1" dirty="0">
                  <a:solidFill>
                    <a:schemeClr val="bg1"/>
                  </a:solidFill>
                  <a:latin typeface="Georgia" pitchFamily="18" charset="0"/>
                </a:endParaRPr>
              </a:p>
            </p:txBody>
          </p:sp>
        </p:grpSp>
        <p:sp>
          <p:nvSpPr>
            <p:cNvPr id="13" name="Line 27"/>
            <p:cNvSpPr>
              <a:spLocks noChangeShapeType="1"/>
            </p:cNvSpPr>
            <p:nvPr/>
          </p:nvSpPr>
          <p:spPr bwMode="auto">
            <a:xfrm>
              <a:off x="1854357" y="2133600"/>
              <a:ext cx="685800" cy="698376"/>
            </a:xfrm>
            <a:prstGeom prst="line">
              <a:avLst/>
            </a:prstGeom>
            <a:noFill/>
            <a:ln w="28575">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sz="2400" b="1">
                <a:solidFill>
                  <a:schemeClr val="bg1"/>
                </a:solidFill>
              </a:endParaRPr>
            </a:p>
          </p:txBody>
        </p:sp>
        <p:sp>
          <p:nvSpPr>
            <p:cNvPr id="14" name="Line 28"/>
            <p:cNvSpPr>
              <a:spLocks noChangeShapeType="1"/>
            </p:cNvSpPr>
            <p:nvPr/>
          </p:nvSpPr>
          <p:spPr bwMode="auto">
            <a:xfrm flipH="1">
              <a:off x="6629400" y="2255912"/>
              <a:ext cx="669286" cy="563488"/>
            </a:xfrm>
            <a:prstGeom prst="line">
              <a:avLst/>
            </a:prstGeom>
            <a:noFill/>
            <a:ln w="28575">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sz="2400" b="1">
                <a:solidFill>
                  <a:schemeClr val="bg1"/>
                </a:solidFill>
              </a:endParaRPr>
            </a:p>
          </p:txBody>
        </p:sp>
        <p:sp>
          <p:nvSpPr>
            <p:cNvPr id="15" name="Line 29"/>
            <p:cNvSpPr>
              <a:spLocks noChangeShapeType="1"/>
            </p:cNvSpPr>
            <p:nvPr/>
          </p:nvSpPr>
          <p:spPr bwMode="auto">
            <a:xfrm flipV="1">
              <a:off x="1981200" y="4038600"/>
              <a:ext cx="685800" cy="533400"/>
            </a:xfrm>
            <a:prstGeom prst="line">
              <a:avLst/>
            </a:prstGeom>
            <a:noFill/>
            <a:ln w="28575">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sz="2400" b="1">
                <a:solidFill>
                  <a:schemeClr val="bg1"/>
                </a:solidFill>
              </a:endParaRPr>
            </a:p>
          </p:txBody>
        </p:sp>
        <p:sp>
          <p:nvSpPr>
            <p:cNvPr id="16" name="Line 30"/>
            <p:cNvSpPr>
              <a:spLocks noChangeShapeType="1"/>
            </p:cNvSpPr>
            <p:nvPr/>
          </p:nvSpPr>
          <p:spPr bwMode="auto">
            <a:xfrm flipH="1" flipV="1">
              <a:off x="6477000" y="4038600"/>
              <a:ext cx="838200" cy="457200"/>
            </a:xfrm>
            <a:prstGeom prst="line">
              <a:avLst/>
            </a:prstGeom>
            <a:noFill/>
            <a:ln w="28575">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sz="2400" b="1">
                <a:solidFill>
                  <a:schemeClr val="bg1"/>
                </a:solidFill>
              </a:endParaRPr>
            </a:p>
          </p:txBody>
        </p:sp>
        <p:sp>
          <p:nvSpPr>
            <p:cNvPr id="17" name="Line 31"/>
            <p:cNvSpPr>
              <a:spLocks noChangeShapeType="1"/>
            </p:cNvSpPr>
            <p:nvPr/>
          </p:nvSpPr>
          <p:spPr bwMode="auto">
            <a:xfrm flipH="1">
              <a:off x="4191000" y="3408040"/>
              <a:ext cx="685800" cy="0"/>
            </a:xfrm>
            <a:prstGeom prst="line">
              <a:avLst/>
            </a:prstGeom>
            <a:noFill/>
            <a:ln w="38100">
              <a:solidFill>
                <a:schemeClr val="tx1"/>
              </a:solidFill>
              <a:round/>
              <a:headEnd type="triangle" w="med" len="me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sz="2400" b="1">
                <a:solidFill>
                  <a:schemeClr val="bg1"/>
                </a:solidFill>
              </a:endParaRPr>
            </a:p>
          </p:txBody>
        </p:sp>
      </p:grpSp>
      <p:sp>
        <p:nvSpPr>
          <p:cNvPr id="30" name="Date Placeholder 29"/>
          <p:cNvSpPr>
            <a:spLocks noGrp="1"/>
          </p:cNvSpPr>
          <p:nvPr>
            <p:ph type="dt" sz="half" idx="4294967295"/>
          </p:nvPr>
        </p:nvSpPr>
        <p:spPr>
          <a:xfrm>
            <a:off x="8229204" y="6629400"/>
            <a:ext cx="1676796" cy="222250"/>
          </a:xfrm>
          <a:prstGeom prst="rect">
            <a:avLst/>
          </a:prstGeom>
        </p:spPr>
        <p:txBody>
          <a:bodyPr/>
          <a:lstStyle/>
          <a:p>
            <a:pPr>
              <a:defRPr/>
            </a:pPr>
            <a:fld id="{B6E88101-7B15-45CF-8EFB-7717D02E8577}" type="datetime1">
              <a:rPr lang="en-US" smtClean="0"/>
              <a:pPr>
                <a:defRPr/>
              </a:pPr>
              <a:t>10/20/2013</a:t>
            </a:fld>
            <a:endParaRPr lang="en-US" dirty="0"/>
          </a:p>
        </p:txBody>
      </p:sp>
      <p:sp>
        <p:nvSpPr>
          <p:cNvPr id="31" name="Footer Placeholder 30"/>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نموذج سلسلة القيمة</a:t>
            </a:r>
            <a:r>
              <a:rPr lang="ar-EG" sz="3200" b="1" dirty="0" smtClean="0"/>
              <a:t> </a:t>
            </a:r>
            <a:r>
              <a:rPr lang="en-US" sz="3200" b="1" dirty="0" smtClean="0"/>
              <a:t>Value Chain Model</a:t>
            </a:r>
            <a:endParaRPr lang="en-US" sz="3200" b="1" dirty="0"/>
          </a:p>
        </p:txBody>
      </p:sp>
      <p:sp>
        <p:nvSpPr>
          <p:cNvPr id="3" name="عنصر نائب للمحتوى 2"/>
          <p:cNvSpPr>
            <a:spLocks noGrp="1"/>
          </p:cNvSpPr>
          <p:nvPr>
            <p:ph idx="1"/>
          </p:nvPr>
        </p:nvSpPr>
        <p:spPr/>
        <p:txBody>
          <a:bodyPr/>
          <a:lstStyle/>
          <a:p>
            <a:pPr rtl="1"/>
            <a:endParaRPr lang="en-US" sz="2000" b="1" dirty="0" smtClean="0"/>
          </a:p>
          <a:p>
            <a:pPr lvl="1" rtl="1">
              <a:buFont typeface="Wingdings" pitchFamily="2" charset="2"/>
              <a:buChar char="q"/>
            </a:pPr>
            <a:r>
              <a:rPr lang="ar-EG" sz="2000" b="1" dirty="0" smtClean="0"/>
              <a:t>علي الرغم من ان نموذج بورتر مفيد في تحديد القوي التنافسية واقتراح الاستراتيجيات العامة’ إلا انه غير محدد في ما يجب القيام </a:t>
            </a:r>
            <a:r>
              <a:rPr lang="ar-EG" sz="2000" b="1" dirty="0" smtClean="0"/>
              <a:t>به ولا </a:t>
            </a:r>
            <a:r>
              <a:rPr lang="ar-EG" sz="2000" b="1" dirty="0" smtClean="0"/>
              <a:t>يوفر الية معينة للوصول الي الافضلية التنافسية </a:t>
            </a:r>
          </a:p>
          <a:p>
            <a:pPr lvl="1" rtl="1">
              <a:buFont typeface="Wingdings" pitchFamily="2" charset="2"/>
              <a:buChar char="q"/>
            </a:pPr>
            <a:r>
              <a:rPr lang="ar-SA" sz="2000" b="1" dirty="0" smtClean="0"/>
              <a:t>نموذج سلسلة القيمة</a:t>
            </a:r>
            <a:r>
              <a:rPr lang="ar-EG" sz="2000" b="1" dirty="0" smtClean="0"/>
              <a:t> </a:t>
            </a:r>
            <a:r>
              <a:rPr lang="en-US" sz="2000" b="1" dirty="0" smtClean="0"/>
              <a:t>Value Chain Model</a:t>
            </a:r>
            <a:r>
              <a:rPr lang="ar-EG" sz="2000" b="1" dirty="0" smtClean="0"/>
              <a:t> يحدد بعض الانشطة في المؤسسة والتي يمكن تطبيق استراتيجيات القوة التنافسية عليها والتي تتميز بإمكانية ان يكون هنالك تأثير استراتيجي لنظم المعلومات علي هذه الانشطة</a:t>
            </a:r>
          </a:p>
          <a:p>
            <a:pPr lvl="1" rtl="1">
              <a:buFont typeface="Wingdings" pitchFamily="2" charset="2"/>
              <a:buChar char="q"/>
            </a:pPr>
            <a:r>
              <a:rPr lang="ar-SA" sz="2000" b="1" dirty="0" smtClean="0"/>
              <a:t>نموذج سلسلة القيمة</a:t>
            </a:r>
            <a:r>
              <a:rPr lang="ar-EG" sz="2000" b="1" dirty="0" smtClean="0"/>
              <a:t> ينظر للمؤسسة كسلسلة من الانشطة الاساسية التي تضيف هامش قيمة للمنتجات و الخدمات التي تقدمها المؤسسة ويمكن تصنيفها الي </a:t>
            </a:r>
            <a:r>
              <a:rPr lang="ar-SA" sz="2000" b="1" dirty="0" smtClean="0"/>
              <a:t>الأنشطة </a:t>
            </a:r>
            <a:r>
              <a:rPr lang="ar-EG" sz="2000" b="1" dirty="0" smtClean="0"/>
              <a:t>الاولية</a:t>
            </a:r>
            <a:r>
              <a:rPr lang="en-US" sz="2000" b="1" dirty="0" smtClean="0"/>
              <a:t>Primary Activities</a:t>
            </a:r>
            <a:r>
              <a:rPr lang="ar-EG" sz="2000" b="1" dirty="0" smtClean="0"/>
              <a:t> و </a:t>
            </a:r>
            <a:r>
              <a:rPr lang="ar-SA" sz="2000" b="1" dirty="0" smtClean="0"/>
              <a:t>الأنشطة المساندة </a:t>
            </a:r>
            <a:r>
              <a:rPr lang="en-US" sz="2000" b="1" dirty="0" smtClean="0"/>
              <a:t>Support Activities</a:t>
            </a:r>
          </a:p>
          <a:p>
            <a:pPr lvl="1" rtl="1">
              <a:buFont typeface="Wingdings" pitchFamily="2" charset="2"/>
              <a:buChar char="q"/>
            </a:pPr>
            <a:endParaRPr lang="en-US" sz="20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19BDF523-F5F2-4CE8-81D7-5922840D1805}" type="datetime1">
              <a:rPr lang="en-US" smtClean="0"/>
              <a:pPr>
                <a:defRPr/>
              </a:pPr>
              <a:t>10/20/2013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4000" b="1" dirty="0" smtClean="0"/>
              <a:t>نموذج سلسلة القيمة</a:t>
            </a:r>
            <a:r>
              <a:rPr lang="ar-EG" sz="4000" b="1" dirty="0" smtClean="0"/>
              <a:t> </a:t>
            </a:r>
            <a:r>
              <a:rPr lang="en-US" sz="4000" b="1" dirty="0" smtClean="0"/>
              <a:t>Value Chain Model</a:t>
            </a:r>
            <a:endParaRPr lang="en-GB" sz="4000" dirty="0"/>
          </a:p>
        </p:txBody>
      </p:sp>
      <p:sp>
        <p:nvSpPr>
          <p:cNvPr id="3" name="عنصر نائب للمحتوى 2"/>
          <p:cNvSpPr>
            <a:spLocks noGrp="1"/>
          </p:cNvSpPr>
          <p:nvPr>
            <p:ph idx="1"/>
          </p:nvPr>
        </p:nvSpPr>
        <p:spPr/>
        <p:txBody>
          <a:bodyPr/>
          <a:lstStyle/>
          <a:p>
            <a:pPr lvl="2" rtl="1">
              <a:buFont typeface="Wingdings" pitchFamily="2" charset="2"/>
              <a:buChar char="q"/>
            </a:pPr>
            <a:r>
              <a:rPr lang="ar-SA" sz="2800" b="1" dirty="0" smtClean="0"/>
              <a:t>الأنشطة </a:t>
            </a:r>
            <a:r>
              <a:rPr lang="ar-EG" sz="2800" b="1" dirty="0" smtClean="0"/>
              <a:t>الاولية </a:t>
            </a:r>
            <a:r>
              <a:rPr lang="en-US" sz="2800" b="1" dirty="0" smtClean="0"/>
              <a:t>Primary Activities</a:t>
            </a:r>
            <a:r>
              <a:rPr lang="ar-SA" sz="2800" b="1" dirty="0" smtClean="0"/>
              <a:t>: هي الأنشطة المتصلة بشكل كبير بالإنتاج وتوزيع منتجات أو خدمات المؤسسة</a:t>
            </a:r>
            <a:r>
              <a:rPr lang="ar-EG" sz="2800" b="1" dirty="0" smtClean="0"/>
              <a:t> التي تنتج فائدة </a:t>
            </a:r>
            <a:r>
              <a:rPr lang="ar-EG" sz="2800" b="1" dirty="0" err="1" smtClean="0"/>
              <a:t>للعميل.</a:t>
            </a:r>
            <a:r>
              <a:rPr lang="ar-EG" sz="2800" b="1" dirty="0" smtClean="0"/>
              <a:t> تشمل هذه النشاطات التموين(المخزون والمشتريات</a:t>
            </a:r>
            <a:r>
              <a:rPr lang="ar-EG" sz="2800" b="1" dirty="0" err="1" smtClean="0"/>
              <a:t>) </a:t>
            </a:r>
            <a:r>
              <a:rPr lang="ar-EG" sz="2800" b="1" dirty="0" smtClean="0"/>
              <a:t>, العمليات, المبيعات, التسويق والخدمات</a:t>
            </a:r>
            <a:endParaRPr lang="ar-SA" sz="2800" b="1" dirty="0" smtClean="0"/>
          </a:p>
          <a:p>
            <a:pPr lvl="2" rtl="1">
              <a:buFont typeface="Wingdings" pitchFamily="2" charset="2"/>
              <a:buChar char="q"/>
            </a:pPr>
            <a:r>
              <a:rPr lang="ar-SA" sz="2800" b="1" dirty="0" smtClean="0"/>
              <a:t>الأنشطة المساندة </a:t>
            </a:r>
            <a:r>
              <a:rPr lang="en-US" sz="2800" b="1" dirty="0" smtClean="0"/>
              <a:t>Support Activities</a:t>
            </a:r>
            <a:r>
              <a:rPr lang="ar-SA" sz="2800" b="1" dirty="0" smtClean="0"/>
              <a:t>: هي الأنشطة المساعدة على انجاز الأنشطة </a:t>
            </a:r>
            <a:r>
              <a:rPr lang="ar-EG" sz="2800" b="1" dirty="0" smtClean="0"/>
              <a:t>الاولية </a:t>
            </a:r>
            <a:r>
              <a:rPr lang="ar-SA" sz="2800" b="1" dirty="0" smtClean="0"/>
              <a:t>وتتكون من البنية التحتية للمؤسسة، الموارد ألبشرية </a:t>
            </a:r>
            <a:r>
              <a:rPr lang="ar-EG" sz="2800" b="1" dirty="0" smtClean="0"/>
              <a:t>التكنولوجيا </a:t>
            </a:r>
            <a:r>
              <a:rPr lang="ar-SA" sz="2800" b="1" dirty="0" err="1" smtClean="0"/>
              <a:t>،</a:t>
            </a:r>
            <a:r>
              <a:rPr lang="ar-SA" sz="2800" b="1" dirty="0" smtClean="0"/>
              <a:t> </a:t>
            </a:r>
            <a:r>
              <a:rPr lang="ar-EG" sz="2800" b="1" dirty="0" smtClean="0"/>
              <a:t>والمناقصات</a:t>
            </a:r>
            <a:endParaRPr lang="en-US" sz="2800" b="1" dirty="0" smtClean="0"/>
          </a:p>
          <a:p>
            <a:pPr>
              <a:buFont typeface="Wingdings" pitchFamily="2" charset="2"/>
              <a:buChar char="q"/>
            </a:pPr>
            <a:endParaRPr lang="en-GB"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indent="-514350" rtl="1" eaLnBrk="1" hangingPunct="1"/>
            <a:r>
              <a:rPr lang="en-GB" sz="3200" b="1" dirty="0" smtClean="0">
                <a:cs typeface="Arial" pitchFamily="34" charset="0"/>
              </a:rPr>
              <a:t> </a:t>
            </a:r>
            <a:r>
              <a:rPr lang="ar-SA" sz="3200" b="1" dirty="0" smtClean="0">
                <a:cs typeface="Arial" pitchFamily="34" charset="0"/>
              </a:rPr>
              <a:t>إستراتيجي</a:t>
            </a:r>
            <a:r>
              <a:rPr lang="ar-EG" sz="3200" b="1" dirty="0" smtClean="0">
                <a:cs typeface="Arial" pitchFamily="34" charset="0"/>
              </a:rPr>
              <a:t>ات المخرجات </a:t>
            </a:r>
            <a:r>
              <a:rPr lang="ar-EG" sz="3200" b="1" dirty="0" err="1" smtClean="0">
                <a:cs typeface="Arial" pitchFamily="34" charset="0"/>
              </a:rPr>
              <a:t>المتبادلة  </a:t>
            </a:r>
            <a:r>
              <a:rPr lang="ar-EG" sz="3200" b="1" dirty="0" smtClean="0">
                <a:cs typeface="Arial" pitchFamily="34" charset="0"/>
              </a:rPr>
              <a:t>, الاستراتيجية القائمة علي الشبكات</a:t>
            </a:r>
            <a:r>
              <a:rPr lang="en-GB" sz="3200" b="1" dirty="0" smtClean="0">
                <a:cs typeface="Arial" pitchFamily="34" charset="0"/>
              </a:rPr>
              <a:t> </a:t>
            </a:r>
            <a:r>
              <a:rPr lang="ar-EG" sz="3200" b="1" dirty="0" smtClean="0">
                <a:cs typeface="Arial" pitchFamily="34" charset="0"/>
              </a:rPr>
              <a:t>و</a:t>
            </a:r>
            <a:r>
              <a:rPr lang="ar-SA" sz="3200" b="1" dirty="0" smtClean="0"/>
              <a:t>الميزة التنافسية للمؤسسة</a:t>
            </a:r>
            <a:endParaRPr lang="ar-SA" sz="3200" b="1" dirty="0" smtClean="0">
              <a:cs typeface="Arial" pitchFamily="34" charset="0"/>
            </a:endParaRPr>
          </a:p>
        </p:txBody>
      </p:sp>
      <p:sp>
        <p:nvSpPr>
          <p:cNvPr id="3" name="عنصر نائب للمحتوى 2"/>
          <p:cNvSpPr>
            <a:spLocks noGrp="1"/>
          </p:cNvSpPr>
          <p:nvPr>
            <p:ph idx="1"/>
          </p:nvPr>
        </p:nvSpPr>
        <p:spPr/>
        <p:txBody>
          <a:bodyPr/>
          <a:lstStyle/>
          <a:p>
            <a:pPr rtl="1"/>
            <a:r>
              <a:rPr lang="ar-SA" sz="2400" b="1" dirty="0" smtClean="0"/>
              <a:t> </a:t>
            </a:r>
          </a:p>
          <a:p>
            <a:pPr rtl="1"/>
            <a:r>
              <a:rPr lang="ar-SA" sz="2400" b="1" dirty="0" smtClean="0"/>
              <a:t>هناك العديد من السياسات المتبعة الهادفة إلى تحقيق التكامل بين وحدات العمل بالمؤسس</a:t>
            </a:r>
            <a:r>
              <a:rPr lang="ar-EG" sz="2400" b="1" dirty="0" smtClean="0"/>
              <a:t>ات الكبيرة</a:t>
            </a:r>
            <a:r>
              <a:rPr lang="ar-SA" sz="2400" b="1" dirty="0" smtClean="0"/>
              <a:t> ورفع مستوى أداء هذه الوحدات باستخدام أنظمة تقنية المعلومات.</a:t>
            </a:r>
            <a:endParaRPr lang="ar-EG" sz="2400" b="1" dirty="0" smtClean="0"/>
          </a:p>
          <a:p>
            <a:pPr rtl="1"/>
            <a:r>
              <a:rPr lang="ar-SA" sz="2400" b="1" dirty="0" smtClean="0"/>
              <a:t> </a:t>
            </a:r>
            <a:r>
              <a:rPr lang="ar-EG" sz="2400" b="1" dirty="0" smtClean="0"/>
              <a:t> باستطاعة نظم المعلومات تحسين الاداء العام لمثل هذه </a:t>
            </a:r>
            <a:r>
              <a:rPr lang="ar-EG" sz="2400" b="1" dirty="0" err="1" smtClean="0"/>
              <a:t>الشركات :</a:t>
            </a:r>
            <a:endParaRPr lang="ar-SA" sz="2400" b="1" dirty="0" smtClean="0"/>
          </a:p>
          <a:p>
            <a:pPr marL="971550" lvl="1" indent="-514350" rtl="1">
              <a:buFont typeface="+mj-lt"/>
              <a:buAutoNum type="arabicPeriod"/>
            </a:pPr>
            <a:r>
              <a:rPr lang="ar-SA" sz="2400" b="1" dirty="0" smtClean="0"/>
              <a:t>استخدام مخرجات قسم</a:t>
            </a:r>
            <a:r>
              <a:rPr lang="ar-EG" sz="2400" b="1" dirty="0" smtClean="0"/>
              <a:t> </a:t>
            </a:r>
            <a:r>
              <a:rPr lang="ar-SA" sz="2400" b="1" dirty="0" err="1" smtClean="0"/>
              <a:t>كمدخلات</a:t>
            </a:r>
            <a:r>
              <a:rPr lang="ar-SA" sz="2400" b="1" dirty="0" smtClean="0"/>
              <a:t> لقسم آخر ويسمى هذا بالمخرجات المتبادلة </a:t>
            </a:r>
            <a:r>
              <a:rPr lang="en-US" sz="2400" b="1" dirty="0" smtClean="0"/>
              <a:t>(Synergies Concept)</a:t>
            </a:r>
            <a:r>
              <a:rPr lang="ar-SA" sz="2400" b="1" dirty="0" smtClean="0"/>
              <a:t>، وتعتمد هذه الفكرة على تكامل أقسام المؤسسة</a:t>
            </a:r>
            <a:r>
              <a:rPr lang="ar-EG" sz="2400" b="1" dirty="0" smtClean="0"/>
              <a:t> او مشاركة اكثر من مؤسسة في تقاسم السوق والخبرة المكتسبة</a:t>
            </a:r>
            <a:r>
              <a:rPr lang="ar-SA" sz="2400" b="1" dirty="0" smtClean="0"/>
              <a:t>، مما يؤدي إلى خفض التكاليف.</a:t>
            </a:r>
            <a:r>
              <a:rPr lang="ar-EG" sz="2400" b="1" dirty="0" smtClean="0"/>
              <a:t> </a:t>
            </a:r>
            <a:r>
              <a:rPr lang="ar-SA" sz="2400" b="1" dirty="0" smtClean="0"/>
              <a:t>يمكن استخدام تقنية المعلومات لربط جميع أقسام المؤسسة ووحداتها بنظام معلومات وإنتاج متكامل للاستفادة القصوى من إمكانية النظام </a:t>
            </a:r>
            <a:r>
              <a:rPr lang="ar-SA" sz="2400" b="1" dirty="0" err="1" smtClean="0"/>
              <a:t>ومواردها.</a:t>
            </a:r>
            <a:r>
              <a:rPr lang="ar-SA" sz="2400" b="1" dirty="0" smtClean="0"/>
              <a:t> وهو ما يعني حسن تخطيط موارد المؤسسة</a:t>
            </a:r>
          </a:p>
          <a:p>
            <a:pPr marL="971550" lvl="1" indent="-514350" rtl="1">
              <a:buFont typeface="+mj-lt"/>
              <a:buAutoNum type="arabicPeriod"/>
            </a:pPr>
            <a:endParaRPr lang="ar-SA"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1D03F46-B73A-4F01-8801-65723951A003}" type="datetime1">
              <a:rPr lang="en-US" smtClean="0"/>
              <a:pPr>
                <a:defRPr/>
              </a:pPr>
              <a:t>10/20/2013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indent="-514350" rtl="1" eaLnBrk="1" hangingPunct="1"/>
            <a:r>
              <a:rPr lang="en-GB" sz="3200" b="1" dirty="0" smtClean="0">
                <a:cs typeface="Arial" pitchFamily="34" charset="0"/>
              </a:rPr>
              <a:t> </a:t>
            </a:r>
            <a:r>
              <a:rPr lang="ar-SA" sz="3200" b="1" dirty="0" smtClean="0">
                <a:cs typeface="Arial" pitchFamily="34" charset="0"/>
              </a:rPr>
              <a:t>إستراتيجي</a:t>
            </a:r>
            <a:r>
              <a:rPr lang="ar-EG" sz="3200" b="1" dirty="0" smtClean="0">
                <a:cs typeface="Arial" pitchFamily="34" charset="0"/>
              </a:rPr>
              <a:t>ات المخرجات </a:t>
            </a:r>
            <a:r>
              <a:rPr lang="ar-EG" sz="3200" b="1" dirty="0" err="1" smtClean="0">
                <a:cs typeface="Arial" pitchFamily="34" charset="0"/>
              </a:rPr>
              <a:t>المتبادلة  </a:t>
            </a:r>
            <a:r>
              <a:rPr lang="ar-EG" sz="3200" b="1" dirty="0" smtClean="0">
                <a:cs typeface="Arial" pitchFamily="34" charset="0"/>
              </a:rPr>
              <a:t>, الاستراتيجية القائمة علي الشبكات</a:t>
            </a:r>
            <a:r>
              <a:rPr lang="en-GB" sz="3200" b="1" dirty="0" smtClean="0">
                <a:cs typeface="Arial" pitchFamily="34" charset="0"/>
              </a:rPr>
              <a:t> </a:t>
            </a:r>
            <a:r>
              <a:rPr lang="ar-EG" sz="3200" b="1" dirty="0" smtClean="0">
                <a:cs typeface="Arial" pitchFamily="34" charset="0"/>
              </a:rPr>
              <a:t>و</a:t>
            </a:r>
            <a:r>
              <a:rPr lang="ar-SA" sz="3200" b="1" dirty="0" smtClean="0"/>
              <a:t>الميزة التنافسية للمؤسسة</a:t>
            </a:r>
            <a:endParaRPr lang="ar-SA" sz="3200" b="1" dirty="0" smtClean="0">
              <a:cs typeface="Arial" pitchFamily="34" charset="0"/>
            </a:endParaRPr>
          </a:p>
        </p:txBody>
      </p:sp>
      <p:sp>
        <p:nvSpPr>
          <p:cNvPr id="3" name="عنصر نائب للمحتوى 2"/>
          <p:cNvSpPr>
            <a:spLocks noGrp="1"/>
          </p:cNvSpPr>
          <p:nvPr>
            <p:ph idx="1"/>
          </p:nvPr>
        </p:nvSpPr>
        <p:spPr/>
        <p:txBody>
          <a:bodyPr/>
          <a:lstStyle/>
          <a:p>
            <a:pPr marL="971550" lvl="1" indent="-514350" rtl="1">
              <a:buFont typeface="+mj-lt"/>
              <a:buAutoNum type="arabicPeriod" startAt="2"/>
            </a:pPr>
            <a:r>
              <a:rPr lang="ar-SA" sz="2400" b="1" dirty="0" smtClean="0"/>
              <a:t>التطوير والاعتماد على الإمكانيات والقدرات الرئيسية التي تتميز </a:t>
            </a:r>
            <a:r>
              <a:rPr lang="ar-SA" sz="2400" b="1" dirty="0" err="1" smtClean="0"/>
              <a:t>بها</a:t>
            </a:r>
            <a:r>
              <a:rPr lang="ar-SA" sz="2400" b="1" dirty="0" smtClean="0"/>
              <a:t> المؤسسة </a:t>
            </a:r>
            <a:r>
              <a:rPr lang="en-US" sz="2400" b="1" dirty="0" smtClean="0"/>
              <a:t>Enhancing Core Competencies</a:t>
            </a:r>
            <a:r>
              <a:rPr lang="ar-EG" sz="2400" b="1" dirty="0" smtClean="0"/>
              <a:t>:</a:t>
            </a:r>
            <a:endParaRPr lang="ar-SA" sz="2400" b="1" dirty="0" smtClean="0"/>
          </a:p>
          <a:p>
            <a:pPr marL="1371600" lvl="2" indent="-514350" rtl="1"/>
            <a:r>
              <a:rPr lang="ar-SA" b="1" dirty="0" smtClean="0"/>
              <a:t>الميزة التنافسية للمؤسسة هي عبارة عن النشاط التي تكون فيه المؤسسة </a:t>
            </a:r>
            <a:r>
              <a:rPr lang="ar-EG" b="1" dirty="0" smtClean="0"/>
              <a:t>قائدة </a:t>
            </a:r>
            <a:r>
              <a:rPr lang="ar-SA" b="1" dirty="0" smtClean="0"/>
              <a:t>على </a:t>
            </a:r>
            <a:r>
              <a:rPr lang="ar-SA" b="1" dirty="0" smtClean="0"/>
              <a:t>مستوى العالم مثل أفضل شركة توصيل على مستوى العالم أو أفضل شركة مصنعة للجوالات.</a:t>
            </a:r>
          </a:p>
          <a:p>
            <a:pPr marL="1371600" lvl="2" indent="-514350" rtl="1"/>
            <a:r>
              <a:rPr lang="ar-SA" b="1" dirty="0" smtClean="0"/>
              <a:t>تعتمد الميزة التنافسية على المعرفة التي يتم الحصول عليها خلال سنوات الخبرة والبحوث أو الأفراد المميزين في المؤسسة.</a:t>
            </a:r>
          </a:p>
          <a:p>
            <a:pPr marL="1371600" lvl="2" indent="-514350" rtl="1"/>
            <a:r>
              <a:rPr lang="ar-SA" b="1" dirty="0" smtClean="0"/>
              <a:t> تساعد نظم المعلومات على مشاركة المعرفة على مستوى الأقسام وتعمل على تحسين الميزة التنافسية للمؤسسة وكذلك تزيد من إطلاع الموظفين على المعرفة الخارجية.</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79BD7D94-C78F-43DA-A35B-3E2E6B769763}" type="datetime1">
              <a:rPr lang="en-US" smtClean="0"/>
              <a:pPr>
                <a:defRPr/>
              </a:pPr>
              <a:t>10/20/2013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sz="2800" b="1" dirty="0" smtClean="0">
                <a:cs typeface="Arial" pitchFamily="34" charset="0"/>
              </a:rPr>
              <a:t> </a:t>
            </a:r>
            <a:r>
              <a:rPr lang="ar-SA" sz="2800" b="1" dirty="0" smtClean="0">
                <a:cs typeface="Arial" pitchFamily="34" charset="0"/>
              </a:rPr>
              <a:t>إستراتيجي</a:t>
            </a:r>
            <a:r>
              <a:rPr lang="ar-EG" sz="2800" b="1" dirty="0" smtClean="0">
                <a:cs typeface="Arial" pitchFamily="34" charset="0"/>
              </a:rPr>
              <a:t>ات المخرجات </a:t>
            </a:r>
            <a:r>
              <a:rPr lang="ar-EG" sz="2800" b="1" dirty="0" err="1" smtClean="0">
                <a:cs typeface="Arial" pitchFamily="34" charset="0"/>
              </a:rPr>
              <a:t>المتبادلة  </a:t>
            </a:r>
            <a:r>
              <a:rPr lang="ar-EG" sz="2800" b="1" dirty="0" smtClean="0">
                <a:cs typeface="Arial" pitchFamily="34" charset="0"/>
              </a:rPr>
              <a:t>, الاستراتيجية القائمة علي الشبكات</a:t>
            </a:r>
            <a:r>
              <a:rPr lang="en-GB" sz="2800" b="1" dirty="0" smtClean="0">
                <a:cs typeface="Arial" pitchFamily="34" charset="0"/>
              </a:rPr>
              <a:t> </a:t>
            </a:r>
            <a:r>
              <a:rPr lang="ar-EG" sz="2800" b="1" dirty="0" smtClean="0">
                <a:cs typeface="Arial" pitchFamily="34" charset="0"/>
              </a:rPr>
              <a:t>و</a:t>
            </a:r>
            <a:r>
              <a:rPr lang="ar-SA" sz="2800" b="1" dirty="0" smtClean="0"/>
              <a:t>الميزة التنافسية للمؤسسة</a:t>
            </a:r>
            <a:endParaRPr lang="en-GB" sz="2800" dirty="0"/>
          </a:p>
        </p:txBody>
      </p:sp>
      <p:sp>
        <p:nvSpPr>
          <p:cNvPr id="3" name="عنصر نائب للمحتوى 2"/>
          <p:cNvSpPr>
            <a:spLocks noGrp="1"/>
          </p:cNvSpPr>
          <p:nvPr>
            <p:ph idx="1"/>
          </p:nvPr>
        </p:nvSpPr>
        <p:spPr/>
        <p:txBody>
          <a:bodyPr/>
          <a:lstStyle/>
          <a:p>
            <a:pPr marL="1771650" lvl="3" indent="-514350" rtl="1">
              <a:buFont typeface="+mj-lt"/>
              <a:buAutoNum type="arabicPeriod" startAt="3"/>
            </a:pPr>
            <a:r>
              <a:rPr lang="ar-EG" b="1" dirty="0" smtClean="0">
                <a:cs typeface="Arial" pitchFamily="34" charset="0"/>
              </a:rPr>
              <a:t>الاستراتيجية القائمة علي الشبكات: استخدام شبكة الانترنت وتكنولوجيا الشبكات الهم الشركات لتطبيق استراتيجيات تستفيد من القدرة علي إنشاء مثل هذه  الشبكات او التواصل فيما بينها.</a:t>
            </a:r>
          </a:p>
          <a:p>
            <a:pPr marL="2228850" lvl="4" indent="-514350" rtl="1"/>
            <a:r>
              <a:rPr lang="ar-SA" b="1" dirty="0" smtClean="0"/>
              <a:t>نموذج الاقتصاد المترابط </a:t>
            </a:r>
            <a:r>
              <a:rPr lang="en-US" b="1" dirty="0" smtClean="0"/>
              <a:t>Network Economics</a:t>
            </a:r>
            <a:r>
              <a:rPr lang="ar-SA" b="1" dirty="0" err="1" smtClean="0"/>
              <a:t>:</a:t>
            </a:r>
            <a:r>
              <a:rPr lang="ar-SA" b="1" dirty="0" smtClean="0"/>
              <a:t> </a:t>
            </a:r>
            <a:endParaRPr lang="ar-EG" b="1" dirty="0" smtClean="0"/>
          </a:p>
          <a:p>
            <a:pPr marL="2228850" lvl="4" indent="-514350" rtl="1"/>
            <a:r>
              <a:rPr lang="ar-SA" b="1" dirty="0" smtClean="0"/>
              <a:t>هو نموذج يعتمد على مفهوم الشبكة حيث تكمن الفكرة في أن اضافة مشارك جديد الى المجموعة الحالية أو النظام القائم لن يزيد في التكاليف لكنه سيزيد في المردود المادي على النظام.</a:t>
            </a:r>
            <a:endParaRPr lang="ar-EG" b="1" dirty="0" smtClean="0"/>
          </a:p>
          <a:p>
            <a:pPr marL="2228850" lvl="4" indent="-514350" rtl="1"/>
            <a:r>
              <a:rPr lang="ar-SA" b="1" dirty="0" smtClean="0"/>
              <a:t>مثال تكلفة تشغيل محطة تلفزيون ستكون أعلى عندما يكون عدد المشتركين ألف مشترك بالمقارنة مع إذا كان عدد المشتركين عشرة ملايين مشترك.</a:t>
            </a:r>
          </a:p>
          <a:p>
            <a:pPr marL="2686050" lvl="5" indent="-514350" algn="r" rtl="1">
              <a:buNone/>
            </a:pPr>
            <a:r>
              <a:rPr lang="ar-SA" b="1" dirty="0" smtClean="0"/>
              <a:t>يمكن أن تكون تقنية المعلومات ذات أهمية إستراتيجية من خلال استخدام مواقع الانترنت في تكوين مجتمع من المستخدمين يشتركون في خبرة معينة، مثل موقع </a:t>
            </a:r>
            <a:r>
              <a:rPr lang="en-US" b="1" dirty="0" err="1" smtClean="0"/>
              <a:t>ebay</a:t>
            </a:r>
            <a:r>
              <a:rPr lang="ar-SA" b="1" dirty="0" smtClean="0"/>
              <a:t> لبيع السلع عن طريق المزاد حيث كلما زاد عدد المن</a:t>
            </a:r>
            <a:r>
              <a:rPr lang="ar-EG" b="1" dirty="0" smtClean="0"/>
              <a:t>ت</a:t>
            </a:r>
            <a:r>
              <a:rPr lang="ar-SA" b="1" dirty="0" err="1" smtClean="0"/>
              <a:t>جات</a:t>
            </a:r>
            <a:r>
              <a:rPr lang="ar-SA" b="1" dirty="0" smtClean="0"/>
              <a:t> المعروضة كلما زادت أهمية الموقع للأشخاص حيث ستنخفض الأسعار.</a:t>
            </a:r>
          </a:p>
          <a:p>
            <a:pPr marL="1771650" lvl="3" indent="-514350" rtl="1">
              <a:buFont typeface="+mj-lt"/>
              <a:buAutoNum type="arabicPeriod" startAt="3"/>
            </a:pPr>
            <a:endParaRPr lang="en-GB"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dirty="0" smtClean="0"/>
              <a:t>استخدام نظم المعلومات في الافضلية التنافسية: محاذير ادارية</a:t>
            </a:r>
            <a:endParaRPr lang="en-GB" sz="3200" b="1" dirty="0"/>
          </a:p>
        </p:txBody>
      </p:sp>
      <p:sp>
        <p:nvSpPr>
          <p:cNvPr id="3" name="عنصر نائب للمحتوى 2"/>
          <p:cNvSpPr>
            <a:spLocks noGrp="1"/>
          </p:cNvSpPr>
          <p:nvPr>
            <p:ph idx="1"/>
          </p:nvPr>
        </p:nvSpPr>
        <p:spPr/>
        <p:txBody>
          <a:bodyPr/>
          <a:lstStyle/>
          <a:p>
            <a:pPr rtl="1">
              <a:buFont typeface="Wingdings" pitchFamily="2" charset="2"/>
              <a:buChar char="q"/>
            </a:pPr>
            <a:r>
              <a:rPr lang="ar-EG" sz="2400" b="1" dirty="0" smtClean="0"/>
              <a:t>المحافظة علي استمرارية الافضلية التنافسية</a:t>
            </a:r>
          </a:p>
          <a:p>
            <a:pPr lvl="1"/>
            <a:r>
              <a:rPr lang="ar-EG" sz="2400" b="1" dirty="0" smtClean="0"/>
              <a:t>الافضلية التنافسية التي تمنحها نظم المعلومات الاستراتيجية لا تضمن دائما استمرار الربحية التي وفرتها هذه الانظمة علي المدي الطويل يعود ذلك الي قدرة المنافسين علي استخدام انظمة مماثلة والتغير السريع في متطلبات السوق والعملاء و التكنولوجيا.</a:t>
            </a:r>
          </a:p>
          <a:p>
            <a:pPr rtl="1">
              <a:buFont typeface="Wingdings" pitchFamily="2" charset="2"/>
              <a:buChar char="q"/>
            </a:pPr>
            <a:r>
              <a:rPr lang="ar-EG" sz="2400" b="1" dirty="0" smtClean="0"/>
              <a:t>التجانس بين التكنولوجيا ومتطلبات المؤسسة</a:t>
            </a:r>
          </a:p>
          <a:p>
            <a:pPr rtl="1"/>
            <a:r>
              <a:rPr lang="ar-EG" sz="2400" b="1" dirty="0" smtClean="0"/>
              <a:t>ضمان التجانس بين التكنولوجيا ومتطلبات المؤسسة يمثل تحديا كبيرا لأية مؤسسة.يتوجب علي إدارة المؤسسة ان </a:t>
            </a:r>
            <a:r>
              <a:rPr lang="ar-EG" sz="2400" b="1" dirty="0" err="1" smtClean="0"/>
              <a:t>تاخذ</a:t>
            </a:r>
            <a:r>
              <a:rPr lang="ar-EG" sz="2400" b="1" dirty="0" smtClean="0"/>
              <a:t> دورا ايجابيا في رسم سياسة المؤسسة فيما يتعلق باستخدامات نظم المعلومات</a:t>
            </a:r>
          </a:p>
          <a:p>
            <a:pPr rtl="1"/>
            <a:endParaRPr lang="ar-EG" sz="2400" b="1" dirty="0" smtClean="0"/>
          </a:p>
          <a:p>
            <a:pPr lvl="1" rtl="1"/>
            <a:endParaRPr lang="ar-EG" sz="24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dirty="0" smtClean="0"/>
              <a:t>استخدام نظم المعلومات في الافضلية التنافسية: محاذير ادارية</a:t>
            </a:r>
            <a:endParaRPr lang="en-GB" sz="3200" b="1" dirty="0"/>
          </a:p>
        </p:txBody>
      </p:sp>
      <p:sp>
        <p:nvSpPr>
          <p:cNvPr id="3" name="عنصر نائب للمحتوى 2"/>
          <p:cNvSpPr>
            <a:spLocks noGrp="1"/>
          </p:cNvSpPr>
          <p:nvPr>
            <p:ph idx="1"/>
          </p:nvPr>
        </p:nvSpPr>
        <p:spPr/>
        <p:txBody>
          <a:bodyPr/>
          <a:lstStyle/>
          <a:p>
            <a:pPr rtl="1">
              <a:buFont typeface="Wingdings" pitchFamily="2" charset="2"/>
              <a:buChar char="q"/>
            </a:pPr>
            <a:r>
              <a:rPr lang="ar-EG" sz="2400" b="1" dirty="0" smtClean="0"/>
              <a:t>إدارة التحولات الإستراتيجية</a:t>
            </a:r>
          </a:p>
          <a:p>
            <a:pPr lvl="1"/>
            <a:r>
              <a:rPr lang="ar-SA" sz="2400" b="1" dirty="0" smtClean="0"/>
              <a:t>تؤثر أنظمة المعلومات الإستراتيجية على عمليات وأهداف ومنتجات المنظمة وتركيبتها التنظيمية وتدفعها لتغيير اجراءاتها و طرق التعامل مع </a:t>
            </a:r>
            <a:r>
              <a:rPr lang="ar-SA" sz="2400" b="1" dirty="0" err="1" smtClean="0"/>
              <a:t>بيئتها.</a:t>
            </a:r>
            <a:r>
              <a:rPr lang="ar-SA" sz="2400" b="1" dirty="0" smtClean="0"/>
              <a:t> </a:t>
            </a:r>
            <a:endParaRPr lang="en-US" sz="2400" b="1" dirty="0" smtClean="0"/>
          </a:p>
          <a:p>
            <a:pPr lvl="1" rtl="1"/>
            <a:r>
              <a:rPr lang="ar-SA" sz="2400" b="1" dirty="0" smtClean="0"/>
              <a:t>لذلك يتطلب تطبيق أنظمة تقنية المعلومات القيام بالتخطيط والإدارة الجيدة لضمان </a:t>
            </a:r>
            <a:r>
              <a:rPr lang="ar-EG" sz="2400" b="1" dirty="0" smtClean="0"/>
              <a:t>النجاح </a:t>
            </a:r>
          </a:p>
          <a:p>
            <a:pPr lvl="2" rtl="1">
              <a:buFont typeface="Wingdings" pitchFamily="2" charset="2"/>
              <a:buChar char="§"/>
            </a:pPr>
            <a:r>
              <a:rPr lang="ar-SA" b="1" dirty="0" smtClean="0"/>
              <a:t>التحولات الإستراتيجية </a:t>
            </a:r>
            <a:r>
              <a:rPr lang="en-US" b="1" dirty="0" smtClean="0"/>
              <a:t>Strategic Transition</a:t>
            </a:r>
            <a:endParaRPr lang="ar-SA" b="1" dirty="0" smtClean="0"/>
          </a:p>
          <a:p>
            <a:pPr marL="1828800" lvl="3" indent="-457200"/>
            <a:r>
              <a:rPr lang="ar-SA" sz="2400" b="1" dirty="0" smtClean="0"/>
              <a:t>أي تغيير في العناصر الأساسية المكونة للمنظمة أو الانتقال من نظام إلى آخر يعتبر تغيير إستراتيجي مما يتطلب الأخذ في الاعتبار تأثير هذا التحول على العناصر التقنية والاجتماعية للمنظمة  </a:t>
            </a:r>
            <a:endParaRPr lang="en-US" sz="2400" b="1" dirty="0" smtClean="0"/>
          </a:p>
          <a:p>
            <a:pPr rtl="1"/>
            <a:endParaRPr lang="en-GB"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4253</TotalTime>
  <Words>1060</Words>
  <Application>Microsoft Office PowerPoint</Application>
  <PresentationFormat>A4 Paper (210x297 mm)</PresentationFormat>
  <Paragraphs>100</Paragraphs>
  <Slides>13</Slides>
  <Notes>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نظم المعلومات الإدارية Management Information Systems</vt:lpstr>
      <vt:lpstr>عناصر المحاضرة </vt:lpstr>
      <vt:lpstr> إستراتيجية الأعمال للمؤسسة</vt:lpstr>
      <vt:lpstr>تبعات تصميم واستيعاب نظم المعلومات</vt:lpstr>
      <vt:lpstr>نموذج بورتر Forces  Model Porter Competitive</vt:lpstr>
      <vt:lpstr>نموذج بورتر Forces  Model Porter Competitive</vt:lpstr>
      <vt:lpstr>نموذج سلسلة القيمة Value Chain Model</vt:lpstr>
      <vt:lpstr>نموذج سلسلة القيمة Value Chain Model</vt:lpstr>
      <vt:lpstr> إستراتيجيات المخرجات المتبادلة  , الاستراتيجية القائمة علي الشبكات والميزة التنافسية للمؤسسة</vt:lpstr>
      <vt:lpstr> إستراتيجيات المخرجات المتبادلة  , الاستراتيجية القائمة علي الشبكات والميزة التنافسية للمؤسسة</vt:lpstr>
      <vt:lpstr> إستراتيجيات المخرجات المتبادلة  , الاستراتيجية القائمة علي الشبكات والميزة التنافسية للمؤسسة</vt:lpstr>
      <vt:lpstr>استخدام نظم المعلومات في الافضلية التنافسية: محاذير ادارية</vt:lpstr>
      <vt:lpstr>استخدام نظم المعلومات في الافضلية التنافسية: محاذير ادارية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268</cp:revision>
  <dcterms:created xsi:type="dcterms:W3CDTF">2009-10-14T19:14:34Z</dcterms:created>
  <dcterms:modified xsi:type="dcterms:W3CDTF">2013-10-20T13:50:23Z</dcterms:modified>
</cp:coreProperties>
</file>