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368" r:id="rId2"/>
    <p:sldId id="369" r:id="rId3"/>
    <p:sldId id="377" r:id="rId4"/>
    <p:sldId id="378" r:id="rId5"/>
    <p:sldId id="379" r:id="rId6"/>
    <p:sldId id="380" r:id="rId7"/>
    <p:sldId id="381" r:id="rId8"/>
    <p:sldId id="388" r:id="rId9"/>
    <p:sldId id="389" r:id="rId10"/>
    <p:sldId id="392" r:id="rId11"/>
    <p:sldId id="393" r:id="rId12"/>
    <p:sldId id="394" r:id="rId13"/>
    <p:sldId id="407" r:id="rId14"/>
    <p:sldId id="410" r:id="rId15"/>
    <p:sldId id="408" r:id="rId16"/>
    <p:sldId id="411" r:id="rId17"/>
    <p:sldId id="409" r:id="rId18"/>
    <p:sldId id="412"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بلا نمط، شبكة جدول">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88" autoAdjust="0"/>
    <p:restoredTop sz="99104" autoAdjust="0"/>
  </p:normalViewPr>
  <p:slideViewPr>
    <p:cSldViewPr>
      <p:cViewPr>
        <p:scale>
          <a:sx n="90" d="100"/>
          <a:sy n="90" d="100"/>
        </p:scale>
        <p:origin x="-600" y="276"/>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856"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10/22/2013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6" name="Slide Number Placeholder 5"/>
          <p:cNvSpPr>
            <a:spLocks noGrp="1"/>
          </p:cNvSpPr>
          <p:nvPr>
            <p:ph type="sldNum" sz="quarter" idx="12"/>
          </p:nvPr>
        </p:nvSpPr>
        <p:spPr/>
        <p:txBody>
          <a:bodyPr/>
          <a:lstStyle/>
          <a:p>
            <a:pPr>
              <a:defRPr/>
            </a:pPr>
            <a:fld id="{81E5C72A-B4EA-4DEB-9345-BEFC6E0479BA}" type="slidenum">
              <a:rPr lang="ar-SA" smtClean="0"/>
              <a:pPr>
                <a:defRPr/>
              </a:pPr>
              <a:t>1</a:t>
            </a:fld>
            <a:endParaRPr lang="en-US"/>
          </a:p>
        </p:txBody>
      </p:sp>
      <p:sp>
        <p:nvSpPr>
          <p:cNvPr id="7" name="Footer Placeholder 6"/>
          <p:cNvSpPr>
            <a:spLocks noGrp="1"/>
          </p:cNvSpPr>
          <p:nvPr>
            <p:ph type="ftr" sz="quarter" idx="13"/>
          </p:nvPr>
        </p:nvSpPr>
        <p:spPr/>
        <p:txBody>
          <a:bodyPr/>
          <a:lstStyle/>
          <a:p>
            <a:pPr>
              <a:defRPr/>
            </a:pPr>
            <a:r>
              <a:rPr lang="nl-NL" smtClean="0"/>
              <a:t>Dr Khaled KHALIL - MIS - KFU</a:t>
            </a:r>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GB"/>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3A64AB93-356A-4EF9-AC63-722DB827262F}" type="slidenum">
              <a:rPr lang="en-US" smtClean="0"/>
              <a:pPr/>
              <a:t>14</a:t>
            </a:fld>
            <a:endParaRPr lang="en-US" smtClean="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pPr eaLnBrk="1" hangingPunct="1"/>
            <a:r>
              <a:rPr lang="en-US" smtClean="0"/>
              <a:t>The graphic on this slide and the next illustrates two tables in a relational DBMS. Ask students what the entity on this slide and the next are.</a:t>
            </a:r>
          </a:p>
          <a:p>
            <a:pPr eaLnBrk="1" hangingPunct="1"/>
            <a:endParaRPr lang="en-US" smtClean="0"/>
          </a:p>
          <a:p>
            <a:pPr eaLnBrk="1" hangingPunct="1"/>
            <a:r>
              <a:rPr lang="en-US" smtClean="0"/>
              <a:t>The key field in the Supplier table is the Supplier number. What is the purpose of the key field?</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42429832-A7D7-4983-8896-DF7879D3B068}" type="slidenum">
              <a:rPr lang="en-US" smtClean="0"/>
              <a:pPr/>
              <a:t>16</a:t>
            </a:fld>
            <a:endParaRPr lang="en-US" smtClean="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r>
              <a:rPr lang="en-US" smtClean="0"/>
              <a:t>This slide shows the second part of the graphic on the previous slide. Notice that the foreign key in this table is the primary key in the Suppliers table. What is the purpose of the foreign key. Can multiple records have the same foreign key?</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4081EDF1-5E42-4210-8163-EC3BF56739F5}" type="slidenum">
              <a:rPr lang="en-US" smtClean="0"/>
              <a:pPr/>
              <a:t>18</a:t>
            </a:fld>
            <a:endParaRPr lang="en-US" smtClean="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pPr eaLnBrk="1" hangingPunct="1"/>
            <a:r>
              <a:rPr lang="en-US" smtClean="0"/>
              <a:t>This graphic illustrates the result from combining the select, join, and project operations to create a subset of data.  The SELECT operation retrieves just those parts in the PART table whose part number is 137 or 150. The JOIN operation uses the foreign key of the Supplier_Number provided by the PART table to locate supplier data from the Supplier Table for just those records selected in the SELECT operation. Finally, the PROJECT operation limits the columns to be shown to be simply the part number, part name, supplier number, and supplier name (orange rectangle).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1" name="Rectangle 20"/>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oleObject" Target="../embeddings/oleObject3.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p:txBody>
          <a:bodyPr anchor="b"/>
          <a:lstStyle/>
          <a:p>
            <a:pPr algn="ctr"/>
            <a:r>
              <a:rPr lang="ar-SA" sz="4800" dirty="0" smtClean="0">
                <a:solidFill>
                  <a:srgbClr val="376092"/>
                </a:solidFill>
                <a:latin typeface="AYM Wadiy S_U normal."/>
                <a:cs typeface="Times New Roman" pitchFamily="18" charset="0"/>
              </a:rPr>
              <a:t>نظم المعلومات الإدارية</a:t>
            </a:r>
            <a:r>
              <a:rPr lang="ar-SA" sz="4800" dirty="0" smtClean="0">
                <a:solidFill>
                  <a:srgbClr val="0000FF"/>
                </a:solidFill>
              </a:rPr>
              <a:t/>
            </a:r>
            <a:br>
              <a:rPr lang="ar-SA" sz="4800" dirty="0" smtClean="0">
                <a:solidFill>
                  <a:srgbClr val="0000FF"/>
                </a:solidFill>
              </a:rPr>
            </a:br>
            <a:r>
              <a:rPr lang="en-US" dirty="0" smtClean="0">
                <a:solidFill>
                  <a:srgbClr val="FF0000"/>
                </a:solidFill>
              </a:rPr>
              <a:t>M</a:t>
            </a:r>
            <a:r>
              <a:rPr lang="en-US" dirty="0" smtClean="0">
                <a:solidFill>
                  <a:srgbClr val="0000FF"/>
                </a:solidFill>
              </a:rPr>
              <a:t>anagement </a:t>
            </a:r>
            <a:r>
              <a:rPr lang="en-US" dirty="0" smtClean="0">
                <a:solidFill>
                  <a:srgbClr val="FF0000"/>
                </a:solidFill>
              </a:rPr>
              <a:t>I</a:t>
            </a:r>
            <a:r>
              <a:rPr lang="en-US" dirty="0" smtClean="0">
                <a:solidFill>
                  <a:srgbClr val="0000FF"/>
                </a:solidFill>
              </a:rPr>
              <a:t>nformation </a:t>
            </a:r>
            <a:r>
              <a:rPr lang="en-US" dirty="0" smtClean="0">
                <a:solidFill>
                  <a:srgbClr val="FF0000"/>
                </a:solidFill>
              </a:rPr>
              <a:t>S</a:t>
            </a:r>
            <a:r>
              <a:rPr lang="en-US" dirty="0" smtClean="0">
                <a:solidFill>
                  <a:srgbClr val="0000FF"/>
                </a:solidFill>
              </a:rPr>
              <a:t>ystems</a:t>
            </a:r>
            <a:endParaRPr lang="en-US" sz="4800" dirty="0" smtClean="0">
              <a:solidFill>
                <a:srgbClr val="FF0000"/>
              </a:solidFill>
            </a:endParaRPr>
          </a:p>
        </p:txBody>
      </p:sp>
      <p:sp>
        <p:nvSpPr>
          <p:cNvPr id="6" name="Rectangle 3"/>
          <p:cNvSpPr>
            <a:spLocks noGrp="1" noChangeArrowheads="1"/>
          </p:cNvSpPr>
          <p:nvPr>
            <p:ph type="subTitle" idx="1"/>
          </p:nvPr>
        </p:nvSpPr>
        <p:spPr>
          <a:xfrm>
            <a:off x="247650" y="3886200"/>
            <a:ext cx="9245600" cy="2590800"/>
          </a:xfrm>
        </p:spPr>
        <p:txBody>
          <a:bodyPr/>
          <a:lstStyle/>
          <a:p>
            <a:pPr>
              <a:lnSpc>
                <a:spcPct val="90000"/>
              </a:lnSpc>
            </a:pPr>
            <a:r>
              <a:rPr lang="ar-EG" sz="3200" b="1" dirty="0" smtClean="0">
                <a:solidFill>
                  <a:srgbClr val="C00000"/>
                </a:solidFill>
                <a:latin typeface="Lucida Calligraphy" pitchFamily="66" charset="0"/>
              </a:rPr>
              <a:t>المحاضرة السابعة</a:t>
            </a:r>
          </a:p>
          <a:p>
            <a:pPr rtl="1" eaLnBrk="1" hangingPunct="1"/>
            <a:r>
              <a:rPr lang="ar-EG" b="1" dirty="0" smtClean="0">
                <a:solidFill>
                  <a:srgbClr val="C00000"/>
                </a:solidFill>
                <a:cs typeface="Arial" pitchFamily="34" charset="0"/>
              </a:rPr>
              <a:t>قواعد البيانات وإدارة المعلومات</a:t>
            </a:r>
          </a:p>
          <a:p>
            <a:pPr rtl="1" eaLnBrk="1" hangingPunct="1"/>
            <a:r>
              <a:rPr lang="ar-EG" sz="3200" b="1" dirty="0" smtClean="0">
                <a:solidFill>
                  <a:srgbClr val="C00000"/>
                </a:solidFill>
                <a:latin typeface="Lucida Calligraphy" pitchFamily="66" charset="0"/>
              </a:rPr>
              <a:t> د. عادل عثمان فتح الرحمن</a:t>
            </a:r>
            <a:endParaRPr lang="ar-SA" sz="3200" b="1" dirty="0" smtClean="0">
              <a:solidFill>
                <a:srgbClr val="C00000"/>
              </a:solidFill>
              <a:latin typeface="Lucida Calligraphy" pitchFamily="66" charset="0"/>
            </a:endParaRPr>
          </a:p>
          <a:p>
            <a:pPr>
              <a:lnSpc>
                <a:spcPct val="90000"/>
              </a:lnSpc>
            </a:pPr>
            <a:r>
              <a:rPr lang="ar-SA" sz="3200" dirty="0" smtClean="0">
                <a:solidFill>
                  <a:srgbClr val="C00000"/>
                </a:solidFill>
                <a:latin typeface="Lucida Calligraphy" pitchFamily="66" charset="0"/>
              </a:rPr>
              <a:t>كلية إدارة الأعمال – قسم نظم المعلومات الإدارية</a:t>
            </a:r>
          </a:p>
          <a:p>
            <a:pPr>
              <a:lnSpc>
                <a:spcPct val="90000"/>
              </a:lnSpc>
            </a:pPr>
            <a:r>
              <a:rPr lang="en-GB" sz="3200" dirty="0" smtClean="0">
                <a:latin typeface="Lucida Calligraphy" pitchFamily="66" charset="0"/>
              </a:rPr>
              <a:t> </a:t>
            </a:r>
            <a:endParaRPr lang="en-US" sz="2400" b="1" dirty="0" smtClean="0">
              <a:solidFill>
                <a:srgbClr val="C00000"/>
              </a:solidFill>
              <a:latin typeface="Lucida Calligraphy" pitchFamily="66"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72480" y="-26988"/>
            <a:ext cx="9633521" cy="1093788"/>
          </a:xfrm>
        </p:spPr>
        <p:txBody>
          <a:bodyPr/>
          <a:lstStyle/>
          <a:p>
            <a:pPr algn="ctr" eaLnBrk="1" hangingPunct="1">
              <a:defRPr/>
            </a:pPr>
            <a:r>
              <a:rPr lang="ar-EG" b="1" dirty="0" smtClean="0">
                <a:solidFill>
                  <a:srgbClr val="FF0000"/>
                </a:solidFill>
              </a:rPr>
              <a:t>عناصر المحاضرة</a:t>
            </a:r>
            <a:r>
              <a:rPr lang="en-GB" b="1" dirty="0" smtClean="0">
                <a:solidFill>
                  <a:srgbClr val="FF0000"/>
                </a:solidFill>
              </a:rPr>
              <a:t> </a:t>
            </a:r>
            <a:endParaRPr lang="en-US" b="1" dirty="0"/>
          </a:p>
        </p:txBody>
      </p:sp>
      <p:sp>
        <p:nvSpPr>
          <p:cNvPr id="7171" name="Text Placeholder 5"/>
          <p:cNvSpPr>
            <a:spLocks noGrp="1"/>
          </p:cNvSpPr>
          <p:nvPr>
            <p:ph idx="1"/>
          </p:nvPr>
        </p:nvSpPr>
        <p:spPr>
          <a:xfrm>
            <a:off x="495300" y="1371600"/>
            <a:ext cx="8915400" cy="4754563"/>
          </a:xfrm>
        </p:spPr>
        <p:txBody>
          <a:bodyPr/>
          <a:lstStyle/>
          <a:p>
            <a:pPr marL="514350" indent="-514350" rtl="1" eaLnBrk="1" hangingPunct="1">
              <a:buSzPct val="90000"/>
              <a:buFont typeface="Wingdings" pitchFamily="2" charset="2"/>
              <a:buChar char="q"/>
            </a:pPr>
            <a:r>
              <a:rPr lang="ar-SA" sz="2800" b="1" dirty="0" smtClean="0">
                <a:solidFill>
                  <a:srgbClr val="00B050"/>
                </a:solidFill>
                <a:cs typeface="Arial" pitchFamily="34" charset="0"/>
              </a:rPr>
              <a:t> </a:t>
            </a:r>
            <a:r>
              <a:rPr lang="ar-SA" sz="2800" b="1" dirty="0" smtClean="0">
                <a:solidFill>
                  <a:srgbClr val="00B050"/>
                </a:solidFill>
              </a:rPr>
              <a:t>تنظيم </a:t>
            </a:r>
            <a:r>
              <a:rPr lang="ar-EG" sz="2800" b="1" dirty="0" err="1" smtClean="0">
                <a:solidFill>
                  <a:srgbClr val="00B050"/>
                </a:solidFill>
              </a:rPr>
              <a:t>الملفات-</a:t>
            </a:r>
            <a:r>
              <a:rPr lang="ar-EG" sz="2800" b="1" dirty="0" smtClean="0">
                <a:solidFill>
                  <a:srgbClr val="00B050"/>
                </a:solidFill>
              </a:rPr>
              <a:t> </a:t>
            </a:r>
            <a:r>
              <a:rPr lang="ar-SA" sz="2800" b="1" dirty="0" smtClean="0">
                <a:solidFill>
                  <a:srgbClr val="00B050"/>
                </a:solidFill>
              </a:rPr>
              <a:t>المصطلحات والمفاهيم </a:t>
            </a:r>
            <a:endParaRPr lang="ar-EG" sz="2800" b="1" dirty="0" smtClean="0">
              <a:solidFill>
                <a:srgbClr val="00B050"/>
              </a:solidFill>
              <a:cs typeface="Arial" pitchFamily="34" charset="0"/>
            </a:endParaRPr>
          </a:p>
          <a:p>
            <a:pPr marL="514350" indent="-514350" rtl="1" eaLnBrk="1" hangingPunct="1">
              <a:buSzPct val="90000"/>
              <a:buFont typeface="Wingdings" pitchFamily="2" charset="2"/>
              <a:buChar char="q"/>
            </a:pPr>
            <a:r>
              <a:rPr lang="ar-SA" sz="2800" b="1" dirty="0" smtClean="0">
                <a:solidFill>
                  <a:srgbClr val="00B050"/>
                </a:solidFill>
                <a:cs typeface="Arial" pitchFamily="34" charset="0"/>
              </a:rPr>
              <a:t> </a:t>
            </a:r>
            <a:r>
              <a:rPr lang="ar-SA" sz="2800" b="1" dirty="0" smtClean="0">
                <a:solidFill>
                  <a:srgbClr val="00B050"/>
                </a:solidFill>
              </a:rPr>
              <a:t>تنظيم البيانات في البيئة التقليدية للملفات </a:t>
            </a:r>
            <a:endParaRPr lang="ar-EG" sz="2800" b="1" dirty="0" smtClean="0">
              <a:solidFill>
                <a:srgbClr val="00B050"/>
              </a:solidFill>
            </a:endParaRPr>
          </a:p>
          <a:p>
            <a:pPr marL="514350" indent="-514350" rtl="1" eaLnBrk="1" hangingPunct="1">
              <a:buSzPct val="90000"/>
              <a:buFont typeface="Wingdings" pitchFamily="2" charset="2"/>
              <a:buChar char="q"/>
            </a:pPr>
            <a:r>
              <a:rPr lang="ar-SA" sz="2800" b="1" dirty="0" smtClean="0">
                <a:solidFill>
                  <a:srgbClr val="00B050"/>
                </a:solidFill>
                <a:cs typeface="Arial" pitchFamily="34" charset="0"/>
              </a:rPr>
              <a:t> </a:t>
            </a:r>
            <a:r>
              <a:rPr lang="ar-SA" sz="2800" b="1" dirty="0" smtClean="0">
                <a:solidFill>
                  <a:srgbClr val="00B050"/>
                </a:solidFill>
              </a:rPr>
              <a:t>قواعد البيانات </a:t>
            </a:r>
            <a:r>
              <a:rPr lang="en-US" sz="2800" b="1" dirty="0" smtClean="0">
                <a:solidFill>
                  <a:srgbClr val="00B050"/>
                </a:solidFill>
              </a:rPr>
              <a:t>Databases</a:t>
            </a:r>
            <a:endParaRPr lang="ar-EG" sz="2800" b="1" dirty="0" smtClean="0">
              <a:solidFill>
                <a:srgbClr val="00B050"/>
              </a:solidFill>
            </a:endParaRPr>
          </a:p>
          <a:p>
            <a:pPr marL="514350" indent="-514350" rtl="1" eaLnBrk="1" hangingPunct="1">
              <a:buSzPct val="90000"/>
              <a:buFont typeface="Wingdings" pitchFamily="2" charset="2"/>
              <a:buChar char="q"/>
            </a:pPr>
            <a:r>
              <a:rPr lang="ar-EG" sz="2800" b="1" dirty="0" smtClean="0">
                <a:solidFill>
                  <a:srgbClr val="00B050"/>
                </a:solidFill>
                <a:cs typeface="Arial" pitchFamily="34" charset="0"/>
              </a:rPr>
              <a:t>نظم إدارة </a:t>
            </a:r>
            <a:r>
              <a:rPr lang="ar-SA" sz="2800" b="1" dirty="0" smtClean="0">
                <a:solidFill>
                  <a:srgbClr val="00B050"/>
                </a:solidFill>
              </a:rPr>
              <a:t>قواعد البيانات </a:t>
            </a:r>
            <a:r>
              <a:rPr lang="en-US" sz="2800" b="1" dirty="0" smtClean="0">
                <a:solidFill>
                  <a:srgbClr val="00B050"/>
                </a:solidFill>
              </a:rPr>
              <a:t>Databases Management Systems (DBMS)</a:t>
            </a:r>
            <a:endParaRPr lang="ar-EG" sz="2800" b="1" dirty="0" smtClean="0">
              <a:solidFill>
                <a:srgbClr val="00B050"/>
              </a:solidFill>
            </a:endParaRPr>
          </a:p>
          <a:p>
            <a:pPr marL="514350" indent="-514350" rtl="1" eaLnBrk="1" hangingPunct="1">
              <a:buSzPct val="90000"/>
              <a:buFont typeface="Wingdings" pitchFamily="2" charset="2"/>
              <a:buChar char="q"/>
            </a:pPr>
            <a:r>
              <a:rPr lang="ar-EG" sz="2800" b="1" dirty="0" smtClean="0">
                <a:solidFill>
                  <a:srgbClr val="00B050"/>
                </a:solidFill>
                <a:cs typeface="Arial" pitchFamily="34" charset="0"/>
              </a:rPr>
              <a:t>نظم إدارة </a:t>
            </a:r>
            <a:r>
              <a:rPr lang="ar-SA" sz="2800" b="1" dirty="0" smtClean="0">
                <a:solidFill>
                  <a:srgbClr val="00B050"/>
                </a:solidFill>
              </a:rPr>
              <a:t>قواعد البيانات</a:t>
            </a:r>
            <a:r>
              <a:rPr lang="ar-EG" sz="2800" b="1" dirty="0" smtClean="0">
                <a:solidFill>
                  <a:srgbClr val="00B050"/>
                </a:solidFill>
              </a:rPr>
              <a:t> العلائقية</a:t>
            </a:r>
          </a:p>
          <a:p>
            <a:pPr marL="514350" indent="-514350" rtl="1" eaLnBrk="1" hangingPunct="1">
              <a:buSzPct val="90000"/>
              <a:buFont typeface="Wingdings" pitchFamily="2" charset="2"/>
              <a:buChar char="q"/>
            </a:pPr>
            <a:endParaRPr lang="ar-EG" sz="2800" b="1" dirty="0" smtClean="0">
              <a:solidFill>
                <a:srgbClr val="00B050"/>
              </a:solidFill>
              <a:cs typeface="Arial" pitchFamily="34" charset="0"/>
            </a:endParaRPr>
          </a:p>
          <a:p>
            <a:pPr marL="514350" indent="-514350" rtl="1" eaLnBrk="1" hangingPunct="1">
              <a:buSzPct val="90000"/>
              <a:buFont typeface="Wingdings" pitchFamily="2" charset="2"/>
              <a:buChar char="q"/>
            </a:pPr>
            <a:endParaRPr lang="ar-SA" sz="2800" b="1" dirty="0" smtClean="0">
              <a:solidFill>
                <a:srgbClr val="00B050"/>
              </a:solidFill>
              <a:cs typeface="Arial" pitchFamily="34" charset="0"/>
            </a:endParaRPr>
          </a:p>
          <a:p>
            <a:pPr marL="514350" indent="-514350" rtl="1" eaLnBrk="1" hangingPunct="1">
              <a:buSzPct val="90000"/>
              <a:buFont typeface="Wingdings" pitchFamily="2" charset="2"/>
              <a:buChar char="q"/>
            </a:pPr>
            <a:endParaRPr lang="ar-SA" sz="2800" b="1" dirty="0" smtClean="0">
              <a:solidFill>
                <a:srgbClr val="00B050"/>
              </a:solidFill>
              <a:cs typeface="Arial" pitchFamily="34" charset="0"/>
            </a:endParaRPr>
          </a:p>
          <a:p>
            <a:pPr rtl="1" eaLnBrk="1" hangingPunct="1">
              <a:buFont typeface="Wingdings" pitchFamily="2" charset="2"/>
              <a:buChar char="q"/>
            </a:pPr>
            <a:endParaRPr lang="ar-EG" sz="2800" b="1" dirty="0" smtClean="0">
              <a:solidFill>
                <a:srgbClr val="00B050"/>
              </a:solidFill>
            </a:endParaRPr>
          </a:p>
          <a:p>
            <a:pPr rtl="1" eaLnBrk="1" hangingPunct="1">
              <a:buFont typeface="Wingdings" pitchFamily="2" charset="2"/>
              <a:buChar char="q"/>
            </a:pPr>
            <a:endParaRPr lang="ar-EG" sz="2800" b="1" dirty="0" smtClean="0">
              <a:solidFill>
                <a:srgbClr val="00B050"/>
              </a:solidFill>
            </a:endParaRPr>
          </a:p>
          <a:p>
            <a:pPr rtl="1" eaLnBrk="1" hangingPunct="1">
              <a:buFont typeface="Wingdings" pitchFamily="2" charset="2"/>
              <a:buChar char="q"/>
            </a:pPr>
            <a:endParaRPr lang="ar-SA" sz="2800" b="1" dirty="0" smtClean="0">
              <a:solidFill>
                <a:srgbClr val="00B050"/>
              </a:solidFill>
              <a:cs typeface="Arial" pitchFamily="34" charset="0"/>
            </a:endParaRPr>
          </a:p>
          <a:p>
            <a:pPr rtl="1" eaLnBrk="1" hangingPunct="1">
              <a:buFont typeface="Wingdings" pitchFamily="2" charset="2"/>
              <a:buChar char="q"/>
            </a:pPr>
            <a:endParaRPr lang="ar-EG" sz="2800" b="1" dirty="0" smtClean="0">
              <a:solidFill>
                <a:srgbClr val="00B050"/>
              </a:solidFill>
            </a:endParaRPr>
          </a:p>
          <a:p>
            <a:pPr rtl="1" eaLnBrk="1" hangingPunct="1">
              <a:buFont typeface="Wingdings" pitchFamily="2" charset="2"/>
              <a:buChar char="q"/>
            </a:pPr>
            <a:endParaRPr lang="ar-EG" sz="2800" b="1" dirty="0" smtClean="0">
              <a:solidFill>
                <a:srgbClr val="00B050"/>
              </a:solidFill>
            </a:endParaRPr>
          </a:p>
          <a:p>
            <a:pPr rtl="1" eaLnBrk="1" hangingPunct="1">
              <a:buFont typeface="Wingdings" pitchFamily="2" charset="2"/>
              <a:buChar char="q"/>
            </a:pPr>
            <a:endParaRPr lang="ar-EG" sz="2800" b="1" dirty="0" smtClean="0">
              <a:solidFill>
                <a:srgbClr val="00B050"/>
              </a:solidFill>
            </a:endParaRPr>
          </a:p>
          <a:p>
            <a:pPr rtl="1" eaLnBrk="1" hangingPunct="1">
              <a:buFont typeface="Wingdings" pitchFamily="2" charset="2"/>
              <a:buChar char="q"/>
            </a:pPr>
            <a:endParaRPr lang="ar-EG" sz="2800" b="1" dirty="0" smtClean="0">
              <a:solidFill>
                <a:srgbClr val="00B050"/>
              </a:solidFill>
            </a:endParaRPr>
          </a:p>
          <a:p>
            <a:pPr rtl="1" eaLnBrk="1" hangingPunct="1">
              <a:buFont typeface="Wingdings" pitchFamily="2" charset="2"/>
              <a:buChar char="q"/>
            </a:pPr>
            <a:endParaRPr lang="ar-SA" sz="2800" b="1" dirty="0" smtClean="0">
              <a:solidFill>
                <a:srgbClr val="00B050"/>
              </a:solidFill>
              <a:cs typeface="Arial" pitchFamily="34" charset="0"/>
            </a:endParaRPr>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fld id="{1E368057-B818-40D1-B7ED-4860F0505424}" type="datetime1">
              <a:rPr lang="en-US" smtClean="0"/>
              <a:pPr>
                <a:defRPr/>
              </a:pPr>
              <a:t>10/22/2013</a:t>
            </a:fld>
            <a:endParaRPr lang="en-US" dirty="0"/>
          </a:p>
        </p:txBody>
      </p:sp>
      <p:sp>
        <p:nvSpPr>
          <p:cNvPr id="6" name="Footer Placeholder 5"/>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تنظيم </a:t>
            </a:r>
            <a:r>
              <a:rPr lang="ar-EG" b="1" dirty="0" err="1" smtClean="0"/>
              <a:t>الملفات-</a:t>
            </a:r>
            <a:r>
              <a:rPr lang="ar-EG" b="1" dirty="0" smtClean="0"/>
              <a:t> </a:t>
            </a:r>
            <a:r>
              <a:rPr lang="ar-SA" b="1" dirty="0" smtClean="0"/>
              <a:t>المصطلحات والمفاهيم </a:t>
            </a:r>
            <a:endParaRPr lang="en-US" b="1" dirty="0"/>
          </a:p>
        </p:txBody>
      </p:sp>
      <p:sp>
        <p:nvSpPr>
          <p:cNvPr id="3" name="عنصر نائب للمحتوى 2"/>
          <p:cNvSpPr>
            <a:spLocks noGrp="1"/>
          </p:cNvSpPr>
          <p:nvPr>
            <p:ph idx="1"/>
          </p:nvPr>
        </p:nvSpPr>
        <p:spPr>
          <a:xfrm>
            <a:off x="303643" y="1214422"/>
            <a:ext cx="9525000" cy="4876800"/>
          </a:xfrm>
        </p:spPr>
        <p:txBody>
          <a:bodyPr/>
          <a:lstStyle/>
          <a:p>
            <a:pPr rtl="1"/>
            <a:endParaRPr lang="en-US" sz="2800" b="1" dirty="0" smtClean="0"/>
          </a:p>
          <a:p>
            <a:pPr lvl="1" rtl="1">
              <a:buFont typeface="Wingdings" pitchFamily="2" charset="2"/>
              <a:buChar char="q"/>
            </a:pPr>
            <a:r>
              <a:rPr lang="ar-SA" sz="2400" b="1" dirty="0" smtClean="0"/>
              <a:t>تخزن البيانات والمعلومات في </a:t>
            </a:r>
            <a:r>
              <a:rPr lang="ar-EG" sz="2400" b="1" dirty="0" smtClean="0"/>
              <a:t>نظام </a:t>
            </a:r>
            <a:r>
              <a:rPr lang="ar-SA" sz="2400" b="1" dirty="0" smtClean="0"/>
              <a:t>الحاسب على شكل ملفات. ونظام المعلومات يمد بها المستخدمين في الوقت المناسب .</a:t>
            </a:r>
            <a:endParaRPr lang="en-US" sz="2400" b="1" dirty="0" smtClean="0"/>
          </a:p>
          <a:p>
            <a:pPr lvl="1" rtl="1">
              <a:buFont typeface="Wingdings" pitchFamily="2" charset="2"/>
              <a:buChar char="q"/>
            </a:pPr>
            <a:r>
              <a:rPr lang="ar-SA" sz="2400" b="1" dirty="0" smtClean="0"/>
              <a:t>عند تنظيم الملفات بشكل ملائم ومناسب فان عملية الوصول إليها واستعادتها تتم بسرعة وبسهولة. </a:t>
            </a:r>
            <a:endParaRPr lang="en-US" sz="2400" b="1" dirty="0" smtClean="0"/>
          </a:p>
          <a:p>
            <a:pPr lvl="1" rtl="1">
              <a:buFont typeface="Wingdings" pitchFamily="2" charset="2"/>
              <a:buChar char="q"/>
            </a:pPr>
            <a:r>
              <a:rPr lang="ar-SA" sz="2400" b="1" dirty="0" smtClean="0"/>
              <a:t>البيانات (من وجهة نظر نظم قواعد البيانات) هي التمثيل الرمزي للحقائق والاحداث والعمليات التي يمكن تسجيلها وحفظها في وعاء ورقي او حاسوبي. </a:t>
            </a:r>
            <a:endParaRPr lang="en-US" sz="2400" b="1" dirty="0" smtClean="0"/>
          </a:p>
          <a:p>
            <a:pPr lvl="1" rtl="1">
              <a:buFont typeface="Wingdings" pitchFamily="2" charset="2"/>
              <a:buChar char="q"/>
            </a:pPr>
            <a:r>
              <a:rPr lang="ar-SA" sz="2400" b="1" dirty="0" smtClean="0"/>
              <a:t>تحفظ بيئة الحاسب البيانات والمعلومات رقميا وتأخذ شكلا هرميا. </a:t>
            </a:r>
            <a:endParaRPr lang="en-US" sz="2400" b="1" dirty="0"/>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fld id="{12AAAC66-BD89-40C1-9E01-437DDDB059E9}" type="datetime1">
              <a:rPr lang="en-US" smtClean="0"/>
              <a:pPr>
                <a:defRPr/>
              </a:pPr>
              <a:t>10/22/2013</a:t>
            </a:fld>
            <a:endParaRPr lang="en-US" dirty="0"/>
          </a:p>
        </p:txBody>
      </p:sp>
      <p:sp>
        <p:nvSpPr>
          <p:cNvPr id="6" name="Footer Placeholder 5"/>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تنظيم </a:t>
            </a:r>
            <a:r>
              <a:rPr lang="ar-EG" b="1" dirty="0" err="1" smtClean="0"/>
              <a:t>الملفات-</a:t>
            </a:r>
            <a:r>
              <a:rPr lang="ar-EG" b="1" dirty="0" smtClean="0"/>
              <a:t> </a:t>
            </a:r>
            <a:r>
              <a:rPr lang="ar-SA" b="1" dirty="0" smtClean="0"/>
              <a:t>المصطلحات والمفاهيم </a:t>
            </a:r>
            <a:endParaRPr lang="en-US" b="1" dirty="0"/>
          </a:p>
        </p:txBody>
      </p:sp>
      <p:sp>
        <p:nvSpPr>
          <p:cNvPr id="3" name="عنصر نائب للمحتوى 2"/>
          <p:cNvSpPr>
            <a:spLocks noGrp="1"/>
          </p:cNvSpPr>
          <p:nvPr>
            <p:ph idx="1"/>
          </p:nvPr>
        </p:nvSpPr>
        <p:spPr>
          <a:xfrm>
            <a:off x="303643" y="1214422"/>
            <a:ext cx="9525000" cy="4876800"/>
          </a:xfrm>
        </p:spPr>
        <p:txBody>
          <a:bodyPr/>
          <a:lstStyle/>
          <a:p>
            <a:pPr rtl="1"/>
            <a:endParaRPr lang="en-US" sz="2800" b="1" dirty="0" smtClean="0"/>
          </a:p>
          <a:p>
            <a:pPr lvl="1" rtl="1">
              <a:buFont typeface="Wingdings" pitchFamily="2" charset="2"/>
              <a:buChar char="q"/>
            </a:pPr>
            <a:r>
              <a:rPr lang="ar-SA" sz="2400" b="1" dirty="0" smtClean="0"/>
              <a:t>الملف </a:t>
            </a:r>
            <a:r>
              <a:rPr lang="en-US" sz="2400" b="1" dirty="0" smtClean="0"/>
              <a:t>File</a:t>
            </a:r>
            <a:r>
              <a:rPr lang="ar-SA" sz="2400" b="1" dirty="0" smtClean="0"/>
              <a:t>: مجموعة من السجلات (الاستمارات) المترابطة، حول مجموعة خاصة من الطلاب مثلا. </a:t>
            </a:r>
            <a:endParaRPr lang="en-US" sz="2400" b="1" dirty="0" smtClean="0"/>
          </a:p>
          <a:p>
            <a:pPr lvl="1" rtl="1">
              <a:buFont typeface="Wingdings" pitchFamily="2" charset="2"/>
              <a:buChar char="q"/>
            </a:pPr>
            <a:r>
              <a:rPr lang="ar-SA" sz="2400" b="1" dirty="0" smtClean="0"/>
              <a:t>السجل </a:t>
            </a:r>
            <a:r>
              <a:rPr lang="en-US" sz="2400" b="1" dirty="0" smtClean="0"/>
              <a:t>Record </a:t>
            </a:r>
            <a:r>
              <a:rPr lang="ar-SA" sz="2400" b="1" dirty="0" smtClean="0"/>
              <a:t>: مجموعة من الحقول المترابطة (استمارة) المتعلقة بفرد واحد او موضوع مثل سجل الطالب </a:t>
            </a:r>
            <a:endParaRPr lang="en-US" sz="2400" b="1" dirty="0" smtClean="0"/>
          </a:p>
          <a:p>
            <a:pPr lvl="1" rtl="1">
              <a:buFont typeface="Wingdings" pitchFamily="2" charset="2"/>
              <a:buChar char="q"/>
            </a:pPr>
            <a:r>
              <a:rPr lang="ar-SA" sz="2400" b="1" dirty="0" smtClean="0"/>
              <a:t>الحقل </a:t>
            </a:r>
            <a:r>
              <a:rPr lang="en-US" sz="2400" b="1" dirty="0" smtClean="0"/>
              <a:t>Field</a:t>
            </a:r>
            <a:r>
              <a:rPr lang="ar-SA" sz="2400" b="1" dirty="0" smtClean="0"/>
              <a:t>: مجموعة من البيانات تمثل وحدة متكاملة لا يمكن فصلها مثل اسم الطالب </a:t>
            </a:r>
            <a:endParaRPr lang="en-US" sz="2400" b="1" dirty="0" smtClean="0"/>
          </a:p>
          <a:p>
            <a:pPr lvl="1" rtl="1">
              <a:buFont typeface="Wingdings" pitchFamily="2" charset="2"/>
              <a:buChar char="q"/>
            </a:pPr>
            <a:r>
              <a:rPr lang="ar-SA" sz="2400" b="1" dirty="0" smtClean="0"/>
              <a:t>البايت </a:t>
            </a:r>
            <a:r>
              <a:rPr lang="en-US" sz="2400" b="1" dirty="0" smtClean="0"/>
              <a:t>Byte</a:t>
            </a:r>
            <a:r>
              <a:rPr lang="ar-SA" sz="2400" b="1" dirty="0" smtClean="0"/>
              <a:t>: مجموعة من </a:t>
            </a:r>
            <a:r>
              <a:rPr lang="ar-SA" sz="2400" b="1" dirty="0" err="1" smtClean="0"/>
              <a:t>البتات</a:t>
            </a:r>
            <a:r>
              <a:rPr lang="ar-SA" sz="2400" b="1" dirty="0" smtClean="0"/>
              <a:t> تمثل حرفا أو رقما واحدا (8 بت) </a:t>
            </a:r>
            <a:endParaRPr lang="en-US" sz="2400" b="1" dirty="0" smtClean="0"/>
          </a:p>
          <a:p>
            <a:pPr lvl="1" rtl="1">
              <a:buFont typeface="Wingdings" pitchFamily="2" charset="2"/>
              <a:buChar char="q"/>
            </a:pPr>
            <a:r>
              <a:rPr lang="ar-SA" sz="2400" b="1" dirty="0" smtClean="0"/>
              <a:t>البت </a:t>
            </a:r>
            <a:r>
              <a:rPr lang="en-US" sz="2400" b="1" dirty="0" smtClean="0"/>
              <a:t>Bit</a:t>
            </a:r>
            <a:r>
              <a:rPr lang="ar-SA" sz="2400" b="1" dirty="0" smtClean="0"/>
              <a:t>: أصغر عنصر في قاعدة البيانات ويتمثل بنظام العد الثنائي 1 أو 0 </a:t>
            </a:r>
            <a:r>
              <a:rPr lang="ar-SA" sz="2800" b="1" dirty="0" smtClean="0"/>
              <a:t> </a:t>
            </a:r>
            <a:endParaRPr lang="en-US" sz="2800" b="1" dirty="0"/>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fld id="{A530AB3F-BE8A-4DED-BE24-D59566F8A72B}" type="datetime1">
              <a:rPr lang="en-US" smtClean="0"/>
              <a:pPr>
                <a:defRPr/>
              </a:pPr>
              <a:t>10/22/2013</a:t>
            </a:fld>
            <a:endParaRPr lang="en-US" dirty="0"/>
          </a:p>
        </p:txBody>
      </p:sp>
      <p:sp>
        <p:nvSpPr>
          <p:cNvPr id="6" name="Footer Placeholder 5"/>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r>
              <a:rPr lang="ar-SA" b="1" dirty="0" smtClean="0"/>
              <a:t>تنظيم </a:t>
            </a:r>
            <a:r>
              <a:rPr lang="ar-EG" b="1" dirty="0" err="1" smtClean="0"/>
              <a:t>الملفات-</a:t>
            </a:r>
            <a:r>
              <a:rPr lang="ar-EG" b="1" dirty="0" smtClean="0"/>
              <a:t> </a:t>
            </a:r>
            <a:r>
              <a:rPr lang="ar-SA" b="1" dirty="0" smtClean="0"/>
              <a:t>المصطلحات والمفاهيم </a:t>
            </a:r>
            <a:endParaRPr lang="en-US" b="1" dirty="0" smtClean="0">
              <a:cs typeface="Arial" pitchFamily="34" charset="0"/>
            </a:endParaRPr>
          </a:p>
        </p:txBody>
      </p:sp>
      <p:sp>
        <p:nvSpPr>
          <p:cNvPr id="6" name="Text Box 11"/>
          <p:cNvSpPr txBox="1">
            <a:spLocks noChangeArrowheads="1"/>
          </p:cNvSpPr>
          <p:nvPr/>
        </p:nvSpPr>
        <p:spPr bwMode="auto">
          <a:xfrm>
            <a:off x="3217042" y="1340768"/>
            <a:ext cx="3810000" cy="1339850"/>
          </a:xfrm>
          <a:prstGeom prst="rect">
            <a:avLst/>
          </a:prstGeom>
          <a:solidFill>
            <a:schemeClr val="bg1"/>
          </a:solidFill>
          <a:ln w="28575">
            <a:solidFill>
              <a:schemeClr val="tx1"/>
            </a:solidFill>
            <a:miter lim="800000"/>
            <a:headEnd/>
            <a:tailEnd/>
          </a:ln>
        </p:spPr>
        <p:txBody>
          <a:bodyPr>
            <a:spAutoFit/>
          </a:bodyPr>
          <a:lstStyle/>
          <a:p>
            <a:pPr rtl="1">
              <a:spcBef>
                <a:spcPct val="50000"/>
              </a:spcBef>
            </a:pPr>
            <a:r>
              <a:rPr lang="ar-SA" sz="2000" b="1" dirty="0">
                <a:solidFill>
                  <a:srgbClr val="993300"/>
                </a:solidFill>
                <a:latin typeface="Georgia" pitchFamily="18" charset="0"/>
              </a:rPr>
              <a:t>قاعدة البيانات    </a:t>
            </a:r>
            <a:r>
              <a:rPr lang="en-US" sz="2000" b="1" dirty="0">
                <a:solidFill>
                  <a:srgbClr val="993300"/>
                </a:solidFill>
                <a:latin typeface="Georgia" pitchFamily="18" charset="0"/>
              </a:rPr>
              <a:t>Database</a:t>
            </a:r>
            <a:r>
              <a:rPr lang="ar-SA" sz="2000" b="1" dirty="0">
                <a:latin typeface="Georgia" pitchFamily="18" charset="0"/>
              </a:rPr>
              <a:t>: </a:t>
            </a:r>
            <a:r>
              <a:rPr lang="ar-SA" sz="2000" b="1" dirty="0">
                <a:solidFill>
                  <a:schemeClr val="tx1"/>
                </a:solidFill>
                <a:latin typeface="Georgia" pitchFamily="18" charset="0"/>
              </a:rPr>
              <a:t>مجموعة من </a:t>
            </a:r>
            <a:r>
              <a:rPr lang="ar-SA" sz="2000" b="1" dirty="0" smtClean="0">
                <a:solidFill>
                  <a:schemeClr val="tx1"/>
                </a:solidFill>
                <a:latin typeface="Georgia" pitchFamily="18" charset="0"/>
              </a:rPr>
              <a:t>الملفات </a:t>
            </a:r>
            <a:r>
              <a:rPr lang="ar-SA" sz="2000" b="1" dirty="0">
                <a:solidFill>
                  <a:schemeClr val="tx1"/>
                </a:solidFill>
                <a:latin typeface="Georgia" pitchFamily="18" charset="0"/>
              </a:rPr>
              <a:t>المترابطة المتعلقة بمجموعة من الناس (قاعدة بيانات الطلاب – قاعدة بيانات العملاء)</a:t>
            </a:r>
            <a:endParaRPr lang="en-US" sz="2000" b="1" dirty="0">
              <a:solidFill>
                <a:schemeClr val="tx1"/>
              </a:solidFill>
              <a:latin typeface="Georgia" pitchFamily="18" charset="0"/>
            </a:endParaRPr>
          </a:p>
        </p:txBody>
      </p:sp>
      <p:sp>
        <p:nvSpPr>
          <p:cNvPr id="7" name="Text Box 12"/>
          <p:cNvSpPr txBox="1">
            <a:spLocks noChangeArrowheads="1"/>
          </p:cNvSpPr>
          <p:nvPr/>
        </p:nvSpPr>
        <p:spPr bwMode="auto">
          <a:xfrm>
            <a:off x="2759842" y="2712369"/>
            <a:ext cx="4724400" cy="707886"/>
          </a:xfrm>
          <a:prstGeom prst="rect">
            <a:avLst/>
          </a:prstGeom>
          <a:solidFill>
            <a:schemeClr val="bg1"/>
          </a:solidFill>
          <a:ln w="28575">
            <a:solidFill>
              <a:schemeClr val="tx1"/>
            </a:solidFill>
            <a:miter lim="800000"/>
            <a:headEnd/>
            <a:tailEnd/>
          </a:ln>
        </p:spPr>
        <p:txBody>
          <a:bodyPr>
            <a:spAutoFit/>
          </a:bodyPr>
          <a:lstStyle/>
          <a:p>
            <a:pPr rtl="1">
              <a:spcBef>
                <a:spcPct val="50000"/>
              </a:spcBef>
            </a:pPr>
            <a:r>
              <a:rPr lang="ar-SA" sz="2000" b="1" dirty="0">
                <a:solidFill>
                  <a:srgbClr val="993300"/>
                </a:solidFill>
                <a:latin typeface="Georgia" pitchFamily="18" charset="0"/>
              </a:rPr>
              <a:t>الملف  </a:t>
            </a:r>
            <a:r>
              <a:rPr lang="en-US" sz="2000" b="1" dirty="0">
                <a:solidFill>
                  <a:schemeClr val="tx1"/>
                </a:solidFill>
                <a:latin typeface="Georgia" pitchFamily="18" charset="0"/>
              </a:rPr>
              <a:t>File</a:t>
            </a:r>
            <a:r>
              <a:rPr lang="ar-SA" sz="2000" b="1" dirty="0">
                <a:solidFill>
                  <a:schemeClr val="tx1"/>
                </a:solidFill>
                <a:latin typeface="Georgia" pitchFamily="18" charset="0"/>
              </a:rPr>
              <a:t>: مجموعة من السجلات (الاستمارات) </a:t>
            </a:r>
            <a:r>
              <a:rPr lang="ar-SA" sz="2000" b="1" dirty="0" smtClean="0">
                <a:solidFill>
                  <a:schemeClr val="tx1"/>
                </a:solidFill>
                <a:latin typeface="Georgia" pitchFamily="18" charset="0"/>
              </a:rPr>
              <a:t>المترابطة، </a:t>
            </a:r>
            <a:r>
              <a:rPr lang="ar-SA" sz="2000" b="1" dirty="0">
                <a:solidFill>
                  <a:schemeClr val="tx1"/>
                </a:solidFill>
                <a:latin typeface="Georgia" pitchFamily="18" charset="0"/>
              </a:rPr>
              <a:t>حول مجموعة خاصة من الطلاب مثلا.</a:t>
            </a:r>
            <a:endParaRPr lang="en-US" sz="2000" b="1" dirty="0">
              <a:solidFill>
                <a:schemeClr val="tx1"/>
              </a:solidFill>
              <a:latin typeface="Georgia" pitchFamily="18" charset="0"/>
            </a:endParaRPr>
          </a:p>
        </p:txBody>
      </p:sp>
      <p:sp>
        <p:nvSpPr>
          <p:cNvPr id="8" name="Text Box 13"/>
          <p:cNvSpPr txBox="1">
            <a:spLocks noChangeArrowheads="1"/>
          </p:cNvSpPr>
          <p:nvPr/>
        </p:nvSpPr>
        <p:spPr bwMode="auto">
          <a:xfrm>
            <a:off x="2378842" y="3702050"/>
            <a:ext cx="5562600" cy="707886"/>
          </a:xfrm>
          <a:prstGeom prst="rect">
            <a:avLst/>
          </a:prstGeom>
          <a:solidFill>
            <a:schemeClr val="bg1"/>
          </a:solidFill>
          <a:ln w="28575">
            <a:solidFill>
              <a:schemeClr val="tx1"/>
            </a:solidFill>
            <a:miter lim="800000"/>
            <a:headEnd/>
            <a:tailEnd/>
          </a:ln>
        </p:spPr>
        <p:txBody>
          <a:bodyPr>
            <a:spAutoFit/>
          </a:bodyPr>
          <a:lstStyle/>
          <a:p>
            <a:pPr rtl="1">
              <a:spcBef>
                <a:spcPct val="50000"/>
              </a:spcBef>
            </a:pPr>
            <a:r>
              <a:rPr lang="ar-SA" sz="2000" b="1" dirty="0">
                <a:solidFill>
                  <a:srgbClr val="993300"/>
                </a:solidFill>
                <a:latin typeface="Georgia" pitchFamily="18" charset="0"/>
              </a:rPr>
              <a:t>السجل  </a:t>
            </a:r>
            <a:r>
              <a:rPr lang="en-US" sz="2000" b="1" dirty="0">
                <a:solidFill>
                  <a:srgbClr val="993300"/>
                </a:solidFill>
                <a:latin typeface="Georgia" pitchFamily="18" charset="0"/>
              </a:rPr>
              <a:t>Record</a:t>
            </a:r>
            <a:r>
              <a:rPr lang="en-US" sz="2000" b="1" dirty="0">
                <a:latin typeface="Georgia" pitchFamily="18" charset="0"/>
              </a:rPr>
              <a:t> </a:t>
            </a:r>
            <a:r>
              <a:rPr lang="ar-SA" sz="2000" b="1" dirty="0">
                <a:solidFill>
                  <a:schemeClr val="tx1"/>
                </a:solidFill>
                <a:latin typeface="Georgia" pitchFamily="18" charset="0"/>
              </a:rPr>
              <a:t>: مجموعة من الحقول المترابطة (استمارة) المتعلقة بفرد </a:t>
            </a:r>
            <a:r>
              <a:rPr lang="ar-SA" sz="2000" b="1" dirty="0" smtClean="0">
                <a:solidFill>
                  <a:schemeClr val="tx1"/>
                </a:solidFill>
                <a:latin typeface="Georgia" pitchFamily="18" charset="0"/>
              </a:rPr>
              <a:t>او </a:t>
            </a:r>
            <a:r>
              <a:rPr lang="ar-SA" sz="2000" b="1" dirty="0">
                <a:solidFill>
                  <a:schemeClr val="tx1"/>
                </a:solidFill>
                <a:latin typeface="Georgia" pitchFamily="18" charset="0"/>
              </a:rPr>
              <a:t>موضوع </a:t>
            </a:r>
            <a:r>
              <a:rPr lang="ar-SA" sz="2000" dirty="0" smtClean="0">
                <a:solidFill>
                  <a:schemeClr val="tx1"/>
                </a:solidFill>
                <a:latin typeface="Georgia" pitchFamily="18" charset="0"/>
              </a:rPr>
              <a:t>واحد مثل </a:t>
            </a:r>
            <a:r>
              <a:rPr lang="ar-SA" sz="2000" b="1" dirty="0">
                <a:solidFill>
                  <a:schemeClr val="tx1"/>
                </a:solidFill>
                <a:latin typeface="Georgia" pitchFamily="18" charset="0"/>
              </a:rPr>
              <a:t>سجل الطالب</a:t>
            </a:r>
            <a:endParaRPr lang="en-US" sz="2000" b="1" dirty="0">
              <a:solidFill>
                <a:schemeClr val="tx1"/>
              </a:solidFill>
              <a:latin typeface="Georgia" pitchFamily="18" charset="0"/>
            </a:endParaRPr>
          </a:p>
        </p:txBody>
      </p:sp>
      <p:sp>
        <p:nvSpPr>
          <p:cNvPr id="9" name="Text Box 14"/>
          <p:cNvSpPr txBox="1">
            <a:spLocks noChangeArrowheads="1"/>
          </p:cNvSpPr>
          <p:nvPr/>
        </p:nvSpPr>
        <p:spPr bwMode="auto">
          <a:xfrm>
            <a:off x="1921642" y="4437112"/>
            <a:ext cx="6477000" cy="730250"/>
          </a:xfrm>
          <a:prstGeom prst="rect">
            <a:avLst/>
          </a:prstGeom>
          <a:solidFill>
            <a:schemeClr val="bg1"/>
          </a:solidFill>
          <a:ln w="28575">
            <a:solidFill>
              <a:schemeClr val="tx1"/>
            </a:solidFill>
            <a:miter lim="800000"/>
            <a:headEnd/>
            <a:tailEnd/>
          </a:ln>
        </p:spPr>
        <p:txBody>
          <a:bodyPr>
            <a:spAutoFit/>
          </a:bodyPr>
          <a:lstStyle/>
          <a:p>
            <a:pPr rtl="1">
              <a:spcBef>
                <a:spcPct val="50000"/>
              </a:spcBef>
            </a:pPr>
            <a:r>
              <a:rPr lang="ar-SA" sz="2000" b="1" dirty="0">
                <a:solidFill>
                  <a:srgbClr val="993300"/>
                </a:solidFill>
                <a:latin typeface="Georgia" pitchFamily="18" charset="0"/>
              </a:rPr>
              <a:t>الحقل   </a:t>
            </a:r>
            <a:r>
              <a:rPr lang="en-US" sz="2000" b="1" dirty="0">
                <a:solidFill>
                  <a:srgbClr val="993300"/>
                </a:solidFill>
                <a:latin typeface="Georgia" pitchFamily="18" charset="0"/>
              </a:rPr>
              <a:t>Field</a:t>
            </a:r>
            <a:r>
              <a:rPr lang="ar-SA" sz="2000" b="1" dirty="0">
                <a:solidFill>
                  <a:schemeClr val="tx1"/>
                </a:solidFill>
                <a:latin typeface="Georgia" pitchFamily="18" charset="0"/>
              </a:rPr>
              <a:t>: مجموعة من البيانات تمثل وحدة متكاملة لا يمكن فصلها مثل اسم الطالب</a:t>
            </a:r>
            <a:endParaRPr lang="en-US" sz="2000" b="1" dirty="0">
              <a:solidFill>
                <a:schemeClr val="tx1"/>
              </a:solidFill>
              <a:latin typeface="Georgia" pitchFamily="18" charset="0"/>
            </a:endParaRPr>
          </a:p>
        </p:txBody>
      </p:sp>
      <p:sp>
        <p:nvSpPr>
          <p:cNvPr id="10" name="Text Box 15"/>
          <p:cNvSpPr txBox="1">
            <a:spLocks noChangeArrowheads="1"/>
          </p:cNvSpPr>
          <p:nvPr/>
        </p:nvSpPr>
        <p:spPr bwMode="auto">
          <a:xfrm>
            <a:off x="1464442" y="5519256"/>
            <a:ext cx="7315200" cy="400110"/>
          </a:xfrm>
          <a:prstGeom prst="rect">
            <a:avLst/>
          </a:prstGeom>
          <a:solidFill>
            <a:schemeClr val="bg1"/>
          </a:solidFill>
          <a:ln w="28575">
            <a:solidFill>
              <a:schemeClr val="tx1"/>
            </a:solidFill>
            <a:miter lim="800000"/>
            <a:headEnd/>
            <a:tailEnd/>
          </a:ln>
        </p:spPr>
        <p:txBody>
          <a:bodyPr>
            <a:spAutoFit/>
          </a:bodyPr>
          <a:lstStyle/>
          <a:p>
            <a:pPr rtl="1">
              <a:spcBef>
                <a:spcPct val="50000"/>
              </a:spcBef>
            </a:pPr>
            <a:r>
              <a:rPr lang="ar-SA" sz="2000" b="1" dirty="0">
                <a:solidFill>
                  <a:srgbClr val="993300"/>
                </a:solidFill>
                <a:latin typeface="Georgia" pitchFamily="18" charset="0"/>
              </a:rPr>
              <a:t>البايت   </a:t>
            </a:r>
            <a:r>
              <a:rPr lang="en-US" sz="2000" b="1" dirty="0">
                <a:solidFill>
                  <a:srgbClr val="993300"/>
                </a:solidFill>
                <a:latin typeface="Georgia" pitchFamily="18" charset="0"/>
              </a:rPr>
              <a:t>Byte</a:t>
            </a:r>
            <a:r>
              <a:rPr lang="ar-SA" sz="2000" b="1" dirty="0">
                <a:solidFill>
                  <a:schemeClr val="tx1"/>
                </a:solidFill>
                <a:latin typeface="Georgia" pitchFamily="18" charset="0"/>
              </a:rPr>
              <a:t>: مجموعة من </a:t>
            </a:r>
            <a:r>
              <a:rPr lang="ar-SA" sz="2000" b="1" dirty="0" err="1">
                <a:solidFill>
                  <a:schemeClr val="tx1"/>
                </a:solidFill>
                <a:latin typeface="Georgia" pitchFamily="18" charset="0"/>
              </a:rPr>
              <a:t>البتات</a:t>
            </a:r>
            <a:r>
              <a:rPr lang="ar-SA" sz="2000" b="1" dirty="0">
                <a:solidFill>
                  <a:schemeClr val="tx1"/>
                </a:solidFill>
                <a:latin typeface="Georgia" pitchFamily="18" charset="0"/>
              </a:rPr>
              <a:t> تمثل حرفا أو رقما واحدا (8 بت)</a:t>
            </a:r>
            <a:endParaRPr lang="en-US" sz="2000" b="1" dirty="0">
              <a:solidFill>
                <a:schemeClr val="tx1"/>
              </a:solidFill>
              <a:latin typeface="Georgia" pitchFamily="18" charset="0"/>
            </a:endParaRPr>
          </a:p>
        </p:txBody>
      </p:sp>
      <p:sp>
        <p:nvSpPr>
          <p:cNvPr id="11" name="Text Box 16"/>
          <p:cNvSpPr txBox="1">
            <a:spLocks noChangeArrowheads="1"/>
          </p:cNvSpPr>
          <p:nvPr/>
        </p:nvSpPr>
        <p:spPr bwMode="auto">
          <a:xfrm>
            <a:off x="1083442" y="5981218"/>
            <a:ext cx="8153400" cy="400110"/>
          </a:xfrm>
          <a:prstGeom prst="rect">
            <a:avLst/>
          </a:prstGeom>
          <a:solidFill>
            <a:schemeClr val="bg1"/>
          </a:solidFill>
          <a:ln w="28575">
            <a:solidFill>
              <a:schemeClr val="tx1"/>
            </a:solidFill>
            <a:miter lim="800000"/>
            <a:headEnd/>
            <a:tailEnd/>
          </a:ln>
        </p:spPr>
        <p:txBody>
          <a:bodyPr>
            <a:spAutoFit/>
          </a:bodyPr>
          <a:lstStyle/>
          <a:p>
            <a:pPr rtl="1">
              <a:spcBef>
                <a:spcPct val="50000"/>
              </a:spcBef>
            </a:pPr>
            <a:r>
              <a:rPr lang="ar-SA" sz="2000" b="1" dirty="0">
                <a:solidFill>
                  <a:srgbClr val="993300"/>
                </a:solidFill>
                <a:latin typeface="Georgia" pitchFamily="18" charset="0"/>
              </a:rPr>
              <a:t>البت   </a:t>
            </a:r>
            <a:r>
              <a:rPr lang="en-US" sz="2000" b="1" dirty="0">
                <a:solidFill>
                  <a:srgbClr val="993300"/>
                </a:solidFill>
                <a:latin typeface="Georgia" pitchFamily="18" charset="0"/>
              </a:rPr>
              <a:t>Bit</a:t>
            </a:r>
            <a:r>
              <a:rPr lang="ar-SA" sz="2000" b="1" dirty="0">
                <a:solidFill>
                  <a:schemeClr val="tx1"/>
                </a:solidFill>
                <a:latin typeface="Georgia" pitchFamily="18" charset="0"/>
              </a:rPr>
              <a:t>: أصغر عنصر في قاعدة البيانات </a:t>
            </a:r>
            <a:r>
              <a:rPr lang="ar-SA" sz="2000" b="1" dirty="0" smtClean="0">
                <a:solidFill>
                  <a:schemeClr val="tx1"/>
                </a:solidFill>
                <a:latin typeface="Georgia" pitchFamily="18" charset="0"/>
              </a:rPr>
              <a:t>ويتمثل </a:t>
            </a:r>
            <a:r>
              <a:rPr lang="ar-SA" sz="2000" b="1" dirty="0">
                <a:solidFill>
                  <a:schemeClr val="tx1"/>
                </a:solidFill>
                <a:latin typeface="Georgia" pitchFamily="18" charset="0"/>
              </a:rPr>
              <a:t>بالعد الثنائي (1 أو 0)</a:t>
            </a:r>
            <a:endParaRPr lang="en-US" sz="2000" b="1" dirty="0">
              <a:solidFill>
                <a:schemeClr val="tx1"/>
              </a:solidFill>
              <a:latin typeface="Georgia" pitchFamily="18" charset="0"/>
            </a:endParaRPr>
          </a:p>
        </p:txBody>
      </p:sp>
      <p:sp>
        <p:nvSpPr>
          <p:cNvPr id="12" name="Date Placeholder 11"/>
          <p:cNvSpPr>
            <a:spLocks noGrp="1"/>
          </p:cNvSpPr>
          <p:nvPr>
            <p:ph type="dt" sz="half" idx="4294967295"/>
          </p:nvPr>
        </p:nvSpPr>
        <p:spPr>
          <a:xfrm>
            <a:off x="8229204" y="6629400"/>
            <a:ext cx="1676796" cy="222250"/>
          </a:xfrm>
          <a:prstGeom prst="rect">
            <a:avLst/>
          </a:prstGeom>
        </p:spPr>
        <p:txBody>
          <a:bodyPr/>
          <a:lstStyle/>
          <a:p>
            <a:pPr>
              <a:defRPr/>
            </a:pPr>
            <a:fld id="{51AAD4E6-E87B-49CF-9BA9-4BAB0F33BB26}" type="datetime1">
              <a:rPr lang="en-US" smtClean="0"/>
              <a:pPr>
                <a:defRPr/>
              </a:pPr>
              <a:t>10/22/2013</a:t>
            </a:fld>
            <a:endParaRPr lang="en-US" dirty="0"/>
          </a:p>
        </p:txBody>
      </p:sp>
      <p:sp>
        <p:nvSpPr>
          <p:cNvPr id="13" name="Footer Placeholder 12"/>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6"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Horizont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6"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6"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Horizont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6"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arn(inHorizontal)">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6"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barn(inHorizontal)">
                                      <p:cBhvr>
                                        <p:cTn id="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تنظيم </a:t>
            </a:r>
            <a:r>
              <a:rPr lang="ar-EG" b="1" dirty="0" err="1" smtClean="0"/>
              <a:t>الملفات-</a:t>
            </a:r>
            <a:r>
              <a:rPr lang="ar-EG" b="1" dirty="0" smtClean="0"/>
              <a:t> </a:t>
            </a:r>
            <a:r>
              <a:rPr lang="ar-SA" b="1" dirty="0" smtClean="0"/>
              <a:t>المصطلحات والمفاهيم </a:t>
            </a:r>
            <a:endParaRPr lang="en-US" b="1" dirty="0"/>
          </a:p>
        </p:txBody>
      </p:sp>
      <p:sp>
        <p:nvSpPr>
          <p:cNvPr id="3" name="عنصر نائب للمحتوى 2"/>
          <p:cNvSpPr>
            <a:spLocks noGrp="1"/>
          </p:cNvSpPr>
          <p:nvPr>
            <p:ph idx="1"/>
          </p:nvPr>
        </p:nvSpPr>
        <p:spPr>
          <a:xfrm>
            <a:off x="303643" y="1214422"/>
            <a:ext cx="9525000" cy="4876800"/>
          </a:xfrm>
        </p:spPr>
        <p:txBody>
          <a:bodyPr/>
          <a:lstStyle/>
          <a:p>
            <a:pPr lvl="1"/>
            <a:endParaRPr lang="ar-EG" sz="2400" dirty="0" smtClean="0"/>
          </a:p>
          <a:p>
            <a:pPr lvl="1"/>
            <a:r>
              <a:rPr lang="ar-SA" sz="2400" dirty="0" smtClean="0"/>
              <a:t>يضم الجدول </a:t>
            </a:r>
            <a:r>
              <a:rPr lang="ar-EG" sz="2400" dirty="0" smtClean="0"/>
              <a:t>بيانات الطلاب لكورس معين</a:t>
            </a:r>
            <a:r>
              <a:rPr lang="ar-SA" sz="2400" dirty="0" smtClean="0"/>
              <a:t> </a:t>
            </a:r>
            <a:endParaRPr lang="ar-EG" sz="2400" dirty="0" smtClean="0"/>
          </a:p>
          <a:p>
            <a:pPr lvl="1"/>
            <a:endParaRPr lang="en-US" sz="2400" dirty="0" smtClean="0"/>
          </a:p>
          <a:p>
            <a:endParaRPr lang="en-US" dirty="0"/>
          </a:p>
        </p:txBody>
      </p:sp>
      <p:grpSp>
        <p:nvGrpSpPr>
          <p:cNvPr id="4" name="Group 6"/>
          <p:cNvGrpSpPr>
            <a:grpSpLocks/>
          </p:cNvGrpSpPr>
          <p:nvPr/>
        </p:nvGrpSpPr>
        <p:grpSpPr bwMode="auto">
          <a:xfrm>
            <a:off x="1676401" y="1966868"/>
            <a:ext cx="5447059" cy="1157332"/>
            <a:chOff x="2592" y="288"/>
            <a:chExt cx="6480" cy="1584"/>
          </a:xfrm>
        </p:grpSpPr>
        <p:grpSp>
          <p:nvGrpSpPr>
            <p:cNvPr id="5" name="Group 7"/>
            <p:cNvGrpSpPr>
              <a:grpSpLocks/>
            </p:cNvGrpSpPr>
            <p:nvPr/>
          </p:nvGrpSpPr>
          <p:grpSpPr bwMode="auto">
            <a:xfrm>
              <a:off x="2592" y="864"/>
              <a:ext cx="6480" cy="1008"/>
              <a:chOff x="3168" y="1008"/>
              <a:chExt cx="6480" cy="1008"/>
            </a:xfrm>
          </p:grpSpPr>
          <p:grpSp>
            <p:nvGrpSpPr>
              <p:cNvPr id="6" name="Group 8"/>
              <p:cNvGrpSpPr>
                <a:grpSpLocks/>
              </p:cNvGrpSpPr>
              <p:nvPr/>
            </p:nvGrpSpPr>
            <p:grpSpPr bwMode="auto">
              <a:xfrm>
                <a:off x="3168" y="1440"/>
                <a:ext cx="6480" cy="576"/>
                <a:chOff x="3168" y="1440"/>
                <a:chExt cx="6480" cy="576"/>
              </a:xfrm>
            </p:grpSpPr>
            <p:sp>
              <p:nvSpPr>
                <p:cNvPr id="18" name="Freeform 9"/>
                <p:cNvSpPr>
                  <a:spLocks/>
                </p:cNvSpPr>
                <p:nvPr/>
              </p:nvSpPr>
              <p:spPr bwMode="auto">
                <a:xfrm>
                  <a:off x="3168" y="1440"/>
                  <a:ext cx="6480" cy="576"/>
                </a:xfrm>
                <a:custGeom>
                  <a:avLst/>
                  <a:gdLst>
                    <a:gd name="T0" fmla="*/ 6204 w 6768"/>
                    <a:gd name="T1" fmla="*/ 768 h 432"/>
                    <a:gd name="T2" fmla="*/ 6204 w 6768"/>
                    <a:gd name="T3" fmla="*/ 0 h 432"/>
                    <a:gd name="T4" fmla="*/ 0 w 6768"/>
                    <a:gd name="T5" fmla="*/ 0 h 432"/>
                    <a:gd name="T6" fmla="*/ 0 w 6768"/>
                    <a:gd name="T7" fmla="*/ 768 h 432"/>
                    <a:gd name="T8" fmla="*/ 0 60000 65536"/>
                    <a:gd name="T9" fmla="*/ 0 60000 65536"/>
                    <a:gd name="T10" fmla="*/ 0 60000 65536"/>
                    <a:gd name="T11" fmla="*/ 0 60000 65536"/>
                    <a:gd name="T12" fmla="*/ 0 w 6768"/>
                    <a:gd name="T13" fmla="*/ 0 h 432"/>
                    <a:gd name="T14" fmla="*/ 6768 w 6768"/>
                    <a:gd name="T15" fmla="*/ 432 h 432"/>
                  </a:gdLst>
                  <a:ahLst/>
                  <a:cxnLst>
                    <a:cxn ang="T8">
                      <a:pos x="T0" y="T1"/>
                    </a:cxn>
                    <a:cxn ang="T9">
                      <a:pos x="T2" y="T3"/>
                    </a:cxn>
                    <a:cxn ang="T10">
                      <a:pos x="T4" y="T5"/>
                    </a:cxn>
                    <a:cxn ang="T11">
                      <a:pos x="T6" y="T7"/>
                    </a:cxn>
                  </a:cxnLst>
                  <a:rect l="T12" t="T13" r="T14" b="T15"/>
                  <a:pathLst>
                    <a:path w="6768" h="432">
                      <a:moveTo>
                        <a:pt x="6768" y="432"/>
                      </a:moveTo>
                      <a:lnTo>
                        <a:pt x="6768" y="0"/>
                      </a:lnTo>
                      <a:lnTo>
                        <a:pt x="0" y="0"/>
                      </a:lnTo>
                      <a:lnTo>
                        <a:pt x="0" y="432"/>
                      </a:lnTo>
                    </a:path>
                  </a:pathLst>
                </a:custGeom>
                <a:noFill/>
                <a:ln w="9525">
                  <a:solidFill>
                    <a:srgbClr val="000000"/>
                  </a:solidFill>
                  <a:round/>
                  <a:headEnd type="stealth" w="med" len="med"/>
                  <a:tailEnd type="stealth" w="med" len="med"/>
                </a:ln>
              </p:spPr>
              <p:txBody>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en-US"/>
                </a:p>
              </p:txBody>
            </p:sp>
            <p:sp>
              <p:nvSpPr>
                <p:cNvPr id="19" name="Freeform 10"/>
                <p:cNvSpPr>
                  <a:spLocks/>
                </p:cNvSpPr>
                <p:nvPr/>
              </p:nvSpPr>
              <p:spPr bwMode="auto">
                <a:xfrm>
                  <a:off x="5904" y="1440"/>
                  <a:ext cx="2016" cy="576"/>
                </a:xfrm>
                <a:custGeom>
                  <a:avLst/>
                  <a:gdLst>
                    <a:gd name="T0" fmla="*/ 601 w 6768"/>
                    <a:gd name="T1" fmla="*/ 768 h 432"/>
                    <a:gd name="T2" fmla="*/ 601 w 6768"/>
                    <a:gd name="T3" fmla="*/ 0 h 432"/>
                    <a:gd name="T4" fmla="*/ 0 w 6768"/>
                    <a:gd name="T5" fmla="*/ 0 h 432"/>
                    <a:gd name="T6" fmla="*/ 0 w 6768"/>
                    <a:gd name="T7" fmla="*/ 768 h 432"/>
                    <a:gd name="T8" fmla="*/ 0 60000 65536"/>
                    <a:gd name="T9" fmla="*/ 0 60000 65536"/>
                    <a:gd name="T10" fmla="*/ 0 60000 65536"/>
                    <a:gd name="T11" fmla="*/ 0 60000 65536"/>
                    <a:gd name="T12" fmla="*/ 0 w 6768"/>
                    <a:gd name="T13" fmla="*/ 0 h 432"/>
                    <a:gd name="T14" fmla="*/ 6768 w 6768"/>
                    <a:gd name="T15" fmla="*/ 432 h 432"/>
                  </a:gdLst>
                  <a:ahLst/>
                  <a:cxnLst>
                    <a:cxn ang="T8">
                      <a:pos x="T0" y="T1"/>
                    </a:cxn>
                    <a:cxn ang="T9">
                      <a:pos x="T2" y="T3"/>
                    </a:cxn>
                    <a:cxn ang="T10">
                      <a:pos x="T4" y="T5"/>
                    </a:cxn>
                    <a:cxn ang="T11">
                      <a:pos x="T6" y="T7"/>
                    </a:cxn>
                  </a:cxnLst>
                  <a:rect l="T12" t="T13" r="T14" b="T15"/>
                  <a:pathLst>
                    <a:path w="6768" h="432">
                      <a:moveTo>
                        <a:pt x="6768" y="432"/>
                      </a:moveTo>
                      <a:lnTo>
                        <a:pt x="6768" y="0"/>
                      </a:lnTo>
                      <a:lnTo>
                        <a:pt x="0" y="0"/>
                      </a:lnTo>
                      <a:lnTo>
                        <a:pt x="0" y="432"/>
                      </a:lnTo>
                    </a:path>
                  </a:pathLst>
                </a:custGeom>
                <a:noFill/>
                <a:ln w="9525">
                  <a:solidFill>
                    <a:srgbClr val="000000"/>
                  </a:solidFill>
                  <a:round/>
                  <a:headEnd type="stealth" w="med" len="med"/>
                  <a:tailEnd type="stealth" w="med" len="med"/>
                </a:ln>
              </p:spPr>
              <p:txBody>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en-US"/>
                </a:p>
              </p:txBody>
            </p:sp>
          </p:grpSp>
          <p:sp>
            <p:nvSpPr>
              <p:cNvPr id="17" name="Line 11"/>
              <p:cNvSpPr>
                <a:spLocks noChangeShapeType="1"/>
              </p:cNvSpPr>
              <p:nvPr/>
            </p:nvSpPr>
            <p:spPr bwMode="auto">
              <a:xfrm flipV="1">
                <a:off x="6768" y="1008"/>
                <a:ext cx="1" cy="432"/>
              </a:xfrm>
              <a:prstGeom prst="line">
                <a:avLst/>
              </a:prstGeom>
              <a:noFill/>
              <a:ln w="9525">
                <a:solidFill>
                  <a:srgbClr val="000000"/>
                </a:solidFill>
                <a:round/>
                <a:headEnd/>
                <a:tailEnd/>
              </a:ln>
            </p:spPr>
            <p:txBody>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en-US"/>
              </a:p>
            </p:txBody>
          </p:sp>
        </p:grpSp>
        <p:sp>
          <p:nvSpPr>
            <p:cNvPr id="15" name="Text Box 12"/>
            <p:cNvSpPr txBox="1">
              <a:spLocks noChangeArrowheads="1"/>
            </p:cNvSpPr>
            <p:nvPr/>
          </p:nvSpPr>
          <p:spPr bwMode="auto">
            <a:xfrm>
              <a:off x="5328" y="288"/>
              <a:ext cx="1872" cy="576"/>
            </a:xfrm>
            <a:prstGeom prst="rect">
              <a:avLst/>
            </a:prstGeom>
            <a:solidFill>
              <a:srgbClr val="FFFFFF"/>
            </a:solidFill>
            <a:ln w="9525">
              <a:solidFill>
                <a:srgbClr val="000000"/>
              </a:solidFill>
              <a:miter lim="800000"/>
              <a:headEnd/>
              <a:tailEnd/>
            </a:ln>
          </p:spPr>
          <p:txBody>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r>
                <a:rPr lang="en-US" b="1" dirty="0" smtClean="0">
                  <a:latin typeface="Georgia" pitchFamily="18" charset="0"/>
                  <a:ea typeface="Times New Roman" pitchFamily="18" charset="0"/>
                  <a:cs typeface="Traditional Arabic" pitchFamily="2" charset="-78"/>
                </a:rPr>
                <a:t>Fields</a:t>
              </a:r>
              <a:r>
                <a:rPr lang="ar-EG" b="1" dirty="0" smtClean="0">
                  <a:latin typeface="Georgia" pitchFamily="18" charset="0"/>
                  <a:ea typeface="Times New Roman" pitchFamily="18" charset="0"/>
                  <a:cs typeface="Traditional Arabic" pitchFamily="2" charset="-78"/>
                </a:rPr>
                <a:t>حقول </a:t>
              </a:r>
              <a:endParaRPr lang="en-US" dirty="0">
                <a:latin typeface="Georgia" pitchFamily="18" charset="0"/>
                <a:ea typeface="Times New Roman" pitchFamily="18" charset="0"/>
                <a:cs typeface="Traditional Arabic" pitchFamily="2" charset="-78"/>
              </a:endParaRPr>
            </a:p>
          </p:txBody>
        </p:sp>
      </p:grpSp>
      <p:grpSp>
        <p:nvGrpSpPr>
          <p:cNvPr id="8" name="Group 13"/>
          <p:cNvGrpSpPr>
            <a:grpSpLocks/>
          </p:cNvGrpSpPr>
          <p:nvPr/>
        </p:nvGrpSpPr>
        <p:grpSpPr bwMode="auto">
          <a:xfrm>
            <a:off x="7696201" y="3738724"/>
            <a:ext cx="1324851" cy="2433822"/>
            <a:chOff x="8538" y="2694"/>
            <a:chExt cx="1872" cy="2406"/>
          </a:xfrm>
        </p:grpSpPr>
        <p:sp>
          <p:nvSpPr>
            <p:cNvPr id="10" name="Freeform 14"/>
            <p:cNvSpPr>
              <a:spLocks/>
            </p:cNvSpPr>
            <p:nvPr/>
          </p:nvSpPr>
          <p:spPr bwMode="auto">
            <a:xfrm rot="5400000">
              <a:off x="8319" y="3198"/>
              <a:ext cx="1583" cy="576"/>
            </a:xfrm>
            <a:custGeom>
              <a:avLst/>
              <a:gdLst>
                <a:gd name="T0" fmla="*/ 370 w 6768"/>
                <a:gd name="T1" fmla="*/ 768 h 432"/>
                <a:gd name="T2" fmla="*/ 370 w 6768"/>
                <a:gd name="T3" fmla="*/ 0 h 432"/>
                <a:gd name="T4" fmla="*/ 0 w 6768"/>
                <a:gd name="T5" fmla="*/ 0 h 432"/>
                <a:gd name="T6" fmla="*/ 0 w 6768"/>
                <a:gd name="T7" fmla="*/ 768 h 432"/>
                <a:gd name="T8" fmla="*/ 0 60000 65536"/>
                <a:gd name="T9" fmla="*/ 0 60000 65536"/>
                <a:gd name="T10" fmla="*/ 0 60000 65536"/>
                <a:gd name="T11" fmla="*/ 0 60000 65536"/>
                <a:gd name="T12" fmla="*/ 0 w 6768"/>
                <a:gd name="T13" fmla="*/ 0 h 432"/>
                <a:gd name="T14" fmla="*/ 6768 w 6768"/>
                <a:gd name="T15" fmla="*/ 432 h 432"/>
              </a:gdLst>
              <a:ahLst/>
              <a:cxnLst>
                <a:cxn ang="T8">
                  <a:pos x="T0" y="T1"/>
                </a:cxn>
                <a:cxn ang="T9">
                  <a:pos x="T2" y="T3"/>
                </a:cxn>
                <a:cxn ang="T10">
                  <a:pos x="T4" y="T5"/>
                </a:cxn>
                <a:cxn ang="T11">
                  <a:pos x="T6" y="T7"/>
                </a:cxn>
              </a:cxnLst>
              <a:rect l="T12" t="T13" r="T14" b="T15"/>
              <a:pathLst>
                <a:path w="6768" h="432">
                  <a:moveTo>
                    <a:pt x="6768" y="432"/>
                  </a:moveTo>
                  <a:lnTo>
                    <a:pt x="6768" y="0"/>
                  </a:lnTo>
                  <a:lnTo>
                    <a:pt x="0" y="0"/>
                  </a:lnTo>
                  <a:lnTo>
                    <a:pt x="0" y="432"/>
                  </a:lnTo>
                </a:path>
              </a:pathLst>
            </a:custGeom>
            <a:noFill/>
            <a:ln w="9525">
              <a:solidFill>
                <a:srgbClr val="000000"/>
              </a:solidFill>
              <a:round/>
              <a:headEnd type="stealth" w="med" len="med"/>
              <a:tailEnd type="stealth" w="med" len="med"/>
            </a:ln>
          </p:spPr>
          <p:txBody>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en-US"/>
            </a:p>
          </p:txBody>
        </p:sp>
        <p:sp>
          <p:nvSpPr>
            <p:cNvPr id="11" name="Freeform 15"/>
            <p:cNvSpPr>
              <a:spLocks/>
            </p:cNvSpPr>
            <p:nvPr/>
          </p:nvSpPr>
          <p:spPr bwMode="auto">
            <a:xfrm rot="5400000">
              <a:off x="8842" y="3191"/>
              <a:ext cx="537" cy="576"/>
            </a:xfrm>
            <a:custGeom>
              <a:avLst/>
              <a:gdLst>
                <a:gd name="T0" fmla="*/ 43 w 6768"/>
                <a:gd name="T1" fmla="*/ 768 h 432"/>
                <a:gd name="T2" fmla="*/ 43 w 6768"/>
                <a:gd name="T3" fmla="*/ 0 h 432"/>
                <a:gd name="T4" fmla="*/ 0 w 6768"/>
                <a:gd name="T5" fmla="*/ 0 h 432"/>
                <a:gd name="T6" fmla="*/ 0 w 6768"/>
                <a:gd name="T7" fmla="*/ 768 h 432"/>
                <a:gd name="T8" fmla="*/ 0 60000 65536"/>
                <a:gd name="T9" fmla="*/ 0 60000 65536"/>
                <a:gd name="T10" fmla="*/ 0 60000 65536"/>
                <a:gd name="T11" fmla="*/ 0 60000 65536"/>
                <a:gd name="T12" fmla="*/ 0 w 6768"/>
                <a:gd name="T13" fmla="*/ 0 h 432"/>
                <a:gd name="T14" fmla="*/ 6768 w 6768"/>
                <a:gd name="T15" fmla="*/ 432 h 432"/>
              </a:gdLst>
              <a:ahLst/>
              <a:cxnLst>
                <a:cxn ang="T8">
                  <a:pos x="T0" y="T1"/>
                </a:cxn>
                <a:cxn ang="T9">
                  <a:pos x="T2" y="T3"/>
                </a:cxn>
                <a:cxn ang="T10">
                  <a:pos x="T4" y="T5"/>
                </a:cxn>
                <a:cxn ang="T11">
                  <a:pos x="T6" y="T7"/>
                </a:cxn>
              </a:cxnLst>
              <a:rect l="T12" t="T13" r="T14" b="T15"/>
              <a:pathLst>
                <a:path w="6768" h="432">
                  <a:moveTo>
                    <a:pt x="6768" y="432"/>
                  </a:moveTo>
                  <a:lnTo>
                    <a:pt x="6768" y="0"/>
                  </a:lnTo>
                  <a:lnTo>
                    <a:pt x="0" y="0"/>
                  </a:lnTo>
                  <a:lnTo>
                    <a:pt x="0" y="432"/>
                  </a:lnTo>
                </a:path>
              </a:pathLst>
            </a:custGeom>
            <a:noFill/>
            <a:ln w="9525">
              <a:solidFill>
                <a:srgbClr val="000000"/>
              </a:solidFill>
              <a:round/>
              <a:headEnd type="stealth" w="med" len="med"/>
              <a:tailEnd type="stealth" w="med" len="med"/>
            </a:ln>
          </p:spPr>
          <p:txBody>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en-US"/>
            </a:p>
          </p:txBody>
        </p:sp>
        <p:sp>
          <p:nvSpPr>
            <p:cNvPr id="12" name="Text Box 16"/>
            <p:cNvSpPr txBox="1">
              <a:spLocks noChangeArrowheads="1"/>
            </p:cNvSpPr>
            <p:nvPr/>
          </p:nvSpPr>
          <p:spPr bwMode="auto">
            <a:xfrm>
              <a:off x="8538" y="4593"/>
              <a:ext cx="1872" cy="507"/>
            </a:xfrm>
            <a:prstGeom prst="rect">
              <a:avLst/>
            </a:prstGeom>
            <a:solidFill>
              <a:srgbClr val="FFFFFF"/>
            </a:solidFill>
            <a:ln w="9525">
              <a:solidFill>
                <a:srgbClr val="000000"/>
              </a:solidFill>
              <a:miter lim="800000"/>
              <a:headEnd/>
              <a:tailEnd/>
            </a:ln>
          </p:spPr>
          <p:txBody>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r>
                <a:rPr lang="en-US" b="1" dirty="0" smtClean="0">
                  <a:latin typeface="Georgia" pitchFamily="18" charset="0"/>
                  <a:ea typeface="Times New Roman" pitchFamily="18" charset="0"/>
                  <a:cs typeface="Traditional Arabic" pitchFamily="2" charset="-78"/>
                </a:rPr>
                <a:t>Records</a:t>
              </a:r>
              <a:r>
                <a:rPr lang="ar-EG" b="1" dirty="0" smtClean="0">
                  <a:latin typeface="Georgia" pitchFamily="18" charset="0"/>
                  <a:ea typeface="Times New Roman" pitchFamily="18" charset="0"/>
                  <a:cs typeface="Traditional Arabic" pitchFamily="2" charset="-78"/>
                </a:rPr>
                <a:t>سجلات</a:t>
              </a:r>
              <a:endParaRPr lang="en-US" dirty="0">
                <a:latin typeface="Georgia" pitchFamily="18" charset="0"/>
                <a:ea typeface="Times New Roman" pitchFamily="18" charset="0"/>
                <a:cs typeface="Traditional Arabic" pitchFamily="2" charset="-78"/>
              </a:endParaRPr>
            </a:p>
          </p:txBody>
        </p:sp>
        <p:sp>
          <p:nvSpPr>
            <p:cNvPr id="13" name="Line 17"/>
            <p:cNvSpPr>
              <a:spLocks noChangeShapeType="1"/>
            </p:cNvSpPr>
            <p:nvPr/>
          </p:nvSpPr>
          <p:spPr bwMode="auto">
            <a:xfrm>
              <a:off x="9399" y="4196"/>
              <a:ext cx="0" cy="377"/>
            </a:xfrm>
            <a:prstGeom prst="line">
              <a:avLst/>
            </a:prstGeom>
            <a:noFill/>
            <a:ln w="9525">
              <a:solidFill>
                <a:srgbClr val="000000"/>
              </a:solidFill>
              <a:round/>
              <a:headEnd/>
              <a:tailEnd/>
            </a:ln>
          </p:spPr>
          <p:txBody>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en-US"/>
            </a:p>
          </p:txBody>
        </p:sp>
      </p:grpSp>
      <p:sp>
        <p:nvSpPr>
          <p:cNvPr id="7" name="Rectangle 19"/>
          <p:cNvSpPr>
            <a:spLocks noChangeArrowheads="1"/>
          </p:cNvSpPr>
          <p:nvPr/>
        </p:nvSpPr>
        <p:spPr bwMode="auto">
          <a:xfrm>
            <a:off x="4491180" y="2322473"/>
            <a:ext cx="205183" cy="538609"/>
          </a:xfrm>
          <a:prstGeom prst="rect">
            <a:avLst/>
          </a:prstGeom>
          <a:noFill/>
          <a:ln w="9525">
            <a:noFill/>
            <a:miter lim="800000"/>
            <a:headEnd/>
            <a:tailEnd/>
          </a:ln>
        </p:spPr>
        <p:txBody>
          <a:bodyPr wrap="square" anchor="ctr">
            <a:spAutoFit/>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en-US" sz="1100"/>
              <a:t/>
            </a:r>
            <a:br>
              <a:rPr lang="en-US" sz="1100"/>
            </a:br>
            <a:endParaRPr lang="en-US"/>
          </a:p>
        </p:txBody>
      </p:sp>
      <p:graphicFrame>
        <p:nvGraphicFramePr>
          <p:cNvPr id="20" name="جدول 19"/>
          <p:cNvGraphicFramePr>
            <a:graphicFrameLocks noGrp="1"/>
          </p:cNvGraphicFramePr>
          <p:nvPr/>
        </p:nvGraphicFramePr>
        <p:xfrm>
          <a:off x="762000" y="3124200"/>
          <a:ext cx="7162801" cy="2438400"/>
        </p:xfrm>
        <a:graphic>
          <a:graphicData uri="http://schemas.openxmlformats.org/drawingml/2006/table">
            <a:tbl>
              <a:tblPr rtl="1"/>
              <a:tblGrid>
                <a:gridCol w="983451"/>
                <a:gridCol w="2311110"/>
                <a:gridCol w="1573521"/>
                <a:gridCol w="2294719"/>
              </a:tblGrid>
              <a:tr h="487680">
                <a:tc>
                  <a:txBody>
                    <a:bodyPr/>
                    <a:lstStyle/>
                    <a:p>
                      <a:pPr algn="r" rtl="1">
                        <a:lnSpc>
                          <a:spcPct val="115000"/>
                        </a:lnSpc>
                        <a:spcAft>
                          <a:spcPts val="1000"/>
                        </a:spcAft>
                      </a:pPr>
                      <a:r>
                        <a:rPr lang="ar-EG" sz="2000" b="1" dirty="0" smtClean="0">
                          <a:latin typeface="Calibri"/>
                          <a:ea typeface="Calibri"/>
                          <a:cs typeface="+mj-cs"/>
                        </a:rPr>
                        <a:t>الرقم</a:t>
                      </a:r>
                      <a:endParaRPr lang="en-US" sz="2000" dirty="0">
                        <a:latin typeface="Calibri"/>
                        <a:ea typeface="Calibri"/>
                        <a:cs typeface="+mj-cs"/>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5E5"/>
                    </a:solidFill>
                  </a:tcPr>
                </a:tc>
                <a:tc>
                  <a:txBody>
                    <a:bodyPr/>
                    <a:lstStyle/>
                    <a:p>
                      <a:pPr algn="r" rtl="1">
                        <a:lnSpc>
                          <a:spcPct val="115000"/>
                        </a:lnSpc>
                        <a:spcAft>
                          <a:spcPts val="1000"/>
                        </a:spcAft>
                      </a:pPr>
                      <a:r>
                        <a:rPr lang="ar-SA" sz="2000" b="1" dirty="0">
                          <a:latin typeface="Calibri"/>
                          <a:ea typeface="Calibri"/>
                          <a:cs typeface="+mj-cs"/>
                        </a:rPr>
                        <a:t>الاسم </a:t>
                      </a:r>
                      <a:r>
                        <a:rPr lang="ar-EG" sz="2000" b="1" dirty="0" smtClean="0">
                          <a:latin typeface="Calibri"/>
                          <a:ea typeface="Calibri"/>
                          <a:cs typeface="+mj-cs"/>
                        </a:rPr>
                        <a:t>الطالب</a:t>
                      </a:r>
                      <a:endParaRPr lang="en-US" sz="2000" dirty="0">
                        <a:latin typeface="Calibri"/>
                        <a:ea typeface="Calibri"/>
                        <a:cs typeface="+mj-cs"/>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1000"/>
                        </a:spcAft>
                      </a:pPr>
                      <a:r>
                        <a:rPr lang="ar-SA" sz="2000" b="1" dirty="0">
                          <a:latin typeface="Calibri"/>
                          <a:ea typeface="Calibri"/>
                          <a:cs typeface="+mj-cs"/>
                        </a:rPr>
                        <a:t>رقم </a:t>
                      </a:r>
                      <a:r>
                        <a:rPr lang="ar-EG" sz="2000" b="1" dirty="0" smtClean="0">
                          <a:latin typeface="Calibri"/>
                          <a:ea typeface="Calibri"/>
                          <a:cs typeface="+mj-cs"/>
                        </a:rPr>
                        <a:t>الكورس</a:t>
                      </a:r>
                      <a:endParaRPr lang="en-US" sz="2000" dirty="0">
                        <a:latin typeface="Calibri"/>
                        <a:ea typeface="Calibri"/>
                        <a:cs typeface="+mj-cs"/>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5E5"/>
                    </a:solidFill>
                  </a:tcPr>
                </a:tc>
                <a:tc>
                  <a:txBody>
                    <a:bodyPr/>
                    <a:lstStyle/>
                    <a:p>
                      <a:pPr algn="r" rtl="1">
                        <a:lnSpc>
                          <a:spcPct val="115000"/>
                        </a:lnSpc>
                        <a:spcAft>
                          <a:spcPts val="1000"/>
                        </a:spcAft>
                      </a:pPr>
                      <a:r>
                        <a:rPr lang="ar-EG" sz="2000" b="1" dirty="0" smtClean="0">
                          <a:latin typeface="Calibri"/>
                          <a:ea typeface="Calibri"/>
                          <a:cs typeface="+mj-cs"/>
                        </a:rPr>
                        <a:t>المعدل </a:t>
                      </a:r>
                      <a:endParaRPr lang="en-US" sz="2000" dirty="0">
                        <a:latin typeface="Calibri"/>
                        <a:ea typeface="Calibri"/>
                        <a:cs typeface="+mj-cs"/>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7680">
                <a:tc>
                  <a:txBody>
                    <a:bodyPr/>
                    <a:lstStyle/>
                    <a:p>
                      <a:pPr algn="r" rtl="1">
                        <a:lnSpc>
                          <a:spcPct val="115000"/>
                        </a:lnSpc>
                        <a:spcAft>
                          <a:spcPts val="1000"/>
                        </a:spcAft>
                      </a:pPr>
                      <a:r>
                        <a:rPr lang="ar-EG" sz="2000" b="1" dirty="0" smtClean="0">
                          <a:latin typeface="Calibri"/>
                          <a:ea typeface="Calibri"/>
                          <a:cs typeface="+mj-cs"/>
                        </a:rPr>
                        <a:t>39056</a:t>
                      </a:r>
                      <a:endParaRPr lang="en-US" sz="2000" dirty="0">
                        <a:latin typeface="Calibri"/>
                        <a:ea typeface="Calibri"/>
                        <a:cs typeface="+mj-cs"/>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5E5"/>
                    </a:solidFill>
                  </a:tcPr>
                </a:tc>
                <a:tc>
                  <a:txBody>
                    <a:bodyPr/>
                    <a:lstStyle/>
                    <a:p>
                      <a:pPr algn="r" rtl="1">
                        <a:lnSpc>
                          <a:spcPct val="115000"/>
                        </a:lnSpc>
                        <a:spcAft>
                          <a:spcPts val="1000"/>
                        </a:spcAft>
                      </a:pPr>
                      <a:r>
                        <a:rPr lang="ar-EG" sz="2000" b="1" dirty="0" smtClean="0">
                          <a:latin typeface="Calibri"/>
                          <a:ea typeface="Calibri"/>
                          <a:cs typeface="+mj-cs"/>
                        </a:rPr>
                        <a:t>مجدي</a:t>
                      </a:r>
                      <a:r>
                        <a:rPr lang="ar-EG" sz="2000" b="1" baseline="0" dirty="0" smtClean="0">
                          <a:latin typeface="Calibri"/>
                          <a:ea typeface="Calibri"/>
                          <a:cs typeface="+mj-cs"/>
                        </a:rPr>
                        <a:t> وجدي</a:t>
                      </a:r>
                      <a:endParaRPr lang="en-US" sz="2000" dirty="0">
                        <a:latin typeface="Calibri"/>
                        <a:ea typeface="Calibri"/>
                        <a:cs typeface="+mj-cs"/>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1000"/>
                        </a:spcAft>
                      </a:pPr>
                      <a:r>
                        <a:rPr lang="en-GB" sz="2000" b="1" dirty="0" smtClean="0">
                          <a:latin typeface="Calibri"/>
                          <a:ea typeface="Calibri"/>
                          <a:cs typeface="+mj-cs"/>
                        </a:rPr>
                        <a:t>IS</a:t>
                      </a:r>
                      <a:r>
                        <a:rPr lang="en-GB" sz="2000" b="1" baseline="0" dirty="0" smtClean="0">
                          <a:latin typeface="Calibri"/>
                          <a:ea typeface="Calibri"/>
                          <a:cs typeface="+mj-cs"/>
                        </a:rPr>
                        <a:t> 101</a:t>
                      </a:r>
                      <a:endParaRPr lang="en-US" sz="2000" dirty="0">
                        <a:latin typeface="Calibri"/>
                        <a:ea typeface="Calibri"/>
                        <a:cs typeface="+mj-cs"/>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5E5"/>
                    </a:solidFill>
                  </a:tcPr>
                </a:tc>
                <a:tc>
                  <a:txBody>
                    <a:bodyPr/>
                    <a:lstStyle/>
                    <a:p>
                      <a:pPr algn="r" rtl="1">
                        <a:lnSpc>
                          <a:spcPct val="115000"/>
                        </a:lnSpc>
                        <a:spcAft>
                          <a:spcPts val="1000"/>
                        </a:spcAft>
                      </a:pPr>
                      <a:r>
                        <a:rPr lang="en-GB" sz="2000" b="1" dirty="0" smtClean="0">
                          <a:latin typeface="Calibri"/>
                          <a:ea typeface="Calibri"/>
                          <a:cs typeface="+mj-cs"/>
                        </a:rPr>
                        <a:t>B+</a:t>
                      </a:r>
                      <a:endParaRPr lang="en-US" sz="2000" dirty="0">
                        <a:latin typeface="Calibri"/>
                        <a:ea typeface="Calibri"/>
                        <a:cs typeface="+mj-cs"/>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7680">
                <a:tc>
                  <a:txBody>
                    <a:bodyPr/>
                    <a:lstStyle/>
                    <a:p>
                      <a:pPr algn="r" rtl="1">
                        <a:lnSpc>
                          <a:spcPct val="115000"/>
                        </a:lnSpc>
                        <a:spcAft>
                          <a:spcPts val="1000"/>
                        </a:spcAft>
                      </a:pPr>
                      <a:r>
                        <a:rPr lang="ar-EG" sz="2000" b="1" dirty="0" smtClean="0">
                          <a:latin typeface="Calibri"/>
                          <a:ea typeface="Calibri"/>
                          <a:cs typeface="+mj-cs"/>
                        </a:rPr>
                        <a:t>28976</a:t>
                      </a:r>
                      <a:endParaRPr lang="en-US" sz="2000" dirty="0">
                        <a:latin typeface="Calibri"/>
                        <a:ea typeface="Calibri"/>
                        <a:cs typeface="+mj-cs"/>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5E5"/>
                    </a:solidFill>
                  </a:tcPr>
                </a:tc>
                <a:tc>
                  <a:txBody>
                    <a:bodyPr/>
                    <a:lstStyle/>
                    <a:p>
                      <a:pPr algn="r" rtl="1">
                        <a:lnSpc>
                          <a:spcPct val="115000"/>
                        </a:lnSpc>
                        <a:spcAft>
                          <a:spcPts val="1000"/>
                        </a:spcAft>
                      </a:pPr>
                      <a:r>
                        <a:rPr lang="ar-EG" sz="2000" b="1" dirty="0" smtClean="0">
                          <a:latin typeface="Calibri"/>
                          <a:ea typeface="Calibri"/>
                          <a:cs typeface="+mj-cs"/>
                        </a:rPr>
                        <a:t>سامح</a:t>
                      </a:r>
                      <a:r>
                        <a:rPr lang="ar-EG" sz="2000" b="1" baseline="0" dirty="0" smtClean="0">
                          <a:latin typeface="Calibri"/>
                          <a:ea typeface="Calibri"/>
                          <a:cs typeface="+mj-cs"/>
                        </a:rPr>
                        <a:t> حسن</a:t>
                      </a:r>
                      <a:endParaRPr lang="en-US" sz="2000" dirty="0">
                        <a:latin typeface="Calibri"/>
                        <a:ea typeface="Calibri"/>
                        <a:cs typeface="+mj-cs"/>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1000"/>
                        </a:spcAft>
                      </a:pPr>
                      <a:r>
                        <a:rPr lang="en-GB" sz="2000" b="1" dirty="0" smtClean="0">
                          <a:latin typeface="Calibri"/>
                          <a:ea typeface="Calibri"/>
                          <a:cs typeface="+mj-cs"/>
                        </a:rPr>
                        <a:t>IS 101</a:t>
                      </a:r>
                      <a:endParaRPr lang="en-US" sz="2000" dirty="0">
                        <a:latin typeface="Calibri"/>
                        <a:ea typeface="Calibri"/>
                        <a:cs typeface="+mj-cs"/>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5E5"/>
                    </a:solidFill>
                  </a:tcPr>
                </a:tc>
                <a:tc>
                  <a:txBody>
                    <a:bodyPr/>
                    <a:lstStyle/>
                    <a:p>
                      <a:pPr algn="r" rtl="1">
                        <a:lnSpc>
                          <a:spcPct val="115000"/>
                        </a:lnSpc>
                        <a:spcAft>
                          <a:spcPts val="1000"/>
                        </a:spcAft>
                      </a:pPr>
                      <a:r>
                        <a:rPr lang="en-GB" sz="2000" b="1" dirty="0" smtClean="0">
                          <a:latin typeface="Calibri"/>
                          <a:ea typeface="Calibri"/>
                          <a:cs typeface="+mj-cs"/>
                        </a:rPr>
                        <a:t>A</a:t>
                      </a:r>
                      <a:r>
                        <a:rPr lang="en-GB" sz="2000" b="1" baseline="0" dirty="0" smtClean="0">
                          <a:latin typeface="Calibri"/>
                          <a:ea typeface="Calibri"/>
                          <a:cs typeface="+mj-cs"/>
                        </a:rPr>
                        <a:t> </a:t>
                      </a:r>
                      <a:endParaRPr lang="en-US" sz="2000" dirty="0">
                        <a:latin typeface="Calibri"/>
                        <a:ea typeface="Calibri"/>
                        <a:cs typeface="+mj-cs"/>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7680">
                <a:tc>
                  <a:txBody>
                    <a:bodyPr/>
                    <a:lstStyle/>
                    <a:p>
                      <a:pPr algn="r" rtl="1">
                        <a:lnSpc>
                          <a:spcPct val="115000"/>
                        </a:lnSpc>
                        <a:spcAft>
                          <a:spcPts val="1000"/>
                        </a:spcAft>
                      </a:pPr>
                      <a:r>
                        <a:rPr lang="ar-EG" sz="2000" b="1" dirty="0" smtClean="0">
                          <a:latin typeface="Calibri"/>
                          <a:ea typeface="Calibri"/>
                          <a:cs typeface="+mj-cs"/>
                        </a:rPr>
                        <a:t>45033</a:t>
                      </a:r>
                      <a:endParaRPr lang="en-US" sz="2000" dirty="0">
                        <a:latin typeface="Calibri"/>
                        <a:ea typeface="Calibri"/>
                        <a:cs typeface="+mj-cs"/>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5E5"/>
                    </a:solidFill>
                  </a:tcPr>
                </a:tc>
                <a:tc>
                  <a:txBody>
                    <a:bodyPr/>
                    <a:lstStyle/>
                    <a:p>
                      <a:pPr algn="r" rtl="1">
                        <a:lnSpc>
                          <a:spcPct val="115000"/>
                        </a:lnSpc>
                        <a:spcAft>
                          <a:spcPts val="1000"/>
                        </a:spcAft>
                      </a:pPr>
                      <a:r>
                        <a:rPr lang="ar-EG" sz="2000" b="1" dirty="0" smtClean="0">
                          <a:latin typeface="Calibri"/>
                          <a:ea typeface="Calibri"/>
                          <a:cs typeface="+mj-cs"/>
                        </a:rPr>
                        <a:t>عمران</a:t>
                      </a:r>
                      <a:r>
                        <a:rPr lang="ar-EG" sz="2000" b="1" baseline="0" dirty="0" smtClean="0">
                          <a:latin typeface="Calibri"/>
                          <a:ea typeface="Calibri"/>
                          <a:cs typeface="+mj-cs"/>
                        </a:rPr>
                        <a:t> النجار</a:t>
                      </a:r>
                      <a:endParaRPr lang="en-US" sz="2000" dirty="0">
                        <a:latin typeface="Calibri"/>
                        <a:ea typeface="Calibri"/>
                        <a:cs typeface="+mj-cs"/>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1000"/>
                        </a:spcAft>
                      </a:pPr>
                      <a:r>
                        <a:rPr lang="en-GB" sz="2000" b="1" dirty="0" smtClean="0">
                          <a:latin typeface="Calibri"/>
                          <a:ea typeface="Calibri"/>
                          <a:cs typeface="+mj-cs"/>
                        </a:rPr>
                        <a:t>IS 101</a:t>
                      </a:r>
                      <a:endParaRPr lang="en-US" sz="2000" dirty="0">
                        <a:latin typeface="Calibri"/>
                        <a:ea typeface="Calibri"/>
                        <a:cs typeface="+mj-cs"/>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5E5"/>
                    </a:solidFill>
                  </a:tcPr>
                </a:tc>
                <a:tc>
                  <a:txBody>
                    <a:bodyPr/>
                    <a:lstStyle/>
                    <a:p>
                      <a:pPr algn="r" rtl="1">
                        <a:lnSpc>
                          <a:spcPct val="115000"/>
                        </a:lnSpc>
                        <a:spcAft>
                          <a:spcPts val="1000"/>
                        </a:spcAft>
                      </a:pPr>
                      <a:r>
                        <a:rPr lang="en-GB" sz="2000" b="1" dirty="0" smtClean="0">
                          <a:latin typeface="Calibri"/>
                          <a:ea typeface="Calibri"/>
                          <a:cs typeface="+mj-cs"/>
                        </a:rPr>
                        <a:t>A-</a:t>
                      </a:r>
                      <a:endParaRPr lang="en-US" sz="2000" dirty="0">
                        <a:latin typeface="Calibri"/>
                        <a:ea typeface="Calibri"/>
                        <a:cs typeface="+mj-cs"/>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7680">
                <a:tc>
                  <a:txBody>
                    <a:bodyPr/>
                    <a:lstStyle/>
                    <a:p>
                      <a:pPr algn="r" rtl="1">
                        <a:lnSpc>
                          <a:spcPct val="115000"/>
                        </a:lnSpc>
                        <a:spcAft>
                          <a:spcPts val="1000"/>
                        </a:spcAft>
                      </a:pPr>
                      <a:r>
                        <a:rPr lang="ar-EG" sz="2000" b="1" dirty="0" smtClean="0">
                          <a:latin typeface="Calibri"/>
                          <a:ea typeface="Calibri"/>
                          <a:cs typeface="+mj-cs"/>
                        </a:rPr>
                        <a:t>36144</a:t>
                      </a:r>
                      <a:endParaRPr lang="en-US" sz="2000" dirty="0">
                        <a:latin typeface="Calibri"/>
                        <a:ea typeface="Calibri"/>
                        <a:cs typeface="+mj-cs"/>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5E5"/>
                    </a:solidFill>
                  </a:tcPr>
                </a:tc>
                <a:tc>
                  <a:txBody>
                    <a:bodyPr/>
                    <a:lstStyle/>
                    <a:p>
                      <a:pPr algn="r" rtl="1">
                        <a:lnSpc>
                          <a:spcPct val="115000"/>
                        </a:lnSpc>
                        <a:spcAft>
                          <a:spcPts val="1000"/>
                        </a:spcAft>
                      </a:pPr>
                      <a:r>
                        <a:rPr lang="ar-EG" sz="2000" b="1" dirty="0" smtClean="0">
                          <a:latin typeface="Calibri"/>
                          <a:ea typeface="Calibri"/>
                          <a:cs typeface="+mj-cs"/>
                        </a:rPr>
                        <a:t>فائق</a:t>
                      </a:r>
                      <a:r>
                        <a:rPr lang="ar-EG" sz="2000" b="1" baseline="0" dirty="0" smtClean="0">
                          <a:latin typeface="Calibri"/>
                          <a:ea typeface="Calibri"/>
                          <a:cs typeface="+mj-cs"/>
                        </a:rPr>
                        <a:t> النهدي</a:t>
                      </a:r>
                      <a:r>
                        <a:rPr lang="ar-SA" sz="2000" b="1" dirty="0" smtClean="0">
                          <a:latin typeface="Calibri"/>
                          <a:ea typeface="Calibri"/>
                          <a:cs typeface="+mj-cs"/>
                        </a:rPr>
                        <a:t> </a:t>
                      </a:r>
                      <a:endParaRPr lang="en-US" sz="2000" dirty="0">
                        <a:latin typeface="Calibri"/>
                        <a:ea typeface="Calibri"/>
                        <a:cs typeface="+mj-cs"/>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1000"/>
                        </a:spcAft>
                      </a:pPr>
                      <a:r>
                        <a:rPr lang="en-GB" sz="2000" b="1" dirty="0" smtClean="0">
                          <a:latin typeface="Calibri"/>
                          <a:ea typeface="Calibri"/>
                          <a:cs typeface="+mj-cs"/>
                        </a:rPr>
                        <a:t>IS 101</a:t>
                      </a:r>
                      <a:endParaRPr lang="en-US" sz="2000" dirty="0">
                        <a:latin typeface="Calibri"/>
                        <a:ea typeface="Calibri"/>
                        <a:cs typeface="+mj-cs"/>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5E5"/>
                    </a:solidFill>
                  </a:tcPr>
                </a:tc>
                <a:tc>
                  <a:txBody>
                    <a:bodyPr/>
                    <a:lstStyle/>
                    <a:p>
                      <a:pPr algn="r" rtl="1">
                        <a:lnSpc>
                          <a:spcPct val="115000"/>
                        </a:lnSpc>
                        <a:spcAft>
                          <a:spcPts val="1000"/>
                        </a:spcAft>
                      </a:pPr>
                      <a:r>
                        <a:rPr lang="en-GB" sz="2000" b="1" dirty="0" smtClean="0">
                          <a:latin typeface="Calibri"/>
                          <a:ea typeface="Calibri"/>
                          <a:cs typeface="+mj-cs"/>
                        </a:rPr>
                        <a:t>C+</a:t>
                      </a:r>
                      <a:endParaRPr lang="en-US" sz="2000" dirty="0">
                        <a:latin typeface="Calibri"/>
                        <a:ea typeface="Calibri"/>
                        <a:cs typeface="+mj-cs"/>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1" name="Date Placeholder 20"/>
          <p:cNvSpPr>
            <a:spLocks noGrp="1"/>
          </p:cNvSpPr>
          <p:nvPr>
            <p:ph type="dt" sz="half" idx="4294967295"/>
          </p:nvPr>
        </p:nvSpPr>
        <p:spPr>
          <a:xfrm>
            <a:off x="8229204" y="6629400"/>
            <a:ext cx="1676796" cy="222250"/>
          </a:xfrm>
          <a:prstGeom prst="rect">
            <a:avLst/>
          </a:prstGeom>
        </p:spPr>
        <p:txBody>
          <a:bodyPr/>
          <a:lstStyle/>
          <a:p>
            <a:pPr>
              <a:defRPr/>
            </a:pPr>
            <a:fld id="{3D67F412-1623-40D7-A65A-5DFD88B1D98C}" type="datetime1">
              <a:rPr lang="en-US" smtClean="0"/>
              <a:pPr>
                <a:defRPr/>
              </a:pPr>
              <a:t>10/22/2013</a:t>
            </a:fld>
            <a:endParaRPr lang="en-US" dirty="0"/>
          </a:p>
        </p:txBody>
      </p:sp>
      <p:sp>
        <p:nvSpPr>
          <p:cNvPr id="22" name="Footer Placeholder 21"/>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تنظيم </a:t>
            </a:r>
            <a:r>
              <a:rPr lang="ar-EG" b="1" dirty="0" err="1" smtClean="0"/>
              <a:t>الملفات-</a:t>
            </a:r>
            <a:r>
              <a:rPr lang="ar-EG" b="1" dirty="0" smtClean="0"/>
              <a:t> </a:t>
            </a:r>
            <a:r>
              <a:rPr lang="ar-SA" b="1" dirty="0" smtClean="0"/>
              <a:t>المصطلحات والمفاهيم </a:t>
            </a:r>
            <a:endParaRPr lang="en-US" b="1" dirty="0"/>
          </a:p>
        </p:txBody>
      </p:sp>
      <p:sp>
        <p:nvSpPr>
          <p:cNvPr id="3" name="عنصر نائب للمحتوى 2"/>
          <p:cNvSpPr>
            <a:spLocks noGrp="1"/>
          </p:cNvSpPr>
          <p:nvPr>
            <p:ph idx="1"/>
          </p:nvPr>
        </p:nvSpPr>
        <p:spPr>
          <a:xfrm>
            <a:off x="303643" y="1214422"/>
            <a:ext cx="9525000" cy="4876800"/>
          </a:xfrm>
        </p:spPr>
        <p:txBody>
          <a:bodyPr/>
          <a:lstStyle/>
          <a:p>
            <a:pPr lvl="1" rtl="1">
              <a:buFont typeface="Wingdings" pitchFamily="2" charset="2"/>
              <a:buChar char="q"/>
            </a:pPr>
            <a:endParaRPr lang="ar-EG" sz="2400" b="1" dirty="0" smtClean="0"/>
          </a:p>
          <a:p>
            <a:pPr lvl="1" rtl="1">
              <a:buFont typeface="Wingdings" pitchFamily="2" charset="2"/>
              <a:buChar char="q"/>
            </a:pPr>
            <a:r>
              <a:rPr lang="ar-SA" sz="2400" b="1" dirty="0" smtClean="0"/>
              <a:t>كل سجل </a:t>
            </a:r>
            <a:r>
              <a:rPr lang="en-US" sz="2400" b="1" dirty="0" smtClean="0"/>
              <a:t>record</a:t>
            </a:r>
            <a:r>
              <a:rPr lang="ar-SA" sz="2400" b="1" dirty="0" smtClean="0"/>
              <a:t> يصف كيان </a:t>
            </a:r>
            <a:r>
              <a:rPr lang="en-US" sz="2400" b="1" dirty="0" smtClean="0"/>
              <a:t>entity</a:t>
            </a:r>
            <a:r>
              <a:rPr lang="ar-SA" sz="2400" b="1" dirty="0" smtClean="0"/>
              <a:t>، والكيان هو شيء من العالم الواقعي يتميز عن الأشياء الأخرى. </a:t>
            </a:r>
          </a:p>
          <a:p>
            <a:pPr lvl="1" rtl="1">
              <a:buFont typeface="Wingdings" pitchFamily="2" charset="2"/>
              <a:buChar char="q"/>
            </a:pPr>
            <a:r>
              <a:rPr lang="ar-SA" sz="2400" b="1" dirty="0" smtClean="0"/>
              <a:t>كل كيان يحتوي على مجموعة من الصفات </a:t>
            </a:r>
            <a:r>
              <a:rPr lang="en-US" sz="2400" b="1" dirty="0" smtClean="0"/>
              <a:t>Attributes</a:t>
            </a:r>
            <a:r>
              <a:rPr lang="ar-SA" sz="2400" b="1" dirty="0" smtClean="0"/>
              <a:t> التي تصف الكيان وتوضح خصائصه.</a:t>
            </a:r>
            <a:endParaRPr lang="en-US" sz="2400" b="1" dirty="0" smtClean="0"/>
          </a:p>
          <a:p>
            <a:pPr lvl="1" rtl="1">
              <a:buFont typeface="Wingdings" pitchFamily="2" charset="2"/>
              <a:buChar char="q"/>
            </a:pPr>
            <a:r>
              <a:rPr lang="ar-SA" sz="2400" b="1" dirty="0" smtClean="0"/>
              <a:t>احد الحقول يسمى الحقل المفتاح </a:t>
            </a:r>
            <a:r>
              <a:rPr lang="ar-EG" sz="2400" b="1" dirty="0" smtClean="0"/>
              <a:t> </a:t>
            </a:r>
            <a:r>
              <a:rPr lang="en-US" sz="2400" b="1" dirty="0" smtClean="0"/>
              <a:t>Key Field </a:t>
            </a:r>
            <a:r>
              <a:rPr lang="ar-SA" sz="2400" b="1" dirty="0" smtClean="0"/>
              <a:t>أو المفتاح الأساسي </a:t>
            </a:r>
            <a:r>
              <a:rPr lang="en-US" sz="2400" b="1" dirty="0" smtClean="0"/>
              <a:t>Primary Key</a:t>
            </a:r>
            <a:r>
              <a:rPr lang="ar-SA" sz="2400" b="1" dirty="0" smtClean="0"/>
              <a:t>، وهو الحقل الذي يمّكن من التعرف بشكل فريد ووحيد على كل سجل من مجموعة السجلات </a:t>
            </a:r>
            <a:endParaRPr lang="en-US" sz="2400" b="1" dirty="0" smtClean="0"/>
          </a:p>
          <a:p>
            <a:pPr lvl="1" rtl="1">
              <a:buFont typeface="Wingdings" pitchFamily="2" charset="2"/>
              <a:buChar char="q"/>
            </a:pPr>
            <a:r>
              <a:rPr lang="ar-SA" sz="2400" b="1" dirty="0" smtClean="0"/>
              <a:t>طرق تنظيم الملفات والوصول إلى سجلات الملف </a:t>
            </a:r>
            <a:endParaRPr lang="en-US" sz="2400" b="1" dirty="0" smtClean="0"/>
          </a:p>
          <a:p>
            <a:pPr lvl="1" rtl="1">
              <a:buFont typeface="Wingdings" pitchFamily="2" charset="2"/>
              <a:buChar char="q"/>
            </a:pPr>
            <a:r>
              <a:rPr lang="ar-SA" sz="2400" b="1" dirty="0" smtClean="0"/>
              <a:t>يتم تخزين الملفات في وسائط التخزين الثانوية ويمكن تخزين السجلات داخل الملفات بطرق مختلفة وهذا الترتيب يحدد الطريقة التي تمكّن من الوصول إلى السجلات. </a:t>
            </a:r>
            <a:endParaRPr lang="en-US" sz="2400" b="1" dirty="0" smtClean="0"/>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fld id="{F7165DA7-50DB-445E-9EEA-DCE8178FF32A}" type="datetime1">
              <a:rPr lang="en-US" smtClean="0"/>
              <a:pPr>
                <a:defRPr/>
              </a:pPr>
              <a:t>10/22/2013</a:t>
            </a:fld>
            <a:endParaRPr lang="en-US" dirty="0"/>
          </a:p>
        </p:txBody>
      </p:sp>
      <p:sp>
        <p:nvSpPr>
          <p:cNvPr id="6" name="Footer Placeholder 5"/>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 </a:t>
            </a:r>
            <a:r>
              <a:rPr lang="ar-SA" b="1" dirty="0" smtClean="0"/>
              <a:t>تنظيم البيانات في البيئة التقليدية للملفات </a:t>
            </a:r>
            <a:endParaRPr lang="en-US" b="1" dirty="0"/>
          </a:p>
        </p:txBody>
      </p:sp>
      <p:sp>
        <p:nvSpPr>
          <p:cNvPr id="3" name="عنصر نائب للمحتوى 2"/>
          <p:cNvSpPr>
            <a:spLocks noGrp="1"/>
          </p:cNvSpPr>
          <p:nvPr>
            <p:ph idx="1"/>
          </p:nvPr>
        </p:nvSpPr>
        <p:spPr>
          <a:xfrm>
            <a:off x="303643" y="1214422"/>
            <a:ext cx="9525000" cy="4876800"/>
          </a:xfrm>
        </p:spPr>
        <p:txBody>
          <a:bodyPr/>
          <a:lstStyle/>
          <a:p>
            <a:pPr rtl="1"/>
            <a:endParaRPr lang="en-US" sz="2800" b="1" dirty="0" smtClean="0"/>
          </a:p>
          <a:p>
            <a:pPr lvl="1" rtl="1">
              <a:buFont typeface="Wingdings" pitchFamily="2" charset="2"/>
              <a:buChar char="q"/>
            </a:pPr>
            <a:r>
              <a:rPr lang="ar-SA" sz="2400" b="1" dirty="0" smtClean="0"/>
              <a:t>اللامركزية في التعامل مع البيانات واختصاص كل قسم بتطوير البيانات الخاصة </a:t>
            </a:r>
            <a:r>
              <a:rPr lang="ar-SA" sz="2400" b="1" dirty="0" err="1" smtClean="0"/>
              <a:t>به</a:t>
            </a:r>
            <a:r>
              <a:rPr lang="ar-SA" sz="2400" b="1" dirty="0" smtClean="0"/>
              <a:t> يسمى ببيئة الملف التقليدي </a:t>
            </a:r>
            <a:r>
              <a:rPr lang="en-US" sz="2400" b="1" dirty="0" smtClean="0"/>
              <a:t>Traditional File Environment</a:t>
            </a:r>
            <a:r>
              <a:rPr lang="ar-SA" sz="2400" b="1" dirty="0" smtClean="0"/>
              <a:t>. </a:t>
            </a:r>
            <a:endParaRPr lang="en-US" sz="2400" b="1" dirty="0" smtClean="0"/>
          </a:p>
          <a:p>
            <a:pPr rtl="1">
              <a:buFont typeface="Wingdings" pitchFamily="2" charset="2"/>
              <a:buChar char="q"/>
            </a:pPr>
            <a:r>
              <a:rPr lang="ar-SA" sz="2800" b="1" dirty="0" smtClean="0"/>
              <a:t>العيوب</a:t>
            </a:r>
            <a:endParaRPr lang="en-US" sz="2800" b="1" dirty="0" smtClean="0"/>
          </a:p>
          <a:p>
            <a:pPr lvl="1" rtl="1">
              <a:buFont typeface="Wingdings" pitchFamily="2" charset="2"/>
              <a:buChar char="q"/>
            </a:pPr>
            <a:r>
              <a:rPr lang="ar-EG" sz="2400" b="1" dirty="0" smtClean="0"/>
              <a:t>فائض </a:t>
            </a:r>
            <a:r>
              <a:rPr lang="ar-SA" sz="2400" b="1" dirty="0" smtClean="0"/>
              <a:t>البيانات </a:t>
            </a:r>
            <a:r>
              <a:rPr lang="en-US" sz="2400" b="1" dirty="0" smtClean="0"/>
              <a:t>Data Redundancy</a:t>
            </a:r>
            <a:r>
              <a:rPr lang="ar-SA" sz="2400" b="1" dirty="0" smtClean="0"/>
              <a:t>: نفس البيانات يمكن أن تخزن في ملفات مختلفة </a:t>
            </a:r>
            <a:r>
              <a:rPr lang="ar-EG" sz="2400" b="1" dirty="0" smtClean="0"/>
              <a:t>ويؤدي ذلك ايضا لمشكلة اخري هي عدم التطابق </a:t>
            </a:r>
            <a:r>
              <a:rPr lang="en-GB" sz="2400" b="1" dirty="0" smtClean="0"/>
              <a:t>Data Inconsistency</a:t>
            </a:r>
            <a:endParaRPr lang="en-US" sz="2400" b="1" dirty="0" smtClean="0"/>
          </a:p>
          <a:p>
            <a:pPr lvl="1" rtl="1">
              <a:buFont typeface="Wingdings" pitchFamily="2" charset="2"/>
              <a:buChar char="q"/>
            </a:pPr>
            <a:r>
              <a:rPr lang="ar-EG" sz="2400" b="1" dirty="0" smtClean="0"/>
              <a:t>اعتمادية </a:t>
            </a:r>
            <a:r>
              <a:rPr lang="ar-SA" sz="2400" b="1" dirty="0" smtClean="0"/>
              <a:t> البرامج والبيانات  </a:t>
            </a:r>
            <a:r>
              <a:rPr lang="en-US" sz="2400" b="1" dirty="0" smtClean="0"/>
              <a:t>Program-Data Dependence</a:t>
            </a:r>
            <a:r>
              <a:rPr lang="ar-SA" sz="2400" b="1" dirty="0" smtClean="0"/>
              <a:t>: أي تغيير في طريقة تنظيم البيانات أو نوعها </a:t>
            </a:r>
            <a:r>
              <a:rPr lang="ar-EG" sz="2400" b="1" dirty="0" smtClean="0"/>
              <a:t>يتطلب </a:t>
            </a:r>
            <a:r>
              <a:rPr lang="ar-SA" sz="2400" b="1" dirty="0" smtClean="0"/>
              <a:t>تغيير البرامج المستخدمة والتطبيقات </a:t>
            </a:r>
            <a:endParaRPr lang="en-US" sz="2400" b="1" dirty="0" smtClean="0"/>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fld id="{64B2F453-6E7A-4251-8E3C-5AD11AC18BB9}" type="datetime1">
              <a:rPr lang="en-US" smtClean="0"/>
              <a:pPr>
                <a:defRPr/>
              </a:pPr>
              <a:t>10/22/2013</a:t>
            </a:fld>
            <a:endParaRPr lang="en-US" dirty="0"/>
          </a:p>
        </p:txBody>
      </p:sp>
      <p:sp>
        <p:nvSpPr>
          <p:cNvPr id="6" name="Footer Placeholder 5"/>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 </a:t>
            </a:r>
            <a:r>
              <a:rPr lang="ar-SA" b="1" dirty="0" smtClean="0"/>
              <a:t>تنظيم البيانات في البيئة التقليدية للملفات </a:t>
            </a:r>
            <a:endParaRPr lang="en-US" b="1" dirty="0"/>
          </a:p>
        </p:txBody>
      </p:sp>
      <p:sp>
        <p:nvSpPr>
          <p:cNvPr id="3" name="عنصر نائب للمحتوى 2"/>
          <p:cNvSpPr>
            <a:spLocks noGrp="1"/>
          </p:cNvSpPr>
          <p:nvPr>
            <p:ph idx="1"/>
          </p:nvPr>
        </p:nvSpPr>
        <p:spPr>
          <a:xfrm>
            <a:off x="303643" y="1214422"/>
            <a:ext cx="9525000" cy="4876800"/>
          </a:xfrm>
        </p:spPr>
        <p:txBody>
          <a:bodyPr/>
          <a:lstStyle/>
          <a:p>
            <a:pPr rtl="1"/>
            <a:endParaRPr lang="en-US" sz="2800" b="1" dirty="0" smtClean="0"/>
          </a:p>
          <a:p>
            <a:pPr rtl="1"/>
            <a:r>
              <a:rPr lang="ar-SA" sz="2800" b="1" dirty="0" smtClean="0"/>
              <a:t>العيوب</a:t>
            </a:r>
            <a:endParaRPr lang="en-US" sz="2800" b="1" dirty="0" smtClean="0"/>
          </a:p>
          <a:p>
            <a:pPr lvl="1" rtl="1">
              <a:buFont typeface="Wingdings" pitchFamily="2" charset="2"/>
              <a:buChar char="q"/>
            </a:pPr>
            <a:r>
              <a:rPr lang="ar-SA" sz="2400" b="1" dirty="0" smtClean="0"/>
              <a:t>نقص في المرونة </a:t>
            </a:r>
            <a:r>
              <a:rPr lang="en-US" sz="2400" b="1" dirty="0" smtClean="0"/>
              <a:t>Lack of Flexibility</a:t>
            </a:r>
            <a:r>
              <a:rPr lang="ar-SA" sz="2400" b="1" dirty="0" smtClean="0"/>
              <a:t>: إذا طلب تقرير ما يحتاج لبيانات في عدة ملفات فانه يأخذ وقتا طويلا للتنفيذ لتشتت الملفات بين الأقسام </a:t>
            </a:r>
            <a:endParaRPr lang="en-US" sz="2400" b="1" dirty="0" smtClean="0"/>
          </a:p>
          <a:p>
            <a:pPr lvl="1" rtl="1">
              <a:buFont typeface="Wingdings" pitchFamily="2" charset="2"/>
              <a:buChar char="q"/>
            </a:pPr>
            <a:r>
              <a:rPr lang="ar-EG" sz="2400" b="1" dirty="0" smtClean="0"/>
              <a:t>ضعف السيطرة علي البيانات</a:t>
            </a:r>
            <a:r>
              <a:rPr lang="en-US" sz="2400" b="1" dirty="0" smtClean="0"/>
              <a:t>Poor Security</a:t>
            </a:r>
            <a:r>
              <a:rPr lang="ar-SA" sz="2400" b="1" dirty="0" smtClean="0"/>
              <a:t>: تواجد البيانات والمعلومات على مستوى كل الأقسام يضعف السيطرة عليها وإدارتها, كما أن المراقبة على البيانات المدخلة ضعيفة مما يزيد من إمكانية ارتكاب الأخطاء </a:t>
            </a:r>
            <a:endParaRPr lang="en-US" sz="2400" b="1" dirty="0" smtClean="0"/>
          </a:p>
          <a:p>
            <a:pPr lvl="1" rtl="1">
              <a:buFont typeface="Wingdings" pitchFamily="2" charset="2"/>
              <a:buChar char="q"/>
            </a:pPr>
            <a:r>
              <a:rPr lang="ar-SA" sz="2400" b="1" dirty="0" smtClean="0"/>
              <a:t>النقص في مشاركة البيانات </a:t>
            </a:r>
            <a:r>
              <a:rPr lang="en-US" sz="2400" b="1" dirty="0" smtClean="0"/>
              <a:t>Lack of Data Sharing</a:t>
            </a:r>
            <a:r>
              <a:rPr lang="ar-SA" sz="2400" b="1" dirty="0" smtClean="0"/>
              <a:t>: تشتت الملفات يجعل عملية تقاسم البيانات والحصول عليها أمر صعب. </a:t>
            </a:r>
            <a:endParaRPr lang="en-US" sz="2400" b="1" dirty="0"/>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fld id="{8C364038-B55D-48C1-ABF1-2CE4384FA8C0}" type="datetime1">
              <a:rPr lang="en-US" smtClean="0"/>
              <a:pPr>
                <a:defRPr/>
              </a:pPr>
              <a:t>10/22/2013</a:t>
            </a:fld>
            <a:endParaRPr lang="en-US" dirty="0"/>
          </a:p>
        </p:txBody>
      </p:sp>
      <p:sp>
        <p:nvSpPr>
          <p:cNvPr id="6" name="Footer Placeholder 5"/>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3200" b="1" dirty="0" smtClean="0">
                <a:cs typeface="Arial" pitchFamily="34" charset="0"/>
              </a:rPr>
              <a:t> </a:t>
            </a:r>
            <a:r>
              <a:rPr lang="ar-SA" sz="3200" b="1" dirty="0" smtClean="0"/>
              <a:t>قواعد البيانات </a:t>
            </a:r>
            <a:r>
              <a:rPr lang="en-US" sz="3200" b="1" dirty="0" smtClean="0"/>
              <a:t>Databases</a:t>
            </a:r>
            <a:endParaRPr lang="en-US" sz="3200" b="1" dirty="0"/>
          </a:p>
        </p:txBody>
      </p:sp>
      <p:sp>
        <p:nvSpPr>
          <p:cNvPr id="3" name="عنصر نائب للمحتوى 2"/>
          <p:cNvSpPr>
            <a:spLocks noGrp="1"/>
          </p:cNvSpPr>
          <p:nvPr>
            <p:ph idx="1"/>
          </p:nvPr>
        </p:nvSpPr>
        <p:spPr>
          <a:xfrm>
            <a:off x="303643" y="1214422"/>
            <a:ext cx="9525000" cy="4876800"/>
          </a:xfrm>
        </p:spPr>
        <p:txBody>
          <a:bodyPr/>
          <a:lstStyle/>
          <a:p>
            <a:pPr lvl="1" rtl="1">
              <a:buFont typeface="Wingdings" pitchFamily="2" charset="2"/>
              <a:buChar char="q"/>
            </a:pPr>
            <a:endParaRPr lang="en-GB" sz="2400" b="1" dirty="0" smtClean="0"/>
          </a:p>
          <a:p>
            <a:pPr lvl="1" rtl="1">
              <a:buFont typeface="Wingdings" pitchFamily="2" charset="2"/>
              <a:buChar char="q"/>
            </a:pPr>
            <a:r>
              <a:rPr lang="ar-SA" sz="2400" b="1" dirty="0" smtClean="0"/>
              <a:t>قاعدة البيانات هي مجموعة من </a:t>
            </a:r>
            <a:r>
              <a:rPr lang="ar-EG" sz="2400" b="1" dirty="0" smtClean="0"/>
              <a:t>البيانات منظمة بحيث يمكن ان تخدم عدة تطبيقات بكفاءة وذلك عن طريق مركزية البيانات ومنع التكرار </a:t>
            </a:r>
            <a:r>
              <a:rPr lang="ar-EG" sz="2400" b="1" dirty="0" err="1" smtClean="0"/>
              <a:t>للبيانات.</a:t>
            </a:r>
            <a:r>
              <a:rPr lang="ar-EG" sz="2400" b="1" dirty="0" smtClean="0"/>
              <a:t> </a:t>
            </a:r>
            <a:endParaRPr lang="en-US" sz="2400" b="1" dirty="0" smtClean="0"/>
          </a:p>
          <a:p>
            <a:pPr lvl="1" rtl="1">
              <a:buFont typeface="Wingdings" pitchFamily="2" charset="2"/>
              <a:buChar char="q"/>
            </a:pPr>
            <a:r>
              <a:rPr lang="ar-SA" sz="2400" b="1" dirty="0" smtClean="0"/>
              <a:t>البيانات تكون منظمة بشكل منطقي بحيث يمكن التعامل معها بدقة وسهولة وسرعة. </a:t>
            </a:r>
            <a:endParaRPr lang="en-US" sz="2400" b="1" dirty="0" smtClean="0"/>
          </a:p>
          <a:p>
            <a:pPr lvl="1" rtl="1">
              <a:buFont typeface="Wingdings" pitchFamily="2" charset="2"/>
              <a:buChar char="q"/>
            </a:pPr>
            <a:r>
              <a:rPr lang="ar-SA" sz="2400" b="1" dirty="0" smtClean="0"/>
              <a:t>مثال: بدلا من تخزين البيانات الخاصة بالموظفين في ملفات منفصلة، يمكن تجميعها في قاعدة بيانات خاصة بالموارد البشرية. </a:t>
            </a:r>
            <a:endParaRPr lang="en-US" sz="2400" b="1" dirty="0" smtClean="0"/>
          </a:p>
          <a:p>
            <a:pPr lvl="1" rtl="1">
              <a:buFont typeface="Wingdings" pitchFamily="2" charset="2"/>
              <a:buChar char="q"/>
            </a:pPr>
            <a:r>
              <a:rPr lang="ar-SA" sz="2400" b="1" dirty="0" smtClean="0"/>
              <a:t>تكنولوجيا قواعد البيانات وفرت الحلول لكل المشاكل الموجودة في بيئة الملفات التقليدية. </a:t>
            </a:r>
            <a:endParaRPr lang="en-US" sz="2400" b="1" dirty="0"/>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fld id="{51A97926-03A9-430B-9D5D-28C7F3352916}" type="datetime1">
              <a:rPr lang="en-US" smtClean="0"/>
              <a:pPr>
                <a:defRPr/>
              </a:pPr>
              <a:t>10/22/2013</a:t>
            </a:fld>
            <a:endParaRPr lang="en-US" dirty="0"/>
          </a:p>
        </p:txBody>
      </p:sp>
      <p:sp>
        <p:nvSpPr>
          <p:cNvPr id="6" name="Footer Placeholder 5"/>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dirty="0" smtClean="0">
                <a:cs typeface="Arial" pitchFamily="34" charset="0"/>
              </a:rPr>
              <a:t> </a:t>
            </a:r>
            <a:r>
              <a:rPr lang="ar-SA" b="1" dirty="0" smtClean="0"/>
              <a:t>قواعد البيانات</a:t>
            </a:r>
            <a:r>
              <a:rPr lang="ar-EG" b="1" dirty="0" smtClean="0"/>
              <a:t> –مثال </a:t>
            </a:r>
            <a:r>
              <a:rPr lang="ar-SA" b="1" dirty="0" smtClean="0"/>
              <a:t> </a:t>
            </a:r>
            <a:r>
              <a:rPr lang="en-US" b="1" dirty="0" smtClean="0"/>
              <a:t>Databases</a:t>
            </a:r>
            <a:endParaRPr lang="en-US" b="1" dirty="0"/>
          </a:p>
        </p:txBody>
      </p:sp>
      <p:sp>
        <p:nvSpPr>
          <p:cNvPr id="3" name="عنصر نائب للمحتوى 2"/>
          <p:cNvSpPr>
            <a:spLocks noGrp="1"/>
          </p:cNvSpPr>
          <p:nvPr>
            <p:ph idx="1"/>
          </p:nvPr>
        </p:nvSpPr>
        <p:spPr>
          <a:xfrm>
            <a:off x="309530" y="1285860"/>
            <a:ext cx="9525000" cy="4876800"/>
          </a:xfrm>
        </p:spPr>
        <p:txBody>
          <a:bodyPr/>
          <a:lstStyle/>
          <a:p>
            <a:endParaRPr lang="en-US" dirty="0"/>
          </a:p>
        </p:txBody>
      </p:sp>
      <p:grpSp>
        <p:nvGrpSpPr>
          <p:cNvPr id="4" name="Group 53"/>
          <p:cNvGrpSpPr>
            <a:grpSpLocks/>
          </p:cNvGrpSpPr>
          <p:nvPr/>
        </p:nvGrpSpPr>
        <p:grpSpPr bwMode="auto">
          <a:xfrm>
            <a:off x="597723" y="1704994"/>
            <a:ext cx="8534400" cy="4795840"/>
            <a:chOff x="192" y="1008"/>
            <a:chExt cx="5376" cy="3021"/>
          </a:xfrm>
        </p:grpSpPr>
        <p:grpSp>
          <p:nvGrpSpPr>
            <p:cNvPr id="5" name="Group 9"/>
            <p:cNvGrpSpPr>
              <a:grpSpLocks/>
            </p:cNvGrpSpPr>
            <p:nvPr/>
          </p:nvGrpSpPr>
          <p:grpSpPr bwMode="auto">
            <a:xfrm>
              <a:off x="4368" y="1056"/>
              <a:ext cx="1200" cy="863"/>
              <a:chOff x="3888" y="1104"/>
              <a:chExt cx="1440" cy="960"/>
            </a:xfrm>
          </p:grpSpPr>
          <p:sp>
            <p:nvSpPr>
              <p:cNvPr id="46" name="AutoShape 7"/>
              <p:cNvSpPr>
                <a:spLocks noChangeArrowheads="1"/>
              </p:cNvSpPr>
              <p:nvPr/>
            </p:nvSpPr>
            <p:spPr bwMode="auto">
              <a:xfrm>
                <a:off x="3888" y="1104"/>
                <a:ext cx="1440" cy="960"/>
              </a:xfrm>
              <a:prstGeom prst="triangle">
                <a:avLst>
                  <a:gd name="adj" fmla="val 50000"/>
                </a:avLst>
              </a:prstGeom>
              <a:solidFill>
                <a:schemeClr val="accent1"/>
              </a:solidFill>
              <a:ln w="9525">
                <a:solidFill>
                  <a:schemeClr val="tx1"/>
                </a:solidFill>
                <a:miter lim="800000"/>
                <a:headEnd/>
                <a:tailEnd/>
              </a:ln>
            </p:spPr>
            <p:txBody>
              <a:bodyPr wrap="none" anchor="ct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ar-SA"/>
              </a:p>
            </p:txBody>
          </p:sp>
          <p:sp>
            <p:nvSpPr>
              <p:cNvPr id="47" name="Text Box 8"/>
              <p:cNvSpPr txBox="1">
                <a:spLocks noChangeArrowheads="1"/>
              </p:cNvSpPr>
              <p:nvPr/>
            </p:nvSpPr>
            <p:spPr bwMode="auto">
              <a:xfrm>
                <a:off x="4041" y="1608"/>
                <a:ext cx="1131" cy="367"/>
              </a:xfrm>
              <a:prstGeom prst="rect">
                <a:avLst/>
              </a:prstGeom>
              <a:noFill/>
              <a:ln w="9525">
                <a:noFill/>
                <a:miter lim="800000"/>
                <a:headEnd/>
                <a:tailEnd/>
              </a:ln>
            </p:spPr>
            <p:txBody>
              <a:bodyPr wrap="square">
                <a:spAutoFit/>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spcBef>
                    <a:spcPct val="50000"/>
                  </a:spcBef>
                </a:pPr>
                <a:r>
                  <a:rPr lang="en-US" sz="1400" b="1" dirty="0">
                    <a:latin typeface="Georgia" pitchFamily="18" charset="0"/>
                  </a:rPr>
                  <a:t>Personal Department</a:t>
                </a:r>
              </a:p>
            </p:txBody>
          </p:sp>
        </p:grpSp>
        <p:grpSp>
          <p:nvGrpSpPr>
            <p:cNvPr id="6" name="Group 13"/>
            <p:cNvGrpSpPr>
              <a:grpSpLocks/>
            </p:cNvGrpSpPr>
            <p:nvPr/>
          </p:nvGrpSpPr>
          <p:grpSpPr bwMode="auto">
            <a:xfrm>
              <a:off x="4368" y="2113"/>
              <a:ext cx="1200" cy="863"/>
              <a:chOff x="3888" y="1104"/>
              <a:chExt cx="1440" cy="960"/>
            </a:xfrm>
          </p:grpSpPr>
          <p:sp>
            <p:nvSpPr>
              <p:cNvPr id="44" name="AutoShape 14"/>
              <p:cNvSpPr>
                <a:spLocks noChangeArrowheads="1"/>
              </p:cNvSpPr>
              <p:nvPr/>
            </p:nvSpPr>
            <p:spPr bwMode="auto">
              <a:xfrm>
                <a:off x="3888" y="1104"/>
                <a:ext cx="1440" cy="960"/>
              </a:xfrm>
              <a:prstGeom prst="triangle">
                <a:avLst>
                  <a:gd name="adj" fmla="val 50000"/>
                </a:avLst>
              </a:prstGeom>
              <a:solidFill>
                <a:schemeClr val="accent1"/>
              </a:solidFill>
              <a:ln w="9525">
                <a:solidFill>
                  <a:schemeClr val="tx1"/>
                </a:solidFill>
                <a:miter lim="800000"/>
                <a:headEnd/>
                <a:tailEnd/>
              </a:ln>
            </p:spPr>
            <p:txBody>
              <a:bodyPr wrap="none" anchor="ct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ar-SA"/>
              </a:p>
            </p:txBody>
          </p:sp>
          <p:sp>
            <p:nvSpPr>
              <p:cNvPr id="45" name="Text Box 15"/>
              <p:cNvSpPr txBox="1">
                <a:spLocks noChangeArrowheads="1"/>
              </p:cNvSpPr>
              <p:nvPr/>
            </p:nvSpPr>
            <p:spPr bwMode="auto">
              <a:xfrm>
                <a:off x="4041" y="1617"/>
                <a:ext cx="1189" cy="367"/>
              </a:xfrm>
              <a:prstGeom prst="rect">
                <a:avLst/>
              </a:prstGeom>
              <a:noFill/>
              <a:ln w="9525">
                <a:noFill/>
                <a:miter lim="800000"/>
                <a:headEnd/>
                <a:tailEnd/>
              </a:ln>
            </p:spPr>
            <p:txBody>
              <a:bodyPr wrap="square">
                <a:spAutoFit/>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spcBef>
                    <a:spcPct val="50000"/>
                  </a:spcBef>
                </a:pPr>
                <a:r>
                  <a:rPr lang="en-US" sz="1400" b="1" dirty="0">
                    <a:latin typeface="Georgia" pitchFamily="18" charset="0"/>
                  </a:rPr>
                  <a:t>Payroll Department</a:t>
                </a:r>
              </a:p>
            </p:txBody>
          </p:sp>
        </p:grpSp>
        <p:grpSp>
          <p:nvGrpSpPr>
            <p:cNvPr id="7" name="Group 16"/>
            <p:cNvGrpSpPr>
              <a:grpSpLocks/>
            </p:cNvGrpSpPr>
            <p:nvPr/>
          </p:nvGrpSpPr>
          <p:grpSpPr bwMode="auto">
            <a:xfrm>
              <a:off x="4368" y="3121"/>
              <a:ext cx="1200" cy="863"/>
              <a:chOff x="3888" y="1104"/>
              <a:chExt cx="1440" cy="960"/>
            </a:xfrm>
          </p:grpSpPr>
          <p:sp>
            <p:nvSpPr>
              <p:cNvPr id="42" name="AutoShape 17"/>
              <p:cNvSpPr>
                <a:spLocks noChangeArrowheads="1"/>
              </p:cNvSpPr>
              <p:nvPr/>
            </p:nvSpPr>
            <p:spPr bwMode="auto">
              <a:xfrm>
                <a:off x="3888" y="1104"/>
                <a:ext cx="1440" cy="960"/>
              </a:xfrm>
              <a:prstGeom prst="triangle">
                <a:avLst>
                  <a:gd name="adj" fmla="val 50000"/>
                </a:avLst>
              </a:prstGeom>
              <a:solidFill>
                <a:schemeClr val="accent1"/>
              </a:solidFill>
              <a:ln w="9525">
                <a:solidFill>
                  <a:schemeClr val="tx1"/>
                </a:solidFill>
                <a:miter lim="800000"/>
                <a:headEnd/>
                <a:tailEnd/>
              </a:ln>
            </p:spPr>
            <p:txBody>
              <a:bodyPr wrap="none" anchor="ct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ar-SA"/>
              </a:p>
            </p:txBody>
          </p:sp>
          <p:sp>
            <p:nvSpPr>
              <p:cNvPr id="43" name="Text Box 18"/>
              <p:cNvSpPr txBox="1">
                <a:spLocks noChangeArrowheads="1"/>
              </p:cNvSpPr>
              <p:nvPr/>
            </p:nvSpPr>
            <p:spPr bwMode="auto">
              <a:xfrm>
                <a:off x="4041" y="1647"/>
                <a:ext cx="1131" cy="367"/>
              </a:xfrm>
              <a:prstGeom prst="rect">
                <a:avLst/>
              </a:prstGeom>
              <a:noFill/>
              <a:ln w="9525">
                <a:noFill/>
                <a:miter lim="800000"/>
                <a:headEnd/>
                <a:tailEnd/>
              </a:ln>
            </p:spPr>
            <p:txBody>
              <a:bodyPr wrap="square">
                <a:spAutoFit/>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spcBef>
                    <a:spcPct val="50000"/>
                  </a:spcBef>
                </a:pPr>
                <a:r>
                  <a:rPr lang="en-US" sz="1400" b="1" dirty="0">
                    <a:latin typeface="Georgia" pitchFamily="18" charset="0"/>
                  </a:rPr>
                  <a:t>Benefits Department</a:t>
                </a:r>
              </a:p>
            </p:txBody>
          </p:sp>
        </p:grpSp>
        <p:grpSp>
          <p:nvGrpSpPr>
            <p:cNvPr id="8" name="Group 21"/>
            <p:cNvGrpSpPr>
              <a:grpSpLocks/>
            </p:cNvGrpSpPr>
            <p:nvPr/>
          </p:nvGrpSpPr>
          <p:grpSpPr bwMode="auto">
            <a:xfrm>
              <a:off x="2736" y="1344"/>
              <a:ext cx="1248" cy="528"/>
              <a:chOff x="2448" y="1248"/>
              <a:chExt cx="1248" cy="528"/>
            </a:xfrm>
          </p:grpSpPr>
          <p:sp>
            <p:nvSpPr>
              <p:cNvPr id="40" name="Rectangle 19"/>
              <p:cNvSpPr>
                <a:spLocks noChangeArrowheads="1"/>
              </p:cNvSpPr>
              <p:nvPr/>
            </p:nvSpPr>
            <p:spPr bwMode="auto">
              <a:xfrm>
                <a:off x="2448" y="1248"/>
                <a:ext cx="1248" cy="528"/>
              </a:xfrm>
              <a:prstGeom prst="rect">
                <a:avLst/>
              </a:prstGeom>
              <a:solidFill>
                <a:schemeClr val="bg1"/>
              </a:solidFill>
              <a:ln w="9525">
                <a:miter lim="800000"/>
                <a:headEnd/>
                <a:tailEnd/>
              </a:ln>
              <a:scene3d>
                <a:camera prst="legacyObliqueTopRight"/>
                <a:lightRig rig="legacyFlat3" dir="b"/>
              </a:scene3d>
              <a:sp3d extrusionH="430200" prstMaterial="legacyMatte">
                <a:bevelT w="13500" h="13500" prst="angle"/>
                <a:bevelB w="13500" h="13500" prst="angle"/>
                <a:extrusionClr>
                  <a:schemeClr val="bg1"/>
                </a:extrusionClr>
              </a:sp3d>
            </p:spPr>
            <p:txBody>
              <a:bodyPr wrap="none" anchor="ctr">
                <a:flatTx/>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ar-SA"/>
              </a:p>
            </p:txBody>
          </p:sp>
          <p:sp>
            <p:nvSpPr>
              <p:cNvPr id="41" name="Text Box 20"/>
              <p:cNvSpPr txBox="1">
                <a:spLocks noChangeArrowheads="1"/>
              </p:cNvSpPr>
              <p:nvPr/>
            </p:nvSpPr>
            <p:spPr bwMode="auto">
              <a:xfrm>
                <a:off x="2592" y="1248"/>
                <a:ext cx="960" cy="465"/>
              </a:xfrm>
              <a:prstGeom prst="rect">
                <a:avLst/>
              </a:prstGeom>
              <a:noFill/>
              <a:ln w="9525">
                <a:noFill/>
                <a:miter lim="800000"/>
                <a:headEnd/>
                <a:tailEnd/>
              </a:ln>
            </p:spPr>
            <p:txBody>
              <a:bodyPr>
                <a:spAutoFit/>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spcBef>
                    <a:spcPct val="50000"/>
                  </a:spcBef>
                </a:pPr>
                <a:r>
                  <a:rPr lang="en-US" sz="1400" b="1" dirty="0" smtClean="0">
                    <a:latin typeface="Georgia" pitchFamily="18" charset="0"/>
                  </a:rPr>
                  <a:t>Personnel Application </a:t>
                </a:r>
                <a:r>
                  <a:rPr lang="en-US" sz="1400" b="1" dirty="0">
                    <a:latin typeface="Georgia" pitchFamily="18" charset="0"/>
                  </a:rPr>
                  <a:t>Programs</a:t>
                </a:r>
              </a:p>
            </p:txBody>
          </p:sp>
        </p:grpSp>
        <p:grpSp>
          <p:nvGrpSpPr>
            <p:cNvPr id="9" name="Group 22"/>
            <p:cNvGrpSpPr>
              <a:grpSpLocks/>
            </p:cNvGrpSpPr>
            <p:nvPr/>
          </p:nvGrpSpPr>
          <p:grpSpPr bwMode="auto">
            <a:xfrm>
              <a:off x="2736" y="2352"/>
              <a:ext cx="1248" cy="528"/>
              <a:chOff x="2448" y="1248"/>
              <a:chExt cx="1248" cy="528"/>
            </a:xfrm>
          </p:grpSpPr>
          <p:sp>
            <p:nvSpPr>
              <p:cNvPr id="38" name="Rectangle 23"/>
              <p:cNvSpPr>
                <a:spLocks noChangeArrowheads="1"/>
              </p:cNvSpPr>
              <p:nvPr/>
            </p:nvSpPr>
            <p:spPr bwMode="auto">
              <a:xfrm>
                <a:off x="2448" y="1248"/>
                <a:ext cx="1248" cy="528"/>
              </a:xfrm>
              <a:prstGeom prst="rect">
                <a:avLst/>
              </a:prstGeom>
              <a:solidFill>
                <a:schemeClr val="bg1"/>
              </a:solidFill>
              <a:ln w="9525">
                <a:miter lim="800000"/>
                <a:headEnd/>
                <a:tailEnd/>
              </a:ln>
              <a:scene3d>
                <a:camera prst="legacyObliqueTopRight"/>
                <a:lightRig rig="legacyFlat3" dir="b"/>
              </a:scene3d>
              <a:sp3d extrusionH="430200" prstMaterial="legacyMatte">
                <a:bevelT w="13500" h="13500" prst="angle"/>
                <a:bevelB w="13500" h="13500" prst="angle"/>
                <a:extrusionClr>
                  <a:schemeClr val="bg1"/>
                </a:extrusionClr>
              </a:sp3d>
            </p:spPr>
            <p:txBody>
              <a:bodyPr wrap="none" anchor="ctr">
                <a:flatTx/>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ar-SA"/>
              </a:p>
            </p:txBody>
          </p:sp>
          <p:sp>
            <p:nvSpPr>
              <p:cNvPr id="39" name="Text Box 24"/>
              <p:cNvSpPr txBox="1">
                <a:spLocks noChangeArrowheads="1"/>
              </p:cNvSpPr>
              <p:nvPr/>
            </p:nvSpPr>
            <p:spPr bwMode="auto">
              <a:xfrm>
                <a:off x="2592" y="1248"/>
                <a:ext cx="960" cy="465"/>
              </a:xfrm>
              <a:prstGeom prst="rect">
                <a:avLst/>
              </a:prstGeom>
              <a:noFill/>
              <a:ln w="9525">
                <a:noFill/>
                <a:miter lim="800000"/>
                <a:headEnd/>
                <a:tailEnd/>
              </a:ln>
            </p:spPr>
            <p:txBody>
              <a:bodyPr>
                <a:spAutoFit/>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spcBef>
                    <a:spcPct val="50000"/>
                  </a:spcBef>
                </a:pPr>
                <a:r>
                  <a:rPr lang="en-US" sz="1400" b="1" dirty="0">
                    <a:latin typeface="Georgia" pitchFamily="18" charset="0"/>
                  </a:rPr>
                  <a:t>Payroll Application Programs</a:t>
                </a:r>
              </a:p>
            </p:txBody>
          </p:sp>
        </p:grpSp>
        <p:grpSp>
          <p:nvGrpSpPr>
            <p:cNvPr id="10" name="Group 25"/>
            <p:cNvGrpSpPr>
              <a:grpSpLocks/>
            </p:cNvGrpSpPr>
            <p:nvPr/>
          </p:nvGrpSpPr>
          <p:grpSpPr bwMode="auto">
            <a:xfrm>
              <a:off x="2736" y="3408"/>
              <a:ext cx="1248" cy="528"/>
              <a:chOff x="2448" y="1248"/>
              <a:chExt cx="1248" cy="528"/>
            </a:xfrm>
          </p:grpSpPr>
          <p:sp>
            <p:nvSpPr>
              <p:cNvPr id="36" name="Rectangle 26"/>
              <p:cNvSpPr>
                <a:spLocks noChangeArrowheads="1"/>
              </p:cNvSpPr>
              <p:nvPr/>
            </p:nvSpPr>
            <p:spPr bwMode="auto">
              <a:xfrm>
                <a:off x="2448" y="1248"/>
                <a:ext cx="1248" cy="528"/>
              </a:xfrm>
              <a:prstGeom prst="rect">
                <a:avLst/>
              </a:prstGeom>
              <a:solidFill>
                <a:schemeClr val="bg1"/>
              </a:solidFill>
              <a:ln w="9525">
                <a:miter lim="800000"/>
                <a:headEnd/>
                <a:tailEnd/>
              </a:ln>
              <a:scene3d>
                <a:camera prst="legacyObliqueTopRight"/>
                <a:lightRig rig="legacyFlat3" dir="b"/>
              </a:scene3d>
              <a:sp3d extrusionH="430200" prstMaterial="legacyMatte">
                <a:bevelT w="13500" h="13500" prst="angle"/>
                <a:bevelB w="13500" h="13500" prst="angle"/>
                <a:extrusionClr>
                  <a:schemeClr val="bg1"/>
                </a:extrusionClr>
              </a:sp3d>
            </p:spPr>
            <p:txBody>
              <a:bodyPr wrap="none" anchor="ctr">
                <a:flatTx/>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ar-SA"/>
              </a:p>
            </p:txBody>
          </p:sp>
          <p:sp>
            <p:nvSpPr>
              <p:cNvPr id="37" name="Text Box 27"/>
              <p:cNvSpPr txBox="1">
                <a:spLocks noChangeArrowheads="1"/>
              </p:cNvSpPr>
              <p:nvPr/>
            </p:nvSpPr>
            <p:spPr bwMode="auto">
              <a:xfrm>
                <a:off x="2592" y="1248"/>
                <a:ext cx="960" cy="465"/>
              </a:xfrm>
              <a:prstGeom prst="rect">
                <a:avLst/>
              </a:prstGeom>
              <a:noFill/>
              <a:ln w="9525">
                <a:noFill/>
                <a:miter lim="800000"/>
                <a:headEnd/>
                <a:tailEnd/>
              </a:ln>
            </p:spPr>
            <p:txBody>
              <a:bodyPr>
                <a:spAutoFit/>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spcBef>
                    <a:spcPct val="50000"/>
                  </a:spcBef>
                </a:pPr>
                <a:r>
                  <a:rPr lang="en-US" sz="1400" b="1" dirty="0" smtClean="0">
                    <a:latin typeface="Georgia" pitchFamily="18" charset="0"/>
                  </a:rPr>
                  <a:t>Benefits </a:t>
                </a:r>
                <a:r>
                  <a:rPr lang="en-US" sz="1400" b="1" dirty="0">
                    <a:latin typeface="Georgia" pitchFamily="18" charset="0"/>
                  </a:rPr>
                  <a:t>Application Programs</a:t>
                </a:r>
              </a:p>
            </p:txBody>
          </p:sp>
        </p:grpSp>
        <p:grpSp>
          <p:nvGrpSpPr>
            <p:cNvPr id="11" name="Group 30"/>
            <p:cNvGrpSpPr>
              <a:grpSpLocks/>
            </p:cNvGrpSpPr>
            <p:nvPr/>
          </p:nvGrpSpPr>
          <p:grpSpPr bwMode="auto">
            <a:xfrm>
              <a:off x="1619" y="1728"/>
              <a:ext cx="962" cy="1152"/>
              <a:chOff x="1619" y="1728"/>
              <a:chExt cx="962" cy="1152"/>
            </a:xfrm>
          </p:grpSpPr>
          <p:sp>
            <p:nvSpPr>
              <p:cNvPr id="34" name="AutoShape 28"/>
              <p:cNvSpPr>
                <a:spLocks noChangeArrowheads="1"/>
              </p:cNvSpPr>
              <p:nvPr/>
            </p:nvSpPr>
            <p:spPr bwMode="auto">
              <a:xfrm>
                <a:off x="1680" y="1728"/>
                <a:ext cx="816" cy="1152"/>
              </a:xfrm>
              <a:prstGeom prst="can">
                <a:avLst>
                  <a:gd name="adj" fmla="val 35294"/>
                </a:avLst>
              </a:prstGeom>
              <a:solidFill>
                <a:schemeClr val="accent1"/>
              </a:solidFill>
              <a:ln w="9525">
                <a:solidFill>
                  <a:schemeClr val="tx1"/>
                </a:solidFill>
                <a:round/>
                <a:headEnd/>
                <a:tailEnd/>
              </a:ln>
            </p:spPr>
            <p:txBody>
              <a:bodyPr wrap="none" anchor="ct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ar-SA"/>
              </a:p>
            </p:txBody>
          </p:sp>
          <p:sp>
            <p:nvSpPr>
              <p:cNvPr id="35" name="Text Box 29"/>
              <p:cNvSpPr txBox="1">
                <a:spLocks noChangeArrowheads="1"/>
              </p:cNvSpPr>
              <p:nvPr/>
            </p:nvSpPr>
            <p:spPr bwMode="auto">
              <a:xfrm>
                <a:off x="1619" y="2079"/>
                <a:ext cx="962" cy="465"/>
              </a:xfrm>
              <a:prstGeom prst="rect">
                <a:avLst/>
              </a:prstGeom>
              <a:noFill/>
              <a:ln w="9525">
                <a:noFill/>
                <a:miter lim="800000"/>
                <a:headEnd/>
                <a:tailEnd/>
              </a:ln>
            </p:spPr>
            <p:txBody>
              <a:bodyPr wrap="square">
                <a:spAutoFit/>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spcBef>
                    <a:spcPct val="50000"/>
                  </a:spcBef>
                </a:pPr>
                <a:r>
                  <a:rPr lang="en-US" sz="1400" b="1" dirty="0">
                    <a:latin typeface="Georgia" pitchFamily="18" charset="0"/>
                  </a:rPr>
                  <a:t>Database Management System</a:t>
                </a:r>
              </a:p>
            </p:txBody>
          </p:sp>
        </p:grpSp>
        <p:sp>
          <p:nvSpPr>
            <p:cNvPr id="13" name="Rectangle 31"/>
            <p:cNvSpPr>
              <a:spLocks noChangeArrowheads="1"/>
            </p:cNvSpPr>
            <p:nvPr/>
          </p:nvSpPr>
          <p:spPr bwMode="auto">
            <a:xfrm>
              <a:off x="192" y="1056"/>
              <a:ext cx="1344" cy="2736"/>
            </a:xfrm>
            <a:prstGeom prst="rect">
              <a:avLst/>
            </a:prstGeom>
            <a:solidFill>
              <a:schemeClr val="bg1"/>
            </a:solidFill>
            <a:ln w="9525">
              <a:miter lim="800000"/>
              <a:headEnd/>
              <a:tailEnd/>
            </a:ln>
            <a:scene3d>
              <a:camera prst="legacyPerspectiveBottom"/>
              <a:lightRig rig="legacyFlat3" dir="t"/>
            </a:scene3d>
            <a:sp3d extrusionH="887400" prstMaterial="legacyMatte">
              <a:bevelT w="13500" h="13500" prst="angle"/>
              <a:bevelB w="13500" h="13500" prst="angle"/>
              <a:extrusionClr>
                <a:schemeClr val="bg1"/>
              </a:extrusionClr>
            </a:sp3d>
          </p:spPr>
          <p:txBody>
            <a:bodyPr wrap="none" anchor="ctr">
              <a:flatTx/>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ar-SA"/>
            </a:p>
          </p:txBody>
        </p:sp>
        <p:sp>
          <p:nvSpPr>
            <p:cNvPr id="14" name="Text Box 32"/>
            <p:cNvSpPr txBox="1">
              <a:spLocks noChangeArrowheads="1"/>
            </p:cNvSpPr>
            <p:nvPr/>
          </p:nvSpPr>
          <p:spPr bwMode="auto">
            <a:xfrm>
              <a:off x="192" y="1008"/>
              <a:ext cx="1296" cy="330"/>
            </a:xfrm>
            <a:prstGeom prst="rect">
              <a:avLst/>
            </a:prstGeom>
            <a:noFill/>
            <a:ln w="9525">
              <a:noFill/>
              <a:miter lim="800000"/>
              <a:headEnd/>
              <a:tailEnd/>
            </a:ln>
            <a:effectLst/>
          </p:spPr>
          <p:txBody>
            <a:bodyPr>
              <a:spAutoFit/>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spcBef>
                  <a:spcPct val="50000"/>
                </a:spcBef>
                <a:defRPr/>
              </a:pPr>
              <a:r>
                <a:rPr lang="en-US" sz="1400" b="1" dirty="0">
                  <a:effectLst>
                    <a:outerShdw blurRad="38100" dist="38100" dir="2700000" algn="tl">
                      <a:srgbClr val="000000"/>
                    </a:outerShdw>
                  </a:effectLst>
                  <a:latin typeface="Georgia" pitchFamily="18" charset="0"/>
                </a:rPr>
                <a:t>Integrated Human Resources Database</a:t>
              </a:r>
            </a:p>
          </p:txBody>
        </p:sp>
        <p:grpSp>
          <p:nvGrpSpPr>
            <p:cNvPr id="12" name="Group 35"/>
            <p:cNvGrpSpPr>
              <a:grpSpLocks/>
            </p:cNvGrpSpPr>
            <p:nvPr/>
          </p:nvGrpSpPr>
          <p:grpSpPr bwMode="auto">
            <a:xfrm>
              <a:off x="192" y="1418"/>
              <a:ext cx="1248" cy="624"/>
              <a:chOff x="288" y="1557"/>
              <a:chExt cx="1104" cy="768"/>
            </a:xfrm>
          </p:grpSpPr>
          <p:sp>
            <p:nvSpPr>
              <p:cNvPr id="32" name="Rectangle 33"/>
              <p:cNvSpPr>
                <a:spLocks noChangeArrowheads="1"/>
              </p:cNvSpPr>
              <p:nvPr/>
            </p:nvSpPr>
            <p:spPr bwMode="auto">
              <a:xfrm>
                <a:off x="288" y="1557"/>
                <a:ext cx="1104" cy="768"/>
              </a:xfrm>
              <a:prstGeom prst="rect">
                <a:avLst/>
              </a:prstGeom>
              <a:solidFill>
                <a:srgbClr val="0000FF"/>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0000FF"/>
                </a:extrusionClr>
              </a:sp3d>
            </p:spPr>
            <p:txBody>
              <a:bodyPr wrap="none" anchor="ctr">
                <a:flatTx/>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ar-SA"/>
              </a:p>
            </p:txBody>
          </p:sp>
          <p:sp>
            <p:nvSpPr>
              <p:cNvPr id="33" name="Text Box 34"/>
              <p:cNvSpPr txBox="1">
                <a:spLocks noChangeArrowheads="1"/>
              </p:cNvSpPr>
              <p:nvPr/>
            </p:nvSpPr>
            <p:spPr bwMode="auto">
              <a:xfrm>
                <a:off x="300" y="1632"/>
                <a:ext cx="1042" cy="656"/>
              </a:xfrm>
              <a:prstGeom prst="rect">
                <a:avLst/>
              </a:prstGeom>
              <a:solidFill>
                <a:schemeClr val="bg1"/>
              </a:solidFill>
              <a:ln w="9525">
                <a:noFill/>
                <a:miter lim="800000"/>
                <a:headEnd/>
                <a:tailEnd/>
              </a:ln>
            </p:spPr>
            <p:txBody>
              <a:bodyPr wrap="square">
                <a:spAutoFit/>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l">
                  <a:spcBef>
                    <a:spcPct val="50000"/>
                  </a:spcBef>
                </a:pPr>
                <a:r>
                  <a:rPr lang="ar-SA" sz="1400" b="1" dirty="0" smtClean="0">
                    <a:solidFill>
                      <a:srgbClr val="0000FF"/>
                    </a:solidFill>
                    <a:latin typeface="Georgia" pitchFamily="18" charset="0"/>
                  </a:rPr>
                  <a:t>العمال </a:t>
                </a:r>
                <a:r>
                  <a:rPr lang="en-US" sz="1400" b="1" dirty="0" smtClean="0">
                    <a:solidFill>
                      <a:srgbClr val="0000FF"/>
                    </a:solidFill>
                    <a:latin typeface="Georgia" pitchFamily="18" charset="0"/>
                  </a:rPr>
                  <a:t>Employees</a:t>
                </a:r>
                <a:r>
                  <a:rPr lang="en-US" sz="1400" b="1" dirty="0">
                    <a:solidFill>
                      <a:srgbClr val="0000FF"/>
                    </a:solidFill>
                    <a:latin typeface="Georgia" pitchFamily="18" charset="0"/>
                  </a:rPr>
                  <a:t>:</a:t>
                </a:r>
              </a:p>
              <a:p>
                <a:pPr>
                  <a:spcBef>
                    <a:spcPct val="50000"/>
                  </a:spcBef>
                </a:pPr>
                <a:r>
                  <a:rPr lang="en-US" sz="1400" b="1" dirty="0">
                    <a:solidFill>
                      <a:srgbClr val="0000FF"/>
                    </a:solidFill>
                    <a:latin typeface="Georgia" pitchFamily="18" charset="0"/>
                  </a:rPr>
                  <a:t> </a:t>
                </a:r>
                <a:r>
                  <a:rPr lang="ar-SA" sz="1400" b="1" dirty="0">
                    <a:solidFill>
                      <a:srgbClr val="0000FF"/>
                    </a:solidFill>
                    <a:latin typeface="Georgia" pitchFamily="18" charset="0"/>
                  </a:rPr>
                  <a:t>الاسم /العنوان / الرقم / الوظيفة / الحالةالاجتماعية</a:t>
                </a:r>
                <a:endParaRPr lang="en-US" sz="1400" b="1" dirty="0">
                  <a:solidFill>
                    <a:srgbClr val="0000FF"/>
                  </a:solidFill>
                  <a:latin typeface="Georgia" pitchFamily="18" charset="0"/>
                </a:endParaRPr>
              </a:p>
            </p:txBody>
          </p:sp>
        </p:grpSp>
        <p:grpSp>
          <p:nvGrpSpPr>
            <p:cNvPr id="15" name="Group 36"/>
            <p:cNvGrpSpPr>
              <a:grpSpLocks/>
            </p:cNvGrpSpPr>
            <p:nvPr/>
          </p:nvGrpSpPr>
          <p:grpSpPr bwMode="auto">
            <a:xfrm>
              <a:off x="288" y="2271"/>
              <a:ext cx="1104" cy="813"/>
              <a:chOff x="288" y="1647"/>
              <a:chExt cx="1104" cy="813"/>
            </a:xfrm>
          </p:grpSpPr>
          <p:sp>
            <p:nvSpPr>
              <p:cNvPr id="30" name="Rectangle 37"/>
              <p:cNvSpPr>
                <a:spLocks noChangeArrowheads="1"/>
              </p:cNvSpPr>
              <p:nvPr/>
            </p:nvSpPr>
            <p:spPr bwMode="auto">
              <a:xfrm>
                <a:off x="288" y="1647"/>
                <a:ext cx="1104" cy="813"/>
              </a:xfrm>
              <a:prstGeom prst="rect">
                <a:avLst/>
              </a:prstGeom>
              <a:solidFill>
                <a:srgbClr val="0000FF"/>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0000FF"/>
                </a:extrusionClr>
              </a:sp3d>
            </p:spPr>
            <p:txBody>
              <a:bodyPr wrap="none" anchor="ctr">
                <a:flatTx/>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ar-SA"/>
              </a:p>
            </p:txBody>
          </p:sp>
          <p:sp>
            <p:nvSpPr>
              <p:cNvPr id="31" name="Text Box 38"/>
              <p:cNvSpPr txBox="1">
                <a:spLocks noChangeArrowheads="1"/>
              </p:cNvSpPr>
              <p:nvPr/>
            </p:nvSpPr>
            <p:spPr bwMode="auto">
              <a:xfrm>
                <a:off x="303" y="1746"/>
                <a:ext cx="1088" cy="669"/>
              </a:xfrm>
              <a:prstGeom prst="rect">
                <a:avLst/>
              </a:prstGeom>
              <a:solidFill>
                <a:schemeClr val="bg1"/>
              </a:solidFill>
              <a:ln w="9525">
                <a:noFill/>
                <a:miter lim="800000"/>
                <a:headEnd/>
                <a:tailEnd/>
              </a:ln>
            </p:spPr>
            <p:txBody>
              <a:bodyPr wrap="square">
                <a:spAutoFit/>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l">
                  <a:spcBef>
                    <a:spcPct val="50000"/>
                  </a:spcBef>
                </a:pPr>
                <a:r>
                  <a:rPr lang="ar-SA" sz="1400" b="1" dirty="0" smtClean="0">
                    <a:solidFill>
                      <a:srgbClr val="0000FF"/>
                    </a:solidFill>
                    <a:latin typeface="Georgia" pitchFamily="18" charset="0"/>
                  </a:rPr>
                  <a:t> الرواتب </a:t>
                </a:r>
                <a:r>
                  <a:rPr lang="en-US" sz="1400" b="1" dirty="0" smtClean="0">
                    <a:solidFill>
                      <a:srgbClr val="0000FF"/>
                    </a:solidFill>
                    <a:latin typeface="Georgia" pitchFamily="18" charset="0"/>
                  </a:rPr>
                  <a:t>Payroll</a:t>
                </a:r>
                <a:r>
                  <a:rPr lang="en-US" sz="1400" b="1" dirty="0">
                    <a:solidFill>
                      <a:srgbClr val="0000FF"/>
                    </a:solidFill>
                    <a:latin typeface="Georgia" pitchFamily="18" charset="0"/>
                  </a:rPr>
                  <a:t>:</a:t>
                </a:r>
              </a:p>
              <a:p>
                <a:pPr>
                  <a:spcBef>
                    <a:spcPct val="50000"/>
                  </a:spcBef>
                </a:pPr>
                <a:r>
                  <a:rPr lang="en-US" sz="1400" b="1" dirty="0">
                    <a:solidFill>
                      <a:srgbClr val="0000FF"/>
                    </a:solidFill>
                    <a:latin typeface="Georgia" pitchFamily="18" charset="0"/>
                  </a:rPr>
                  <a:t> </a:t>
                </a:r>
                <a:r>
                  <a:rPr lang="ar-SA" sz="1400" b="1" dirty="0">
                    <a:solidFill>
                      <a:srgbClr val="0000FF"/>
                    </a:solidFill>
                    <a:latin typeface="Georgia" pitchFamily="18" charset="0"/>
                  </a:rPr>
                  <a:t>ساعات العمل/ اجر الساعة/ الضريبة / خصومات/ صافي</a:t>
                </a:r>
                <a:endParaRPr lang="en-US" sz="1400" b="1" dirty="0">
                  <a:solidFill>
                    <a:srgbClr val="0000FF"/>
                  </a:solidFill>
                  <a:latin typeface="Georgia" pitchFamily="18" charset="0"/>
                </a:endParaRPr>
              </a:p>
            </p:txBody>
          </p:sp>
        </p:grpSp>
        <p:grpSp>
          <p:nvGrpSpPr>
            <p:cNvPr id="16" name="Group 39"/>
            <p:cNvGrpSpPr>
              <a:grpSpLocks/>
            </p:cNvGrpSpPr>
            <p:nvPr/>
          </p:nvGrpSpPr>
          <p:grpSpPr bwMode="auto">
            <a:xfrm>
              <a:off x="288" y="3261"/>
              <a:ext cx="1104" cy="768"/>
              <a:chOff x="288" y="1725"/>
              <a:chExt cx="1104" cy="768"/>
            </a:xfrm>
          </p:grpSpPr>
          <p:sp>
            <p:nvSpPr>
              <p:cNvPr id="28" name="Rectangle 40"/>
              <p:cNvSpPr>
                <a:spLocks noChangeArrowheads="1"/>
              </p:cNvSpPr>
              <p:nvPr/>
            </p:nvSpPr>
            <p:spPr bwMode="auto">
              <a:xfrm>
                <a:off x="288" y="1725"/>
                <a:ext cx="1104" cy="768"/>
              </a:xfrm>
              <a:prstGeom prst="rect">
                <a:avLst/>
              </a:prstGeom>
              <a:solidFill>
                <a:srgbClr val="0000FF"/>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0000FF"/>
                </a:extrusionClr>
              </a:sp3d>
            </p:spPr>
            <p:txBody>
              <a:bodyPr wrap="none" anchor="ctr">
                <a:flatTx/>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ar-SA"/>
              </a:p>
            </p:txBody>
          </p:sp>
          <p:sp>
            <p:nvSpPr>
              <p:cNvPr id="29" name="Text Box 41"/>
              <p:cNvSpPr txBox="1">
                <a:spLocks noChangeArrowheads="1"/>
              </p:cNvSpPr>
              <p:nvPr/>
            </p:nvSpPr>
            <p:spPr bwMode="auto">
              <a:xfrm>
                <a:off x="303" y="1779"/>
                <a:ext cx="1088" cy="669"/>
              </a:xfrm>
              <a:prstGeom prst="rect">
                <a:avLst/>
              </a:prstGeom>
              <a:solidFill>
                <a:schemeClr val="bg1"/>
              </a:solidFill>
              <a:ln w="9525">
                <a:noFill/>
                <a:miter lim="800000"/>
                <a:headEnd/>
                <a:tailEnd/>
              </a:ln>
            </p:spPr>
            <p:txBody>
              <a:bodyPr wrap="square">
                <a:spAutoFit/>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l">
                  <a:spcBef>
                    <a:spcPct val="50000"/>
                  </a:spcBef>
                </a:pPr>
                <a:r>
                  <a:rPr lang="ar-SA" sz="1400" b="1" dirty="0" smtClean="0">
                    <a:solidFill>
                      <a:srgbClr val="0000FF"/>
                    </a:solidFill>
                    <a:latin typeface="Georgia" pitchFamily="18" charset="0"/>
                  </a:rPr>
                  <a:t> الفوائد </a:t>
                </a:r>
                <a:r>
                  <a:rPr lang="en-US" sz="1400" b="1" dirty="0" smtClean="0">
                    <a:solidFill>
                      <a:srgbClr val="0000FF"/>
                    </a:solidFill>
                    <a:latin typeface="Georgia" pitchFamily="18" charset="0"/>
                  </a:rPr>
                  <a:t>Benefits</a:t>
                </a:r>
                <a:r>
                  <a:rPr lang="en-US" sz="1400" b="1" dirty="0">
                    <a:solidFill>
                      <a:srgbClr val="0000FF"/>
                    </a:solidFill>
                    <a:latin typeface="Georgia" pitchFamily="18" charset="0"/>
                  </a:rPr>
                  <a:t>:</a:t>
                </a:r>
              </a:p>
              <a:p>
                <a:pPr>
                  <a:spcBef>
                    <a:spcPct val="50000"/>
                  </a:spcBef>
                </a:pPr>
                <a:r>
                  <a:rPr lang="en-US" sz="1400" b="1" dirty="0">
                    <a:solidFill>
                      <a:srgbClr val="0000FF"/>
                    </a:solidFill>
                    <a:latin typeface="Georgia" pitchFamily="18" charset="0"/>
                  </a:rPr>
                  <a:t> </a:t>
                </a:r>
                <a:r>
                  <a:rPr lang="ar-SA" sz="1400" b="1" dirty="0">
                    <a:solidFill>
                      <a:srgbClr val="0000FF"/>
                    </a:solidFill>
                    <a:latin typeface="Georgia" pitchFamily="18" charset="0"/>
                  </a:rPr>
                  <a:t>التأمين على الحياة/ المعاش/ التأمين الصحي/ التقاعد</a:t>
                </a:r>
                <a:endParaRPr lang="en-US" sz="1400" b="1" dirty="0">
                  <a:solidFill>
                    <a:srgbClr val="0000FF"/>
                  </a:solidFill>
                  <a:latin typeface="Georgia" pitchFamily="18" charset="0"/>
                </a:endParaRPr>
              </a:p>
            </p:txBody>
          </p:sp>
        </p:grpSp>
        <p:sp>
          <p:nvSpPr>
            <p:cNvPr id="18" name="Line 42"/>
            <p:cNvSpPr>
              <a:spLocks noChangeShapeType="1"/>
            </p:cNvSpPr>
            <p:nvPr/>
          </p:nvSpPr>
          <p:spPr bwMode="auto">
            <a:xfrm flipH="1">
              <a:off x="4128" y="1536"/>
              <a:ext cx="480" cy="0"/>
            </a:xfrm>
            <a:prstGeom prst="line">
              <a:avLst/>
            </a:prstGeom>
            <a:noFill/>
            <a:ln w="38100">
              <a:solidFill>
                <a:schemeClr val="tx1"/>
              </a:solidFill>
              <a:round/>
              <a:headEnd type="triangle" w="med" len="med"/>
              <a:tailEnd type="triangle" w="med" len="med"/>
            </a:ln>
          </p:spPr>
          <p:txBody>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en-US"/>
            </a:p>
          </p:txBody>
        </p:sp>
        <p:sp>
          <p:nvSpPr>
            <p:cNvPr id="19" name="Line 43"/>
            <p:cNvSpPr>
              <a:spLocks noChangeShapeType="1"/>
            </p:cNvSpPr>
            <p:nvPr/>
          </p:nvSpPr>
          <p:spPr bwMode="auto">
            <a:xfrm flipH="1">
              <a:off x="4128" y="2496"/>
              <a:ext cx="480" cy="0"/>
            </a:xfrm>
            <a:prstGeom prst="line">
              <a:avLst/>
            </a:prstGeom>
            <a:noFill/>
            <a:ln w="38100">
              <a:solidFill>
                <a:schemeClr val="tx1"/>
              </a:solidFill>
              <a:round/>
              <a:headEnd type="triangle" w="med" len="med"/>
              <a:tailEnd type="triangle" w="med" len="med"/>
            </a:ln>
          </p:spPr>
          <p:txBody>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en-US"/>
            </a:p>
          </p:txBody>
        </p:sp>
        <p:sp>
          <p:nvSpPr>
            <p:cNvPr id="20" name="Line 44"/>
            <p:cNvSpPr>
              <a:spLocks noChangeShapeType="1"/>
            </p:cNvSpPr>
            <p:nvPr/>
          </p:nvSpPr>
          <p:spPr bwMode="auto">
            <a:xfrm flipH="1">
              <a:off x="4128" y="3600"/>
              <a:ext cx="480" cy="0"/>
            </a:xfrm>
            <a:prstGeom prst="line">
              <a:avLst/>
            </a:prstGeom>
            <a:noFill/>
            <a:ln w="38100">
              <a:solidFill>
                <a:schemeClr val="tx1"/>
              </a:solidFill>
              <a:round/>
              <a:headEnd type="triangle" w="med" len="med"/>
              <a:tailEnd type="triangle" w="med" len="med"/>
            </a:ln>
          </p:spPr>
          <p:txBody>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en-US"/>
            </a:p>
          </p:txBody>
        </p:sp>
        <p:sp>
          <p:nvSpPr>
            <p:cNvPr id="21" name="Line 45"/>
            <p:cNvSpPr>
              <a:spLocks noChangeShapeType="1"/>
            </p:cNvSpPr>
            <p:nvPr/>
          </p:nvSpPr>
          <p:spPr bwMode="auto">
            <a:xfrm flipV="1">
              <a:off x="2112" y="2928"/>
              <a:ext cx="0" cy="720"/>
            </a:xfrm>
            <a:prstGeom prst="line">
              <a:avLst/>
            </a:prstGeom>
            <a:noFill/>
            <a:ln w="38100">
              <a:solidFill>
                <a:schemeClr val="tx1"/>
              </a:solidFill>
              <a:round/>
              <a:headEnd/>
              <a:tailEnd type="triangle" w="med" len="med"/>
            </a:ln>
          </p:spPr>
          <p:txBody>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en-US"/>
            </a:p>
          </p:txBody>
        </p:sp>
        <p:sp>
          <p:nvSpPr>
            <p:cNvPr id="22" name="Line 46"/>
            <p:cNvSpPr>
              <a:spLocks noChangeShapeType="1"/>
            </p:cNvSpPr>
            <p:nvPr/>
          </p:nvSpPr>
          <p:spPr bwMode="auto">
            <a:xfrm>
              <a:off x="2112" y="3648"/>
              <a:ext cx="576" cy="0"/>
            </a:xfrm>
            <a:prstGeom prst="line">
              <a:avLst/>
            </a:prstGeom>
            <a:noFill/>
            <a:ln w="38100">
              <a:solidFill>
                <a:schemeClr val="tx1"/>
              </a:solidFill>
              <a:round/>
              <a:headEnd/>
              <a:tailEnd type="triangle" w="med" len="med"/>
            </a:ln>
          </p:spPr>
          <p:txBody>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en-US"/>
            </a:p>
          </p:txBody>
        </p:sp>
        <p:sp>
          <p:nvSpPr>
            <p:cNvPr id="23" name="Line 48"/>
            <p:cNvSpPr>
              <a:spLocks noChangeShapeType="1"/>
            </p:cNvSpPr>
            <p:nvPr/>
          </p:nvSpPr>
          <p:spPr bwMode="auto">
            <a:xfrm>
              <a:off x="2064" y="1440"/>
              <a:ext cx="0" cy="384"/>
            </a:xfrm>
            <a:prstGeom prst="line">
              <a:avLst/>
            </a:prstGeom>
            <a:noFill/>
            <a:ln w="38100">
              <a:solidFill>
                <a:schemeClr val="tx1"/>
              </a:solidFill>
              <a:round/>
              <a:headEnd/>
              <a:tailEnd type="triangle" w="med" len="med"/>
            </a:ln>
          </p:spPr>
          <p:txBody>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en-US"/>
            </a:p>
          </p:txBody>
        </p:sp>
        <p:sp>
          <p:nvSpPr>
            <p:cNvPr id="24" name="Line 49"/>
            <p:cNvSpPr>
              <a:spLocks noChangeShapeType="1"/>
            </p:cNvSpPr>
            <p:nvPr/>
          </p:nvSpPr>
          <p:spPr bwMode="auto">
            <a:xfrm>
              <a:off x="2064" y="1440"/>
              <a:ext cx="672" cy="0"/>
            </a:xfrm>
            <a:prstGeom prst="line">
              <a:avLst/>
            </a:prstGeom>
            <a:noFill/>
            <a:ln w="38100">
              <a:solidFill>
                <a:schemeClr val="tx1"/>
              </a:solidFill>
              <a:round/>
              <a:headEnd/>
              <a:tailEnd type="triangle" w="med" len="med"/>
            </a:ln>
          </p:spPr>
          <p:txBody>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en-US"/>
            </a:p>
          </p:txBody>
        </p:sp>
        <p:sp>
          <p:nvSpPr>
            <p:cNvPr id="25" name="Line 50"/>
            <p:cNvSpPr>
              <a:spLocks noChangeShapeType="1"/>
            </p:cNvSpPr>
            <p:nvPr/>
          </p:nvSpPr>
          <p:spPr bwMode="auto">
            <a:xfrm flipH="1">
              <a:off x="2544" y="2496"/>
              <a:ext cx="192" cy="0"/>
            </a:xfrm>
            <a:prstGeom prst="line">
              <a:avLst/>
            </a:prstGeom>
            <a:noFill/>
            <a:ln w="38100">
              <a:solidFill>
                <a:schemeClr val="tx1"/>
              </a:solidFill>
              <a:round/>
              <a:headEnd type="triangle" w="med" len="med"/>
              <a:tailEnd type="triangle" w="med" len="med"/>
            </a:ln>
          </p:spPr>
          <p:txBody>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en-US"/>
            </a:p>
          </p:txBody>
        </p:sp>
        <p:sp>
          <p:nvSpPr>
            <p:cNvPr id="26" name="Line 51"/>
            <p:cNvSpPr>
              <a:spLocks noChangeShapeType="1"/>
            </p:cNvSpPr>
            <p:nvPr/>
          </p:nvSpPr>
          <p:spPr bwMode="auto">
            <a:xfrm flipH="1">
              <a:off x="1392" y="2208"/>
              <a:ext cx="240" cy="0"/>
            </a:xfrm>
            <a:prstGeom prst="line">
              <a:avLst/>
            </a:prstGeom>
            <a:noFill/>
            <a:ln w="38100">
              <a:solidFill>
                <a:srgbClr val="993300"/>
              </a:solidFill>
              <a:round/>
              <a:headEnd/>
              <a:tailEnd type="triangle" w="med" len="med"/>
            </a:ln>
          </p:spPr>
          <p:txBody>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en-US"/>
            </a:p>
          </p:txBody>
        </p:sp>
        <p:sp>
          <p:nvSpPr>
            <p:cNvPr id="27" name="Line 52"/>
            <p:cNvSpPr>
              <a:spLocks noChangeShapeType="1"/>
            </p:cNvSpPr>
            <p:nvPr/>
          </p:nvSpPr>
          <p:spPr bwMode="auto">
            <a:xfrm>
              <a:off x="1440" y="2400"/>
              <a:ext cx="192" cy="0"/>
            </a:xfrm>
            <a:prstGeom prst="line">
              <a:avLst/>
            </a:prstGeom>
            <a:noFill/>
            <a:ln w="38100">
              <a:solidFill>
                <a:srgbClr val="993300"/>
              </a:solidFill>
              <a:round/>
              <a:headEnd/>
              <a:tailEnd type="triangle" w="med" len="med"/>
            </a:ln>
          </p:spPr>
          <p:txBody>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en-US"/>
            </a:p>
          </p:txBody>
        </p:sp>
      </p:grpSp>
      <p:sp>
        <p:nvSpPr>
          <p:cNvPr id="48" name="Date Placeholder 47"/>
          <p:cNvSpPr>
            <a:spLocks noGrp="1"/>
          </p:cNvSpPr>
          <p:nvPr>
            <p:ph type="dt" sz="half" idx="4294967295"/>
          </p:nvPr>
        </p:nvSpPr>
        <p:spPr>
          <a:xfrm>
            <a:off x="8229204" y="6629400"/>
            <a:ext cx="1676796" cy="222250"/>
          </a:xfrm>
          <a:prstGeom prst="rect">
            <a:avLst/>
          </a:prstGeom>
        </p:spPr>
        <p:txBody>
          <a:bodyPr/>
          <a:lstStyle/>
          <a:p>
            <a:pPr>
              <a:defRPr/>
            </a:pPr>
            <a:fld id="{12DF2282-C775-43FB-88B2-396BC325B024}" type="datetime1">
              <a:rPr lang="en-US" smtClean="0"/>
              <a:pPr>
                <a:defRPr/>
              </a:pPr>
              <a:t>10/22/2013</a:t>
            </a:fld>
            <a:endParaRPr lang="en-US" dirty="0"/>
          </a:p>
        </p:txBody>
      </p:sp>
      <p:sp>
        <p:nvSpPr>
          <p:cNvPr id="49" name="Footer Placeholder 48"/>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EG" sz="2400" b="1" dirty="0" smtClean="0">
                <a:cs typeface="Arial" pitchFamily="34" charset="0"/>
              </a:rPr>
              <a:t>نظم إدارة </a:t>
            </a:r>
            <a:r>
              <a:rPr lang="ar-SA" sz="2400" b="1" dirty="0" smtClean="0"/>
              <a:t>قواعد البيانات </a:t>
            </a:r>
            <a:r>
              <a:rPr lang="en-US" sz="2400" b="1" dirty="0" smtClean="0"/>
              <a:t>Databases Management Systems (DBMS)</a:t>
            </a:r>
            <a:endParaRPr lang="en-US" sz="2400" b="1" dirty="0"/>
          </a:p>
        </p:txBody>
      </p:sp>
      <p:sp>
        <p:nvSpPr>
          <p:cNvPr id="3" name="عنصر نائب للمحتوى 2"/>
          <p:cNvSpPr>
            <a:spLocks noGrp="1"/>
          </p:cNvSpPr>
          <p:nvPr>
            <p:ph idx="1"/>
          </p:nvPr>
        </p:nvSpPr>
        <p:spPr>
          <a:xfrm>
            <a:off x="303643" y="1214422"/>
            <a:ext cx="9525000" cy="4876800"/>
          </a:xfrm>
        </p:spPr>
        <p:txBody>
          <a:bodyPr/>
          <a:lstStyle/>
          <a:p>
            <a:pPr lvl="1" rtl="1">
              <a:buFont typeface="Wingdings" pitchFamily="2" charset="2"/>
              <a:buChar char="q"/>
            </a:pPr>
            <a:endParaRPr lang="ar-EG" sz="2400" b="1" dirty="0" smtClean="0"/>
          </a:p>
          <a:p>
            <a:pPr lvl="1" rtl="1">
              <a:buFont typeface="Wingdings" pitchFamily="2" charset="2"/>
              <a:buChar char="q"/>
            </a:pPr>
            <a:r>
              <a:rPr lang="ar-SA" sz="2400" b="1" dirty="0" smtClean="0"/>
              <a:t>هي برامج خاصة </a:t>
            </a:r>
            <a:r>
              <a:rPr lang="ar-EG" sz="2400" b="1" dirty="0" smtClean="0"/>
              <a:t>لتخزين البيانات بصورة مركزية و</a:t>
            </a:r>
            <a:r>
              <a:rPr lang="ar-SA" sz="2400" b="1" dirty="0" smtClean="0"/>
              <a:t>تمكن</a:t>
            </a:r>
            <a:r>
              <a:rPr lang="ar-EG" sz="2400" b="1" dirty="0" smtClean="0"/>
              <a:t> من</a:t>
            </a:r>
            <a:r>
              <a:rPr lang="ar-SA" sz="2400" b="1" dirty="0" smtClean="0"/>
              <a:t> </a:t>
            </a:r>
            <a:r>
              <a:rPr lang="ar-EG" sz="2400" b="1" dirty="0" smtClean="0"/>
              <a:t>الولوج الي هذه</a:t>
            </a:r>
            <a:r>
              <a:rPr lang="ar-SA" sz="2400" b="1" dirty="0" smtClean="0"/>
              <a:t> البيانات </a:t>
            </a:r>
            <a:r>
              <a:rPr lang="ar-EG" sz="2400" b="1" dirty="0" smtClean="0"/>
              <a:t>عن طريق البرامج التطبيقية</a:t>
            </a:r>
            <a:endParaRPr lang="en-US" sz="2400" b="1" dirty="0" smtClean="0"/>
          </a:p>
          <a:p>
            <a:pPr lvl="1" rtl="1">
              <a:buFont typeface="Wingdings" pitchFamily="2" charset="2"/>
              <a:buChar char="q"/>
            </a:pPr>
            <a:r>
              <a:rPr lang="ar-SA" sz="2400" b="1" dirty="0" smtClean="0"/>
              <a:t>نظام إدارة قواعد البيانات يمثل </a:t>
            </a:r>
            <a:r>
              <a:rPr lang="ar-EG" sz="2400" b="1" dirty="0" smtClean="0"/>
              <a:t>واجهة </a:t>
            </a:r>
            <a:r>
              <a:rPr lang="en-US" sz="2400" b="1" dirty="0" smtClean="0"/>
              <a:t>(Interface)</a:t>
            </a:r>
            <a:r>
              <a:rPr lang="ar-SA" sz="2400" b="1" dirty="0" smtClean="0"/>
              <a:t> بين برامج التطبيق وملفات البيانات المادية</a:t>
            </a:r>
            <a:endParaRPr lang="en-US" sz="2400" b="1" dirty="0" smtClean="0"/>
          </a:p>
          <a:p>
            <a:pPr lvl="1" rtl="1">
              <a:buFont typeface="Wingdings" pitchFamily="2" charset="2"/>
              <a:buChar char="q"/>
            </a:pPr>
            <a:endParaRPr lang="en-US" sz="2400" b="1" dirty="0"/>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fld id="{CAD1708D-FBED-486C-A143-B2218A06DF9C}" type="datetime1">
              <a:rPr lang="en-US" smtClean="0"/>
              <a:pPr>
                <a:defRPr/>
              </a:pPr>
              <a:t>10/22/2013</a:t>
            </a:fld>
            <a:endParaRPr lang="en-US" dirty="0"/>
          </a:p>
        </p:txBody>
      </p:sp>
      <p:sp>
        <p:nvSpPr>
          <p:cNvPr id="6" name="Footer Placeholder 5"/>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EG" b="1" dirty="0" smtClean="0">
                <a:cs typeface="Arial" pitchFamily="34" charset="0"/>
              </a:rPr>
              <a:t>نظم إدارة </a:t>
            </a:r>
            <a:r>
              <a:rPr lang="ar-SA" b="1" dirty="0" smtClean="0"/>
              <a:t>قواعد البيانات</a:t>
            </a:r>
            <a:r>
              <a:rPr lang="ar-EG" b="1" dirty="0" smtClean="0"/>
              <a:t> </a:t>
            </a:r>
            <a:r>
              <a:rPr lang="ar-EG" b="1" dirty="0" err="1" smtClean="0"/>
              <a:t>العلائقية</a:t>
            </a:r>
            <a:endParaRPr lang="en-US" b="1" dirty="0"/>
          </a:p>
        </p:txBody>
      </p:sp>
      <p:sp>
        <p:nvSpPr>
          <p:cNvPr id="3" name="عنصر نائب للمحتوى 2"/>
          <p:cNvSpPr>
            <a:spLocks noGrp="1"/>
          </p:cNvSpPr>
          <p:nvPr>
            <p:ph idx="1"/>
          </p:nvPr>
        </p:nvSpPr>
        <p:spPr>
          <a:xfrm>
            <a:off x="309530" y="1214422"/>
            <a:ext cx="9519044" cy="4876800"/>
          </a:xfrm>
        </p:spPr>
        <p:txBody>
          <a:bodyPr/>
          <a:lstStyle/>
          <a:p>
            <a:pPr marL="514350" indent="-514350" rtl="1">
              <a:buFont typeface="Wingdings" pitchFamily="2" charset="2"/>
              <a:buChar char="q"/>
            </a:pPr>
            <a:endParaRPr lang="en-US" sz="2400" b="1" dirty="0" smtClean="0"/>
          </a:p>
          <a:p>
            <a:pPr rtl="1">
              <a:buFont typeface="Wingdings" pitchFamily="2" charset="2"/>
              <a:buChar char="q"/>
            </a:pPr>
            <a:r>
              <a:rPr lang="ar-SA" sz="2400" b="1" dirty="0" smtClean="0"/>
              <a:t>يسمح هذا النموذج بتخزين البيانات في جداول ثنائية الأبعاد يمثل كيان </a:t>
            </a:r>
            <a:r>
              <a:rPr lang="en-US" sz="2400" b="1" dirty="0" smtClean="0"/>
              <a:t>Entity</a:t>
            </a:r>
            <a:r>
              <a:rPr lang="ar-SA" sz="2400" b="1" dirty="0" smtClean="0"/>
              <a:t> مكون من صفوف</a:t>
            </a:r>
            <a:r>
              <a:rPr lang="en-GB" sz="2400" b="1" dirty="0" smtClean="0"/>
              <a:t> </a:t>
            </a:r>
            <a:r>
              <a:rPr lang="ar-EG" sz="2400" b="1" dirty="0" smtClean="0"/>
              <a:t> او سجلات</a:t>
            </a:r>
            <a:r>
              <a:rPr lang="ar-SA" sz="2400" b="1" dirty="0" smtClean="0"/>
              <a:t> </a:t>
            </a:r>
            <a:r>
              <a:rPr lang="ar-SA" sz="2400" b="1" dirty="0" err="1" smtClean="0"/>
              <a:t>(</a:t>
            </a:r>
            <a:r>
              <a:rPr lang="en-GB" sz="2400" b="1" dirty="0" smtClean="0"/>
              <a:t>rows</a:t>
            </a:r>
            <a:r>
              <a:rPr lang="ar-SA" sz="2400" b="1" dirty="0" err="1" smtClean="0"/>
              <a:t>)</a:t>
            </a:r>
            <a:r>
              <a:rPr lang="ar-SA" sz="2400" b="1" dirty="0" smtClean="0"/>
              <a:t> </a:t>
            </a:r>
            <a:r>
              <a:rPr lang="en-GB" sz="2400" b="1" dirty="0" smtClean="0"/>
              <a:t> </a:t>
            </a:r>
            <a:r>
              <a:rPr lang="ar-SA" sz="2400" b="1" dirty="0" err="1" smtClean="0"/>
              <a:t>والأعمدة </a:t>
            </a:r>
            <a:r>
              <a:rPr lang="ar-SA" sz="2400" b="1" dirty="0" smtClean="0"/>
              <a:t>(الحقول أو الصفات</a:t>
            </a:r>
            <a:r>
              <a:rPr lang="ar-SA" sz="2400" b="1" dirty="0" err="1" smtClean="0"/>
              <a:t>)</a:t>
            </a:r>
            <a:r>
              <a:rPr lang="en-GB" sz="2400" b="1" dirty="0" smtClean="0"/>
              <a:t>columns </a:t>
            </a:r>
            <a:r>
              <a:rPr lang="ar-SA" sz="2400" b="1" dirty="0" err="1" smtClean="0"/>
              <a:t>.</a:t>
            </a:r>
            <a:r>
              <a:rPr lang="ar-SA" sz="2400" b="1" dirty="0" smtClean="0"/>
              <a:t> </a:t>
            </a:r>
          </a:p>
          <a:p>
            <a:pPr rtl="1">
              <a:buFont typeface="Wingdings" pitchFamily="2" charset="2"/>
              <a:buChar char="q"/>
            </a:pPr>
            <a:r>
              <a:rPr lang="ar-SA" sz="2400" b="1" dirty="0" smtClean="0"/>
              <a:t>مؤلفة من ثلاثة عناصر: </a:t>
            </a:r>
            <a:endParaRPr lang="en-US" sz="2400" b="1" dirty="0" smtClean="0"/>
          </a:p>
          <a:p>
            <a:pPr lvl="1" rtl="1">
              <a:buFont typeface="Wingdings" pitchFamily="2" charset="2"/>
              <a:buChar char="q"/>
            </a:pPr>
            <a:r>
              <a:rPr lang="ar-SA" sz="2400" b="1" dirty="0" smtClean="0"/>
              <a:t>هياكل البيانات و تسمى الجداول او العلاقات </a:t>
            </a:r>
            <a:r>
              <a:rPr lang="en-GB" sz="2400" b="1" dirty="0" smtClean="0"/>
              <a:t>Tables or Relations</a:t>
            </a:r>
            <a:endParaRPr lang="en-US" sz="2400" b="1" dirty="0" smtClean="0"/>
          </a:p>
          <a:p>
            <a:pPr lvl="1" rtl="1">
              <a:buFont typeface="Wingdings" pitchFamily="2" charset="2"/>
              <a:buChar char="q"/>
            </a:pPr>
            <a:r>
              <a:rPr lang="ar-SA" sz="2400" b="1" dirty="0" smtClean="0"/>
              <a:t>قواعد تسمح بالعلاقات بين الصفات </a:t>
            </a:r>
            <a:r>
              <a:rPr lang="en-GB" sz="2400" b="1" dirty="0" smtClean="0"/>
              <a:t>Relationships</a:t>
            </a:r>
            <a:endParaRPr lang="en-US" sz="2400" b="1" dirty="0" smtClean="0"/>
          </a:p>
          <a:p>
            <a:pPr lvl="1" rtl="1">
              <a:buFont typeface="Wingdings" pitchFamily="2" charset="2"/>
              <a:buChar char="q"/>
            </a:pPr>
            <a:r>
              <a:rPr lang="ar-SA" sz="2400" b="1" dirty="0" smtClean="0"/>
              <a:t>عوامل معالجة البيانات: العمليات الجبرية و الحسابية </a:t>
            </a:r>
            <a:r>
              <a:rPr lang="en-GB" sz="2400" b="1" dirty="0" smtClean="0"/>
              <a:t>Operations</a:t>
            </a:r>
            <a:endParaRPr lang="ar-SA" sz="2400" b="1" dirty="0" smtClean="0"/>
          </a:p>
          <a:p>
            <a:pPr rtl="1">
              <a:buFont typeface="Wingdings" pitchFamily="2" charset="2"/>
              <a:buChar char="q"/>
            </a:pPr>
            <a:r>
              <a:rPr lang="ar-SA" sz="2400" b="1" dirty="0" smtClean="0"/>
              <a:t>يعتبر هذا النوع من قواعد البيانات الأكثر انتشارا ويستخدم مع  الحاسبات الشخصية ،مثل </a:t>
            </a:r>
            <a:r>
              <a:rPr lang="en-US" sz="2400" b="1" dirty="0" smtClean="0"/>
              <a:t>MS Access</a:t>
            </a:r>
            <a:r>
              <a:rPr lang="ar-SA" sz="2400" b="1" dirty="0" smtClean="0"/>
              <a:t>، </a:t>
            </a:r>
            <a:r>
              <a:rPr lang="en-US" sz="2400" b="1" dirty="0" smtClean="0"/>
              <a:t>Oracle </a:t>
            </a:r>
            <a:r>
              <a:rPr lang="en-US" sz="2400" b="1" dirty="0" err="1" smtClean="0"/>
              <a:t>Lite</a:t>
            </a:r>
            <a:r>
              <a:rPr lang="en-US" sz="2400" b="1" dirty="0" smtClean="0"/>
              <a:t> </a:t>
            </a:r>
            <a:r>
              <a:rPr lang="ar-SA" sz="2400" b="1" dirty="0" smtClean="0"/>
              <a:t> ومع الحاسبات الكبيرة مثل </a:t>
            </a:r>
            <a:r>
              <a:rPr lang="en-US" sz="2400" b="1" dirty="0" smtClean="0"/>
              <a:t>DB2</a:t>
            </a:r>
            <a:r>
              <a:rPr lang="ar-SA" sz="2400" b="1" dirty="0" smtClean="0"/>
              <a:t>، </a:t>
            </a:r>
            <a:r>
              <a:rPr lang="en-US" sz="2400" b="1" dirty="0" smtClean="0"/>
              <a:t>Oracle</a:t>
            </a:r>
            <a:r>
              <a:rPr lang="ar-SA" sz="2400" b="1" dirty="0" smtClean="0"/>
              <a:t> و</a:t>
            </a:r>
            <a:r>
              <a:rPr lang="en-US" sz="2400" b="1" dirty="0" smtClean="0"/>
              <a:t> MS SQL Server</a:t>
            </a:r>
            <a:r>
              <a:rPr lang="ar-SA" sz="2400" b="1" dirty="0" smtClean="0"/>
              <a:t>.</a:t>
            </a:r>
            <a:endParaRPr lang="en-US" sz="2400" b="1" dirty="0"/>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fld id="{A9799A0F-14AE-4229-BDF2-70E0430F13FD}" type="datetime1">
              <a:rPr lang="en-US" smtClean="0"/>
              <a:pPr>
                <a:defRPr/>
              </a:pPr>
              <a:t>10/22/2013</a:t>
            </a:fld>
            <a:endParaRPr lang="en-US" dirty="0"/>
          </a:p>
        </p:txBody>
      </p:sp>
      <p:sp>
        <p:nvSpPr>
          <p:cNvPr id="6" name="Footer Placeholder 5"/>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1" name="Rectangle 3"/>
          <p:cNvSpPr>
            <a:spLocks noChangeArrowheads="1"/>
          </p:cNvSpPr>
          <p:nvPr/>
        </p:nvSpPr>
        <p:spPr bwMode="auto">
          <a:xfrm>
            <a:off x="1568450" y="200026"/>
            <a:ext cx="8337550" cy="523875"/>
          </a:xfrm>
          <a:prstGeom prst="rect">
            <a:avLst/>
          </a:prstGeom>
          <a:noFill/>
          <a:ln w="12700">
            <a:noFill/>
            <a:miter lim="800000"/>
            <a:headEnd/>
            <a:tailEnd/>
          </a:ln>
          <a:effectLst/>
        </p:spPr>
        <p:txBody>
          <a:bodyPr lIns="90488" tIns="44450" rIns="90488" bIns="44450" anchor="ctr"/>
          <a:lstStyle/>
          <a:p>
            <a:pPr algn="ctr" eaLnBrk="0" hangingPunct="0">
              <a:defRPr/>
            </a:pPr>
            <a:endParaRPr lang="en-US" sz="1600" b="1" dirty="0">
              <a:effectLst>
                <a:outerShdw blurRad="38100" dist="38100" dir="2700000" algn="tl">
                  <a:srgbClr val="C0C0C0"/>
                </a:outerShdw>
              </a:effectLst>
            </a:endParaRPr>
          </a:p>
        </p:txBody>
      </p:sp>
      <p:sp>
        <p:nvSpPr>
          <p:cNvPr id="145414" name="Rectangle 6"/>
          <p:cNvSpPr>
            <a:spLocks noChangeArrowheads="1"/>
          </p:cNvSpPr>
          <p:nvPr/>
        </p:nvSpPr>
        <p:spPr bwMode="auto">
          <a:xfrm>
            <a:off x="742950" y="1219200"/>
            <a:ext cx="8420100" cy="369332"/>
          </a:xfrm>
          <a:prstGeom prst="rect">
            <a:avLst/>
          </a:prstGeom>
          <a:noFill/>
          <a:ln w="9525">
            <a:noFill/>
            <a:miter lim="800000"/>
            <a:headEnd/>
            <a:tailEnd/>
          </a:ln>
          <a:effectLst/>
        </p:spPr>
        <p:txBody>
          <a:bodyPr>
            <a:spAutoFit/>
          </a:bodyPr>
          <a:lstStyle/>
          <a:p>
            <a:pPr algn="ctr">
              <a:defRPr/>
            </a:pPr>
            <a:r>
              <a:rPr lang="ar-EG" b="1" dirty="0" smtClean="0">
                <a:solidFill>
                  <a:srgbClr val="9F0F10"/>
                </a:solidFill>
                <a:effectLst>
                  <a:outerShdw blurRad="38100" dist="38100" dir="2700000" algn="tl">
                    <a:srgbClr val="C0C0C0"/>
                  </a:outerShdw>
                </a:effectLst>
                <a:cs typeface="Times New Roman" pitchFamily="18" charset="0"/>
              </a:rPr>
              <a:t> مثال لجدول يمثل بيانات موردين </a:t>
            </a:r>
            <a:r>
              <a:rPr lang="en-US" b="1" dirty="0" smtClean="0">
                <a:solidFill>
                  <a:srgbClr val="9F0F10"/>
                </a:solidFill>
                <a:effectLst>
                  <a:outerShdw blurRad="38100" dist="38100" dir="2700000" algn="tl">
                    <a:srgbClr val="C0C0C0"/>
                  </a:outerShdw>
                </a:effectLst>
                <a:cs typeface="Times New Roman" pitchFamily="18" charset="0"/>
              </a:rPr>
              <a:t>Relational </a:t>
            </a:r>
            <a:r>
              <a:rPr lang="en-US" b="1" dirty="0">
                <a:solidFill>
                  <a:srgbClr val="9F0F10"/>
                </a:solidFill>
                <a:effectLst>
                  <a:outerShdw blurRad="38100" dist="38100" dir="2700000" algn="tl">
                    <a:srgbClr val="C0C0C0"/>
                  </a:outerShdw>
                </a:effectLst>
                <a:cs typeface="Times New Roman" pitchFamily="18" charset="0"/>
              </a:rPr>
              <a:t>Database Tables</a:t>
            </a:r>
          </a:p>
        </p:txBody>
      </p:sp>
      <p:graphicFrame>
        <p:nvGraphicFramePr>
          <p:cNvPr id="2050" name="Object 10"/>
          <p:cNvGraphicFramePr>
            <a:graphicFrameLocks noChangeAspect="1"/>
          </p:cNvGraphicFramePr>
          <p:nvPr/>
        </p:nvGraphicFramePr>
        <p:xfrm>
          <a:off x="111787" y="1985962"/>
          <a:ext cx="9629113" cy="3195638"/>
        </p:xfrm>
        <a:graphic>
          <a:graphicData uri="http://schemas.openxmlformats.org/presentationml/2006/ole">
            <p:oleObj spid="_x0000_s2050" name="Image" r:id="rId4" imgW="10171429" imgH="3657143" progId="">
              <p:embed/>
            </p:oleObj>
          </a:graphicData>
        </a:graphic>
      </p:graphicFrame>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b="1" dirty="0" smtClean="0">
                <a:cs typeface="Arial" pitchFamily="34" charset="0"/>
              </a:rPr>
              <a:t>نظم إدارة </a:t>
            </a:r>
            <a:r>
              <a:rPr lang="ar-SA" b="1" dirty="0" smtClean="0"/>
              <a:t>قواعد البيانات</a:t>
            </a:r>
            <a:r>
              <a:rPr lang="ar-EG" b="1" dirty="0" smtClean="0"/>
              <a:t> </a:t>
            </a:r>
            <a:r>
              <a:rPr lang="ar-EG" b="1" dirty="0" err="1" smtClean="0"/>
              <a:t>العلائقية</a:t>
            </a:r>
            <a:endParaRPr lang="en-US" b="1" dirty="0"/>
          </a:p>
        </p:txBody>
      </p:sp>
      <p:sp>
        <p:nvSpPr>
          <p:cNvPr id="3" name="عنصر نائب للمحتوى 2"/>
          <p:cNvSpPr>
            <a:spLocks noGrp="1"/>
          </p:cNvSpPr>
          <p:nvPr>
            <p:ph idx="1"/>
          </p:nvPr>
        </p:nvSpPr>
        <p:spPr>
          <a:xfrm>
            <a:off x="309530" y="1214422"/>
            <a:ext cx="9519114" cy="4876800"/>
          </a:xfrm>
        </p:spPr>
        <p:txBody>
          <a:bodyPr/>
          <a:lstStyle/>
          <a:p>
            <a:pPr marL="514350" indent="-514350" rtl="1">
              <a:buFont typeface="Wingdings" pitchFamily="2" charset="2"/>
              <a:buChar char="q"/>
            </a:pPr>
            <a:endParaRPr lang="en-US" sz="2800" b="1" dirty="0" smtClean="0"/>
          </a:p>
          <a:p>
            <a:pPr lvl="1" rtl="1">
              <a:buFont typeface="Wingdings" pitchFamily="2" charset="2"/>
              <a:buChar char="q"/>
            </a:pPr>
            <a:r>
              <a:rPr lang="ar-SA" sz="2400" b="1" dirty="0" smtClean="0"/>
              <a:t>يتم ربط الجداول في علاقات من خلال الحقل المفتاح أو الأساسي لأحد الجداول</a:t>
            </a:r>
            <a:r>
              <a:rPr lang="en-GB" sz="2400" b="1" dirty="0" smtClean="0"/>
              <a:t>primary  key</a:t>
            </a:r>
            <a:r>
              <a:rPr lang="ar-SA" sz="2400" b="1" dirty="0" smtClean="0"/>
              <a:t>، مثل رقم العميل جدول العملاء، ويكون هذا الحقل في جدوله الأساسي حقل مفتاح، أي لا تتكرر قيمته بكل سجلات الجدول، ويسمى هذا الحقل في الجدول الآخر بالمفتاح الأجنبي </a:t>
            </a:r>
            <a:r>
              <a:rPr lang="en-US" sz="2400" b="1" dirty="0" smtClean="0"/>
              <a:t>foreign key</a:t>
            </a:r>
            <a:r>
              <a:rPr lang="ar-SA" sz="2400" b="1" dirty="0" smtClean="0"/>
              <a:t> مثل الحقل رقم العميل بجدول الطلبات، حيث يمكن أن تتكرر قيمته في جدول الطلبات بقدر ما يقوم بطلبات العميل المعني.</a:t>
            </a:r>
            <a:endParaRPr lang="en-US" sz="2400" b="1" dirty="0" smtClean="0"/>
          </a:p>
          <a:p>
            <a:pPr lvl="1" rtl="1">
              <a:buFont typeface="Wingdings" pitchFamily="2" charset="2"/>
              <a:buChar char="q"/>
            </a:pPr>
            <a:r>
              <a:rPr lang="ar-SA" sz="2400" b="1" dirty="0" smtClean="0"/>
              <a:t>مثال: عميل وفاتورة</a:t>
            </a:r>
            <a:endParaRPr lang="en-US" sz="2400" b="1" dirty="0"/>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fld id="{6B62A605-1CBD-462E-AC2B-8E9ED90E73A4}" type="datetime1">
              <a:rPr lang="en-US" smtClean="0"/>
              <a:pPr>
                <a:defRPr/>
              </a:pPr>
              <a:t>10/22/2013</a:t>
            </a:fld>
            <a:endParaRPr lang="en-US" dirty="0"/>
          </a:p>
        </p:txBody>
      </p:sp>
      <p:sp>
        <p:nvSpPr>
          <p:cNvPr id="6" name="Footer Placeholder 5"/>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9" name="Rectangle 3"/>
          <p:cNvSpPr>
            <a:spLocks noChangeArrowheads="1"/>
          </p:cNvSpPr>
          <p:nvPr/>
        </p:nvSpPr>
        <p:spPr bwMode="auto">
          <a:xfrm>
            <a:off x="1568450" y="200026"/>
            <a:ext cx="8337550" cy="523875"/>
          </a:xfrm>
          <a:prstGeom prst="rect">
            <a:avLst/>
          </a:prstGeom>
          <a:noFill/>
          <a:ln w="12700">
            <a:noFill/>
            <a:miter lim="800000"/>
            <a:headEnd/>
            <a:tailEnd/>
          </a:ln>
          <a:effectLst/>
        </p:spPr>
        <p:txBody>
          <a:bodyPr lIns="90488" tIns="44450" rIns="90488" bIns="44450" anchor="ctr"/>
          <a:lstStyle/>
          <a:p>
            <a:pPr algn="ctr" eaLnBrk="0" hangingPunct="0">
              <a:defRPr/>
            </a:pPr>
            <a:endParaRPr lang="en-US" sz="1600" b="1" dirty="0">
              <a:effectLst>
                <a:outerShdw blurRad="38100" dist="38100" dir="2700000" algn="tl">
                  <a:srgbClr val="C0C0C0"/>
                </a:outerShdw>
              </a:effectLst>
            </a:endParaRPr>
          </a:p>
        </p:txBody>
      </p:sp>
      <p:sp>
        <p:nvSpPr>
          <p:cNvPr id="147462" name="Rectangle 6"/>
          <p:cNvSpPr>
            <a:spLocks noChangeArrowheads="1"/>
          </p:cNvSpPr>
          <p:nvPr/>
        </p:nvSpPr>
        <p:spPr bwMode="auto">
          <a:xfrm>
            <a:off x="742950" y="1219200"/>
            <a:ext cx="8420100" cy="369332"/>
          </a:xfrm>
          <a:prstGeom prst="rect">
            <a:avLst/>
          </a:prstGeom>
          <a:noFill/>
          <a:ln w="9525">
            <a:noFill/>
            <a:miter lim="800000"/>
            <a:headEnd/>
            <a:tailEnd/>
          </a:ln>
          <a:effectLst/>
        </p:spPr>
        <p:txBody>
          <a:bodyPr>
            <a:spAutoFit/>
          </a:bodyPr>
          <a:lstStyle/>
          <a:p>
            <a:pPr>
              <a:defRPr/>
            </a:pPr>
            <a:r>
              <a:rPr lang="ar-EG" b="1" dirty="0" smtClean="0">
                <a:solidFill>
                  <a:srgbClr val="9F0F10"/>
                </a:solidFill>
                <a:effectLst>
                  <a:outerShdw blurRad="38100" dist="38100" dir="2700000" algn="tl">
                    <a:srgbClr val="C0C0C0"/>
                  </a:outerShdw>
                </a:effectLst>
                <a:cs typeface="Times New Roman" pitchFamily="18" charset="0"/>
              </a:rPr>
              <a:t>مثال لجدول يمثل بيانات قطع غيار </a:t>
            </a:r>
            <a:r>
              <a:rPr lang="en-US" b="1" dirty="0" smtClean="0">
                <a:solidFill>
                  <a:srgbClr val="9F0F10"/>
                </a:solidFill>
                <a:effectLst>
                  <a:outerShdw blurRad="38100" dist="38100" dir="2700000" algn="tl">
                    <a:srgbClr val="C0C0C0"/>
                  </a:outerShdw>
                </a:effectLst>
                <a:cs typeface="Times New Roman" pitchFamily="18" charset="0"/>
              </a:rPr>
              <a:t>Relational </a:t>
            </a:r>
            <a:r>
              <a:rPr lang="en-US" b="1" dirty="0">
                <a:solidFill>
                  <a:srgbClr val="9F0F10"/>
                </a:solidFill>
                <a:effectLst>
                  <a:outerShdw blurRad="38100" dist="38100" dir="2700000" algn="tl">
                    <a:srgbClr val="C0C0C0"/>
                  </a:outerShdw>
                </a:effectLst>
                <a:cs typeface="Times New Roman" pitchFamily="18" charset="0"/>
              </a:rPr>
              <a:t>Database </a:t>
            </a:r>
            <a:r>
              <a:rPr lang="en-US" b="1" dirty="0" smtClean="0">
                <a:solidFill>
                  <a:srgbClr val="9F0F10"/>
                </a:solidFill>
                <a:effectLst>
                  <a:outerShdw blurRad="38100" dist="38100" dir="2700000" algn="tl">
                    <a:srgbClr val="C0C0C0"/>
                  </a:outerShdw>
                </a:effectLst>
                <a:cs typeface="Times New Roman" pitchFamily="18" charset="0"/>
              </a:rPr>
              <a:t>Tables</a:t>
            </a:r>
            <a:r>
              <a:rPr lang="ar-EG" b="1" dirty="0" smtClean="0">
                <a:solidFill>
                  <a:srgbClr val="9F0F10"/>
                </a:solidFill>
                <a:effectLst>
                  <a:outerShdw blurRad="38100" dist="38100" dir="2700000" algn="tl">
                    <a:srgbClr val="C0C0C0"/>
                  </a:outerShdw>
                </a:effectLst>
                <a:cs typeface="Times New Roman" pitchFamily="18" charset="0"/>
              </a:rPr>
              <a:t>  </a:t>
            </a:r>
            <a:endParaRPr lang="en-US" b="1" dirty="0">
              <a:solidFill>
                <a:srgbClr val="9F0F10"/>
              </a:solidFill>
              <a:effectLst>
                <a:outerShdw blurRad="38100" dist="38100" dir="2700000" algn="tl">
                  <a:srgbClr val="C0C0C0"/>
                </a:outerShdw>
              </a:effectLst>
              <a:cs typeface="Times New Roman" pitchFamily="18" charset="0"/>
            </a:endParaRPr>
          </a:p>
        </p:txBody>
      </p:sp>
      <p:graphicFrame>
        <p:nvGraphicFramePr>
          <p:cNvPr id="3074" name="Object 8"/>
          <p:cNvGraphicFramePr>
            <a:graphicFrameLocks noChangeAspect="1"/>
          </p:cNvGraphicFramePr>
          <p:nvPr/>
        </p:nvGraphicFramePr>
        <p:xfrm>
          <a:off x="1898650" y="2133600"/>
          <a:ext cx="6191250" cy="3956050"/>
        </p:xfrm>
        <a:graphic>
          <a:graphicData uri="http://schemas.openxmlformats.org/presentationml/2006/ole">
            <p:oleObj spid="_x0000_s3074" name="Image" r:id="rId4" imgW="5942857" imgH="4114286" progId="">
              <p:embed/>
            </p:oleObj>
          </a:graphicData>
        </a:graphic>
      </p:graphicFrame>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b="1" dirty="0" smtClean="0">
                <a:cs typeface="Arial" pitchFamily="34" charset="0"/>
              </a:rPr>
              <a:t>نظم إدارة </a:t>
            </a:r>
            <a:r>
              <a:rPr lang="ar-SA" b="1" dirty="0" smtClean="0"/>
              <a:t>قواعد البيانات</a:t>
            </a:r>
            <a:r>
              <a:rPr lang="ar-EG" b="1" dirty="0" smtClean="0"/>
              <a:t> </a:t>
            </a:r>
            <a:r>
              <a:rPr lang="ar-EG" b="1" dirty="0" err="1" smtClean="0"/>
              <a:t>العلائقية</a:t>
            </a:r>
            <a:endParaRPr lang="en-US" b="1" dirty="0"/>
          </a:p>
        </p:txBody>
      </p:sp>
      <p:sp>
        <p:nvSpPr>
          <p:cNvPr id="3" name="عنصر نائب للمحتوى 2"/>
          <p:cNvSpPr>
            <a:spLocks noGrp="1"/>
          </p:cNvSpPr>
          <p:nvPr>
            <p:ph idx="1"/>
          </p:nvPr>
        </p:nvSpPr>
        <p:spPr>
          <a:xfrm>
            <a:off x="309530" y="1142984"/>
            <a:ext cx="9519044" cy="4876800"/>
          </a:xfrm>
        </p:spPr>
        <p:txBody>
          <a:bodyPr/>
          <a:lstStyle/>
          <a:p>
            <a:pPr marL="514350" indent="-514350" rtl="1">
              <a:buFont typeface="Wingdings" pitchFamily="2" charset="2"/>
              <a:buChar char="q"/>
            </a:pPr>
            <a:endParaRPr lang="ar-SA" sz="2000" b="1" dirty="0" smtClean="0"/>
          </a:p>
          <a:p>
            <a:pPr marL="914400" lvl="1" indent="-514350" rtl="1">
              <a:buFont typeface="Wingdings" pitchFamily="2" charset="2"/>
              <a:buChar char="q"/>
            </a:pPr>
            <a:r>
              <a:rPr lang="ar-SA" sz="2000" b="1" dirty="0" smtClean="0"/>
              <a:t>يوجد ثلاثة عمليات أساسية لمعالجة واسترجاع البيانات من قاعدة البيانات مع هذا النموذج:</a:t>
            </a:r>
          </a:p>
          <a:p>
            <a:pPr marL="1314450" lvl="2" indent="-514350" rtl="1">
              <a:buFont typeface="Wingdings" pitchFamily="2" charset="2"/>
              <a:buChar char="q"/>
            </a:pPr>
            <a:r>
              <a:rPr lang="ar-SA" sz="2000" b="1" dirty="0" smtClean="0"/>
              <a:t>عملية الاختيار </a:t>
            </a:r>
            <a:r>
              <a:rPr lang="en-US" sz="2000" b="1" dirty="0" smtClean="0"/>
              <a:t>Select</a:t>
            </a:r>
            <a:r>
              <a:rPr lang="ar-SA" sz="2000" b="1" dirty="0" smtClean="0"/>
              <a:t>: لاستخراج مجموعة </a:t>
            </a:r>
            <a:r>
              <a:rPr lang="ar-EG" sz="2000" b="1" dirty="0" smtClean="0"/>
              <a:t>سجلات </a:t>
            </a:r>
            <a:r>
              <a:rPr lang="ar-SA" sz="2000" b="1" dirty="0" smtClean="0"/>
              <a:t>من جدول أو أكثر حسب شروط محددة</a:t>
            </a:r>
          </a:p>
          <a:p>
            <a:pPr marL="1314450" lvl="2" indent="-514350" rtl="1">
              <a:buFont typeface="Wingdings" pitchFamily="2" charset="2"/>
              <a:buChar char="q"/>
            </a:pPr>
            <a:r>
              <a:rPr lang="ar-SA" sz="2000" b="1" dirty="0" smtClean="0"/>
              <a:t>عملية الإسقاط </a:t>
            </a:r>
            <a:r>
              <a:rPr lang="en-US" sz="2000" b="1" dirty="0" smtClean="0"/>
              <a:t>Project</a:t>
            </a:r>
            <a:r>
              <a:rPr lang="ar-SA" sz="2000" b="1" dirty="0" smtClean="0"/>
              <a:t>: إختيار عدة حقول من جدول  لإنشاء جدول جديد </a:t>
            </a:r>
            <a:r>
              <a:rPr lang="ar-EG" sz="2000" b="1" dirty="0" smtClean="0"/>
              <a:t>يحتوي فقط علي البيانات في الحقول المطلوبة</a:t>
            </a:r>
            <a:r>
              <a:rPr lang="ar-SA" sz="2000" b="1" dirty="0" smtClean="0"/>
              <a:t> </a:t>
            </a:r>
          </a:p>
          <a:p>
            <a:pPr marL="1314450" lvl="2" indent="-514350" rtl="1">
              <a:buFont typeface="Wingdings" pitchFamily="2" charset="2"/>
              <a:buChar char="q"/>
            </a:pPr>
            <a:r>
              <a:rPr lang="ar-SA" sz="2000" b="1" dirty="0" smtClean="0"/>
              <a:t>عملية الربط </a:t>
            </a:r>
            <a:r>
              <a:rPr lang="en-US" sz="2000" b="1" dirty="0" smtClean="0"/>
              <a:t>join</a:t>
            </a:r>
            <a:r>
              <a:rPr lang="ar-SA" sz="2000" b="1" dirty="0" smtClean="0"/>
              <a:t>: التي تسمح بربط عدة جداول ببعضهم لاسترجاع بيانات منهم ولضبط العلاقات بين الجداول</a:t>
            </a:r>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fld id="{DE43A94E-341D-47D0-960F-1408B483E511}" type="datetime1">
              <a:rPr lang="en-US" smtClean="0"/>
              <a:pPr>
                <a:defRPr/>
              </a:pPr>
              <a:t>10/22/2013</a:t>
            </a:fld>
            <a:endParaRPr lang="en-US" dirty="0"/>
          </a:p>
        </p:txBody>
      </p:sp>
      <p:sp>
        <p:nvSpPr>
          <p:cNvPr id="6" name="Footer Placeholder 5"/>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7" name="Rectangle 3"/>
          <p:cNvSpPr>
            <a:spLocks noChangeArrowheads="1"/>
          </p:cNvSpPr>
          <p:nvPr/>
        </p:nvSpPr>
        <p:spPr bwMode="auto">
          <a:xfrm>
            <a:off x="1568450" y="200026"/>
            <a:ext cx="8337550" cy="523875"/>
          </a:xfrm>
          <a:prstGeom prst="rect">
            <a:avLst/>
          </a:prstGeom>
          <a:noFill/>
          <a:ln w="12700">
            <a:noFill/>
            <a:miter lim="800000"/>
            <a:headEnd/>
            <a:tailEnd/>
          </a:ln>
          <a:effectLst/>
        </p:spPr>
        <p:txBody>
          <a:bodyPr lIns="90488" tIns="44450" rIns="90488" bIns="44450" anchor="ctr"/>
          <a:lstStyle/>
          <a:p>
            <a:pPr algn="ctr" eaLnBrk="0" hangingPunct="0">
              <a:defRPr/>
            </a:pPr>
            <a:endParaRPr lang="en-US" sz="1600" b="1" dirty="0">
              <a:effectLst>
                <a:outerShdw blurRad="38100" dist="38100" dir="2700000" algn="tl">
                  <a:srgbClr val="C0C0C0"/>
                </a:outerShdw>
              </a:effectLst>
            </a:endParaRPr>
          </a:p>
        </p:txBody>
      </p:sp>
      <p:sp>
        <p:nvSpPr>
          <p:cNvPr id="4100" name="Text Box 4"/>
          <p:cNvSpPr txBox="1">
            <a:spLocks noChangeArrowheads="1"/>
          </p:cNvSpPr>
          <p:nvPr/>
        </p:nvSpPr>
        <p:spPr bwMode="auto">
          <a:xfrm>
            <a:off x="4325868" y="6096001"/>
            <a:ext cx="1287532" cy="369332"/>
          </a:xfrm>
          <a:prstGeom prst="rect">
            <a:avLst/>
          </a:prstGeom>
          <a:noFill/>
          <a:ln w="9525">
            <a:noFill/>
            <a:miter lim="800000"/>
            <a:headEnd/>
            <a:tailEnd/>
          </a:ln>
        </p:spPr>
        <p:txBody>
          <a:bodyPr wrap="none">
            <a:spAutoFit/>
          </a:bodyPr>
          <a:lstStyle/>
          <a:p>
            <a:r>
              <a:rPr lang="en-US" sz="1800" b="1"/>
              <a:t>Figure 6-5</a:t>
            </a:r>
          </a:p>
        </p:txBody>
      </p:sp>
      <p:sp>
        <p:nvSpPr>
          <p:cNvPr id="149510" name="Rectangle 6"/>
          <p:cNvSpPr>
            <a:spLocks noChangeArrowheads="1"/>
          </p:cNvSpPr>
          <p:nvPr/>
        </p:nvSpPr>
        <p:spPr bwMode="auto">
          <a:xfrm>
            <a:off x="742950" y="1219200"/>
            <a:ext cx="8420100" cy="369332"/>
          </a:xfrm>
          <a:prstGeom prst="rect">
            <a:avLst/>
          </a:prstGeom>
          <a:noFill/>
          <a:ln w="9525">
            <a:noFill/>
            <a:miter lim="800000"/>
            <a:headEnd/>
            <a:tailEnd/>
          </a:ln>
          <a:effectLst/>
        </p:spPr>
        <p:txBody>
          <a:bodyPr>
            <a:spAutoFit/>
          </a:bodyPr>
          <a:lstStyle/>
          <a:p>
            <a:pPr algn="ctr">
              <a:defRPr/>
            </a:pPr>
            <a:r>
              <a:rPr lang="en-US" b="1" dirty="0">
                <a:solidFill>
                  <a:srgbClr val="9F0F10"/>
                </a:solidFill>
                <a:effectLst>
                  <a:outerShdw blurRad="38100" dist="38100" dir="2700000" algn="tl">
                    <a:srgbClr val="C0C0C0"/>
                  </a:outerShdw>
                </a:effectLst>
                <a:cs typeface="Times New Roman" pitchFamily="18" charset="0"/>
              </a:rPr>
              <a:t>The Three Basic Operations of a Relational DBMS</a:t>
            </a:r>
          </a:p>
        </p:txBody>
      </p:sp>
      <p:graphicFrame>
        <p:nvGraphicFramePr>
          <p:cNvPr id="4098" name="Object 8"/>
          <p:cNvGraphicFramePr>
            <a:graphicFrameLocks noChangeAspect="1"/>
          </p:cNvGraphicFramePr>
          <p:nvPr/>
        </p:nvGraphicFramePr>
        <p:xfrm>
          <a:off x="165100" y="2282826"/>
          <a:ext cx="9575800" cy="2924175"/>
        </p:xfrm>
        <a:graphic>
          <a:graphicData uri="http://schemas.openxmlformats.org/presentationml/2006/ole">
            <p:oleObj spid="_x0000_s4098" name="Image" r:id="rId4" imgW="12444444" imgH="4114286" progId="">
              <p:embed/>
            </p:oleObj>
          </a:graphicData>
        </a:graphic>
      </p:graphicFrame>
      <p:sp>
        <p:nvSpPr>
          <p:cNvPr id="4103" name="Text Box 6"/>
          <p:cNvSpPr txBox="1">
            <a:spLocks noChangeArrowheads="1"/>
          </p:cNvSpPr>
          <p:nvPr/>
        </p:nvSpPr>
        <p:spPr bwMode="auto">
          <a:xfrm>
            <a:off x="3054350" y="882650"/>
            <a:ext cx="5448300" cy="461665"/>
          </a:xfrm>
          <a:prstGeom prst="rect">
            <a:avLst/>
          </a:prstGeom>
          <a:noFill/>
          <a:ln w="12700">
            <a:noFill/>
            <a:miter lim="800000"/>
            <a:headEnd/>
            <a:tailEnd/>
          </a:ln>
        </p:spPr>
        <p:txBody>
          <a:bodyPr>
            <a:spAutoFit/>
          </a:bodyPr>
          <a:lstStyle/>
          <a:p>
            <a:pPr algn="ctr" eaLnBrk="0" hangingPunct="0">
              <a:spcBef>
                <a:spcPct val="50000"/>
              </a:spcBef>
            </a:pPr>
            <a:r>
              <a:rPr lang="ar-EG" sz="2400" b="1" dirty="0" smtClean="0">
                <a:cs typeface="Times New Roman" pitchFamily="18" charset="0"/>
              </a:rPr>
              <a:t>امثلة </a:t>
            </a:r>
            <a:r>
              <a:rPr lang="ar-EG" sz="2400" b="1" dirty="0" err="1" smtClean="0">
                <a:cs typeface="Times New Roman" pitchFamily="18" charset="0"/>
              </a:rPr>
              <a:t>لانواع</a:t>
            </a:r>
            <a:r>
              <a:rPr lang="ar-EG" sz="2400" b="1" dirty="0" smtClean="0">
                <a:cs typeface="Times New Roman" pitchFamily="18" charset="0"/>
              </a:rPr>
              <a:t> العمليات في قواعد البيانات </a:t>
            </a:r>
            <a:r>
              <a:rPr lang="ar-EG" sz="2400" b="1" dirty="0" err="1" smtClean="0">
                <a:cs typeface="Times New Roman" pitchFamily="18" charset="0"/>
              </a:rPr>
              <a:t>العلائقية</a:t>
            </a:r>
            <a:endParaRPr lang="en-US" sz="2400" b="1" dirty="0">
              <a:cs typeface="Times New Roman" pitchFamily="18"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4378</TotalTime>
  <Words>1316</Words>
  <Application>Microsoft Office PowerPoint</Application>
  <PresentationFormat>A4 Paper (210x297 mm)</PresentationFormat>
  <Paragraphs>159</Paragraphs>
  <Slides>18</Slides>
  <Notes>5</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18</vt:i4>
      </vt:variant>
    </vt:vector>
  </HeadingPairs>
  <TitlesOfParts>
    <vt:vector size="20" baseType="lpstr">
      <vt:lpstr>Office Theme</vt:lpstr>
      <vt:lpstr>Image</vt:lpstr>
      <vt:lpstr>نظم المعلومات الإدارية Management Information Systems</vt:lpstr>
      <vt:lpstr>عناصر المحاضرة </vt:lpstr>
      <vt:lpstr>تنظيم الملفات- المصطلحات والمفاهيم </vt:lpstr>
      <vt:lpstr>تنظيم الملفات- المصطلحات والمفاهيم </vt:lpstr>
      <vt:lpstr>تنظيم الملفات- المصطلحات والمفاهيم </vt:lpstr>
      <vt:lpstr>تنظيم الملفات- المصطلحات والمفاهيم </vt:lpstr>
      <vt:lpstr>تنظيم الملفات- المصطلحات والمفاهيم </vt:lpstr>
      <vt:lpstr> تنظيم البيانات في البيئة التقليدية للملفات </vt:lpstr>
      <vt:lpstr> تنظيم البيانات في البيئة التقليدية للملفات </vt:lpstr>
      <vt:lpstr> قواعد البيانات Databases</vt:lpstr>
      <vt:lpstr> قواعد البيانات –مثال  Databases</vt:lpstr>
      <vt:lpstr>نظم إدارة قواعد البيانات Databases Management Systems (DBMS)</vt:lpstr>
      <vt:lpstr>نظم إدارة قواعد البيانات العلائقية</vt:lpstr>
      <vt:lpstr>Slide 14</vt:lpstr>
      <vt:lpstr>نظم إدارة قواعد البيانات العلائقية</vt:lpstr>
      <vt:lpstr>Slide 16</vt:lpstr>
      <vt:lpstr>نظم إدارة قواعد البيانات العلائقية</vt:lpstr>
      <vt:lpstr>Slide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ao</cp:lastModifiedBy>
  <cp:revision>291</cp:revision>
  <dcterms:created xsi:type="dcterms:W3CDTF">2009-10-14T19:14:34Z</dcterms:created>
  <dcterms:modified xsi:type="dcterms:W3CDTF">2013-10-22T17:59:23Z</dcterms:modified>
</cp:coreProperties>
</file>