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68" r:id="rId2"/>
    <p:sldId id="369" r:id="rId3"/>
    <p:sldId id="387" r:id="rId4"/>
    <p:sldId id="388" r:id="rId5"/>
    <p:sldId id="389" r:id="rId6"/>
    <p:sldId id="390" r:id="rId7"/>
    <p:sldId id="370" r:id="rId8"/>
    <p:sldId id="371" r:id="rId9"/>
    <p:sldId id="372" r:id="rId10"/>
    <p:sldId id="373" r:id="rId11"/>
    <p:sldId id="374" r:id="rId12"/>
    <p:sldId id="375" r:id="rId13"/>
    <p:sldId id="376" r:id="rId14"/>
    <p:sldId id="377" r:id="rId15"/>
    <p:sldId id="378" r:id="rId16"/>
    <p:sldId id="386" r:id="rId17"/>
    <p:sldId id="391" r:id="rId18"/>
    <p:sldId id="384" r:id="rId19"/>
    <p:sldId id="385"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858949FF-540F-4018-8B60-7ABEF591CC14}" type="slidenum">
              <a:rPr lang="en-US" smtClean="0"/>
              <a:pPr/>
              <a:t>4</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smtClean="0"/>
              <a:t>This graphic shows an example SQL statement that would be used to retrieve data from a database. In this case, the SQL statement is retrieving records from the PART table illustrated on Slide 14 (Figure 6-5) whose Part Number is either 137 or 150.</a:t>
            </a:r>
          </a:p>
          <a:p>
            <a:pPr eaLnBrk="1" hangingPunct="1"/>
            <a:endParaRPr lang="en-US" smtClean="0"/>
          </a:p>
          <a:p>
            <a:pPr eaLnBrk="1" hangingPunct="1"/>
            <a:r>
              <a:rPr lang="en-US" smtClean="0"/>
              <a:t>Ask students to relate what each phrase of this statement is doing. (For example, the statement says to take the following columns: Part_Number, Part_Name, Supplier Number, Supplier Name, from the two tables Part and Supplier, when the following two conditions are true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B38D23F-0605-41CB-A5F5-207F2A6F83A8}" type="slidenum">
              <a:rPr lang="en-US" smtClean="0"/>
              <a:pPr/>
              <a:t>6</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r>
              <a:rPr lang="en-US" smtClean="0"/>
              <a:t>This graphic shows the data dictionary capability of Microsoft access. For the field “Supplier Name” selected in the top pane, definitions can be configured in the General tab in the bottom pane. These General characteristics are Fields Size, Format, Input Mask, Caption, Default Value, Validation Rule, Validation Text, Required, Allow Zero Length, Indexed, Unicode Compression, IME mode, IME Sentence Mode, and Smart Tags.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smtClean="0">
                <a:solidFill>
                  <a:srgbClr val="C00000"/>
                </a:solidFill>
                <a:latin typeface="Lucida Calligraphy" pitchFamily="66" charset="0"/>
              </a:rPr>
              <a:t>المحاضرة الثامنة</a:t>
            </a:r>
            <a:endParaRPr lang="ar-EG" sz="3200" b="1" dirty="0" smtClean="0">
              <a:solidFill>
                <a:srgbClr val="C00000"/>
              </a:solidFill>
              <a:latin typeface="Lucida Calligraphy" pitchFamily="66" charset="0"/>
            </a:endParaRPr>
          </a:p>
          <a:p>
            <a:pPr rtl="1" eaLnBrk="1" hangingPunct="1"/>
            <a:r>
              <a:rPr lang="ar-EG" b="1" dirty="0" smtClean="0">
                <a:solidFill>
                  <a:srgbClr val="C00000"/>
                </a:solidFill>
                <a:cs typeface="Arial" pitchFamily="34" charset="0"/>
              </a:rPr>
              <a:t>قواعد البيانات وإدارة المعلومات</a:t>
            </a:r>
          </a:p>
          <a:p>
            <a:pPr rtl="1" eaLnBrk="1" hangingPunct="1"/>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indent="-514350" rtl="1" eaLnBrk="1" hangingPunct="1">
              <a:buSzPct val="90000"/>
              <a:buFont typeface="Wingdings" pitchFamily="2" charset="2"/>
              <a:buChar char="q"/>
            </a:pPr>
            <a:r>
              <a:rPr lang="ar-SA" sz="2800" b="1" dirty="0" smtClean="0">
                <a:solidFill>
                  <a:srgbClr val="00B050"/>
                </a:solidFill>
              </a:rPr>
              <a:t>عناصر نظام إدارة قواعد البيانات </a:t>
            </a:r>
            <a:endParaRPr lang="ar-EG" sz="2800" b="1" dirty="0" smtClean="0">
              <a:solidFill>
                <a:srgbClr val="00B050"/>
              </a:solidFill>
            </a:endParaRPr>
          </a:p>
          <a:p>
            <a:pPr marL="514350" indent="-514350" rtl="1" eaLnBrk="1" hangingPunct="1">
              <a:buSzPct val="90000"/>
              <a:buFont typeface="Wingdings" pitchFamily="2" charset="2"/>
              <a:buChar char="q"/>
            </a:pPr>
            <a:r>
              <a:rPr lang="ar-SA" sz="2800" b="1" dirty="0" smtClean="0">
                <a:solidFill>
                  <a:srgbClr val="00B050"/>
                </a:solidFill>
              </a:rPr>
              <a:t>قواعد البيانات </a:t>
            </a:r>
            <a:r>
              <a:rPr lang="ar-SA" sz="2800" b="1" dirty="0" err="1" smtClean="0">
                <a:solidFill>
                  <a:srgbClr val="00B050"/>
                </a:solidFill>
              </a:rPr>
              <a:t>كائنية</a:t>
            </a:r>
            <a:r>
              <a:rPr lang="ar-SA" sz="2800" b="1" dirty="0" smtClean="0">
                <a:solidFill>
                  <a:srgbClr val="00B050"/>
                </a:solidFill>
              </a:rPr>
              <a:t> التوجه </a:t>
            </a:r>
            <a:r>
              <a:rPr lang="en-US" sz="2800" b="1" dirty="0" smtClean="0">
                <a:solidFill>
                  <a:srgbClr val="00B050"/>
                </a:solidFill>
              </a:rPr>
              <a:t>Object Oriented Databases</a:t>
            </a:r>
            <a:r>
              <a:rPr lang="ar-SA" sz="2800" b="1" dirty="0" smtClean="0">
                <a:solidFill>
                  <a:srgbClr val="00B050"/>
                </a:solidFill>
              </a:rPr>
              <a:t> </a:t>
            </a:r>
            <a:endParaRPr lang="ar-EG" sz="2800" b="1" dirty="0" smtClean="0">
              <a:solidFill>
                <a:srgbClr val="00B050"/>
              </a:solidFill>
              <a:cs typeface="Arial" pitchFamily="34" charset="0"/>
            </a:endParaRPr>
          </a:p>
          <a:p>
            <a:pPr marL="514350" indent="-514350" rtl="1" eaLnBrk="1" hangingPunct="1">
              <a:buSzPct val="90000"/>
              <a:buFont typeface="Wingdings" pitchFamily="2" charset="2"/>
              <a:buChar char="q"/>
            </a:pPr>
            <a:r>
              <a:rPr lang="ar-SA" sz="2800" b="1" dirty="0" smtClean="0">
                <a:solidFill>
                  <a:srgbClr val="00B050"/>
                </a:solidFill>
                <a:cs typeface="Arial" pitchFamily="34" charset="0"/>
              </a:rPr>
              <a:t> </a:t>
            </a:r>
            <a:r>
              <a:rPr lang="ar-SA" sz="2800" b="1" dirty="0" smtClean="0">
                <a:solidFill>
                  <a:srgbClr val="00B050"/>
                </a:solidFill>
              </a:rPr>
              <a:t>تهجين نظم إدارة قواعد البيانات </a:t>
            </a:r>
            <a:r>
              <a:rPr lang="ar-SA" sz="2800" b="1" dirty="0" err="1" smtClean="0">
                <a:solidFill>
                  <a:srgbClr val="00B050"/>
                </a:solidFill>
              </a:rPr>
              <a:t>كائنية</a:t>
            </a:r>
            <a:r>
              <a:rPr lang="ar-SA" sz="2800" b="1" dirty="0" smtClean="0">
                <a:solidFill>
                  <a:srgbClr val="00B050"/>
                </a:solidFill>
              </a:rPr>
              <a:t> التوجه </a:t>
            </a:r>
            <a:r>
              <a:rPr lang="ar-SA" sz="2800" b="1" dirty="0" err="1" smtClean="0">
                <a:solidFill>
                  <a:srgbClr val="00B050"/>
                </a:solidFill>
              </a:rPr>
              <a:t>والعلائقية</a:t>
            </a:r>
            <a:endParaRPr lang="ar-EG" sz="2800" b="1" dirty="0" smtClean="0">
              <a:solidFill>
                <a:srgbClr val="00B050"/>
              </a:solidFill>
            </a:endParaRPr>
          </a:p>
          <a:p>
            <a:pPr marL="514350" indent="-514350" rtl="1" eaLnBrk="1" hangingPunct="1">
              <a:buSzPct val="90000"/>
              <a:buFont typeface="Wingdings" pitchFamily="2" charset="2"/>
              <a:buChar char="q"/>
            </a:pPr>
            <a:r>
              <a:rPr lang="ar-SA" sz="2800" b="1" dirty="0" smtClean="0">
                <a:solidFill>
                  <a:srgbClr val="00B050"/>
                </a:solidFill>
                <a:cs typeface="Arial" pitchFamily="34" charset="0"/>
              </a:rPr>
              <a:t> تصميم </a:t>
            </a:r>
            <a:r>
              <a:rPr lang="ar-SA" sz="2800" b="1" dirty="0" smtClean="0">
                <a:solidFill>
                  <a:srgbClr val="00B050"/>
                </a:solidFill>
              </a:rPr>
              <a:t>قواعد البيانات </a:t>
            </a:r>
            <a:r>
              <a:rPr lang="en-US" sz="2800" b="1" dirty="0" smtClean="0">
                <a:solidFill>
                  <a:srgbClr val="00B050"/>
                </a:solidFill>
              </a:rPr>
              <a:t>Designing Databases</a:t>
            </a:r>
            <a:endParaRPr lang="ar-EG" sz="2800" b="1" dirty="0" smtClean="0">
              <a:solidFill>
                <a:srgbClr val="00B050"/>
              </a:solidFill>
            </a:endParaRPr>
          </a:p>
          <a:p>
            <a:pPr marL="514350" indent="-514350" rtl="1" eaLnBrk="1" hangingPunct="1">
              <a:buSzPct val="90000"/>
              <a:buFont typeface="Wingdings" pitchFamily="2" charset="2"/>
              <a:buChar char="q"/>
            </a:pPr>
            <a:endParaRPr lang="ar-EG" sz="2800" b="1" dirty="0" smtClean="0">
              <a:solidFill>
                <a:srgbClr val="00B050"/>
              </a:solidFill>
            </a:endParaRPr>
          </a:p>
          <a:p>
            <a:pPr marL="514350" indent="-514350" rtl="1" eaLnBrk="1" hangingPunct="1">
              <a:buSzPct val="90000"/>
            </a:pPr>
            <a:endParaRPr lang="ar-EG" sz="2800" b="1" dirty="0" smtClean="0">
              <a:solidFill>
                <a:srgbClr val="00B050"/>
              </a:solidFill>
              <a:cs typeface="Arial" pitchFamily="34" charset="0"/>
            </a:endParaRPr>
          </a:p>
          <a:p>
            <a:pPr marL="514350" indent="-514350" rtl="1" eaLnBrk="1" hangingPunct="1">
              <a:buSzPct val="90000"/>
              <a:buFont typeface="Wingdings" pitchFamily="2" charset="2"/>
              <a:buChar char="q"/>
            </a:pPr>
            <a:endParaRPr lang="ar-SA" sz="2800" b="1" dirty="0" smtClean="0">
              <a:solidFill>
                <a:srgbClr val="00B050"/>
              </a:solidFill>
              <a:cs typeface="Arial" pitchFamily="34" charset="0"/>
            </a:endParaRPr>
          </a:p>
          <a:p>
            <a:pPr marL="514350" indent="-514350" rtl="1" eaLnBrk="1" hangingPunct="1">
              <a:buSzPct val="90000"/>
              <a:buFont typeface="Wingdings" pitchFamily="2" charset="2"/>
              <a:buChar char="q"/>
            </a:pPr>
            <a:endParaRPr lang="ar-SA" sz="2800" b="1" dirty="0" smtClean="0">
              <a:solidFill>
                <a:srgbClr val="00B050"/>
              </a:solidFill>
              <a:cs typeface="Arial" pitchFamily="34" charset="0"/>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SA" sz="2800" b="1" dirty="0" smtClean="0">
              <a:solidFill>
                <a:srgbClr val="00B050"/>
              </a:solidFill>
              <a:cs typeface="Arial" pitchFamily="34" charset="0"/>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SA" sz="2800" b="1" dirty="0" smtClean="0">
              <a:solidFill>
                <a:srgbClr val="00B050"/>
              </a:solidFill>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B375CA33-33CC-4AAA-8C85-904BD8CE555C}"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نظام إدارة قواعد البيانات </a:t>
            </a:r>
            <a:endParaRPr lang="en-US" dirty="0" smtClean="0"/>
          </a:p>
        </p:txBody>
      </p:sp>
      <p:sp>
        <p:nvSpPr>
          <p:cNvPr id="3" name="عنصر نائب للمحتوى 2"/>
          <p:cNvSpPr>
            <a:spLocks noGrp="1"/>
          </p:cNvSpPr>
          <p:nvPr>
            <p:ph idx="1"/>
          </p:nvPr>
        </p:nvSpPr>
        <p:spPr>
          <a:xfrm>
            <a:off x="303643" y="1195406"/>
            <a:ext cx="9525000" cy="5401946"/>
          </a:xfrm>
        </p:spPr>
        <p:txBody>
          <a:bodyPr/>
          <a:lstStyle/>
          <a:p>
            <a:pPr rtl="1"/>
            <a:endParaRPr lang="en-US" sz="2400" b="1" dirty="0" smtClean="0"/>
          </a:p>
          <a:p>
            <a:pPr lvl="1" rtl="1"/>
            <a:r>
              <a:rPr lang="ar-SA" sz="2400" b="1" u="sng" dirty="0" smtClean="0"/>
              <a:t>لغة تعريف البيانات </a:t>
            </a:r>
            <a:r>
              <a:rPr lang="en-US" sz="2400" b="1" u="sng" dirty="0" smtClean="0"/>
              <a:t>Data Definition Language - DDL</a:t>
            </a:r>
            <a:r>
              <a:rPr lang="ar-SA" sz="2400" b="1" dirty="0" smtClean="0"/>
              <a:t>: هي اللغة الرسمية التي يستعملها المبرمجون لتحديد هيكل محتوى قاعدة البيانات، فهي تسمح بتعريف كل عنصر بياني كما يظهر في قاعدة البيانات قبل تحويل عناصر البيانات إلى الشكل المطلوب من قبل البرامج التطبيقية. </a:t>
            </a:r>
          </a:p>
          <a:p>
            <a:pPr lvl="1" rtl="1"/>
            <a:endParaRPr lang="en-US" sz="2400" b="1" dirty="0" smtClean="0"/>
          </a:p>
          <a:p>
            <a:pPr lvl="1" rtl="1"/>
            <a:r>
              <a:rPr lang="ar-SA" sz="2400" b="1" u="sng" dirty="0" smtClean="0"/>
              <a:t>لغة معالجة البيانات </a:t>
            </a:r>
            <a:r>
              <a:rPr lang="en-US" sz="2400" b="1" u="sng" dirty="0" smtClean="0"/>
              <a:t>Data Manipulation Language - DML</a:t>
            </a:r>
            <a:r>
              <a:rPr lang="ar-SA" sz="2400" b="1" dirty="0" smtClean="0"/>
              <a:t>: هي لغة تستعمل بالتزامن مع لغات البرمجة من الجيل الثالث والرابع لمعالجة البيانات في قاعدة البيانات. وتحتوي على الأوامر التي تمكن من استرجاع واستخلاص البيانات من داخل قواعد البيانات. وتستعمل هذه اللغات من طرف المبرمجين والمستخدمين لقواعد البيانات لإجراء العمليات الخاصة بالإضافة والتحديث والاسترجاع. ومن أشهرها لغة الاستفسار المهيكلة </a:t>
            </a:r>
            <a:r>
              <a:rPr lang="en-US" sz="2400" b="1" dirty="0" smtClean="0"/>
              <a:t>Standard Query Language (SQL)</a:t>
            </a:r>
            <a:r>
              <a:rPr lang="ar-SA" sz="2400" b="1" dirty="0" smtClean="0"/>
              <a:t>. </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6D8D72BF-2B2A-4199-A854-6831D152855F}"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ChangeArrowheads="1"/>
          </p:cNvSpPr>
          <p:nvPr/>
        </p:nvSpPr>
        <p:spPr bwMode="auto">
          <a:xfrm>
            <a:off x="1568450" y="200026"/>
            <a:ext cx="8337550" cy="523875"/>
          </a:xfrm>
          <a:prstGeom prst="rect">
            <a:avLst/>
          </a:prstGeom>
          <a:noFill/>
          <a:ln w="12700">
            <a:noFill/>
            <a:miter lim="800000"/>
            <a:headEnd/>
            <a:tailEnd/>
          </a:ln>
          <a:effectLst/>
        </p:spPr>
        <p:txBody>
          <a:bodyPr lIns="90488" tIns="44450" rIns="90488" bIns="44450" anchor="ctr"/>
          <a:lstStyle/>
          <a:p>
            <a:pPr algn="ctr" eaLnBrk="0" hangingPunct="0">
              <a:defRPr/>
            </a:pPr>
            <a:endParaRPr lang="en-US" sz="1600" b="1" dirty="0">
              <a:effectLst>
                <a:outerShdw blurRad="38100" dist="38100" dir="2700000" algn="tl">
                  <a:srgbClr val="C0C0C0"/>
                </a:outerShdw>
              </a:effectLst>
            </a:endParaRPr>
          </a:p>
        </p:txBody>
      </p:sp>
      <p:sp>
        <p:nvSpPr>
          <p:cNvPr id="5125" name="Text Box 5"/>
          <p:cNvSpPr txBox="1">
            <a:spLocks noChangeArrowheads="1"/>
          </p:cNvSpPr>
          <p:nvPr/>
        </p:nvSpPr>
        <p:spPr bwMode="auto">
          <a:xfrm>
            <a:off x="1733550" y="5518151"/>
            <a:ext cx="6521450" cy="369332"/>
          </a:xfrm>
          <a:prstGeom prst="rect">
            <a:avLst/>
          </a:prstGeom>
          <a:noFill/>
          <a:ln w="9525">
            <a:noFill/>
            <a:miter lim="800000"/>
            <a:headEnd/>
            <a:tailEnd/>
          </a:ln>
        </p:spPr>
        <p:txBody>
          <a:bodyPr>
            <a:spAutoFit/>
          </a:bodyPr>
          <a:lstStyle/>
          <a:p>
            <a:r>
              <a:rPr lang="ar-EG" b="1" dirty="0" smtClean="0"/>
              <a:t>مثال لاسترجاع بيانات الموردين </a:t>
            </a:r>
            <a:endParaRPr lang="en-US" b="1" dirty="0"/>
          </a:p>
        </p:txBody>
      </p:sp>
      <p:sp>
        <p:nvSpPr>
          <p:cNvPr id="153606" name="Rectangle 6"/>
          <p:cNvSpPr>
            <a:spLocks noChangeArrowheads="1"/>
          </p:cNvSpPr>
          <p:nvPr/>
        </p:nvSpPr>
        <p:spPr bwMode="auto">
          <a:xfrm>
            <a:off x="742950" y="1219200"/>
            <a:ext cx="8420100" cy="369332"/>
          </a:xfrm>
          <a:prstGeom prst="rect">
            <a:avLst/>
          </a:prstGeom>
          <a:noFill/>
          <a:ln w="9525">
            <a:noFill/>
            <a:miter lim="800000"/>
            <a:headEnd/>
            <a:tailEnd/>
          </a:ln>
          <a:effectLst/>
        </p:spPr>
        <p:txBody>
          <a:bodyPr>
            <a:spAutoFit/>
          </a:bodyPr>
          <a:lstStyle/>
          <a:p>
            <a:pPr algn="ctr">
              <a:defRPr/>
            </a:pPr>
            <a:r>
              <a:rPr lang="ar-EG" b="1" dirty="0" smtClean="0">
                <a:solidFill>
                  <a:srgbClr val="9F0F10"/>
                </a:solidFill>
                <a:effectLst>
                  <a:outerShdw blurRad="38100" dist="38100" dir="2700000" algn="tl">
                    <a:srgbClr val="C0C0C0"/>
                  </a:outerShdw>
                </a:effectLst>
                <a:cs typeface="Times New Roman" pitchFamily="18" charset="0"/>
              </a:rPr>
              <a:t> مثال لاستخدام </a:t>
            </a:r>
            <a:r>
              <a:rPr lang="ar-SA" b="1" dirty="0" smtClean="0">
                <a:solidFill>
                  <a:schemeClr val="accent6">
                    <a:lumMod val="50000"/>
                  </a:schemeClr>
                </a:solidFill>
              </a:rPr>
              <a:t>لغة الاستفسار المهيكلة </a:t>
            </a:r>
            <a:r>
              <a:rPr lang="en-US" b="1" dirty="0" smtClean="0">
                <a:solidFill>
                  <a:srgbClr val="9F0F10"/>
                </a:solidFill>
                <a:effectLst>
                  <a:outerShdw blurRad="38100" dist="38100" dir="2700000" algn="tl">
                    <a:srgbClr val="C0C0C0"/>
                  </a:outerShdw>
                </a:effectLst>
                <a:cs typeface="Times New Roman" pitchFamily="18" charset="0"/>
              </a:rPr>
              <a:t>Example </a:t>
            </a:r>
            <a:r>
              <a:rPr lang="en-US" b="1" dirty="0">
                <a:solidFill>
                  <a:srgbClr val="9F0F10"/>
                </a:solidFill>
                <a:effectLst>
                  <a:outerShdw blurRad="38100" dist="38100" dir="2700000" algn="tl">
                    <a:srgbClr val="C0C0C0"/>
                  </a:outerShdw>
                </a:effectLst>
                <a:cs typeface="Times New Roman" pitchFamily="18" charset="0"/>
              </a:rPr>
              <a:t>of an SQL </a:t>
            </a:r>
            <a:r>
              <a:rPr lang="en-US" b="1" dirty="0" smtClean="0">
                <a:solidFill>
                  <a:srgbClr val="9F0F10"/>
                </a:solidFill>
                <a:effectLst>
                  <a:outerShdw blurRad="38100" dist="38100" dir="2700000" algn="tl">
                    <a:srgbClr val="C0C0C0"/>
                  </a:outerShdw>
                </a:effectLst>
                <a:cs typeface="Times New Roman" pitchFamily="18" charset="0"/>
              </a:rPr>
              <a:t>Query</a:t>
            </a:r>
            <a:endParaRPr lang="en-US" b="1" dirty="0">
              <a:solidFill>
                <a:srgbClr val="9F0F10"/>
              </a:solidFill>
              <a:effectLst>
                <a:outerShdw blurRad="38100" dist="38100" dir="2700000" algn="tl">
                  <a:srgbClr val="C0C0C0"/>
                </a:outerShdw>
              </a:effectLst>
              <a:cs typeface="Times New Roman" pitchFamily="18" charset="0"/>
            </a:endParaRPr>
          </a:p>
        </p:txBody>
      </p:sp>
      <p:graphicFrame>
        <p:nvGraphicFramePr>
          <p:cNvPr id="5122" name="Object 9"/>
          <p:cNvGraphicFramePr>
            <a:graphicFrameLocks noChangeAspect="1"/>
          </p:cNvGraphicFramePr>
          <p:nvPr/>
        </p:nvGraphicFramePr>
        <p:xfrm>
          <a:off x="247650" y="2743200"/>
          <a:ext cx="9369425" cy="1625600"/>
        </p:xfrm>
        <a:graphic>
          <a:graphicData uri="http://schemas.openxmlformats.org/presentationml/2006/ole">
            <p:oleObj spid="_x0000_s29698" name="Image" r:id="rId4" imgW="11885714" imgH="2234921" progId="">
              <p:embed/>
            </p:oleObj>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نظام إدارة قواعد البيانات </a:t>
            </a:r>
            <a:endParaRPr lang="en-US" b="1" dirty="0"/>
          </a:p>
        </p:txBody>
      </p:sp>
      <p:sp>
        <p:nvSpPr>
          <p:cNvPr id="3" name="عنصر نائب للمحتوى 2"/>
          <p:cNvSpPr>
            <a:spLocks noGrp="1"/>
          </p:cNvSpPr>
          <p:nvPr>
            <p:ph idx="1"/>
          </p:nvPr>
        </p:nvSpPr>
        <p:spPr>
          <a:xfrm>
            <a:off x="303643" y="1214422"/>
            <a:ext cx="9525000" cy="4876800"/>
          </a:xfrm>
        </p:spPr>
        <p:txBody>
          <a:bodyPr/>
          <a:lstStyle/>
          <a:p>
            <a:pPr rtl="1"/>
            <a:r>
              <a:rPr lang="ar-SA" sz="2800" b="1" dirty="0" smtClean="0"/>
              <a:t> </a:t>
            </a:r>
            <a:endParaRPr lang="en-US" sz="2800" b="1" dirty="0" smtClean="0"/>
          </a:p>
          <a:p>
            <a:pPr lvl="1" rtl="1"/>
            <a:r>
              <a:rPr lang="ar-SA" sz="2400" b="1" u="sng" dirty="0" smtClean="0"/>
              <a:t>قاموس البيانات </a:t>
            </a:r>
            <a:r>
              <a:rPr lang="en-US" sz="2400" b="1" u="sng" dirty="0" smtClean="0"/>
              <a:t>Data Dictionary - DD</a:t>
            </a:r>
            <a:r>
              <a:rPr lang="ar-SA" sz="2400" b="1" dirty="0" smtClean="0"/>
              <a:t>: هو دليل تنظيمي عبارة </a:t>
            </a:r>
            <a:r>
              <a:rPr lang="ar-SA" sz="2400" b="1" dirty="0" smtClean="0"/>
              <a:t>يخزن </a:t>
            </a:r>
            <a:r>
              <a:rPr lang="ar-SA" sz="2400" b="1" dirty="0" smtClean="0"/>
              <a:t>فيه تعريف عناصر البيانات وخصائصها مثل استخدامها، تمثيلها المادي، المسئول عنها، المصرح له بالوصول إليها، والأمن. بإمكان العديد من قواميس البيانات إنتاج قوائم وتقارير عن استخدام البيانات وتجميعها ومكان استخدامها بالبرامج وغير ذلك</a:t>
            </a:r>
            <a:r>
              <a:rPr lang="ar-SA" sz="2400" b="1" dirty="0" smtClean="0"/>
              <a:t>.</a:t>
            </a:r>
            <a:endParaRPr lang="ar-SA"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9735C0BB-CEE3-456A-81E2-BF869EFBC443}"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ChangeArrowheads="1"/>
          </p:cNvSpPr>
          <p:nvPr/>
        </p:nvSpPr>
        <p:spPr bwMode="auto">
          <a:xfrm>
            <a:off x="1568450" y="200026"/>
            <a:ext cx="8337550" cy="523875"/>
          </a:xfrm>
          <a:prstGeom prst="rect">
            <a:avLst/>
          </a:prstGeom>
          <a:noFill/>
          <a:ln w="12700">
            <a:noFill/>
            <a:miter lim="800000"/>
            <a:headEnd/>
            <a:tailEnd/>
          </a:ln>
          <a:effectLst/>
        </p:spPr>
        <p:txBody>
          <a:bodyPr lIns="90488" tIns="44450" rIns="90488" bIns="44450" anchor="ctr"/>
          <a:lstStyle/>
          <a:p>
            <a:pPr algn="ctr" eaLnBrk="0" hangingPunct="0">
              <a:defRPr/>
            </a:pPr>
            <a:r>
              <a:rPr lang="en-US" sz="1600" b="1" dirty="0">
                <a:effectLst>
                  <a:outerShdw blurRad="38100" dist="38100" dir="2700000" algn="tl">
                    <a:srgbClr val="C0C0C0"/>
                  </a:outerShdw>
                </a:effectLst>
              </a:rPr>
              <a:t/>
            </a:r>
            <a:br>
              <a:rPr lang="en-US" sz="1600" b="1" dirty="0">
                <a:effectLst>
                  <a:outerShdw blurRad="38100" dist="38100" dir="2700000" algn="tl">
                    <a:srgbClr val="C0C0C0"/>
                  </a:outerShdw>
                </a:effectLst>
              </a:rPr>
            </a:br>
            <a:endParaRPr lang="en-US" sz="1600" b="1" dirty="0">
              <a:effectLst>
                <a:outerShdw blurRad="38100" dist="38100" dir="2700000" algn="tl">
                  <a:srgbClr val="C0C0C0"/>
                </a:outerShdw>
              </a:effectLst>
            </a:endParaRPr>
          </a:p>
        </p:txBody>
      </p:sp>
      <p:sp>
        <p:nvSpPr>
          <p:cNvPr id="25604" name="Text Box 5"/>
          <p:cNvSpPr txBox="1">
            <a:spLocks noChangeArrowheads="1"/>
          </p:cNvSpPr>
          <p:nvPr/>
        </p:nvSpPr>
        <p:spPr bwMode="auto">
          <a:xfrm>
            <a:off x="82550" y="4648201"/>
            <a:ext cx="1816100" cy="230832"/>
          </a:xfrm>
          <a:prstGeom prst="rect">
            <a:avLst/>
          </a:prstGeom>
          <a:noFill/>
          <a:ln w="9525">
            <a:noFill/>
            <a:miter lim="800000"/>
            <a:headEnd/>
            <a:tailEnd/>
          </a:ln>
        </p:spPr>
        <p:txBody>
          <a:bodyPr>
            <a:spAutoFit/>
          </a:bodyPr>
          <a:lstStyle/>
          <a:p>
            <a:r>
              <a:rPr lang="en-US" sz="900" dirty="0" smtClean="0"/>
              <a:t>d</a:t>
            </a:r>
            <a:r>
              <a:rPr lang="en-US" sz="900" dirty="0"/>
              <a:t>.</a:t>
            </a:r>
            <a:endParaRPr lang="en-US" sz="900" b="1" dirty="0"/>
          </a:p>
        </p:txBody>
      </p:sp>
      <p:sp>
        <p:nvSpPr>
          <p:cNvPr id="151558" name="Rectangle 6"/>
          <p:cNvSpPr>
            <a:spLocks noChangeArrowheads="1"/>
          </p:cNvSpPr>
          <p:nvPr/>
        </p:nvSpPr>
        <p:spPr bwMode="auto">
          <a:xfrm>
            <a:off x="742950" y="1219200"/>
            <a:ext cx="8420100" cy="369332"/>
          </a:xfrm>
          <a:prstGeom prst="rect">
            <a:avLst/>
          </a:prstGeom>
          <a:noFill/>
          <a:ln w="9525">
            <a:noFill/>
            <a:miter lim="800000"/>
            <a:headEnd/>
            <a:tailEnd/>
          </a:ln>
          <a:effectLst/>
        </p:spPr>
        <p:txBody>
          <a:bodyPr>
            <a:spAutoFit/>
          </a:bodyPr>
          <a:lstStyle/>
          <a:p>
            <a:pPr>
              <a:defRPr/>
            </a:pPr>
            <a:r>
              <a:rPr lang="ar-EG" b="1" dirty="0" smtClean="0">
                <a:solidFill>
                  <a:srgbClr val="9F0F10"/>
                </a:solidFill>
                <a:effectLst>
                  <a:outerShdw blurRad="38100" dist="38100" dir="2700000" algn="tl">
                    <a:srgbClr val="C0C0C0"/>
                  </a:outerShdw>
                </a:effectLst>
                <a:cs typeface="Times New Roman" pitchFamily="18" charset="0"/>
              </a:rPr>
              <a:t>مثال لقاموس بيانات في برنامج اكسس </a:t>
            </a:r>
            <a:r>
              <a:rPr lang="en-US" b="1" dirty="0" smtClean="0">
                <a:solidFill>
                  <a:srgbClr val="9F0F10"/>
                </a:solidFill>
                <a:effectLst>
                  <a:outerShdw blurRad="38100" dist="38100" dir="2700000" algn="tl">
                    <a:srgbClr val="C0C0C0"/>
                  </a:outerShdw>
                </a:effectLst>
                <a:cs typeface="Times New Roman" pitchFamily="18" charset="0"/>
              </a:rPr>
              <a:t> Microsoft Access Data Dictionary Features</a:t>
            </a:r>
            <a:endParaRPr lang="en-US" b="1" dirty="0">
              <a:solidFill>
                <a:srgbClr val="9F0F10"/>
              </a:solidFill>
              <a:effectLst>
                <a:outerShdw blurRad="38100" dist="38100" dir="2700000" algn="tl">
                  <a:srgbClr val="C0C0C0"/>
                </a:outerShdw>
              </a:effectLst>
              <a:cs typeface="Times New Roman" pitchFamily="18" charset="0"/>
            </a:endParaRPr>
          </a:p>
        </p:txBody>
      </p:sp>
      <p:pic>
        <p:nvPicPr>
          <p:cNvPr id="25607" name="Picture 8" descr="Fig-6-6.tif"/>
          <p:cNvPicPr>
            <a:picLocks noChangeAspect="1"/>
          </p:cNvPicPr>
          <p:nvPr/>
        </p:nvPicPr>
        <p:blipFill>
          <a:blip r:embed="rId3" cstate="print"/>
          <a:srcRect/>
          <a:stretch>
            <a:fillRect/>
          </a:stretch>
        </p:blipFill>
        <p:spPr bwMode="auto">
          <a:xfrm>
            <a:off x="1143000" y="1828801"/>
            <a:ext cx="8020050" cy="43719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indent="-514350" rtl="1"/>
            <a:r>
              <a:rPr lang="ar-SA" sz="3200" b="1" dirty="0" smtClean="0"/>
              <a:t>قواعد البيانات </a:t>
            </a:r>
            <a:r>
              <a:rPr lang="ar-SA" sz="3200" b="1" dirty="0" err="1" smtClean="0"/>
              <a:t>كائنية</a:t>
            </a:r>
            <a:r>
              <a:rPr lang="ar-SA" sz="3200" b="1" dirty="0" smtClean="0"/>
              <a:t> التوجه </a:t>
            </a:r>
            <a:r>
              <a:rPr lang="en-US" sz="3200" b="1" dirty="0" smtClean="0"/>
              <a:t>Object Oriented Databases</a:t>
            </a:r>
          </a:p>
        </p:txBody>
      </p:sp>
      <p:sp>
        <p:nvSpPr>
          <p:cNvPr id="3" name="عنصر نائب للمحتوى 2"/>
          <p:cNvSpPr>
            <a:spLocks noGrp="1"/>
          </p:cNvSpPr>
          <p:nvPr>
            <p:ph idx="1"/>
          </p:nvPr>
        </p:nvSpPr>
        <p:spPr>
          <a:xfrm>
            <a:off x="309530" y="1214422"/>
            <a:ext cx="9519044" cy="48768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هي قواعد بيانات تخزن البيانات والإجراءات في عنصر واحد يسمى كيان أو شيء </a:t>
            </a:r>
            <a:r>
              <a:rPr lang="en-US" sz="2400" b="1" dirty="0" smtClean="0"/>
              <a:t>Object</a:t>
            </a:r>
            <a:r>
              <a:rPr lang="ar-SA" sz="2400" b="1" dirty="0" smtClean="0"/>
              <a:t> وذلك باستخدام البرمجة كائنية التوجه. وتعتبر البيانات كيانات يمكن ان تستعاد تلقائيا ويمكن تقاسمها</a:t>
            </a:r>
          </a:p>
          <a:p>
            <a:pPr lvl="1" rtl="1">
              <a:buFont typeface="Wingdings" pitchFamily="2" charset="2"/>
              <a:buChar char="q"/>
            </a:pPr>
            <a:r>
              <a:rPr lang="en-US" sz="2400" b="1" dirty="0" smtClean="0"/>
              <a:t>Class</a:t>
            </a:r>
            <a:r>
              <a:rPr lang="ar-SA" sz="2400" b="1" dirty="0" smtClean="0"/>
              <a:t>: يمثل صنف ما يتألف من خصائص بيانية والعمليات التي تعمل عليها ويوفرها الصنف لمستخدميه.</a:t>
            </a:r>
            <a:endParaRPr lang="en-US" sz="2400" b="1" dirty="0" smtClean="0"/>
          </a:p>
          <a:p>
            <a:pPr lvl="1" rtl="1">
              <a:buFont typeface="Wingdings" pitchFamily="2" charset="2"/>
              <a:buChar char="q"/>
            </a:pPr>
            <a:r>
              <a:rPr lang="ar-SA" sz="2400" b="1" dirty="0" smtClean="0"/>
              <a:t>نظم </a:t>
            </a:r>
            <a:r>
              <a:rPr lang="ar-SA" sz="2400" b="1" dirty="0" smtClean="0"/>
              <a:t>ادارة هذا النوع من قواعد البيانات تسمى نظم ادارة قواعد البيانات كائنية التوجه</a:t>
            </a:r>
            <a:r>
              <a:rPr lang="en-US" sz="2400" b="1" dirty="0" smtClean="0"/>
              <a:t> Object Oriented Database Management Systems – OODBMS</a:t>
            </a:r>
            <a:r>
              <a:rPr lang="ar-SA" sz="2400" b="1" dirty="0" smtClean="0"/>
              <a:t>.</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886E8AF2-D5CC-4E75-9FED-E2856668AF48}"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قواعد البيانات </a:t>
            </a:r>
            <a:r>
              <a:rPr lang="ar-SA" sz="3200" b="1" dirty="0" err="1" smtClean="0"/>
              <a:t>كائنية</a:t>
            </a:r>
            <a:r>
              <a:rPr lang="ar-SA" sz="3200" b="1" dirty="0" smtClean="0"/>
              <a:t> التوجه </a:t>
            </a:r>
            <a:r>
              <a:rPr lang="en-US" sz="3200" b="1" dirty="0" smtClean="0"/>
              <a:t>Object Oriented Databases</a:t>
            </a:r>
            <a:endParaRPr lang="en-US" sz="3200" b="1" dirty="0"/>
          </a:p>
        </p:txBody>
      </p:sp>
      <p:sp>
        <p:nvSpPr>
          <p:cNvPr id="3" name="عنصر نائب للمحتوى 2"/>
          <p:cNvSpPr>
            <a:spLocks noGrp="1"/>
          </p:cNvSpPr>
          <p:nvPr>
            <p:ph idx="1"/>
          </p:nvPr>
        </p:nvSpPr>
        <p:spPr>
          <a:xfrm>
            <a:off x="0" y="1371600"/>
            <a:ext cx="9906000" cy="4876800"/>
          </a:xfrm>
        </p:spPr>
        <p:txBody>
          <a:bodyPr/>
          <a:lstStyle/>
          <a:p>
            <a:pPr marL="514350" indent="-514350" algn="l" rtl="1"/>
            <a:endParaRPr lang="en-US" sz="2800" dirty="0" smtClean="0">
              <a:solidFill>
                <a:schemeClr val="bg1"/>
              </a:solidFill>
              <a:effectLst>
                <a:outerShdw blurRad="38100" dist="38100" dir="2700000" algn="tl">
                  <a:srgbClr val="000000"/>
                </a:outerShdw>
              </a:effectLst>
            </a:endParaRPr>
          </a:p>
        </p:txBody>
      </p:sp>
      <p:graphicFrame>
        <p:nvGraphicFramePr>
          <p:cNvPr id="6" name="Table 5"/>
          <p:cNvGraphicFramePr>
            <a:graphicFrameLocks noGrp="1"/>
          </p:cNvGraphicFramePr>
          <p:nvPr/>
        </p:nvGraphicFramePr>
        <p:xfrm>
          <a:off x="6934201" y="1981200"/>
          <a:ext cx="2260600" cy="2225040"/>
        </p:xfrm>
        <a:graphic>
          <a:graphicData uri="http://schemas.openxmlformats.org/drawingml/2006/table">
            <a:tbl>
              <a:tblPr rtl="1" firstRow="1" bandRow="1">
                <a:tableStyleId>{5C22544A-7EE6-4342-B048-85BDC9FD1C3A}</a:tableStyleId>
              </a:tblPr>
              <a:tblGrid>
                <a:gridCol w="1879600"/>
                <a:gridCol w="381000"/>
              </a:tblGrid>
              <a:tr h="370840">
                <a:tc gridSpan="2">
                  <a:txBody>
                    <a:bodyPr/>
                    <a:lstStyle/>
                    <a:p>
                      <a:pPr algn="just" rtl="1"/>
                      <a:r>
                        <a:rPr lang="ar-SA" b="1" dirty="0" smtClean="0">
                          <a:solidFill>
                            <a:schemeClr val="tx1"/>
                          </a:solidFill>
                        </a:rPr>
                        <a:t>الكائن 1: تقرير الصيانة</a:t>
                      </a:r>
                      <a:endParaRPr lang="ar-SA" b="1" dirty="0">
                        <a:solidFill>
                          <a:schemeClr val="tx1"/>
                        </a:solidFill>
                      </a:endParaRPr>
                    </a:p>
                  </a:txBody>
                  <a:tcPr>
                    <a:lnB w="12700" cap="flat" cmpd="sng" algn="ctr">
                      <a:solidFill>
                        <a:schemeClr val="tx1"/>
                      </a:solidFill>
                      <a:prstDash val="solid"/>
                      <a:round/>
                      <a:headEnd type="none" w="med" len="med"/>
                      <a:tailEnd type="none" w="med" len="med"/>
                    </a:lnB>
                    <a:noFill/>
                  </a:tcPr>
                </a:tc>
                <a:tc hMerge="1">
                  <a:txBody>
                    <a:bodyPr/>
                    <a:lstStyle/>
                    <a:p>
                      <a:pPr rtl="1"/>
                      <a:endParaRPr lang="ar-SA" dirty="0">
                        <a:solidFill>
                          <a:schemeClr val="tx1"/>
                        </a:solidFill>
                      </a:endParaRPr>
                    </a:p>
                  </a:txBody>
                  <a:tcPr>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التاريخ</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رقم النشاط</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رقم الطريق</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الانتاج اليومي</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ساعات العمل</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7" name="Table 6"/>
          <p:cNvGraphicFramePr>
            <a:graphicFrameLocks noGrp="1"/>
          </p:cNvGraphicFramePr>
          <p:nvPr/>
        </p:nvGraphicFramePr>
        <p:xfrm>
          <a:off x="2590800" y="3901440"/>
          <a:ext cx="2032000" cy="2123440"/>
        </p:xfrm>
        <a:graphic>
          <a:graphicData uri="http://schemas.openxmlformats.org/drawingml/2006/table">
            <a:tbl>
              <a:tblPr rtl="1" firstRow="1" bandRow="1">
                <a:tableStyleId>{5C22544A-7EE6-4342-B048-85BDC9FD1C3A}</a:tableStyleId>
              </a:tblPr>
              <a:tblGrid>
                <a:gridCol w="1716132"/>
                <a:gridCol w="315868"/>
              </a:tblGrid>
              <a:tr h="370840">
                <a:tc gridSpan="2">
                  <a:txBody>
                    <a:bodyPr/>
                    <a:lstStyle/>
                    <a:p>
                      <a:pPr algn="just" rtl="1"/>
                      <a:r>
                        <a:rPr lang="ar-SA" b="1" dirty="0" smtClean="0">
                          <a:solidFill>
                            <a:schemeClr val="tx1"/>
                          </a:solidFill>
                        </a:rPr>
                        <a:t>الكائن 2: نشاط الصيانة</a:t>
                      </a:r>
                      <a:endParaRPr lang="ar-SA" b="1" dirty="0">
                        <a:solidFill>
                          <a:schemeClr val="tx1"/>
                        </a:solidFill>
                      </a:endParaRPr>
                    </a:p>
                  </a:txBody>
                  <a:tcPr>
                    <a:lnB w="12700" cap="flat" cmpd="sng" algn="ctr">
                      <a:solidFill>
                        <a:schemeClr val="tx1"/>
                      </a:solidFill>
                      <a:prstDash val="solid"/>
                      <a:round/>
                      <a:headEnd type="none" w="med" len="med"/>
                      <a:tailEnd type="none" w="med" len="med"/>
                    </a:lnB>
                    <a:noFill/>
                  </a:tcPr>
                </a:tc>
                <a:tc hMerge="1">
                  <a:txBody>
                    <a:bodyPr/>
                    <a:lstStyle/>
                    <a:p>
                      <a:pPr rtl="1"/>
                      <a:endParaRPr lang="ar-SA" dirty="0">
                        <a:solidFill>
                          <a:schemeClr val="tx1"/>
                        </a:solidFill>
                      </a:endParaRPr>
                    </a:p>
                  </a:txBody>
                  <a:tcPr>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رقم النشاط</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اسم النشاط</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وحدة الإنتاج</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متوسط معدل الانتاج اليومي</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8" name="Table 7"/>
          <p:cNvGraphicFramePr>
            <a:graphicFrameLocks noGrp="1"/>
          </p:cNvGraphicFramePr>
          <p:nvPr/>
        </p:nvGraphicFramePr>
        <p:xfrm>
          <a:off x="4796983" y="1996440"/>
          <a:ext cx="1553017" cy="2225040"/>
        </p:xfrm>
        <a:graphic>
          <a:graphicData uri="http://schemas.openxmlformats.org/drawingml/2006/table">
            <a:tbl>
              <a:tblPr rtl="1" firstRow="1" bandRow="1">
                <a:tableStyleId>{5C22544A-7EE6-4342-B048-85BDC9FD1C3A}</a:tableStyleId>
              </a:tblPr>
              <a:tblGrid>
                <a:gridCol w="1553017"/>
              </a:tblGrid>
              <a:tr h="370840">
                <a:tc>
                  <a:txBody>
                    <a:bodyPr/>
                    <a:lstStyle/>
                    <a:p>
                      <a:pPr algn="just" rtl="1"/>
                      <a:r>
                        <a:rPr lang="ar-SA" b="1" dirty="0" smtClean="0">
                          <a:solidFill>
                            <a:schemeClr val="tx1"/>
                          </a:solidFill>
                        </a:rPr>
                        <a:t>مثيل الكائن 1</a:t>
                      </a:r>
                      <a:endParaRPr lang="ar-SA" b="1" dirty="0">
                        <a:solidFill>
                          <a:schemeClr val="tx1"/>
                        </a:solidFill>
                      </a:endParaRPr>
                    </a:p>
                  </a:txBody>
                  <a:tcPr>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10-10-1431</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24</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أ-90</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2.5</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just" rtl="1"/>
                      <a:r>
                        <a:rPr lang="ar-SA" b="1" dirty="0" smtClean="0">
                          <a:solidFill>
                            <a:schemeClr val="tx1"/>
                          </a:solidFill>
                        </a:rPr>
                        <a:t>6.0</a:t>
                      </a:r>
                      <a:endParaRPr lang="ar-SA"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cxnSp>
        <p:nvCxnSpPr>
          <p:cNvPr id="10" name="Elbow Connector 9"/>
          <p:cNvCxnSpPr/>
          <p:nvPr/>
        </p:nvCxnSpPr>
        <p:spPr>
          <a:xfrm rot="16200000" flipV="1">
            <a:off x="8572500" y="3558540"/>
            <a:ext cx="1600200" cy="304800"/>
          </a:xfrm>
          <a:prstGeom prst="bentConnector3">
            <a:avLst>
              <a:gd name="adj1" fmla="val 100001"/>
            </a:avLst>
          </a:prstGeom>
          <a:ln w="25400">
            <a:tailEnd type="arrow" w="lg"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a:off x="4648200" y="4511040"/>
            <a:ext cx="4876801" cy="1588"/>
          </a:xfrm>
          <a:prstGeom prst="straightConnector1">
            <a:avLst/>
          </a:prstGeom>
          <a:ln w="25400">
            <a:headEnd w="lg" len="med"/>
            <a:tailEnd type="arrow" w="lg" len="med"/>
          </a:ln>
        </p:spPr>
        <p:style>
          <a:lnRef idx="1">
            <a:schemeClr val="accent1"/>
          </a:lnRef>
          <a:fillRef idx="0">
            <a:schemeClr val="accent1"/>
          </a:fillRef>
          <a:effectRef idx="0">
            <a:schemeClr val="accent1"/>
          </a:effectRef>
          <a:fontRef idx="minor">
            <a:schemeClr val="tx1"/>
          </a:fontRef>
        </p:style>
      </p:cxnSp>
      <p:sp>
        <p:nvSpPr>
          <p:cNvPr id="11" name="Date Placeholder 10"/>
          <p:cNvSpPr>
            <a:spLocks noGrp="1"/>
          </p:cNvSpPr>
          <p:nvPr>
            <p:ph type="dt" sz="half" idx="4294967295"/>
          </p:nvPr>
        </p:nvSpPr>
        <p:spPr>
          <a:xfrm>
            <a:off x="8229204" y="6629400"/>
            <a:ext cx="1676796" cy="222250"/>
          </a:xfrm>
          <a:prstGeom prst="rect">
            <a:avLst/>
          </a:prstGeom>
        </p:spPr>
        <p:txBody>
          <a:bodyPr/>
          <a:lstStyle/>
          <a:p>
            <a:pPr>
              <a:defRPr/>
            </a:pPr>
            <a:fld id="{43C0E9BB-FDAC-4031-A57C-1B392BE1877B}" type="datetime1">
              <a:rPr lang="en-US" smtClean="0"/>
              <a:pPr>
                <a:defRPr/>
              </a:pPr>
              <a:t>10/30/2013</a:t>
            </a:fld>
            <a:endParaRPr lang="en-US" dirty="0"/>
          </a:p>
        </p:txBody>
      </p:sp>
      <p:sp>
        <p:nvSpPr>
          <p:cNvPr id="12" name="Footer Placeholder 11"/>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1"/>
            <a:r>
              <a:rPr lang="ar-SA" sz="3200" b="1" dirty="0" smtClean="0"/>
              <a:t>قواعد البيانات </a:t>
            </a:r>
            <a:r>
              <a:rPr lang="ar-SA" sz="3200" b="1" dirty="0" err="1" smtClean="0"/>
              <a:t>كائنية</a:t>
            </a:r>
            <a:r>
              <a:rPr lang="ar-SA" sz="3200" b="1" dirty="0" smtClean="0"/>
              <a:t> التوجه </a:t>
            </a:r>
            <a:r>
              <a:rPr lang="en-US" sz="3200" b="1" dirty="0" smtClean="0"/>
              <a:t>Object Oriented Databases</a:t>
            </a:r>
            <a:endParaRPr lang="en-US" sz="3200" b="1" dirty="0"/>
          </a:p>
        </p:txBody>
      </p:sp>
      <p:sp>
        <p:nvSpPr>
          <p:cNvPr id="3" name="عنصر نائب للمحتوى 2"/>
          <p:cNvSpPr>
            <a:spLocks noGrp="1"/>
          </p:cNvSpPr>
          <p:nvPr>
            <p:ph idx="1"/>
          </p:nvPr>
        </p:nvSpPr>
        <p:spPr>
          <a:xfrm>
            <a:off x="309531" y="1214422"/>
            <a:ext cx="9521426" cy="4876800"/>
          </a:xfrm>
        </p:spPr>
        <p:txBody>
          <a:bodyPr/>
          <a:lstStyle/>
          <a:p>
            <a:pPr marL="514350" indent="-514350" rtl="1">
              <a:buFont typeface="Wingdings" pitchFamily="2" charset="2"/>
              <a:buChar char="q"/>
            </a:pPr>
            <a:endParaRPr lang="en-US" sz="2800" b="1" dirty="0" smtClean="0"/>
          </a:p>
          <a:p>
            <a:pPr lvl="1" rtl="1">
              <a:buFont typeface="Wingdings" pitchFamily="2" charset="2"/>
              <a:buChar char="q"/>
            </a:pPr>
            <a:r>
              <a:rPr lang="ar-SA" sz="2400" b="1" dirty="0" smtClean="0"/>
              <a:t>لقد صممت نظم إدارة قواعد البيانات التقليدية لتعمل على بيانات متجانسة فقط حيث يمكن هيكلتها من خلال السجلات وحقول البيانات على شكل أسطر وأعمدة، ولكن التطبيقات الحديثة والمستقبلية تتطلب قواعد بيانات بإمكانها تخزين واسترجاع بالإضافة إلى البيانات الرقمية والنصية المهيكلة، المخططات والصور والصوتيات والفيديوهات (متعددة الوسائط </a:t>
            </a:r>
            <a:r>
              <a:rPr lang="en-US" sz="2400" b="1" dirty="0" smtClean="0"/>
              <a:t>Multimedia</a:t>
            </a:r>
            <a:r>
              <a:rPr lang="ar-SA" sz="2400" b="1" dirty="0" smtClean="0"/>
              <a:t>).</a:t>
            </a:r>
          </a:p>
          <a:p>
            <a:pPr lvl="1" rtl="1">
              <a:buFont typeface="Wingdings" pitchFamily="2" charset="2"/>
              <a:buChar char="q"/>
            </a:pPr>
            <a:r>
              <a:rPr lang="ar-SA" sz="2400" b="1" dirty="0" smtClean="0"/>
              <a:t>تعتمد قواعد البيانات التقليدية على لغات البرمجة للعمل على البيانات متعددة الوسائط بينما </a:t>
            </a:r>
            <a:r>
              <a:rPr lang="en-US" sz="2400" b="1" dirty="0" smtClean="0"/>
              <a:t>OODBMS</a:t>
            </a:r>
            <a:r>
              <a:rPr lang="ar-SA" sz="2400" b="1" dirty="0" smtClean="0"/>
              <a:t> تخزن البيانات والعمليات التي تعمل عليها ككائنات يمكن استرجاعها ومشاركتها والعمل عليها مباشرة.  </a:t>
            </a:r>
            <a:endParaRPr lang="en-US" sz="2400" b="1" dirty="0" smtClean="0"/>
          </a:p>
          <a:p>
            <a:pPr lvl="1" rtl="1">
              <a:buFont typeface="Wingdings" pitchFamily="2" charset="2"/>
              <a:buChar char="q"/>
            </a:pPr>
            <a:r>
              <a:rPr lang="ar-SA" sz="2400" b="1" dirty="0" smtClean="0"/>
              <a:t>تكون </a:t>
            </a:r>
            <a:r>
              <a:rPr lang="en-US" sz="2400" b="1" dirty="0" smtClean="0"/>
              <a:t>OODBMS</a:t>
            </a:r>
            <a:r>
              <a:rPr lang="ar-SA" sz="2400" b="1" dirty="0" smtClean="0"/>
              <a:t> أبطأ نسبيا من </a:t>
            </a:r>
            <a:r>
              <a:rPr lang="en-US" sz="2400" b="1" dirty="0" smtClean="0"/>
              <a:t>RDBMS</a:t>
            </a:r>
            <a:r>
              <a:rPr lang="ar-SA" sz="2400" b="1" dirty="0" smtClean="0"/>
              <a:t> عند معالجة عدد كبير من المعاملات وهي تستعمل المؤشرات لربط الكائنات، ولا تستخدم الأدوات المعتمدة في عالم لغة الاستفسار المهيكلة </a:t>
            </a:r>
            <a:r>
              <a:rPr lang="en-US" sz="2400" b="1" dirty="0" smtClean="0"/>
              <a:t>SQL</a:t>
            </a:r>
            <a:r>
              <a:rPr lang="ar-SA" sz="2400" b="1" dirty="0" smtClean="0"/>
              <a:t>.</a:t>
            </a:r>
            <a:endParaRPr lang="en-US" sz="2400" b="1" dirty="0" smtClean="0"/>
          </a:p>
          <a:p>
            <a:pPr marL="514350" indent="-514350" rtl="1">
              <a:buFont typeface="Wingdings" pitchFamily="2" charset="2"/>
              <a:buChar char="q"/>
            </a:pPr>
            <a:endParaRPr lang="en-US" sz="2800" b="1" dirty="0" smtClean="0">
              <a:solidFill>
                <a:schemeClr val="bg1"/>
              </a:solidFill>
              <a:effectLst>
                <a:outerShdw blurRad="38100" dist="38100" dir="2700000" algn="tl">
                  <a:srgbClr val="000000"/>
                </a:outerShdw>
              </a:effectLst>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41C87CF6-8DD9-4C68-8986-458BF23490F1}"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تهجين نظم إدارة قواعد البيانات </a:t>
            </a:r>
            <a:r>
              <a:rPr lang="ar-SA" sz="3600" b="1" dirty="0" err="1" smtClean="0"/>
              <a:t>كائنية</a:t>
            </a:r>
            <a:r>
              <a:rPr lang="ar-SA" sz="3600" b="1" dirty="0" smtClean="0"/>
              <a:t> التوجه </a:t>
            </a:r>
            <a:r>
              <a:rPr lang="ar-SA" sz="3600" b="1" dirty="0" err="1" smtClean="0"/>
              <a:t>والعلائقية</a:t>
            </a:r>
            <a:endParaRPr lang="en-US" sz="3600" b="1" dirty="0"/>
          </a:p>
        </p:txBody>
      </p:sp>
      <p:sp>
        <p:nvSpPr>
          <p:cNvPr id="3" name="عنصر نائب للمحتوى 2"/>
          <p:cNvSpPr>
            <a:spLocks noGrp="1"/>
          </p:cNvSpPr>
          <p:nvPr>
            <p:ph idx="1"/>
          </p:nvPr>
        </p:nvSpPr>
        <p:spPr>
          <a:xfrm>
            <a:off x="307183" y="1214422"/>
            <a:ext cx="9521461" cy="4876800"/>
          </a:xfrm>
        </p:spPr>
        <p:txBody>
          <a:bodyPr/>
          <a:lstStyle/>
          <a:p>
            <a:pPr marL="514350" indent="-514350" rtl="1">
              <a:buNone/>
            </a:pPr>
            <a:endParaRPr lang="ar-EG" sz="2800" b="1" dirty="0" smtClean="0"/>
          </a:p>
          <a:p>
            <a:pPr marL="514350" indent="-514350" rtl="1">
              <a:buNone/>
            </a:pPr>
            <a:r>
              <a:rPr lang="ar-SA" sz="2800" b="1" dirty="0" smtClean="0"/>
              <a:t>تهجين نظم إدارة قواعد البيانات كائنية التوجه </a:t>
            </a:r>
            <a:r>
              <a:rPr lang="ar-SA" sz="2800" b="1" dirty="0" err="1" smtClean="0"/>
              <a:t>والعلائقية</a:t>
            </a:r>
            <a:r>
              <a:rPr lang="ar-SA" sz="2800" b="1" dirty="0" smtClean="0"/>
              <a:t>: لقد أصبحت هذه النظم من قواعد البيانات متاحة لتوفير قدرات نظم إدارة قواعد البيانات كائنية التوجه </a:t>
            </a:r>
            <a:r>
              <a:rPr lang="ar-SA" sz="2800" b="1" dirty="0" err="1" smtClean="0"/>
              <a:t>والعلائقية</a:t>
            </a:r>
            <a:r>
              <a:rPr lang="ar-SA" sz="2800" b="1" dirty="0" smtClean="0"/>
              <a:t> معا، ويمكن إنجازها عبر ثلاثة طرق:</a:t>
            </a:r>
          </a:p>
          <a:p>
            <a:pPr marL="914400" lvl="1" indent="-514350" rtl="1">
              <a:buFont typeface="+mj-lt"/>
              <a:buAutoNum type="arabicPeriod"/>
            </a:pPr>
            <a:r>
              <a:rPr lang="ar-SA" sz="2400" b="1" dirty="0" smtClean="0"/>
              <a:t>استعمال أدوات توفر وصول كائني التوجه لأنظمة قواعد البيانات العلائقية،</a:t>
            </a:r>
          </a:p>
          <a:p>
            <a:pPr marL="914400" lvl="1" indent="-514350" rtl="1">
              <a:buFont typeface="+mj-lt"/>
              <a:buAutoNum type="arabicPeriod"/>
            </a:pPr>
            <a:r>
              <a:rPr lang="ar-SA" sz="2400" b="1" dirty="0" smtClean="0"/>
              <a:t>استعمال توسعات كائنية التوجه لأنظمة قواعد البيانات العلائقية الموجودة،</a:t>
            </a:r>
          </a:p>
          <a:p>
            <a:pPr marL="914400" lvl="1" indent="-514350" rtl="1">
              <a:buFont typeface="+mj-lt"/>
              <a:buAutoNum type="arabicPeriod"/>
            </a:pPr>
            <a:r>
              <a:rPr lang="ar-SA" sz="2400" b="1" dirty="0" smtClean="0"/>
              <a:t>استعمال أنظمة قواعد بيانات مهجنة كائنية التوجه -علائقية</a:t>
            </a:r>
            <a:endParaRPr lang="en-US" sz="2400" b="1" dirty="0" smtClean="0"/>
          </a:p>
          <a:p>
            <a:pPr lvl="1" rtl="1"/>
            <a:endParaRPr lang="en-US" sz="2800" b="1" dirty="0" smtClean="0">
              <a:solidFill>
                <a:schemeClr val="bg1"/>
              </a:solidFill>
              <a:effectLst>
                <a:outerShdw blurRad="38100" dist="38100" dir="2700000" algn="tl">
                  <a:srgbClr val="000000"/>
                </a:outerShdw>
              </a:effectLst>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EA354A50-0B25-486D-8280-AFE3B0AFB9A4}"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399" y="76200"/>
            <a:ext cx="9677400" cy="1143000"/>
          </a:xfrm>
        </p:spPr>
        <p:txBody>
          <a:bodyPr/>
          <a:lstStyle/>
          <a:p>
            <a:pPr rtl="1"/>
            <a:r>
              <a:rPr lang="ar-SA" sz="4000" b="1" dirty="0" smtClean="0">
                <a:cs typeface="Arial" pitchFamily="34" charset="0"/>
              </a:rPr>
              <a:t>تصميم </a:t>
            </a:r>
            <a:r>
              <a:rPr lang="ar-SA" sz="4000" b="1" dirty="0" smtClean="0"/>
              <a:t>قواعد البيانات </a:t>
            </a:r>
            <a:r>
              <a:rPr lang="en-US" sz="4000" b="1" dirty="0" smtClean="0"/>
              <a:t>Designing Databases</a:t>
            </a:r>
            <a:endParaRPr lang="en-US" sz="4000" b="1" dirty="0"/>
          </a:p>
        </p:txBody>
      </p:sp>
      <p:sp>
        <p:nvSpPr>
          <p:cNvPr id="3" name="عنصر نائب للمحتوى 2"/>
          <p:cNvSpPr>
            <a:spLocks noGrp="1"/>
          </p:cNvSpPr>
          <p:nvPr>
            <p:ph idx="1"/>
          </p:nvPr>
        </p:nvSpPr>
        <p:spPr>
          <a:xfrm>
            <a:off x="309530" y="1214422"/>
            <a:ext cx="9519044" cy="4876800"/>
          </a:xfrm>
        </p:spPr>
        <p:txBody>
          <a:bodyPr/>
          <a:lstStyle/>
          <a:p>
            <a:pPr marL="514350" indent="-514350" rtl="1">
              <a:buFont typeface="Wingdings" pitchFamily="2" charset="2"/>
              <a:buChar char="q"/>
            </a:pPr>
            <a:endParaRPr lang="ar-EG" sz="2400" b="1" dirty="0" smtClean="0"/>
          </a:p>
          <a:p>
            <a:pPr marL="514350" indent="-514350" rtl="1">
              <a:buFont typeface="Wingdings" pitchFamily="2" charset="2"/>
              <a:buChar char="q"/>
            </a:pPr>
            <a:r>
              <a:rPr lang="ar-SA" sz="2400" b="1" dirty="0" smtClean="0"/>
              <a:t>تحليل المتطلبات </a:t>
            </a:r>
            <a:r>
              <a:rPr lang="en-US" sz="2400" b="1" dirty="0" smtClean="0"/>
              <a:t>Analysis Requirements</a:t>
            </a:r>
            <a:endParaRPr lang="ar-SA" sz="2400" b="1" dirty="0" smtClean="0"/>
          </a:p>
          <a:p>
            <a:pPr lvl="1" rtl="1">
              <a:buFont typeface="Wingdings" pitchFamily="2" charset="2"/>
              <a:buChar char="q"/>
            </a:pPr>
            <a:r>
              <a:rPr lang="ar-SA" sz="2400" b="1" dirty="0" smtClean="0"/>
              <a:t>لإنشاء بيئة قاعدة بيانات، يجب فهم العلاقات بين البيانات، أنواع البيانات التي ستحفظ في قاعدة البيانات، </a:t>
            </a:r>
          </a:p>
          <a:p>
            <a:pPr lvl="1" rtl="1">
              <a:buFont typeface="Wingdings" pitchFamily="2" charset="2"/>
              <a:buChar char="q"/>
            </a:pPr>
            <a:r>
              <a:rPr lang="ar-SA" sz="2400" b="1" dirty="0" smtClean="0"/>
              <a:t>يجب معرفة كيفية استخدام البيانات وكيف ستقوم المنظمة بتغيير وإدارة البيانات من منظورها الواسع.</a:t>
            </a:r>
          </a:p>
          <a:p>
            <a:pPr lvl="1" rtl="1">
              <a:buFont typeface="Wingdings" pitchFamily="2" charset="2"/>
              <a:buChar char="q"/>
            </a:pPr>
            <a:r>
              <a:rPr lang="ar-SA" sz="2400" b="1" dirty="0" smtClean="0"/>
              <a:t>بالإضافة إلى تصميم قاعدة البيانات سيأخذ بالاعتبار كيف ستشارك المنظمة بياناتها مع شركائها في الأعمال.</a:t>
            </a:r>
          </a:p>
          <a:p>
            <a:pPr lvl="1" rtl="1">
              <a:buFont typeface="Wingdings" pitchFamily="2" charset="2"/>
              <a:buChar char="q"/>
            </a:pPr>
            <a:r>
              <a:rPr lang="ar-SA" sz="2400" b="1" dirty="0" smtClean="0"/>
              <a:t>وهناك مبادئ مهمة في تصميم قواعد البيانات، وإدارة ومتطلبات المنظمة لبيئة قاعدة بيانات </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8BBAB04E-60A5-41CA-85CF-81C412C81C07}"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399" y="76200"/>
            <a:ext cx="9677400" cy="1143000"/>
          </a:xfrm>
        </p:spPr>
        <p:txBody>
          <a:bodyPr/>
          <a:lstStyle/>
          <a:p>
            <a:pPr rtl="1"/>
            <a:r>
              <a:rPr lang="ar-SA" b="1" dirty="0" smtClean="0">
                <a:cs typeface="Arial" pitchFamily="34" charset="0"/>
              </a:rPr>
              <a:t>تصميم </a:t>
            </a:r>
            <a:r>
              <a:rPr lang="ar-SA" b="1" dirty="0" smtClean="0"/>
              <a:t>قواعد البيانات </a:t>
            </a:r>
            <a:r>
              <a:rPr lang="en-US" b="1" dirty="0" smtClean="0"/>
              <a:t>Designing Databases</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marL="514350" indent="-514350" rtl="1">
              <a:buFont typeface="Wingdings" pitchFamily="2" charset="2"/>
              <a:buChar char="q"/>
            </a:pPr>
            <a:endParaRPr lang="en-US" sz="2800" b="1" dirty="0" smtClean="0"/>
          </a:p>
          <a:p>
            <a:pPr marL="971550" lvl="1" indent="-514350" rtl="1">
              <a:buFont typeface="Wingdings" pitchFamily="2" charset="2"/>
              <a:buChar char="q"/>
            </a:pPr>
            <a:r>
              <a:rPr lang="ar-SA" sz="2400" b="1" dirty="0" smtClean="0"/>
              <a:t>التصميم المنطقي </a:t>
            </a:r>
            <a:r>
              <a:rPr lang="en-US" sz="2400" b="1" dirty="0" smtClean="0"/>
              <a:t>Logical Database Design</a:t>
            </a:r>
            <a:r>
              <a:rPr lang="ar-SA" sz="2400" b="1" dirty="0" smtClean="0"/>
              <a:t>: التصميم المنطقي عبارة عن نموذج مجرد لقاعدة البيانات من وجهة نظر الأعمال، ويتطلب التصميم المنطقي عمل وصف تفصيلي لمعلومات الأعمال من خلال الاتصال بمستخدمي قاعدة البيانات في المنظمة. ويفضل أن تكون هذه الخطوة جزء من مجهود التخطيط الشامل لبيانات المنظمة.</a:t>
            </a:r>
          </a:p>
          <a:p>
            <a:pPr marL="914400" lvl="1" indent="-457200" rtl="1">
              <a:buFont typeface="Wingdings" pitchFamily="2" charset="2"/>
              <a:buChar char="q"/>
            </a:pPr>
            <a:r>
              <a:rPr lang="ar-SA" sz="2400" b="1" dirty="0" smtClean="0"/>
              <a:t>يصف التصميم المنطقي كيف ستجمّع العناصر البيانية في قاعدة البيانات.</a:t>
            </a:r>
          </a:p>
          <a:p>
            <a:pPr marL="914400" lvl="1" indent="-457200" rtl="1">
              <a:buFont typeface="Wingdings" pitchFamily="2" charset="2"/>
              <a:buChar char="q"/>
            </a:pPr>
            <a:r>
              <a:rPr lang="ar-SA" sz="2400" b="1" dirty="0" smtClean="0"/>
              <a:t>ويتم التعرف خلال عملية التصميم المنطقي على العلاقات بين العناصر البيانية والوسائل الأكثر فعالية لتجميعها ومطابقة متطلبات </a:t>
            </a:r>
            <a:r>
              <a:rPr lang="ar-SA" sz="2400" b="1" dirty="0" smtClean="0"/>
              <a:t>المعلومات</a:t>
            </a:r>
            <a:endParaRPr lang="en-US" sz="2800" b="1" dirty="0" smtClean="0">
              <a:solidFill>
                <a:schemeClr val="bg1"/>
              </a:solidFill>
              <a:effectLst>
                <a:outerShdw blurRad="38100" dist="38100" dir="2700000" algn="tl">
                  <a:srgbClr val="000000"/>
                </a:outerShdw>
              </a:effectLst>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715FB00B-CD31-4F61-8DC8-4E8CF1D07AE4}"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399" y="76200"/>
            <a:ext cx="9677400" cy="1143000"/>
          </a:xfrm>
        </p:spPr>
        <p:txBody>
          <a:bodyPr/>
          <a:lstStyle/>
          <a:p>
            <a:pPr rtl="1"/>
            <a:r>
              <a:rPr lang="ar-SA" b="1" dirty="0" smtClean="0">
                <a:cs typeface="Arial" pitchFamily="34" charset="0"/>
              </a:rPr>
              <a:t> تصميم </a:t>
            </a:r>
            <a:r>
              <a:rPr lang="ar-SA" b="1" dirty="0" smtClean="0"/>
              <a:t>قواعد البيانات </a:t>
            </a:r>
            <a:r>
              <a:rPr lang="en-US" b="1" dirty="0" smtClean="0"/>
              <a:t>Designing Databases</a:t>
            </a:r>
            <a:endParaRPr lang="en-US" b="1" dirty="0"/>
          </a:p>
        </p:txBody>
      </p:sp>
      <p:sp>
        <p:nvSpPr>
          <p:cNvPr id="3" name="عنصر نائب للمحتوى 2"/>
          <p:cNvSpPr>
            <a:spLocks noGrp="1"/>
          </p:cNvSpPr>
          <p:nvPr>
            <p:ph idx="1"/>
          </p:nvPr>
        </p:nvSpPr>
        <p:spPr>
          <a:xfrm>
            <a:off x="384574" y="1214422"/>
            <a:ext cx="9444070" cy="4876800"/>
          </a:xfrm>
        </p:spPr>
        <p:txBody>
          <a:bodyPr/>
          <a:lstStyle/>
          <a:p>
            <a:pPr marL="514350" indent="-514350" rtl="1">
              <a:buFont typeface="Wingdings" pitchFamily="2" charset="2"/>
              <a:buChar char="q"/>
            </a:pPr>
            <a:endParaRPr lang="en-US" sz="2800" b="1" dirty="0" smtClean="0"/>
          </a:p>
          <a:p>
            <a:pPr lvl="1" rtl="1">
              <a:buFont typeface="Wingdings" pitchFamily="2" charset="2"/>
              <a:buChar char="q"/>
            </a:pPr>
            <a:r>
              <a:rPr lang="ar-SA" sz="2400" b="1" dirty="0" smtClean="0"/>
              <a:t>يتم تنظيم مجموعات البيانات وتنقيتها وتحسينها للتوصل إلى منظور منطقي شامل للعلاقات بين كل العناصر البيانية.</a:t>
            </a:r>
          </a:p>
          <a:p>
            <a:pPr lvl="1" rtl="1">
              <a:buFont typeface="Wingdings" pitchFamily="2" charset="2"/>
              <a:buChar char="q"/>
            </a:pPr>
            <a:r>
              <a:rPr lang="ar-SA" sz="2400" b="1" dirty="0" smtClean="0"/>
              <a:t>لاستخدام نموذج قواعد بيانات علائقي بشكل فعال، يجب إزالة البيانات المكررة في مجموعات البيانات للتقليل من التكرار والحشو والعلاقات من النوع متعدد</a:t>
            </a:r>
            <a:r>
              <a:rPr lang="ar-EG" sz="2400" b="1" dirty="0" err="1" smtClean="0"/>
              <a:t>-</a:t>
            </a:r>
            <a:r>
              <a:rPr lang="ar-SA" sz="2400" b="1" dirty="0" smtClean="0"/>
              <a:t>إلى</a:t>
            </a:r>
            <a:r>
              <a:rPr lang="ar-EG" sz="2400" b="1" dirty="0" err="1" smtClean="0"/>
              <a:t>-</a:t>
            </a:r>
            <a:r>
              <a:rPr lang="ar-SA" sz="2400" b="1" dirty="0" smtClean="0"/>
              <a:t>متعدد غير الملائمة. </a:t>
            </a:r>
          </a:p>
          <a:p>
            <a:pPr lvl="1" rtl="1">
              <a:buFont typeface="Wingdings" pitchFamily="2" charset="2"/>
              <a:buChar char="q"/>
            </a:pPr>
            <a:r>
              <a:rPr lang="ar-SA" sz="2400" b="1" dirty="0" smtClean="0"/>
              <a:t>وهذا مغزى عملية التطبيع </a:t>
            </a:r>
            <a:r>
              <a:rPr lang="en-US" sz="2400" b="1" dirty="0" smtClean="0"/>
              <a:t>Normalization</a:t>
            </a:r>
            <a:r>
              <a:rPr lang="ar-SA" sz="2400" b="1" dirty="0" smtClean="0"/>
              <a:t>: عملية إنشاء هياكل بيانات صغيرة ومستقرة، وأيضا مرنة وقابلة للتكييف انطلاقا من مجموعات بيانات كبيرة ومعقدة.</a:t>
            </a:r>
          </a:p>
          <a:p>
            <a:pPr lvl="1" rtl="1">
              <a:buFont typeface="Wingdings" pitchFamily="2" charset="2"/>
              <a:buChar char="q"/>
            </a:pPr>
            <a:r>
              <a:rPr lang="ar-SA" sz="2400" b="1" dirty="0" smtClean="0"/>
              <a:t>يستخدم مخطط الكيان-العلاقة </a:t>
            </a:r>
            <a:r>
              <a:rPr lang="en-US" sz="2400" b="1" dirty="0" smtClean="0"/>
              <a:t>Entity-Relationship Diagram</a:t>
            </a:r>
            <a:r>
              <a:rPr lang="ar-SA" sz="2400" b="1" dirty="0" smtClean="0"/>
              <a:t> لتوثيق التصميم المنطقي لنماذج البيانات.</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AFED8CA6-8FAC-4935-BA5C-70C4F7BD2F01}"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399" y="76200"/>
            <a:ext cx="9677400" cy="1143000"/>
          </a:xfrm>
        </p:spPr>
        <p:txBody>
          <a:bodyPr/>
          <a:lstStyle/>
          <a:p>
            <a:pPr rtl="1"/>
            <a:r>
              <a:rPr lang="ar-SA" b="1" dirty="0" smtClean="0">
                <a:cs typeface="Arial" pitchFamily="34" charset="0"/>
              </a:rPr>
              <a:t> تصميم </a:t>
            </a:r>
            <a:r>
              <a:rPr lang="ar-SA" b="1" dirty="0" smtClean="0"/>
              <a:t>قواعد البيانات </a:t>
            </a:r>
            <a:r>
              <a:rPr lang="en-US" b="1" dirty="0" smtClean="0"/>
              <a:t>Designing Databases</a:t>
            </a:r>
            <a:endParaRPr lang="en-US" b="1" dirty="0"/>
          </a:p>
        </p:txBody>
      </p:sp>
      <p:sp>
        <p:nvSpPr>
          <p:cNvPr id="3" name="عنصر نائب للمحتوى 2"/>
          <p:cNvSpPr>
            <a:spLocks noGrp="1"/>
          </p:cNvSpPr>
          <p:nvPr>
            <p:ph idx="1"/>
          </p:nvPr>
        </p:nvSpPr>
        <p:spPr>
          <a:xfrm>
            <a:off x="76200" y="1371600"/>
            <a:ext cx="9677400" cy="4876800"/>
          </a:xfrm>
        </p:spPr>
        <p:txBody>
          <a:bodyPr/>
          <a:lstStyle/>
          <a:p>
            <a:pPr>
              <a:buNone/>
            </a:pPr>
            <a:r>
              <a:rPr lang="ar-EG" dirty="0" smtClean="0"/>
              <a:t>  لطلبية </a:t>
            </a:r>
            <a:r>
              <a:rPr lang="en-GB" dirty="0" smtClean="0"/>
              <a:t>Un-normalized</a:t>
            </a:r>
            <a:r>
              <a:rPr lang="ar-SA" dirty="0" smtClean="0"/>
              <a:t>مثال </a:t>
            </a:r>
            <a:r>
              <a:rPr lang="ar-EG" dirty="0" smtClean="0"/>
              <a:t>بيانات غير مطبعة </a:t>
            </a:r>
            <a:r>
              <a:rPr lang="en-GB" dirty="0" smtClean="0"/>
              <a:t> </a:t>
            </a:r>
          </a:p>
          <a:p>
            <a:pPr>
              <a:buNone/>
            </a:pPr>
            <a:endParaRPr lang="ar-SA" dirty="0" smtClean="0"/>
          </a:p>
        </p:txBody>
      </p:sp>
      <p:sp>
        <p:nvSpPr>
          <p:cNvPr id="6" name="Date Placeholder 5"/>
          <p:cNvSpPr>
            <a:spLocks noGrp="1"/>
          </p:cNvSpPr>
          <p:nvPr>
            <p:ph type="dt" sz="half" idx="4294967295"/>
          </p:nvPr>
        </p:nvSpPr>
        <p:spPr>
          <a:xfrm>
            <a:off x="8229204" y="6629400"/>
            <a:ext cx="1676796" cy="222250"/>
          </a:xfrm>
          <a:prstGeom prst="rect">
            <a:avLst/>
          </a:prstGeom>
        </p:spPr>
        <p:txBody>
          <a:bodyPr/>
          <a:lstStyle/>
          <a:p>
            <a:pPr>
              <a:defRPr/>
            </a:pPr>
            <a:fld id="{FFDBC784-8D0A-408A-8CE5-6C2EDE68801E}" type="datetime1">
              <a:rPr lang="en-US" smtClean="0"/>
              <a:pPr>
                <a:defRPr/>
              </a:pPr>
              <a:t>10/30/2013</a:t>
            </a:fld>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graphicFrame>
        <p:nvGraphicFramePr>
          <p:cNvPr id="1026" name="Object 8"/>
          <p:cNvGraphicFramePr>
            <a:graphicFrameLocks noChangeAspect="1"/>
          </p:cNvGraphicFramePr>
          <p:nvPr/>
        </p:nvGraphicFramePr>
        <p:xfrm>
          <a:off x="381000" y="2971800"/>
          <a:ext cx="8915400" cy="1143000"/>
        </p:xfrm>
        <a:graphic>
          <a:graphicData uri="http://schemas.openxmlformats.org/presentationml/2006/ole">
            <p:oleObj spid="_x0000_s1026" name="Image" r:id="rId3" imgW="11885714" imgH="1015515" progId="">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399" y="76200"/>
            <a:ext cx="9677400" cy="1143000"/>
          </a:xfrm>
        </p:spPr>
        <p:txBody>
          <a:bodyPr/>
          <a:lstStyle/>
          <a:p>
            <a:pPr rtl="1"/>
            <a:r>
              <a:rPr lang="ar-SA" b="1" dirty="0" smtClean="0">
                <a:cs typeface="Arial" pitchFamily="34" charset="0"/>
              </a:rPr>
              <a:t> تصميم </a:t>
            </a:r>
            <a:r>
              <a:rPr lang="ar-SA" b="1" dirty="0" smtClean="0"/>
              <a:t>قواعد البيانات </a:t>
            </a:r>
            <a:r>
              <a:rPr lang="en-US" b="1" dirty="0" smtClean="0"/>
              <a:t>Designing Databases</a:t>
            </a:r>
            <a:endParaRPr lang="en-US" b="1" dirty="0"/>
          </a:p>
        </p:txBody>
      </p:sp>
      <p:sp>
        <p:nvSpPr>
          <p:cNvPr id="3" name="عنصر نائب للمحتوى 2"/>
          <p:cNvSpPr>
            <a:spLocks noGrp="1"/>
          </p:cNvSpPr>
          <p:nvPr>
            <p:ph idx="1"/>
          </p:nvPr>
        </p:nvSpPr>
        <p:spPr>
          <a:xfrm>
            <a:off x="76200" y="1371600"/>
            <a:ext cx="9677400" cy="4876800"/>
          </a:xfrm>
        </p:spPr>
        <p:txBody>
          <a:bodyPr/>
          <a:lstStyle/>
          <a:p>
            <a:pPr rtl="1">
              <a:buNone/>
            </a:pPr>
            <a:r>
              <a:rPr lang="ar-SA" dirty="0" smtClean="0"/>
              <a:t>مثال </a:t>
            </a:r>
            <a:r>
              <a:rPr lang="ar-EG" dirty="0" smtClean="0"/>
              <a:t>البيانات بعد التطبيع </a:t>
            </a:r>
            <a:r>
              <a:rPr lang="en-GB" dirty="0" smtClean="0"/>
              <a:t>Normalized data</a:t>
            </a:r>
            <a:r>
              <a:rPr lang="ar-EG" dirty="0" smtClean="0"/>
              <a:t>    للطلبية</a:t>
            </a:r>
          </a:p>
          <a:p>
            <a:pPr rtl="1">
              <a:buNone/>
            </a:pPr>
            <a:r>
              <a:rPr lang="ar-EG" sz="1800" dirty="0" smtClean="0"/>
              <a:t>                     </a:t>
            </a:r>
            <a:r>
              <a:rPr lang="ar-EG" sz="1800" b="1" dirty="0" smtClean="0"/>
              <a:t>سطر الطلبية</a:t>
            </a:r>
            <a:r>
              <a:rPr lang="ar-EG" dirty="0" smtClean="0"/>
              <a:t>                                                  </a:t>
            </a:r>
            <a:r>
              <a:rPr lang="ar-EG" sz="1800" b="1" dirty="0" smtClean="0"/>
              <a:t>قطع الغيار</a:t>
            </a:r>
          </a:p>
          <a:p>
            <a:pPr rtl="1">
              <a:buNone/>
            </a:pPr>
            <a:endParaRPr lang="ar-SA" dirty="0" smtClean="0"/>
          </a:p>
        </p:txBody>
      </p:sp>
      <p:sp>
        <p:nvSpPr>
          <p:cNvPr id="10" name="Date Placeholder 9"/>
          <p:cNvSpPr>
            <a:spLocks noGrp="1"/>
          </p:cNvSpPr>
          <p:nvPr>
            <p:ph type="dt" sz="half" idx="4294967295"/>
          </p:nvPr>
        </p:nvSpPr>
        <p:spPr>
          <a:xfrm>
            <a:off x="8229204" y="6629400"/>
            <a:ext cx="1676796" cy="222250"/>
          </a:xfrm>
          <a:prstGeom prst="rect">
            <a:avLst/>
          </a:prstGeom>
        </p:spPr>
        <p:txBody>
          <a:bodyPr/>
          <a:lstStyle/>
          <a:p>
            <a:pPr>
              <a:defRPr/>
            </a:pPr>
            <a:fld id="{D89332F7-DBC2-463C-984B-65F72641A1CB}" type="datetime1">
              <a:rPr lang="en-US" smtClean="0"/>
              <a:pPr>
                <a:defRPr/>
              </a:pPr>
              <a:t>10/30/2013</a:t>
            </a:fld>
            <a:endParaRPr lang="en-US" dirty="0"/>
          </a:p>
        </p:txBody>
      </p:sp>
      <p:sp>
        <p:nvSpPr>
          <p:cNvPr id="11" name="Footer Placeholder 10"/>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graphicFrame>
        <p:nvGraphicFramePr>
          <p:cNvPr id="2051" name="Object 8"/>
          <p:cNvGraphicFramePr>
            <a:graphicFrameLocks noChangeAspect="1"/>
          </p:cNvGraphicFramePr>
          <p:nvPr/>
        </p:nvGraphicFramePr>
        <p:xfrm>
          <a:off x="0" y="2514600"/>
          <a:ext cx="8915400" cy="2676525"/>
        </p:xfrm>
        <a:graphic>
          <a:graphicData uri="http://schemas.openxmlformats.org/presentationml/2006/ole">
            <p:oleObj spid="_x0000_s2051" name="Image" r:id="rId3" imgW="11885714" imgH="3568254" progId="">
              <p:embed/>
            </p:oleObj>
          </a:graphicData>
        </a:graphic>
      </p:graphicFrame>
      <p:sp>
        <p:nvSpPr>
          <p:cNvPr id="7" name="TextBox 6"/>
          <p:cNvSpPr txBox="1"/>
          <p:nvPr/>
        </p:nvSpPr>
        <p:spPr>
          <a:xfrm>
            <a:off x="6553200" y="5334000"/>
            <a:ext cx="1600200" cy="369332"/>
          </a:xfrm>
          <a:prstGeom prst="rect">
            <a:avLst/>
          </a:prstGeom>
          <a:noFill/>
        </p:spPr>
        <p:txBody>
          <a:bodyPr wrap="square" rtlCol="0">
            <a:spAutoFit/>
          </a:bodyPr>
          <a:lstStyle/>
          <a:p>
            <a:r>
              <a:rPr lang="ar-EG" b="1" dirty="0" smtClean="0"/>
              <a:t>ترويسة الطلبية</a:t>
            </a:r>
            <a:endParaRPr lang="en-GB" b="1" dirty="0"/>
          </a:p>
        </p:txBody>
      </p:sp>
      <p:sp>
        <p:nvSpPr>
          <p:cNvPr id="8" name="TextBox 7"/>
          <p:cNvSpPr txBox="1"/>
          <p:nvPr/>
        </p:nvSpPr>
        <p:spPr>
          <a:xfrm>
            <a:off x="1600200" y="5181600"/>
            <a:ext cx="1752600" cy="369332"/>
          </a:xfrm>
          <a:prstGeom prst="rect">
            <a:avLst/>
          </a:prstGeom>
          <a:noFill/>
        </p:spPr>
        <p:txBody>
          <a:bodyPr wrap="square" rtlCol="0">
            <a:spAutoFit/>
          </a:bodyPr>
          <a:lstStyle/>
          <a:p>
            <a:r>
              <a:rPr lang="ar-EG" b="1" dirty="0" smtClean="0"/>
              <a:t>المورد</a:t>
            </a:r>
            <a:endParaRPr lang="en-GB"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cs typeface="Arial" pitchFamily="34" charset="0"/>
              </a:rPr>
              <a:t> تصميم </a:t>
            </a:r>
            <a:r>
              <a:rPr lang="ar-SA" sz="4000" b="1" dirty="0" smtClean="0"/>
              <a:t>قواعد البيانات </a:t>
            </a:r>
            <a:r>
              <a:rPr lang="en-US" sz="4000" b="1" dirty="0" smtClean="0"/>
              <a:t>Designing Databases</a:t>
            </a:r>
            <a:endParaRPr lang="en-GB" sz="4000" dirty="0"/>
          </a:p>
        </p:txBody>
      </p:sp>
      <p:graphicFrame>
        <p:nvGraphicFramePr>
          <p:cNvPr id="3074" name="Object 8"/>
          <p:cNvGraphicFramePr>
            <a:graphicFrameLocks noChangeAspect="1"/>
          </p:cNvGraphicFramePr>
          <p:nvPr>
            <p:ph idx="1"/>
          </p:nvPr>
        </p:nvGraphicFramePr>
        <p:xfrm>
          <a:off x="457200" y="3048000"/>
          <a:ext cx="8915400" cy="1295400"/>
        </p:xfrm>
        <a:graphic>
          <a:graphicData uri="http://schemas.openxmlformats.org/presentationml/2006/ole">
            <p:oleObj spid="_x0000_s3074" name="Image" r:id="rId3" imgW="11885714" imgH="1142454" progId="">
              <p:embed/>
            </p:oleObj>
          </a:graphicData>
        </a:graphic>
      </p:graphicFrame>
      <p:sp>
        <p:nvSpPr>
          <p:cNvPr id="5" name="مستطيل 4"/>
          <p:cNvSpPr/>
          <p:nvPr/>
        </p:nvSpPr>
        <p:spPr>
          <a:xfrm>
            <a:off x="6665869" y="1905000"/>
            <a:ext cx="2198038" cy="461665"/>
          </a:xfrm>
          <a:prstGeom prst="rect">
            <a:avLst/>
          </a:prstGeom>
        </p:spPr>
        <p:txBody>
          <a:bodyPr wrap="none">
            <a:spAutoFit/>
          </a:bodyPr>
          <a:lstStyle/>
          <a:p>
            <a:r>
              <a:rPr lang="ar-SA" sz="2400" b="1" dirty="0" smtClean="0">
                <a:solidFill>
                  <a:srgbClr val="FF0000"/>
                </a:solidFill>
              </a:rPr>
              <a:t>مخطط الكيان-العلاقة</a:t>
            </a:r>
            <a:endParaRPr lang="en-GB" sz="2400" b="1" dirty="0">
              <a:solidFill>
                <a:srgbClr val="FF0000"/>
              </a:solidFill>
            </a:endParaRPr>
          </a:p>
        </p:txBody>
      </p:sp>
      <p:sp>
        <p:nvSpPr>
          <p:cNvPr id="6" name="مستطيل 5"/>
          <p:cNvSpPr/>
          <p:nvPr/>
        </p:nvSpPr>
        <p:spPr>
          <a:xfrm>
            <a:off x="1143000" y="4572001"/>
            <a:ext cx="7620000" cy="1323439"/>
          </a:xfrm>
          <a:prstGeom prst="rect">
            <a:avLst/>
          </a:prstGeom>
        </p:spPr>
        <p:txBody>
          <a:bodyPr wrap="square">
            <a:spAutoFit/>
          </a:bodyPr>
          <a:lstStyle/>
          <a:p>
            <a:pPr marL="914400" lvl="1" indent="-514350"/>
            <a:r>
              <a:rPr lang="ar-SA" sz="2000" b="1" dirty="0" smtClean="0"/>
              <a:t>يوجد ثلاثة أنواع من العلاقات بين </a:t>
            </a:r>
            <a:r>
              <a:rPr lang="ar-EG" sz="2000" b="1" dirty="0" smtClean="0"/>
              <a:t>الكيانات:</a:t>
            </a:r>
            <a:endParaRPr lang="ar-SA" sz="2000" b="1" dirty="0" smtClean="0"/>
          </a:p>
          <a:p>
            <a:pPr marL="1314450" lvl="2" indent="-514350"/>
            <a:r>
              <a:rPr lang="ar-SA" sz="2000" b="1" dirty="0" smtClean="0"/>
              <a:t>من واحد إلى واحد مثل </a:t>
            </a:r>
            <a:r>
              <a:rPr lang="ar-EG" sz="2000" b="1" dirty="0" smtClean="0"/>
              <a:t>ال</a:t>
            </a:r>
            <a:r>
              <a:rPr lang="ar-SA" sz="2000" b="1" dirty="0" smtClean="0"/>
              <a:t>مستخدم </a:t>
            </a:r>
            <a:r>
              <a:rPr lang="ar-EG" sz="2000" b="1" dirty="0" smtClean="0"/>
              <a:t>والملف </a:t>
            </a:r>
            <a:r>
              <a:rPr lang="ar-SA" sz="2000" b="1" dirty="0" smtClean="0"/>
              <a:t>الشخصي</a:t>
            </a:r>
            <a:r>
              <a:rPr lang="ar-EG" sz="2000" b="1" dirty="0" smtClean="0"/>
              <a:t> </a:t>
            </a:r>
            <a:r>
              <a:rPr lang="en-GB" sz="2000" b="1" dirty="0" smtClean="0"/>
              <a:t>1-to-1</a:t>
            </a:r>
            <a:endParaRPr lang="ar-SA" sz="2000" b="1" dirty="0" smtClean="0"/>
          </a:p>
          <a:p>
            <a:pPr marL="1314450" lvl="2" indent="-514350"/>
            <a:r>
              <a:rPr lang="ar-SA" sz="2000" b="1" dirty="0" smtClean="0"/>
              <a:t>من واحد إلى متعدد مثل </a:t>
            </a:r>
            <a:r>
              <a:rPr lang="ar-EG" sz="2000" b="1" dirty="0" smtClean="0"/>
              <a:t>ال</a:t>
            </a:r>
            <a:r>
              <a:rPr lang="ar-SA" sz="2000" b="1" dirty="0" smtClean="0"/>
              <a:t>عميل </a:t>
            </a:r>
            <a:r>
              <a:rPr lang="ar-EG" sz="2000" b="1" dirty="0" smtClean="0"/>
              <a:t>والطلبية</a:t>
            </a:r>
            <a:r>
              <a:rPr lang="en-GB" sz="2000" b="1" dirty="0" smtClean="0"/>
              <a:t>1-to-many </a:t>
            </a:r>
            <a:endParaRPr lang="ar-SA" sz="2000" b="1" dirty="0" smtClean="0"/>
          </a:p>
          <a:p>
            <a:pPr marL="1314450" lvl="2" indent="-514350"/>
            <a:r>
              <a:rPr lang="ar-SA" sz="2000" b="1" dirty="0" smtClean="0"/>
              <a:t>من متعدد إلى متعدد مثل </a:t>
            </a:r>
            <a:r>
              <a:rPr lang="ar-EG" sz="2000" b="1" dirty="0" smtClean="0"/>
              <a:t>الطالب والمقرر </a:t>
            </a:r>
            <a:r>
              <a:rPr lang="en-GB" sz="2000" b="1" dirty="0" smtClean="0"/>
              <a:t>many-to-many</a:t>
            </a:r>
            <a:endParaRPr lang="en-US" sz="2000"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9530" y="1285860"/>
            <a:ext cx="9520271" cy="4876800"/>
          </a:xfrm>
        </p:spPr>
        <p:txBody>
          <a:bodyPr/>
          <a:lstStyle/>
          <a:p>
            <a:pPr marL="514350" indent="-514350" rtl="1">
              <a:buFont typeface="Wingdings" pitchFamily="2" charset="2"/>
              <a:buChar char="q"/>
            </a:pPr>
            <a:endParaRPr lang="ar-EG" sz="2800" b="1" dirty="0" smtClean="0"/>
          </a:p>
          <a:p>
            <a:pPr marL="514350" indent="-514350" rtl="1">
              <a:buFont typeface="Wingdings" pitchFamily="2" charset="2"/>
              <a:buChar char="q"/>
            </a:pPr>
            <a:r>
              <a:rPr lang="ar-SA" sz="2800" b="1" dirty="0" smtClean="0"/>
              <a:t>التصميم المادي </a:t>
            </a:r>
            <a:r>
              <a:rPr lang="en-US" sz="2800" b="1" dirty="0" smtClean="0"/>
              <a:t>Physical Database Design</a:t>
            </a:r>
            <a:r>
              <a:rPr lang="ar-SA" sz="2800" b="1" dirty="0" smtClean="0"/>
              <a:t>: يبين كيف يتم تنظيم تخزين البيانات على وسائط التخزين وكيفية الوصول إليها.</a:t>
            </a:r>
          </a:p>
          <a:p>
            <a:pPr rtl="1"/>
            <a:endParaRPr lang="en-US" sz="2800" b="1" dirty="0" smtClean="0"/>
          </a:p>
          <a:p>
            <a:pPr marL="514350" indent="-514350" rtl="1">
              <a:buFont typeface="Wingdings" pitchFamily="2" charset="2"/>
              <a:buChar char="q"/>
            </a:pPr>
            <a:r>
              <a:rPr lang="ar-SA" sz="2800" b="1" dirty="0" smtClean="0"/>
              <a:t>التصميم الأمني </a:t>
            </a:r>
            <a:r>
              <a:rPr lang="en-US" sz="2800" b="1" dirty="0" smtClean="0"/>
              <a:t>Security Design</a:t>
            </a:r>
            <a:r>
              <a:rPr lang="ar-SA" sz="2800" b="1" dirty="0" smtClean="0"/>
              <a:t>: يتم تحديد الإجراءات الأمنية المطلوبة للوصول إلى البيانات من خلال إنشاء حسابات للمستخدمين وتحديد صلاحيات الوصول إلى البيانات وإمكانية تغيرها من عدمه لكل من مستخدمي قاعدة البيانات، وتحديد مدير لقاعدة البيانات. وتحديد كيفية إدارة النسخ الاحتياطية </a:t>
            </a:r>
            <a:r>
              <a:rPr lang="en-US" sz="2800" b="1" dirty="0" smtClean="0"/>
              <a:t>backup</a:t>
            </a:r>
            <a:r>
              <a:rPr lang="ar-SA" sz="2800" b="1" dirty="0" smtClean="0"/>
              <a:t> من قاعدة البيانات.</a:t>
            </a:r>
            <a:endParaRPr lang="en-US" sz="2800" b="1" dirty="0" smtClean="0"/>
          </a:p>
          <a:p>
            <a:pPr marL="914400" lvl="1" indent="-514350" rtl="1">
              <a:buFont typeface="Wingdings" pitchFamily="2" charset="2"/>
              <a:buChar char="q"/>
            </a:pPr>
            <a:endParaRPr lang="en-US" b="1" dirty="0" smtClean="0">
              <a:solidFill>
                <a:schemeClr val="bg1"/>
              </a:solidFill>
              <a:effectLst>
                <a:outerShdw blurRad="38100" dist="38100" dir="2700000" algn="tl">
                  <a:srgbClr val="000000"/>
                </a:outerShdw>
              </a:effectLst>
            </a:endParaRPr>
          </a:p>
          <a:p>
            <a:pPr marL="514350" indent="-514350" rtl="1">
              <a:buFont typeface="Wingdings" pitchFamily="2" charset="2"/>
              <a:buChar char="q"/>
            </a:pPr>
            <a:endParaRPr lang="en-US" sz="2800" b="1" dirty="0" smtClean="0"/>
          </a:p>
        </p:txBody>
      </p:sp>
      <p:sp>
        <p:nvSpPr>
          <p:cNvPr id="6" name="عنوان 1"/>
          <p:cNvSpPr>
            <a:spLocks noGrp="1"/>
          </p:cNvSpPr>
          <p:nvPr>
            <p:ph type="title"/>
          </p:nvPr>
        </p:nvSpPr>
        <p:spPr>
          <a:xfrm>
            <a:off x="-152399" y="76200"/>
            <a:ext cx="9677400" cy="1143000"/>
          </a:xfrm>
        </p:spPr>
        <p:txBody>
          <a:bodyPr/>
          <a:lstStyle/>
          <a:p>
            <a:pPr rtl="1"/>
            <a:r>
              <a:rPr lang="ar-SA" b="1" dirty="0" smtClean="0">
                <a:cs typeface="Arial" pitchFamily="34" charset="0"/>
              </a:rPr>
              <a:t> تصميم </a:t>
            </a:r>
            <a:r>
              <a:rPr lang="ar-SA" b="1" dirty="0" smtClean="0"/>
              <a:t>قواعد البيانات </a:t>
            </a:r>
            <a:r>
              <a:rPr lang="en-US" b="1" dirty="0" smtClean="0"/>
              <a:t>Designing Databases</a:t>
            </a:r>
            <a:endParaRPr lang="en-US"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9E0E5F68-595B-4F51-A186-DDC21CA884E2}" type="datetime1">
              <a:rPr lang="en-US" smtClean="0"/>
              <a:pPr>
                <a:defRPr/>
              </a:pPr>
              <a:t>10/30/2013</a:t>
            </a:fld>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r>
              <a:rPr lang="en-US" smtClean="0"/>
              <a:t>© KFU - Khaled KHALIL</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9530" y="1285860"/>
            <a:ext cx="9519079" cy="4876800"/>
          </a:xfrm>
        </p:spPr>
        <p:txBody>
          <a:bodyPr/>
          <a:lstStyle/>
          <a:p>
            <a:pPr marL="514350" indent="-514350" rtl="1">
              <a:buFont typeface="Wingdings" pitchFamily="2" charset="2"/>
              <a:buChar char="q"/>
            </a:pPr>
            <a:r>
              <a:rPr lang="en-GB" b="1" u="sng" dirty="0" smtClean="0"/>
              <a:t> </a:t>
            </a:r>
            <a:r>
              <a:rPr lang="ar-SA" b="1" u="sng" dirty="0" smtClean="0"/>
              <a:t>ضمان نوعية البيانات </a:t>
            </a:r>
            <a:r>
              <a:rPr lang="en-US" b="1" u="sng" dirty="0" smtClean="0"/>
              <a:t>Ensuring Data Quality</a:t>
            </a:r>
            <a:r>
              <a:rPr lang="ar-SA" b="1" dirty="0" smtClean="0"/>
              <a:t>: </a:t>
            </a:r>
          </a:p>
          <a:p>
            <a:pPr marL="914400" lvl="1" indent="-514350" rtl="1">
              <a:buFont typeface="Wingdings" pitchFamily="2" charset="2"/>
              <a:buChar char="q"/>
            </a:pPr>
            <a:r>
              <a:rPr lang="ar-SA" sz="2400" b="1" dirty="0" smtClean="0"/>
              <a:t>لا يكفي تصميم قاعدة البيانات بشكل جيد لضمان بأنها ستعطي المعلومات التي تحتاجها المنظمة، فالبيانات غير الصحيحة وغير الملائمة والمتضاربة مع مصادر معلومات أخرى يمكن أن تسبب مشاكل مالية وتشغيلية خطيرة للأعمال. ومما قد يؤدي إلى اتخاذ قرارات غير سليمة وخسارة في الأموال.</a:t>
            </a:r>
          </a:p>
          <a:p>
            <a:pPr marL="914400" lvl="1" indent="-514350" rtl="1">
              <a:buFont typeface="Wingdings" pitchFamily="2" charset="2"/>
              <a:buChar char="q"/>
            </a:pPr>
            <a:endParaRPr lang="ar-SA" sz="2400" b="1" dirty="0" smtClean="0"/>
          </a:p>
          <a:p>
            <a:pPr marL="914400" lvl="1" indent="-514350" rtl="1">
              <a:buFont typeface="Wingdings" pitchFamily="2" charset="2"/>
              <a:buChar char="q"/>
            </a:pPr>
            <a:r>
              <a:rPr lang="ar-SA" sz="2400" b="1" dirty="0" smtClean="0"/>
              <a:t>ويمكن أن يسبب الحشو </a:t>
            </a:r>
            <a:r>
              <a:rPr lang="en-US" sz="2400" b="1" dirty="0" smtClean="0"/>
              <a:t>redundancy</a:t>
            </a:r>
            <a:r>
              <a:rPr lang="ar-SA" sz="2400" b="1" dirty="0" smtClean="0"/>
              <a:t> والتناقض </a:t>
            </a:r>
            <a:r>
              <a:rPr lang="en-US" sz="2400" b="1" dirty="0" smtClean="0"/>
              <a:t>inconsistency</a:t>
            </a:r>
            <a:r>
              <a:rPr lang="ar-SA" sz="2400" b="1" dirty="0" smtClean="0"/>
              <a:t> الناتج عن بيئة الملفات </a:t>
            </a:r>
            <a:r>
              <a:rPr lang="ar-SA" sz="2400" b="1" dirty="0" smtClean="0"/>
              <a:t>التقليدية</a:t>
            </a:r>
            <a:r>
              <a:rPr lang="ar-EG" sz="2400" b="1" dirty="0" smtClean="0"/>
              <a:t> في العديد</a:t>
            </a:r>
            <a:r>
              <a:rPr lang="ar-SA" sz="2400" b="1" dirty="0" smtClean="0"/>
              <a:t> </a:t>
            </a:r>
            <a:r>
              <a:rPr lang="ar-SA" sz="2400" b="1" dirty="0" smtClean="0"/>
              <a:t>من المشاكل في نوعية البيانات.</a:t>
            </a:r>
            <a:endParaRPr lang="en-US" sz="3200" b="1" dirty="0" smtClean="0">
              <a:solidFill>
                <a:schemeClr val="bg1"/>
              </a:solidFill>
              <a:effectLst>
                <a:outerShdw blurRad="38100" dist="38100" dir="2700000" algn="tl">
                  <a:srgbClr val="000000"/>
                </a:outerShdw>
              </a:effectLst>
            </a:endParaRPr>
          </a:p>
        </p:txBody>
      </p:sp>
      <p:sp>
        <p:nvSpPr>
          <p:cNvPr id="6" name="عنوان 1"/>
          <p:cNvSpPr>
            <a:spLocks noGrp="1"/>
          </p:cNvSpPr>
          <p:nvPr>
            <p:ph type="title"/>
          </p:nvPr>
        </p:nvSpPr>
        <p:spPr>
          <a:xfrm>
            <a:off x="-152399" y="76200"/>
            <a:ext cx="9677400" cy="1143000"/>
          </a:xfrm>
        </p:spPr>
        <p:txBody>
          <a:bodyPr/>
          <a:lstStyle/>
          <a:p>
            <a:pPr rtl="1"/>
            <a:r>
              <a:rPr lang="ar-SA" b="1" dirty="0" smtClean="0">
                <a:cs typeface="Arial" pitchFamily="34" charset="0"/>
              </a:rPr>
              <a:t> تصميم </a:t>
            </a:r>
            <a:r>
              <a:rPr lang="ar-SA" b="1" dirty="0" smtClean="0"/>
              <a:t>قواعد البيانات </a:t>
            </a:r>
            <a:r>
              <a:rPr lang="en-US" b="1" dirty="0" smtClean="0"/>
              <a:t>Designing Databases</a:t>
            </a:r>
            <a:endParaRPr lang="en-US"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8EB86A15-744E-41C5-A800-788D247E5DDB}" type="datetime1">
              <a:rPr lang="en-US" smtClean="0"/>
              <a:pPr>
                <a:defRPr/>
              </a:pPr>
              <a:t>10/30/2013</a:t>
            </a:fld>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9530" y="1285860"/>
            <a:ext cx="9519079" cy="4876800"/>
          </a:xfrm>
        </p:spPr>
        <p:txBody>
          <a:bodyPr/>
          <a:lstStyle/>
          <a:p>
            <a:pPr marL="514350" indent="-514350" rtl="1">
              <a:buFont typeface="Wingdings" pitchFamily="2" charset="2"/>
              <a:buChar char="q"/>
            </a:pPr>
            <a:r>
              <a:rPr lang="en-GB" b="1" u="sng" dirty="0" smtClean="0"/>
              <a:t> </a:t>
            </a:r>
            <a:r>
              <a:rPr lang="ar-SA" b="1" u="sng" dirty="0" smtClean="0"/>
              <a:t>ضمان </a:t>
            </a:r>
            <a:r>
              <a:rPr lang="ar-EG" b="1" u="sng" dirty="0" smtClean="0"/>
              <a:t>جودة </a:t>
            </a:r>
            <a:r>
              <a:rPr lang="ar-SA" b="1" u="sng" dirty="0" smtClean="0"/>
              <a:t>البيانات </a:t>
            </a:r>
            <a:r>
              <a:rPr lang="en-US" b="1" u="sng" dirty="0" smtClean="0"/>
              <a:t>Ensuring Data Quality</a:t>
            </a:r>
            <a:r>
              <a:rPr lang="ar-SA" b="1" dirty="0" smtClean="0"/>
              <a:t>: </a:t>
            </a:r>
          </a:p>
          <a:p>
            <a:pPr marL="914400" lvl="1" indent="-514350" rtl="1">
              <a:buFont typeface="Wingdings" pitchFamily="2" charset="2"/>
              <a:buChar char="q"/>
            </a:pPr>
            <a:r>
              <a:rPr lang="ar-SA" sz="2400" b="1" dirty="0" smtClean="0"/>
              <a:t>يمكن أن تكون مشاكل نوعية البيانات من أخطاء تهجئة الأسماء، الأعداد المنقولة، والأكواد الناقصة أو الأخطاء التي تحصل خلال إدخال البيانات. وهذا يزداد بعد نقل المنظمات أعمالها إلى الانترنت والسماح للعملاء والمزودين بإدخال البيانات من خلال مواقعها على الانترنت ورفعها مباشرة على أنظمتها الداخلية. يجب إجراء مراجعة وتدقيق لنوعية البيانات من خلال فحص كامل ملفات البيانات وفحص مدى إدراك المستخدمين النهائيين لنوعية البيانات.</a:t>
            </a:r>
          </a:p>
          <a:p>
            <a:pPr marL="914400" lvl="1" indent="-514350" rtl="1">
              <a:buFont typeface="Wingdings" pitchFamily="2" charset="2"/>
              <a:buChar char="q"/>
            </a:pPr>
            <a:r>
              <a:rPr lang="ar-SA" sz="2400" b="1" dirty="0" smtClean="0"/>
              <a:t>تنظيف البيانات </a:t>
            </a:r>
            <a:r>
              <a:rPr lang="en-US" sz="2400" b="1" dirty="0" smtClean="0"/>
              <a:t>Data scrubbing</a:t>
            </a:r>
            <a:r>
              <a:rPr lang="ar-SA" sz="2400" b="1" dirty="0" smtClean="0"/>
              <a:t> هي نشاطات تنفذ للتعرف على  البيانات الخطأ، الناقصة، غير المشكلة جيدا والمكررة لتصحيحها. وهي تدعم </a:t>
            </a:r>
            <a:r>
              <a:rPr lang="ar-EG" sz="2400" b="1" dirty="0" smtClean="0"/>
              <a:t>تجانس </a:t>
            </a:r>
            <a:r>
              <a:rPr lang="ar-SA" sz="2400" b="1" dirty="0" smtClean="0"/>
              <a:t>البيانات </a:t>
            </a:r>
            <a:r>
              <a:rPr lang="en-US" sz="2400" b="1" dirty="0" smtClean="0"/>
              <a:t>data consistency</a:t>
            </a:r>
            <a:r>
              <a:rPr lang="ar-SA" sz="2400" b="1" dirty="0" smtClean="0"/>
              <a:t>.</a:t>
            </a:r>
            <a:endParaRPr lang="en-US" sz="2800" b="1" dirty="0" smtClean="0"/>
          </a:p>
          <a:p>
            <a:pPr marL="514350" indent="-514350" rtl="1">
              <a:buFont typeface="Wingdings" pitchFamily="2" charset="2"/>
              <a:buChar char="q"/>
            </a:pPr>
            <a:endParaRPr lang="en-US" sz="2800" b="1" dirty="0" smtClean="0">
              <a:solidFill>
                <a:schemeClr val="bg1"/>
              </a:solidFill>
              <a:effectLst>
                <a:outerShdw blurRad="38100" dist="38100" dir="2700000" algn="tl">
                  <a:srgbClr val="000000"/>
                </a:outerShdw>
              </a:effectLst>
            </a:endParaRPr>
          </a:p>
        </p:txBody>
      </p:sp>
      <p:sp>
        <p:nvSpPr>
          <p:cNvPr id="6" name="عنوان 1"/>
          <p:cNvSpPr>
            <a:spLocks noGrp="1"/>
          </p:cNvSpPr>
          <p:nvPr>
            <p:ph type="title"/>
          </p:nvPr>
        </p:nvSpPr>
        <p:spPr>
          <a:xfrm>
            <a:off x="-152399" y="76200"/>
            <a:ext cx="9677400" cy="1143000"/>
          </a:xfrm>
        </p:spPr>
        <p:txBody>
          <a:bodyPr/>
          <a:lstStyle/>
          <a:p>
            <a:pPr rtl="1"/>
            <a:r>
              <a:rPr lang="ar-SA" b="1" smtClean="0">
                <a:cs typeface="Arial" pitchFamily="34" charset="0"/>
              </a:rPr>
              <a:t> </a:t>
            </a:r>
            <a:r>
              <a:rPr lang="ar-SA" b="1" dirty="0" smtClean="0">
                <a:cs typeface="Arial" pitchFamily="34" charset="0"/>
              </a:rPr>
              <a:t>تصميم </a:t>
            </a:r>
            <a:r>
              <a:rPr lang="ar-SA" b="1" dirty="0" smtClean="0"/>
              <a:t>قواعد البيانات </a:t>
            </a:r>
            <a:r>
              <a:rPr lang="en-US" b="1" dirty="0" smtClean="0"/>
              <a:t>Designing Databases</a:t>
            </a:r>
            <a:endParaRPr lang="en-US"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B22A7940-B777-4BAD-B80F-F63848C0B20F}" type="datetime1">
              <a:rPr lang="en-US" smtClean="0"/>
              <a:pPr>
                <a:defRPr/>
              </a:pPr>
              <a:t>10/30/2013</a:t>
            </a:fld>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4545</TotalTime>
  <Words>1359</Words>
  <Application>Microsoft Office PowerPoint</Application>
  <PresentationFormat>A4 Paper (210x297 mm)</PresentationFormat>
  <Paragraphs>138</Paragraphs>
  <Slides>19</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Image</vt:lpstr>
      <vt:lpstr>نظم المعلومات الإدارية Management Information Systems</vt:lpstr>
      <vt:lpstr>عناصر المحاضرة </vt:lpstr>
      <vt:lpstr>عناصر نظام إدارة قواعد البيانات </vt:lpstr>
      <vt:lpstr>Slide 4</vt:lpstr>
      <vt:lpstr>عناصر نظام إدارة قواعد البيانات </vt:lpstr>
      <vt:lpstr>Slide 6</vt:lpstr>
      <vt:lpstr>قواعد البيانات كائنية التوجه Object Oriented Databases</vt:lpstr>
      <vt:lpstr>قواعد البيانات كائنية التوجه Object Oriented Databases</vt:lpstr>
      <vt:lpstr>قواعد البيانات كائنية التوجه Object Oriented Databases</vt:lpstr>
      <vt:lpstr>تهجين نظم إدارة قواعد البيانات كائنية التوجه والعلائقية</vt:lpstr>
      <vt:lpstr>تصميم قواعد البيانات Designing Databases</vt:lpstr>
      <vt:lpstr>تصميم قواعد البيانات Designing Databases</vt:lpstr>
      <vt:lpstr> تصميم قواعد البيانات Designing Databases</vt:lpstr>
      <vt:lpstr> تصميم قواعد البيانات Designing Databases</vt:lpstr>
      <vt:lpstr> تصميم قواعد البيانات Designing Databases</vt:lpstr>
      <vt:lpstr> تصميم قواعد البيانات Designing Databases</vt:lpstr>
      <vt:lpstr> تصميم قواعد البيانات Designing Databases</vt:lpstr>
      <vt:lpstr> تصميم قواعد البيانات Designing Databases</vt:lpstr>
      <vt:lpstr> تصميم قواعد البيانات Designing Databases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306</cp:revision>
  <dcterms:created xsi:type="dcterms:W3CDTF">2009-10-14T19:14:34Z</dcterms:created>
  <dcterms:modified xsi:type="dcterms:W3CDTF">2013-10-30T03:34:28Z</dcterms:modified>
</cp:coreProperties>
</file>