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368" r:id="rId2"/>
    <p:sldId id="369" r:id="rId3"/>
    <p:sldId id="388" r:id="rId4"/>
    <p:sldId id="391" r:id="rId5"/>
    <p:sldId id="389" r:id="rId6"/>
    <p:sldId id="403" r:id="rId7"/>
    <p:sldId id="404" r:id="rId8"/>
    <p:sldId id="402" r:id="rId9"/>
    <p:sldId id="405" r:id="rId10"/>
    <p:sldId id="390" r:id="rId11"/>
    <p:sldId id="392" r:id="rId12"/>
    <p:sldId id="395" r:id="rId13"/>
    <p:sldId id="396" r:id="rId14"/>
    <p:sldId id="406" r:id="rId15"/>
    <p:sldId id="397" r:id="rId16"/>
    <p:sldId id="398" r:id="rId17"/>
    <p:sldId id="400"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9104" autoAdjust="0"/>
  </p:normalViewPr>
  <p:slideViewPr>
    <p:cSldViewPr>
      <p:cViewPr>
        <p:scale>
          <a:sx n="90" d="100"/>
          <a:sy n="90" d="100"/>
        </p:scale>
        <p:origin x="-600" y="276"/>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10/30/2013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6" name="Slide Number Placeholder 5"/>
          <p:cNvSpPr>
            <a:spLocks noGrp="1"/>
          </p:cNvSpPr>
          <p:nvPr>
            <p:ph type="sldNum" sz="quarter" idx="12"/>
          </p:nvPr>
        </p:nvSpPr>
        <p:spPr/>
        <p:txBody>
          <a:bodyPr/>
          <a:lstStyle/>
          <a:p>
            <a:pPr>
              <a:defRPr/>
            </a:pPr>
            <a:fld id="{81E5C72A-B4EA-4DEB-9345-BEFC6E0479BA}" type="slidenum">
              <a:rPr lang="ar-SA" smtClean="0"/>
              <a:pPr>
                <a:defRPr/>
              </a:pPr>
              <a:t>1</a:t>
            </a:fld>
            <a:endParaRPr lang="en-US"/>
          </a:p>
        </p:txBody>
      </p:sp>
      <p:sp>
        <p:nvSpPr>
          <p:cNvPr id="7" name="Footer Placeholder 6"/>
          <p:cNvSpPr>
            <a:spLocks noGrp="1"/>
          </p:cNvSpPr>
          <p:nvPr>
            <p:ph type="ftr" sz="quarter" idx="13"/>
          </p:nvPr>
        </p:nvSpPr>
        <p:spPr/>
        <p:txBody>
          <a:bodyPr/>
          <a:lstStyle/>
          <a:p>
            <a:pPr>
              <a:defRPr/>
            </a:pPr>
            <a:r>
              <a:rPr lang="nl-NL" smtClean="0"/>
              <a:t>Dr Khaled KHALIL - MIS - KFU</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GB"/>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nchor="b"/>
          <a:lstStyle/>
          <a:p>
            <a:pPr algn="ctr"/>
            <a:r>
              <a:rPr lang="ar-SA" sz="4800" dirty="0" smtClean="0">
                <a:solidFill>
                  <a:srgbClr val="376092"/>
                </a:solidFill>
                <a:latin typeface="AYM Wadiy S_U normal."/>
                <a:cs typeface="Times New Roman" pitchFamily="18" charset="0"/>
              </a:rPr>
              <a:t>نظم المعلومات الإدارية</a:t>
            </a:r>
            <a:r>
              <a:rPr lang="ar-SA" sz="4800" dirty="0" smtClean="0">
                <a:solidFill>
                  <a:srgbClr val="0000FF"/>
                </a:solidFill>
              </a:rPr>
              <a:t/>
            </a:r>
            <a:br>
              <a:rPr lang="ar-SA" sz="4800" dirty="0" smtClean="0">
                <a:solidFill>
                  <a:srgbClr val="0000FF"/>
                </a:solidFill>
              </a:rPr>
            </a:br>
            <a:r>
              <a:rPr lang="en-US" dirty="0" smtClean="0">
                <a:solidFill>
                  <a:srgbClr val="FF0000"/>
                </a:solidFill>
              </a:rPr>
              <a:t>M</a:t>
            </a:r>
            <a:r>
              <a:rPr lang="en-US" dirty="0" smtClean="0">
                <a:solidFill>
                  <a:srgbClr val="0000FF"/>
                </a:solidFill>
              </a:rPr>
              <a:t>anagement </a:t>
            </a:r>
            <a:r>
              <a:rPr lang="en-US" dirty="0" smtClean="0">
                <a:solidFill>
                  <a:srgbClr val="FF0000"/>
                </a:solidFill>
              </a:rPr>
              <a:t>I</a:t>
            </a:r>
            <a:r>
              <a:rPr lang="en-US" dirty="0" smtClean="0">
                <a:solidFill>
                  <a:srgbClr val="0000FF"/>
                </a:solidFill>
              </a:rPr>
              <a:t>nformation </a:t>
            </a:r>
            <a:r>
              <a:rPr lang="en-US" dirty="0" smtClean="0">
                <a:solidFill>
                  <a:srgbClr val="FF0000"/>
                </a:solidFill>
              </a:rPr>
              <a:t>S</a:t>
            </a:r>
            <a:r>
              <a:rPr lang="en-US" dirty="0" smtClean="0">
                <a:solidFill>
                  <a:srgbClr val="0000FF"/>
                </a:solidFill>
              </a:rPr>
              <a:t>ystems</a:t>
            </a:r>
            <a:endParaRPr lang="en-US" sz="4800" dirty="0" smtClean="0">
              <a:solidFill>
                <a:srgbClr val="FF0000"/>
              </a:solidFill>
            </a:endParaRPr>
          </a:p>
        </p:txBody>
      </p:sp>
      <p:sp>
        <p:nvSpPr>
          <p:cNvPr id="6" name="Rectangle 3"/>
          <p:cNvSpPr>
            <a:spLocks noGrp="1" noChangeArrowheads="1"/>
          </p:cNvSpPr>
          <p:nvPr>
            <p:ph type="subTitle" idx="1"/>
          </p:nvPr>
        </p:nvSpPr>
        <p:spPr>
          <a:xfrm>
            <a:off x="247650" y="3886200"/>
            <a:ext cx="9245600" cy="2590800"/>
          </a:xfrm>
        </p:spPr>
        <p:txBody>
          <a:bodyPr/>
          <a:lstStyle/>
          <a:p>
            <a:pPr>
              <a:lnSpc>
                <a:spcPct val="90000"/>
              </a:lnSpc>
            </a:pPr>
            <a:r>
              <a:rPr lang="ar-EG" sz="3200" b="1" dirty="0" smtClean="0">
                <a:solidFill>
                  <a:srgbClr val="C00000"/>
                </a:solidFill>
                <a:latin typeface="Lucida Calligraphy" pitchFamily="66" charset="0"/>
              </a:rPr>
              <a:t>المحاضرة التاسعة</a:t>
            </a:r>
          </a:p>
          <a:p>
            <a:pPr rtl="1" eaLnBrk="1" hangingPunct="1"/>
            <a:r>
              <a:rPr lang="en-GB" b="1" dirty="0" smtClean="0">
                <a:solidFill>
                  <a:srgbClr val="C00000"/>
                </a:solidFill>
                <a:cs typeface="Arial" pitchFamily="34" charset="0"/>
              </a:rPr>
              <a:t> </a:t>
            </a:r>
            <a:r>
              <a:rPr lang="ar-EG" b="1" dirty="0" smtClean="0">
                <a:solidFill>
                  <a:srgbClr val="C00000"/>
                </a:solidFill>
                <a:cs typeface="Arial" pitchFamily="34" charset="0"/>
              </a:rPr>
              <a:t>استخدام قواعد البيانات لتحسين أداء الاعمال واتخاذ القرار</a:t>
            </a:r>
          </a:p>
          <a:p>
            <a:pPr rtl="1" eaLnBrk="1" hangingPunct="1"/>
            <a:r>
              <a:rPr lang="ar-EG" sz="3200" b="1" dirty="0" smtClean="0">
                <a:solidFill>
                  <a:srgbClr val="C00000"/>
                </a:solidFill>
                <a:latin typeface="Lucida Calligraphy" pitchFamily="66" charset="0"/>
              </a:rPr>
              <a:t> د. عادل عثمان فتح الرحمن</a:t>
            </a:r>
            <a:endParaRPr lang="ar-SA" sz="3200" b="1" dirty="0" smtClean="0">
              <a:solidFill>
                <a:srgbClr val="C00000"/>
              </a:solidFill>
              <a:latin typeface="Lucida Calligraphy" pitchFamily="66" charset="0"/>
            </a:endParaRPr>
          </a:p>
          <a:p>
            <a:pPr>
              <a:lnSpc>
                <a:spcPct val="90000"/>
              </a:lnSpc>
            </a:pPr>
            <a:r>
              <a:rPr lang="ar-SA" sz="3200" dirty="0" smtClean="0">
                <a:solidFill>
                  <a:srgbClr val="C00000"/>
                </a:solidFill>
                <a:latin typeface="Lucida Calligraphy" pitchFamily="66" charset="0"/>
              </a:rPr>
              <a:t>كلية إدارة الأعمال – قسم نظم المعلومات الإدارية</a:t>
            </a:r>
          </a:p>
          <a:p>
            <a:pPr>
              <a:lnSpc>
                <a:spcPct val="90000"/>
              </a:lnSpc>
            </a:pPr>
            <a:r>
              <a:rPr lang="en-GB" sz="3200" dirty="0" smtClean="0">
                <a:latin typeface="Lucida Calligraphy" pitchFamily="66" charset="0"/>
              </a:rPr>
              <a:t> </a:t>
            </a:r>
            <a:endParaRPr lang="en-US" sz="2400" b="1" dirty="0" smtClean="0">
              <a:solidFill>
                <a:srgbClr val="C00000"/>
              </a:solidFill>
              <a:latin typeface="Lucida Calligraphy"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72480" y="-26988"/>
            <a:ext cx="9633521" cy="1093788"/>
          </a:xfrm>
        </p:spPr>
        <p:txBody>
          <a:bodyPr/>
          <a:lstStyle/>
          <a:p>
            <a:pPr algn="ctr" eaLnBrk="1" hangingPunct="1">
              <a:defRPr/>
            </a:pPr>
            <a:r>
              <a:rPr lang="ar-EG" b="1" dirty="0" smtClean="0">
                <a:solidFill>
                  <a:srgbClr val="FF0000"/>
                </a:solidFill>
              </a:rPr>
              <a:t>عناصر المحاضرة</a:t>
            </a:r>
            <a:r>
              <a:rPr lang="en-GB" b="1" dirty="0" smtClean="0">
                <a:solidFill>
                  <a:srgbClr val="FF0000"/>
                </a:solidFill>
              </a:rPr>
              <a:t> </a:t>
            </a:r>
            <a:endParaRPr lang="en-US" b="1" dirty="0"/>
          </a:p>
        </p:txBody>
      </p:sp>
      <p:sp>
        <p:nvSpPr>
          <p:cNvPr id="7171" name="Text Placeholder 5"/>
          <p:cNvSpPr>
            <a:spLocks noGrp="1"/>
          </p:cNvSpPr>
          <p:nvPr>
            <p:ph idx="1"/>
          </p:nvPr>
        </p:nvSpPr>
        <p:spPr>
          <a:xfrm>
            <a:off x="495300" y="1371600"/>
            <a:ext cx="8915400" cy="4754563"/>
          </a:xfrm>
        </p:spPr>
        <p:txBody>
          <a:bodyPr/>
          <a:lstStyle/>
          <a:p>
            <a:pPr marL="514350" indent="-514350" rtl="1" eaLnBrk="1" hangingPunct="1">
              <a:buSzPct val="90000"/>
              <a:buFont typeface="Wingdings" pitchFamily="2" charset="2"/>
              <a:buChar char="q"/>
            </a:pPr>
            <a:r>
              <a:rPr lang="ar-SA" sz="2800" b="1" dirty="0" smtClean="0">
                <a:solidFill>
                  <a:srgbClr val="009900"/>
                </a:solidFill>
                <a:cs typeface="Arial" pitchFamily="34" charset="0"/>
              </a:rPr>
              <a:t> </a:t>
            </a:r>
            <a:r>
              <a:rPr lang="ar-SA" sz="2800" b="1" dirty="0" smtClean="0">
                <a:solidFill>
                  <a:srgbClr val="009900"/>
                </a:solidFill>
              </a:rPr>
              <a:t>مخازن البيانات </a:t>
            </a:r>
            <a:r>
              <a:rPr lang="en-US" sz="2800" b="1" dirty="0" smtClean="0">
                <a:solidFill>
                  <a:srgbClr val="009900"/>
                </a:solidFill>
              </a:rPr>
              <a:t>Data Warehouses</a:t>
            </a:r>
            <a:endParaRPr lang="ar-EG" sz="2800" b="1" dirty="0" smtClean="0">
              <a:solidFill>
                <a:srgbClr val="009900"/>
              </a:solidFill>
            </a:endParaRPr>
          </a:p>
          <a:p>
            <a:pPr marL="514350" indent="-514350" rtl="1" eaLnBrk="1" hangingPunct="1">
              <a:buSzPct val="90000"/>
              <a:buFont typeface="Wingdings" pitchFamily="2" charset="2"/>
              <a:buChar char="q"/>
            </a:pPr>
            <a:r>
              <a:rPr lang="ar-EG" sz="2800" b="1" dirty="0" smtClean="0">
                <a:solidFill>
                  <a:srgbClr val="009900"/>
                </a:solidFill>
                <a:cs typeface="Arial" pitchFamily="34" charset="0"/>
              </a:rPr>
              <a:t>ادوات الذكاء للأعمال </a:t>
            </a:r>
            <a:r>
              <a:rPr lang="en-GB" sz="2800" b="1" dirty="0" smtClean="0">
                <a:solidFill>
                  <a:srgbClr val="009900"/>
                </a:solidFill>
                <a:cs typeface="Arial" pitchFamily="34" charset="0"/>
              </a:rPr>
              <a:t>Business Intelligence</a:t>
            </a:r>
            <a:endParaRPr lang="ar-EG" sz="2800" b="1" dirty="0" smtClean="0">
              <a:solidFill>
                <a:srgbClr val="009900"/>
              </a:solidFill>
              <a:cs typeface="Arial" pitchFamily="34" charset="0"/>
            </a:endParaRPr>
          </a:p>
          <a:p>
            <a:pPr marL="514350" indent="-514350" rtl="1" eaLnBrk="1" hangingPunct="1">
              <a:buSzPct val="90000"/>
              <a:buFont typeface="Wingdings" pitchFamily="2" charset="2"/>
              <a:buChar char="q"/>
            </a:pPr>
            <a:r>
              <a:rPr lang="ar-SA" sz="2800" b="1" dirty="0" smtClean="0">
                <a:solidFill>
                  <a:srgbClr val="009900"/>
                </a:solidFill>
              </a:rPr>
              <a:t>الانترنت وقواعد البيانات متعددة الوسائط</a:t>
            </a:r>
            <a:endParaRPr lang="ar-EG" sz="2800" b="1" dirty="0" smtClean="0">
              <a:solidFill>
                <a:srgbClr val="009900"/>
              </a:solidFill>
            </a:endParaRPr>
          </a:p>
          <a:p>
            <a:pPr marL="514350" indent="-514350" rtl="1" eaLnBrk="1" hangingPunct="1">
              <a:buSzPct val="90000"/>
              <a:buFont typeface="Wingdings" pitchFamily="2" charset="2"/>
              <a:buChar char="q"/>
            </a:pPr>
            <a:r>
              <a:rPr lang="ar-SA" sz="2800" b="1" dirty="0" smtClean="0">
                <a:solidFill>
                  <a:srgbClr val="009900"/>
                </a:solidFill>
              </a:rPr>
              <a:t>ربط قواعد بيانات المؤسسة  الداخلية بالانترنت</a:t>
            </a:r>
            <a:endParaRPr lang="ar-EG" sz="2800" b="1" dirty="0" smtClean="0">
              <a:solidFill>
                <a:srgbClr val="009900"/>
              </a:solidFill>
            </a:endParaRPr>
          </a:p>
          <a:p>
            <a:pPr marL="514350" indent="-514350" rtl="1" eaLnBrk="1" hangingPunct="1">
              <a:buSzPct val="90000"/>
              <a:buFont typeface="Wingdings" pitchFamily="2" charset="2"/>
              <a:buChar char="q"/>
            </a:pPr>
            <a:r>
              <a:rPr lang="ar-SA" sz="2800" b="1" dirty="0" smtClean="0">
                <a:solidFill>
                  <a:srgbClr val="009900"/>
                </a:solidFill>
                <a:cs typeface="Arial" pitchFamily="34" charset="0"/>
              </a:rPr>
              <a:t> </a:t>
            </a:r>
            <a:r>
              <a:rPr lang="ar-SA" sz="2800" b="1" dirty="0" smtClean="0">
                <a:solidFill>
                  <a:srgbClr val="009900"/>
                </a:solidFill>
              </a:rPr>
              <a:t>المتطلبات الإدارية لنظم قواعد البيانات</a:t>
            </a:r>
            <a:endParaRPr lang="ar-EG" sz="2800" b="1" dirty="0" smtClean="0">
              <a:solidFill>
                <a:srgbClr val="009900"/>
              </a:solidFill>
            </a:endParaRPr>
          </a:p>
          <a:p>
            <a:pPr marL="514350" indent="-514350" rtl="1" eaLnBrk="1" hangingPunct="1">
              <a:buSzPct val="90000"/>
              <a:buFont typeface="Wingdings" pitchFamily="2" charset="2"/>
              <a:buChar char="q"/>
            </a:pPr>
            <a:endParaRPr lang="ar-EG" sz="2800" b="1" dirty="0" smtClean="0">
              <a:solidFill>
                <a:srgbClr val="009900"/>
              </a:solidFill>
              <a:cs typeface="Arial" pitchFamily="34" charset="0"/>
            </a:endParaRPr>
          </a:p>
          <a:p>
            <a:pPr marL="514350" indent="-514350" rtl="1" eaLnBrk="1" hangingPunct="1">
              <a:buSzPct val="90000"/>
            </a:pPr>
            <a:endParaRPr lang="ar-SA" sz="2800" b="1" dirty="0" smtClean="0">
              <a:solidFill>
                <a:srgbClr val="009900"/>
              </a:solidFill>
              <a:cs typeface="Arial" pitchFamily="34" charset="0"/>
            </a:endParaRPr>
          </a:p>
          <a:p>
            <a:pPr marL="514350" indent="-514350" rtl="1" eaLnBrk="1" hangingPunct="1">
              <a:buSzPct val="90000"/>
              <a:buFont typeface="Wingdings" pitchFamily="2" charset="2"/>
              <a:buChar char="q"/>
            </a:pPr>
            <a:endParaRPr lang="ar-SA" sz="2800" b="1" dirty="0" smtClean="0">
              <a:solidFill>
                <a:srgbClr val="009900"/>
              </a:solidFill>
              <a:cs typeface="Arial" pitchFamily="34" charset="0"/>
            </a:endParaRPr>
          </a:p>
          <a:p>
            <a:pPr rtl="1" eaLnBrk="1" hangingPunct="1">
              <a:buFont typeface="Wingdings" pitchFamily="2" charset="2"/>
              <a:buChar char="q"/>
            </a:pPr>
            <a:endParaRPr lang="ar-EG" sz="2800" b="1" dirty="0" smtClean="0">
              <a:solidFill>
                <a:srgbClr val="009900"/>
              </a:solidFill>
            </a:endParaRPr>
          </a:p>
          <a:p>
            <a:pPr rtl="1" eaLnBrk="1" hangingPunct="1">
              <a:buFont typeface="Wingdings" pitchFamily="2" charset="2"/>
              <a:buChar char="q"/>
            </a:pPr>
            <a:endParaRPr lang="ar-EG" sz="2800" b="1" dirty="0" smtClean="0">
              <a:solidFill>
                <a:srgbClr val="009900"/>
              </a:solidFill>
            </a:endParaRPr>
          </a:p>
          <a:p>
            <a:pPr rtl="1" eaLnBrk="1" hangingPunct="1">
              <a:buFont typeface="Wingdings" pitchFamily="2" charset="2"/>
              <a:buChar char="q"/>
            </a:pPr>
            <a:endParaRPr lang="ar-SA" sz="2800" b="1" dirty="0" smtClean="0">
              <a:solidFill>
                <a:srgbClr val="009900"/>
              </a:solidFill>
              <a:cs typeface="Arial" pitchFamily="34" charset="0"/>
            </a:endParaRPr>
          </a:p>
          <a:p>
            <a:pPr rtl="1" eaLnBrk="1" hangingPunct="1">
              <a:buFont typeface="Wingdings" pitchFamily="2" charset="2"/>
              <a:buChar char="q"/>
            </a:pPr>
            <a:endParaRPr lang="ar-EG" sz="2800" b="1" dirty="0" smtClean="0">
              <a:solidFill>
                <a:srgbClr val="009900"/>
              </a:solidFill>
            </a:endParaRPr>
          </a:p>
          <a:p>
            <a:pPr rtl="1" eaLnBrk="1" hangingPunct="1">
              <a:buFont typeface="Wingdings" pitchFamily="2" charset="2"/>
              <a:buChar char="q"/>
            </a:pPr>
            <a:endParaRPr lang="ar-EG" sz="2800" b="1" dirty="0" smtClean="0">
              <a:solidFill>
                <a:srgbClr val="009900"/>
              </a:solidFill>
            </a:endParaRPr>
          </a:p>
          <a:p>
            <a:pPr rtl="1" eaLnBrk="1" hangingPunct="1">
              <a:buFont typeface="Wingdings" pitchFamily="2" charset="2"/>
              <a:buChar char="q"/>
            </a:pPr>
            <a:endParaRPr lang="ar-EG" sz="2800" b="1" dirty="0" smtClean="0">
              <a:solidFill>
                <a:srgbClr val="009900"/>
              </a:solidFill>
            </a:endParaRPr>
          </a:p>
          <a:p>
            <a:pPr rtl="1" eaLnBrk="1" hangingPunct="1">
              <a:buFont typeface="Wingdings" pitchFamily="2" charset="2"/>
              <a:buChar char="q"/>
            </a:pPr>
            <a:endParaRPr lang="ar-EG" sz="2800" b="1" dirty="0" smtClean="0">
              <a:solidFill>
                <a:srgbClr val="009900"/>
              </a:solidFill>
            </a:endParaRPr>
          </a:p>
          <a:p>
            <a:pPr rtl="1" eaLnBrk="1" hangingPunct="1">
              <a:buFont typeface="Wingdings" pitchFamily="2" charset="2"/>
              <a:buChar char="q"/>
            </a:pPr>
            <a:endParaRPr lang="ar-SA" sz="2800" b="1" dirty="0" smtClean="0">
              <a:solidFill>
                <a:srgbClr val="009900"/>
              </a:solidFill>
              <a:cs typeface="Arial" pitchFamily="34" charset="0"/>
            </a:endParaRP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3B451192-5E2C-4A80-A0CD-76FADA5AA297}" type="datetime1">
              <a:rPr lang="en-US" smtClean="0"/>
              <a:pPr>
                <a:defRPr/>
              </a:pPr>
              <a:t>10/30/2013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مخازن البيانات </a:t>
            </a:r>
            <a:r>
              <a:rPr lang="en-US" b="1" dirty="0" smtClean="0"/>
              <a:t>Data Warehouses</a:t>
            </a:r>
            <a:endParaRPr lang="en-US" b="1" dirty="0"/>
          </a:p>
        </p:txBody>
      </p:sp>
      <p:sp>
        <p:nvSpPr>
          <p:cNvPr id="3" name="عنصر نائب للمحتوى 2"/>
          <p:cNvSpPr>
            <a:spLocks noGrp="1"/>
          </p:cNvSpPr>
          <p:nvPr>
            <p:ph idx="1"/>
          </p:nvPr>
        </p:nvSpPr>
        <p:spPr>
          <a:xfrm>
            <a:off x="309530" y="1214422"/>
            <a:ext cx="9519079" cy="4876800"/>
          </a:xfrm>
        </p:spPr>
        <p:txBody>
          <a:bodyPr/>
          <a:lstStyle/>
          <a:p>
            <a:pPr rtl="1">
              <a:buFont typeface="Wingdings" pitchFamily="2" charset="2"/>
              <a:buChar char="q"/>
            </a:pPr>
            <a:endParaRPr lang="en-US" b="1" dirty="0" smtClean="0"/>
          </a:p>
          <a:p>
            <a:pPr lvl="1" rtl="1">
              <a:buFont typeface="Wingdings" pitchFamily="2" charset="2"/>
              <a:buChar char="q"/>
            </a:pPr>
            <a:r>
              <a:rPr lang="ar-SA" sz="2400" b="1" dirty="0" smtClean="0"/>
              <a:t>مخازن البيانات هي قاعدة بيانات كبيرة تحتوي على المعلومات الحالية والتاريخية ذات الأهمية للمدراء في المنظمة.  يكون مصدر هذه البيانات من أنظمة التشغيل الأساسية والمصادر الخارجية التي تضم المعاملات المنجزة من خلال موقع المؤسسة  على الانترنت. يمكن أن تكون أنظمة قديمة، تطبيقات قواعد بيانات </a:t>
            </a:r>
            <a:r>
              <a:rPr lang="ar-SA" sz="2400" b="1" dirty="0" err="1" smtClean="0"/>
              <a:t>علائقية</a:t>
            </a:r>
            <a:r>
              <a:rPr lang="ar-SA" sz="2400" b="1" dirty="0" smtClean="0"/>
              <a:t> أو كائنية التوجه وأنظمة معتمدة على لغة </a:t>
            </a:r>
            <a:r>
              <a:rPr lang="en-US" sz="2400" b="1" dirty="0" smtClean="0"/>
              <a:t>HTML</a:t>
            </a:r>
            <a:r>
              <a:rPr lang="ar-SA" sz="2400" b="1" dirty="0" smtClean="0"/>
              <a:t> أو وثائق </a:t>
            </a:r>
            <a:r>
              <a:rPr lang="en-US" sz="2400" b="1" dirty="0" smtClean="0"/>
              <a:t>XML</a:t>
            </a:r>
            <a:r>
              <a:rPr lang="ar-SA" sz="2400" b="1" dirty="0" smtClean="0"/>
              <a:t>. يتم نسخ البيانات </a:t>
            </a:r>
            <a:r>
              <a:rPr lang="ar-EG" sz="2400" b="1" dirty="0" smtClean="0"/>
              <a:t>المدخلة </a:t>
            </a:r>
            <a:r>
              <a:rPr lang="ar-SA" sz="2400" b="1" dirty="0" smtClean="0"/>
              <a:t>من هذه التطبيقات المختلفة (مبيعات، تسويق، رواتب) في مخزن بيانات بقدر الحاجة لذلك (كل ساعة، يوم، أسبوع أو شهر). </a:t>
            </a:r>
          </a:p>
          <a:p>
            <a:pPr lvl="1" rtl="1">
              <a:buFont typeface="Wingdings" pitchFamily="2" charset="2"/>
              <a:buChar char="q"/>
            </a:pPr>
            <a:r>
              <a:rPr lang="ar-SA" sz="2400" b="1" dirty="0" smtClean="0"/>
              <a:t>يتم دمج وتوحيد البيانات كي تضم كامل البيانات التي تحتاجها الإدارة ويصبح بالإمكان استخدامها من قبل المؤسسة  لتحليلها واتخاذ القرارات من قبل الإدارة.</a:t>
            </a:r>
          </a:p>
          <a:p>
            <a:pPr marL="514350" indent="-514350" rtl="1">
              <a:buFont typeface="Wingdings" pitchFamily="2" charset="2"/>
              <a:buChar char="q"/>
            </a:pPr>
            <a:endParaRPr lang="en-US" sz="2800" b="1" dirty="0" smtClean="0">
              <a:solidFill>
                <a:schemeClr val="bg1"/>
              </a:solidFill>
              <a:effectLst>
                <a:outerShdw blurRad="38100" dist="38100" dir="2700000" algn="tl">
                  <a:srgbClr val="000000"/>
                </a:outerShdw>
              </a:effectLst>
            </a:endParaRP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A602605F-C306-4A9A-9F6A-C57AE4DDBB80}" type="datetime1">
              <a:rPr lang="en-US" smtClean="0"/>
              <a:pPr>
                <a:defRPr/>
              </a:pPr>
              <a:t>10/30/2013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مخازن البيانات </a:t>
            </a:r>
            <a:r>
              <a:rPr lang="en-US" b="1" dirty="0" smtClean="0"/>
              <a:t>Data Warehouses</a:t>
            </a:r>
            <a:endParaRPr lang="en-US" b="1" dirty="0"/>
          </a:p>
        </p:txBody>
      </p:sp>
      <p:sp>
        <p:nvSpPr>
          <p:cNvPr id="7" name="Text Box 48"/>
          <p:cNvSpPr txBox="1">
            <a:spLocks noChangeArrowheads="1"/>
          </p:cNvSpPr>
          <p:nvPr/>
        </p:nvSpPr>
        <p:spPr bwMode="auto">
          <a:xfrm rot="16200000">
            <a:off x="-689093" y="2284622"/>
            <a:ext cx="2744904" cy="461665"/>
          </a:xfrm>
          <a:prstGeom prst="rect">
            <a:avLst/>
          </a:prstGeom>
          <a:noFill/>
          <a:ln w="9525">
            <a:noFill/>
            <a:miter lim="800000"/>
            <a:headEnd/>
            <a:tailEnd/>
          </a:ln>
          <a:effectLst/>
        </p:spPr>
        <p:txBody>
          <a:bodyPr wrap="square">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spcBef>
                <a:spcPct val="50000"/>
              </a:spcBef>
              <a:defRPr/>
            </a:pPr>
            <a:r>
              <a:rPr lang="ar-SA" sz="2400" b="1" dirty="0"/>
              <a:t>مصادر البيانات الداخلية</a:t>
            </a:r>
            <a:endParaRPr lang="en-US" sz="2400" b="1" dirty="0"/>
          </a:p>
        </p:txBody>
      </p:sp>
      <p:grpSp>
        <p:nvGrpSpPr>
          <p:cNvPr id="3" name="Group 60"/>
          <p:cNvGrpSpPr>
            <a:grpSpLocks/>
          </p:cNvGrpSpPr>
          <p:nvPr/>
        </p:nvGrpSpPr>
        <p:grpSpPr bwMode="auto">
          <a:xfrm>
            <a:off x="457200" y="1447800"/>
            <a:ext cx="7120477" cy="4479176"/>
            <a:chOff x="336" y="1056"/>
            <a:chExt cx="4176" cy="2544"/>
          </a:xfrm>
        </p:grpSpPr>
        <p:sp>
          <p:nvSpPr>
            <p:cNvPr id="9" name="Rectangle 44"/>
            <p:cNvSpPr>
              <a:spLocks noChangeArrowheads="1"/>
            </p:cNvSpPr>
            <p:nvPr/>
          </p:nvSpPr>
          <p:spPr bwMode="auto">
            <a:xfrm>
              <a:off x="672" y="1296"/>
              <a:ext cx="864" cy="323"/>
            </a:xfrm>
            <a:prstGeom prst="rect">
              <a:avLst/>
            </a:prstGeom>
            <a:solidFill>
              <a:schemeClr val="accent1"/>
            </a:solidFill>
            <a:ln w="9525">
              <a:miter lim="800000"/>
              <a:headEnd/>
              <a:tailEnd/>
            </a:ln>
            <a:effectLst/>
            <a:scene3d>
              <a:camera prst="legacyPerspectiveFront">
                <a:rot lat="1500000" lon="1500000" rev="0"/>
              </a:camera>
              <a:lightRig rig="legacyFlat2" dir="b"/>
            </a:scene3d>
            <a:sp3d extrusionH="430200" prstMaterial="legacyMatte">
              <a:bevelT w="13500" h="13500" prst="angle"/>
              <a:bevelB w="13500" h="13500" prst="angle"/>
              <a:extrusionClr>
                <a:schemeClr val="accent1"/>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defRPr/>
              </a:pPr>
              <a:r>
                <a:rPr lang="ar-SA" b="1" dirty="0"/>
                <a:t>البيانات </a:t>
              </a:r>
              <a:r>
                <a:rPr lang="ar-SA" b="1" dirty="0" smtClean="0"/>
                <a:t>التشغيلية</a:t>
              </a:r>
              <a:endParaRPr lang="en-US" b="1" dirty="0"/>
            </a:p>
          </p:txBody>
        </p:sp>
        <p:sp>
          <p:nvSpPr>
            <p:cNvPr id="10" name="Rectangle 45"/>
            <p:cNvSpPr>
              <a:spLocks noChangeArrowheads="1"/>
            </p:cNvSpPr>
            <p:nvPr/>
          </p:nvSpPr>
          <p:spPr bwMode="auto">
            <a:xfrm>
              <a:off x="649" y="1782"/>
              <a:ext cx="887" cy="356"/>
            </a:xfrm>
            <a:prstGeom prst="rect">
              <a:avLst/>
            </a:prstGeom>
            <a:solidFill>
              <a:schemeClr val="accent1"/>
            </a:solidFill>
            <a:ln w="9525">
              <a:miter lim="800000"/>
              <a:headEnd/>
              <a:tailEnd/>
            </a:ln>
            <a:effectLst/>
            <a:scene3d>
              <a:camera prst="legacyPerspectiveFront">
                <a:rot lat="1500000" lon="1500000" rev="0"/>
              </a:camera>
              <a:lightRig rig="legacyFlat2" dir="b"/>
            </a:scene3d>
            <a:sp3d extrusionH="430200" prstMaterial="legacyMatte">
              <a:bevelT w="13500" h="13500" prst="angle"/>
              <a:bevelB w="13500" h="13500" prst="angle"/>
              <a:extrusionClr>
                <a:schemeClr val="accent1"/>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defRPr/>
              </a:pPr>
              <a:r>
                <a:rPr lang="ar-SA" b="1" dirty="0"/>
                <a:t>البيانات التاريخية</a:t>
              </a:r>
              <a:endParaRPr lang="en-US" b="1" dirty="0"/>
            </a:p>
          </p:txBody>
        </p:sp>
        <p:sp>
          <p:nvSpPr>
            <p:cNvPr id="11" name="Rectangle 46"/>
            <p:cNvSpPr>
              <a:spLocks noChangeArrowheads="1"/>
            </p:cNvSpPr>
            <p:nvPr/>
          </p:nvSpPr>
          <p:spPr bwMode="auto">
            <a:xfrm>
              <a:off x="470" y="2778"/>
              <a:ext cx="970" cy="399"/>
            </a:xfrm>
            <a:prstGeom prst="rect">
              <a:avLst/>
            </a:prstGeom>
            <a:solidFill>
              <a:schemeClr val="accent1"/>
            </a:solidFill>
            <a:ln w="9525">
              <a:miter lim="800000"/>
              <a:headEnd/>
              <a:tailEnd/>
            </a:ln>
            <a:effectLst/>
            <a:scene3d>
              <a:camera prst="legacyPerspectiveFront">
                <a:rot lat="1500000" lon="1500000" rev="0"/>
              </a:camera>
              <a:lightRig rig="legacyFlat2" dir="b"/>
            </a:scene3d>
            <a:sp3d extrusionH="430200" prstMaterial="legacyMatte">
              <a:bevelT w="13500" h="13500" prst="angle"/>
              <a:bevelB w="13500" h="13500" prst="angle"/>
              <a:extrusionClr>
                <a:schemeClr val="accent1"/>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defRPr/>
              </a:pPr>
              <a:r>
                <a:rPr lang="ar-SA" b="1" dirty="0"/>
                <a:t>البيانات الخارجية</a:t>
              </a:r>
              <a:endParaRPr lang="en-US" b="1" dirty="0"/>
            </a:p>
          </p:txBody>
        </p:sp>
        <p:sp>
          <p:nvSpPr>
            <p:cNvPr id="12" name="AutoShape 47"/>
            <p:cNvSpPr>
              <a:spLocks/>
            </p:cNvSpPr>
            <p:nvPr/>
          </p:nvSpPr>
          <p:spPr bwMode="auto">
            <a:xfrm>
              <a:off x="576" y="1056"/>
              <a:ext cx="144" cy="1152"/>
            </a:xfrm>
            <a:prstGeom prst="leftBrace">
              <a:avLst>
                <a:gd name="adj1" fmla="val 66667"/>
                <a:gd name="adj2" fmla="val 50000"/>
              </a:avLst>
            </a:prstGeom>
            <a:noFill/>
            <a:ln w="9525">
              <a:solidFill>
                <a:schemeClr val="tx1"/>
              </a:solidFill>
              <a:round/>
              <a:headEnd/>
              <a:tailEnd/>
            </a:ln>
          </p:spPr>
          <p:txBody>
            <a:bodyPr wrap="none" anchor="ct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a:p>
          </p:txBody>
        </p:sp>
        <p:sp>
          <p:nvSpPr>
            <p:cNvPr id="13" name="Text Box 49"/>
            <p:cNvSpPr txBox="1">
              <a:spLocks noChangeArrowheads="1"/>
            </p:cNvSpPr>
            <p:nvPr/>
          </p:nvSpPr>
          <p:spPr bwMode="auto">
            <a:xfrm>
              <a:off x="336" y="3216"/>
              <a:ext cx="1564" cy="262"/>
            </a:xfrm>
            <a:prstGeom prst="rect">
              <a:avLst/>
            </a:prstGeom>
            <a:noFill/>
            <a:ln w="9525">
              <a:noFill/>
              <a:miter lim="800000"/>
              <a:headEnd/>
              <a:tailEnd/>
            </a:ln>
            <a:effectLst/>
          </p:spPr>
          <p:txBody>
            <a:bodyPr wrap="square">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spcBef>
                  <a:spcPct val="50000"/>
                </a:spcBef>
                <a:defRPr/>
              </a:pPr>
              <a:r>
                <a:rPr lang="ar-SA" sz="2400" b="1" dirty="0">
                  <a:cs typeface="+mn-cs"/>
                </a:rPr>
                <a:t>مصادر البيانات الخارجية</a:t>
              </a:r>
              <a:endParaRPr lang="en-US" sz="2400" b="1" dirty="0">
                <a:cs typeface="+mn-cs"/>
              </a:endParaRPr>
            </a:p>
          </p:txBody>
        </p:sp>
        <p:sp>
          <p:nvSpPr>
            <p:cNvPr id="14" name="Oval 50"/>
            <p:cNvSpPr>
              <a:spLocks noChangeArrowheads="1"/>
            </p:cNvSpPr>
            <p:nvPr/>
          </p:nvSpPr>
          <p:spPr bwMode="auto">
            <a:xfrm>
              <a:off x="2160" y="1728"/>
              <a:ext cx="1200" cy="720"/>
            </a:xfrm>
            <a:prstGeom prst="ellipse">
              <a:avLst/>
            </a:prstGeom>
            <a:solidFill>
              <a:schemeClr val="accent1"/>
            </a:solidFill>
            <a:ln w="9525">
              <a:round/>
              <a:headEnd/>
              <a:tailEnd/>
            </a:ln>
            <a:effectLst/>
            <a:scene3d>
              <a:camera prst="legacyPerspectiveBottom"/>
              <a:lightRig rig="legacyFlat3" dir="t"/>
            </a:scene3d>
            <a:sp3d extrusionH="887400" prstMaterial="legacyMatte">
              <a:bevelT w="13500" h="13500" prst="angle"/>
              <a:bevelB w="13500" h="13500" prst="angle"/>
              <a:extrusionClr>
                <a:schemeClr val="accent1"/>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defRPr/>
              </a:pPr>
              <a:r>
                <a:rPr lang="ar-SA" b="1" dirty="0" smtClean="0">
                  <a:latin typeface="Georgia" pitchFamily="18" charset="0"/>
                </a:rPr>
                <a:t>الاستخراج والتحويل</a:t>
              </a:r>
              <a:endParaRPr lang="ar-SA" b="1" dirty="0">
                <a:latin typeface="Georgia" pitchFamily="18" charset="0"/>
              </a:endParaRPr>
            </a:p>
            <a:p>
              <a:pPr algn="ctr">
                <a:defRPr/>
              </a:pPr>
              <a:r>
                <a:rPr lang="en-US" b="1" dirty="0">
                  <a:latin typeface="Georgia" pitchFamily="18" charset="0"/>
                </a:rPr>
                <a:t>Extract and </a:t>
              </a:r>
            </a:p>
            <a:p>
              <a:pPr algn="ctr">
                <a:defRPr/>
              </a:pPr>
              <a:r>
                <a:rPr lang="en-US" b="1" dirty="0">
                  <a:latin typeface="Georgia" pitchFamily="18" charset="0"/>
                </a:rPr>
                <a:t>Transform</a:t>
              </a:r>
            </a:p>
          </p:txBody>
        </p:sp>
        <p:sp>
          <p:nvSpPr>
            <p:cNvPr id="15" name="AutoShape 51"/>
            <p:cNvSpPr>
              <a:spLocks noChangeArrowheads="1"/>
            </p:cNvSpPr>
            <p:nvPr/>
          </p:nvSpPr>
          <p:spPr bwMode="auto">
            <a:xfrm>
              <a:off x="3696" y="1536"/>
              <a:ext cx="624" cy="1152"/>
            </a:xfrm>
            <a:prstGeom prst="can">
              <a:avLst>
                <a:gd name="adj" fmla="val 46154"/>
              </a:avLst>
            </a:prstGeom>
            <a:solidFill>
              <a:schemeClr val="accent1"/>
            </a:solidFill>
            <a:ln w="9525">
              <a:solidFill>
                <a:schemeClr val="tx1"/>
              </a:solidFill>
              <a:round/>
              <a:headEnd/>
              <a:tailEnd/>
            </a:ln>
            <a:effectLst/>
          </p:spPr>
          <p:txBody>
            <a:bodyPr wrap="none" anchor="ct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defRPr/>
              </a:pPr>
              <a:r>
                <a:rPr lang="ar-SA" sz="2400" b="1" dirty="0" smtClean="0"/>
                <a:t>مخزن</a:t>
              </a:r>
              <a:endParaRPr lang="ar-SA" sz="2400" b="1" dirty="0"/>
            </a:p>
            <a:p>
              <a:pPr algn="ctr">
                <a:defRPr/>
              </a:pPr>
              <a:r>
                <a:rPr lang="ar-SA" sz="2400" b="1" dirty="0"/>
                <a:t> </a:t>
              </a:r>
              <a:r>
                <a:rPr lang="ar-SA" sz="2400" b="1" dirty="0" smtClean="0"/>
                <a:t>بيانات</a:t>
              </a:r>
              <a:endParaRPr lang="en-US" sz="2400" b="1" dirty="0"/>
            </a:p>
          </p:txBody>
        </p:sp>
        <p:sp>
          <p:nvSpPr>
            <p:cNvPr id="16" name="Rectangle 52"/>
            <p:cNvSpPr>
              <a:spLocks noChangeArrowheads="1"/>
            </p:cNvSpPr>
            <p:nvPr/>
          </p:nvSpPr>
          <p:spPr bwMode="auto">
            <a:xfrm>
              <a:off x="3552" y="3024"/>
              <a:ext cx="960" cy="576"/>
            </a:xfrm>
            <a:prstGeom prst="rect">
              <a:avLst/>
            </a:prstGeom>
            <a:solidFill>
              <a:schemeClr val="accent1"/>
            </a:solidFill>
            <a:ln w="9525">
              <a:miter lim="800000"/>
              <a:headEnd/>
              <a:tailEnd/>
            </a:ln>
            <a:effectLst/>
            <a:scene3d>
              <a:camera prst="legacyPerspectiveTop"/>
              <a:lightRig rig="legacyFlat3" dir="b"/>
            </a:scene3d>
            <a:sp3d extrusionH="887400" prstMaterial="legacyMatte">
              <a:bevelT w="13500" h="13500" prst="angle"/>
              <a:bevelB w="13500" h="13500" prst="angle"/>
              <a:extrusionClr>
                <a:schemeClr val="accent1"/>
              </a:extrusionClr>
            </a:sp3d>
          </p:spPr>
          <p:txBody>
            <a:bodyPr wrap="none" anchor="ctr">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defRPr/>
              </a:pPr>
              <a:r>
                <a:rPr lang="ar-SA" b="1" dirty="0">
                  <a:latin typeface="Georgia" pitchFamily="18" charset="0"/>
                </a:rPr>
                <a:t>فهرس المعلومات</a:t>
              </a:r>
            </a:p>
            <a:p>
              <a:pPr algn="ctr">
                <a:defRPr/>
              </a:pPr>
              <a:r>
                <a:rPr lang="en-US" b="1" dirty="0">
                  <a:latin typeface="Georgia" pitchFamily="18" charset="0"/>
                </a:rPr>
                <a:t>Information</a:t>
              </a:r>
            </a:p>
            <a:p>
              <a:pPr algn="ctr">
                <a:defRPr/>
              </a:pPr>
              <a:r>
                <a:rPr lang="en-US" b="1" dirty="0">
                  <a:latin typeface="Georgia" pitchFamily="18" charset="0"/>
                </a:rPr>
                <a:t> Directory</a:t>
              </a:r>
            </a:p>
          </p:txBody>
        </p:sp>
        <p:sp>
          <p:nvSpPr>
            <p:cNvPr id="19" name="Line 55"/>
            <p:cNvSpPr>
              <a:spLocks noChangeShapeType="1"/>
            </p:cNvSpPr>
            <p:nvPr/>
          </p:nvSpPr>
          <p:spPr bwMode="auto">
            <a:xfrm>
              <a:off x="3984" y="2688"/>
              <a:ext cx="0" cy="288"/>
            </a:xfrm>
            <a:prstGeom prst="line">
              <a:avLst/>
            </a:prstGeom>
            <a:noFill/>
            <a:ln w="28575">
              <a:solidFill>
                <a:schemeClr val="tx1"/>
              </a:solidFill>
              <a:round/>
              <a:headEnd type="triangle" w="med" len="med"/>
              <a:tailEnd type="triangle" w="med" len="med"/>
            </a:ln>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grpSp>
      <p:sp>
        <p:nvSpPr>
          <p:cNvPr id="24" name="سهم إلى اليسار واليمين 23"/>
          <p:cNvSpPr/>
          <p:nvPr/>
        </p:nvSpPr>
        <p:spPr>
          <a:xfrm>
            <a:off x="7315200" y="3200400"/>
            <a:ext cx="533400" cy="3048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en-US">
              <a:solidFill>
                <a:schemeClr val="tx1"/>
              </a:solidFill>
            </a:endParaRPr>
          </a:p>
        </p:txBody>
      </p:sp>
      <p:sp>
        <p:nvSpPr>
          <p:cNvPr id="25" name="سهم إلى اليمين 24"/>
          <p:cNvSpPr/>
          <p:nvPr/>
        </p:nvSpPr>
        <p:spPr>
          <a:xfrm rot="2021403" flipV="1">
            <a:off x="2581113" y="2426190"/>
            <a:ext cx="1165485" cy="24274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en-US">
              <a:solidFill>
                <a:schemeClr val="tx1"/>
              </a:solidFill>
            </a:endParaRPr>
          </a:p>
        </p:txBody>
      </p:sp>
      <p:sp>
        <p:nvSpPr>
          <p:cNvPr id="26" name="سهم إلى اليمين 25"/>
          <p:cNvSpPr/>
          <p:nvPr/>
        </p:nvSpPr>
        <p:spPr>
          <a:xfrm rot="348085" flipV="1">
            <a:off x="2600693" y="3065909"/>
            <a:ext cx="907002" cy="24167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en-US">
              <a:solidFill>
                <a:schemeClr val="tx1"/>
              </a:solidFill>
            </a:endParaRPr>
          </a:p>
        </p:txBody>
      </p:sp>
      <p:sp>
        <p:nvSpPr>
          <p:cNvPr id="27" name="سهم إلى اليمين 26"/>
          <p:cNvSpPr/>
          <p:nvPr/>
        </p:nvSpPr>
        <p:spPr>
          <a:xfrm rot="19373831">
            <a:off x="2341533" y="4098640"/>
            <a:ext cx="1565332" cy="20416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en-US">
              <a:solidFill>
                <a:schemeClr val="tx1"/>
              </a:solidFill>
            </a:endParaRPr>
          </a:p>
        </p:txBody>
      </p:sp>
      <p:sp>
        <p:nvSpPr>
          <p:cNvPr id="28" name="سهم إلى اليمين 27"/>
          <p:cNvSpPr/>
          <p:nvPr/>
        </p:nvSpPr>
        <p:spPr>
          <a:xfrm>
            <a:off x="5638800" y="32004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en-US">
              <a:solidFill>
                <a:schemeClr val="tx1"/>
              </a:solidFill>
            </a:endParaRPr>
          </a:p>
        </p:txBody>
      </p:sp>
      <p:sp>
        <p:nvSpPr>
          <p:cNvPr id="29" name="مستطيل 28"/>
          <p:cNvSpPr/>
          <p:nvPr/>
        </p:nvSpPr>
        <p:spPr>
          <a:xfrm>
            <a:off x="7924801" y="2819400"/>
            <a:ext cx="1828800" cy="1219200"/>
          </a:xfrm>
          <a:prstGeom prst="rect">
            <a:avLst/>
          </a:prstGeom>
          <a:scene3d>
            <a:camera prst="orthographicFront">
              <a:rot lat="0" lon="0" rev="0"/>
            </a:camera>
            <a:lightRig rig="threePt" dir="t"/>
          </a:scene3d>
          <a:sp3d prstMaterial="matte">
            <a:bevelB w="19050" h="889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b="1" dirty="0" smtClean="0">
                <a:solidFill>
                  <a:schemeClr val="tx1"/>
                </a:solidFill>
              </a:rPr>
              <a:t>استفسارات وتقارير</a:t>
            </a:r>
          </a:p>
          <a:p>
            <a:pPr algn="ctr">
              <a:defRPr/>
            </a:pPr>
            <a:r>
              <a:rPr lang="en-US" b="1" dirty="0" smtClean="0">
                <a:solidFill>
                  <a:schemeClr val="tx1"/>
                </a:solidFill>
              </a:rPr>
              <a:t>OLAP</a:t>
            </a:r>
          </a:p>
          <a:p>
            <a:pPr algn="ctr">
              <a:defRPr/>
            </a:pPr>
            <a:r>
              <a:rPr lang="ar-SA" b="1" dirty="0" smtClean="0">
                <a:solidFill>
                  <a:schemeClr val="tx1"/>
                </a:solidFill>
              </a:rPr>
              <a:t>تنقيب في البيانات</a:t>
            </a:r>
            <a:endParaRPr lang="en-US" b="1" dirty="0" smtClean="0">
              <a:solidFill>
                <a:schemeClr val="tx1"/>
              </a:solidFill>
            </a:endParaRPr>
          </a:p>
          <a:p>
            <a:pPr algn="ctr"/>
            <a:endParaRPr lang="en-US" dirty="0">
              <a:solidFill>
                <a:schemeClr val="tx1"/>
              </a:solidFill>
            </a:endParaRPr>
          </a:p>
        </p:txBody>
      </p:sp>
      <p:sp>
        <p:nvSpPr>
          <p:cNvPr id="21" name="Date Placeholder 20"/>
          <p:cNvSpPr>
            <a:spLocks noGrp="1"/>
          </p:cNvSpPr>
          <p:nvPr>
            <p:ph type="dt" sz="half" idx="4294967295"/>
          </p:nvPr>
        </p:nvSpPr>
        <p:spPr>
          <a:xfrm>
            <a:off x="8229204" y="6629400"/>
            <a:ext cx="1676796" cy="222250"/>
          </a:xfrm>
          <a:prstGeom prst="rect">
            <a:avLst/>
          </a:prstGeom>
        </p:spPr>
        <p:txBody>
          <a:bodyPr/>
          <a:lstStyle/>
          <a:p>
            <a:pPr>
              <a:defRPr/>
            </a:pPr>
            <a:fld id="{D44BBC39-2C56-480C-8E7A-591D04A1C215}" type="datetime1">
              <a:rPr lang="en-US" smtClean="0"/>
              <a:pPr>
                <a:defRPr/>
              </a:pPr>
              <a:t>10/30/2013</a:t>
            </a:fld>
            <a:endParaRPr lang="en-US" dirty="0"/>
          </a:p>
        </p:txBody>
      </p:sp>
      <p:sp>
        <p:nvSpPr>
          <p:cNvPr id="22" name="Footer Placeholder 21"/>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b="1" dirty="0" smtClean="0"/>
              <a:t>مخازن البيانات </a:t>
            </a:r>
            <a:r>
              <a:rPr lang="en-US" b="1" dirty="0" smtClean="0"/>
              <a:t>Data Warehouses</a:t>
            </a:r>
            <a:endParaRPr lang="en-US" b="1" dirty="0"/>
          </a:p>
        </p:txBody>
      </p:sp>
      <p:sp>
        <p:nvSpPr>
          <p:cNvPr id="3" name="عنصر نائب للمحتوى 2"/>
          <p:cNvSpPr>
            <a:spLocks noGrp="1"/>
          </p:cNvSpPr>
          <p:nvPr>
            <p:ph idx="1"/>
          </p:nvPr>
        </p:nvSpPr>
        <p:spPr>
          <a:xfrm>
            <a:off x="309530" y="1214422"/>
            <a:ext cx="9519079" cy="4876800"/>
          </a:xfrm>
        </p:spPr>
        <p:txBody>
          <a:bodyPr/>
          <a:lstStyle/>
          <a:p>
            <a:pPr rtl="1">
              <a:buFont typeface="Wingdings" pitchFamily="2" charset="2"/>
              <a:buChar char="q"/>
            </a:pPr>
            <a:endParaRPr lang="ar-SA" b="1" dirty="0" smtClean="0"/>
          </a:p>
          <a:p>
            <a:pPr lvl="1" rtl="1">
              <a:buFont typeface="Wingdings" pitchFamily="2" charset="2"/>
              <a:buChar char="q"/>
            </a:pPr>
            <a:r>
              <a:rPr lang="ar-SA" sz="2400" b="1" dirty="0" smtClean="0"/>
              <a:t>يجب تصميم مخزن البيانات بعناية من قبل المختصين بالإدارة والتكنولوجيا لضمان إمكانية توفيره المعلومات الصحيحة لاتخاذ القرارات الهامة.</a:t>
            </a:r>
            <a:endParaRPr lang="en-US" sz="2400" b="1" dirty="0" smtClean="0"/>
          </a:p>
          <a:p>
            <a:pPr lvl="1" rtl="1">
              <a:buFont typeface="Wingdings" pitchFamily="2" charset="2"/>
              <a:buChar char="q"/>
            </a:pPr>
            <a:r>
              <a:rPr lang="ar-SA" sz="2400" b="1" dirty="0" smtClean="0"/>
              <a:t>سوق البيانات </a:t>
            </a:r>
            <a:r>
              <a:rPr lang="en-US" sz="2400" b="1" dirty="0" smtClean="0"/>
              <a:t>Data Mart</a:t>
            </a:r>
            <a:r>
              <a:rPr lang="ar-SA" sz="2400" b="1" dirty="0" smtClean="0"/>
              <a:t>: هو مخزن بيانات صغير يحتوي على ملخص أو جزء مركز بعناية من بيانات المؤسسة  لخدمة مستخدمين محددين أو أهداف ما. </a:t>
            </a: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EE6BAA5B-12C7-4333-8183-958F68D15BD7}" type="datetime1">
              <a:rPr lang="en-US" smtClean="0"/>
              <a:pPr>
                <a:defRPr/>
              </a:pPr>
              <a:t>10/30/2013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EG" b="1" dirty="0" smtClean="0">
                <a:cs typeface="Arial" pitchFamily="34" charset="0"/>
              </a:rPr>
              <a:t>ادوات الذكاء للأعمال </a:t>
            </a:r>
            <a:r>
              <a:rPr lang="en-GB" b="1" dirty="0" smtClean="0">
                <a:cs typeface="Arial" pitchFamily="34" charset="0"/>
              </a:rPr>
              <a:t>Business Intelligence</a:t>
            </a:r>
            <a:endParaRPr lang="en-US" b="1" dirty="0"/>
          </a:p>
        </p:txBody>
      </p:sp>
      <p:sp>
        <p:nvSpPr>
          <p:cNvPr id="3" name="عنصر نائب للمحتوى 2"/>
          <p:cNvSpPr>
            <a:spLocks noGrp="1"/>
          </p:cNvSpPr>
          <p:nvPr>
            <p:ph idx="1"/>
          </p:nvPr>
        </p:nvSpPr>
        <p:spPr>
          <a:xfrm>
            <a:off x="309530" y="1214422"/>
            <a:ext cx="9519079" cy="4876800"/>
          </a:xfrm>
        </p:spPr>
        <p:txBody>
          <a:bodyPr/>
          <a:lstStyle/>
          <a:p>
            <a:pPr rtl="1">
              <a:buFont typeface="Wingdings" pitchFamily="2" charset="2"/>
              <a:buChar char="q"/>
            </a:pPr>
            <a:endParaRPr lang="ar-SA" b="1" dirty="0" smtClean="0"/>
          </a:p>
          <a:p>
            <a:pPr lvl="1" rtl="1">
              <a:buFont typeface="Wingdings" pitchFamily="2" charset="2"/>
              <a:buChar char="q"/>
            </a:pPr>
            <a:r>
              <a:rPr lang="ar-EG" sz="2400" b="1" dirty="0" smtClean="0"/>
              <a:t> بمجرد ان يتم انشاء مخزن البيانات او سوق البيانات فانه يصبح معدا للاستخدام بواسطة وسائل التحليل المختلفة الخاصة بأدوات</a:t>
            </a:r>
            <a:r>
              <a:rPr lang="ar-EG" sz="2400" b="1" dirty="0" smtClean="0">
                <a:cs typeface="Arial" pitchFamily="34" charset="0"/>
              </a:rPr>
              <a:t> الذكاء </a:t>
            </a:r>
            <a:r>
              <a:rPr lang="ar-EG" sz="2400" b="1" dirty="0" err="1" smtClean="0">
                <a:cs typeface="Arial" pitchFamily="34" charset="0"/>
              </a:rPr>
              <a:t>للأعمال</a:t>
            </a:r>
            <a:r>
              <a:rPr lang="ar-EG" sz="2400" b="1" dirty="0" err="1" smtClean="0"/>
              <a:t> </a:t>
            </a:r>
            <a:r>
              <a:rPr lang="ar-EG" sz="2400" b="1" dirty="0" smtClean="0"/>
              <a:t>.هذه الادوات تتيح للمستخدم تحليل بيانات مخزن البيانات او سوق البيانات للوصول الي استنتاجات مثل العلاقات المستترة بين البيانات والأنماط الجديدة التي تساعد في اتخاذ القرار</a:t>
            </a:r>
          </a:p>
          <a:p>
            <a:pPr lvl="1" rtl="1">
              <a:buFont typeface="Wingdings" pitchFamily="2" charset="2"/>
              <a:buChar char="q"/>
            </a:pPr>
            <a:r>
              <a:rPr lang="ar-EG" sz="2400" b="1" dirty="0" smtClean="0"/>
              <a:t>تشمل هذه الادوات كل من </a:t>
            </a:r>
            <a:r>
              <a:rPr lang="ar-EG" sz="2400" b="1" dirty="0" err="1" smtClean="0"/>
              <a:t>1 -</a:t>
            </a:r>
            <a:r>
              <a:rPr lang="ar-EG" sz="2400" b="1" dirty="0" smtClean="0"/>
              <a:t> </a:t>
            </a:r>
            <a:r>
              <a:rPr lang="ar-SA" sz="2400" b="1" dirty="0" smtClean="0"/>
              <a:t>تحليل البيانات متعددة الأبعاد</a:t>
            </a:r>
            <a:r>
              <a:rPr lang="ar-EG" sz="2400" b="1" dirty="0" smtClean="0"/>
              <a:t> </a:t>
            </a:r>
            <a:r>
              <a:rPr lang="en-US" sz="2400" b="1" dirty="0" smtClean="0"/>
              <a:t>Multidimensional Data -Analysis</a:t>
            </a:r>
            <a:r>
              <a:rPr lang="ar-EG" sz="2400" b="1" dirty="0" smtClean="0"/>
              <a:t> </a:t>
            </a:r>
            <a:r>
              <a:rPr lang="en-GB" sz="2400" b="1" dirty="0" smtClean="0"/>
              <a:t>OLAP</a:t>
            </a:r>
            <a:r>
              <a:rPr lang="ar-EG" sz="2400" b="1" dirty="0" smtClean="0"/>
              <a:t> 2-</a:t>
            </a:r>
            <a:r>
              <a:rPr lang="ar-SA" sz="2400" b="1" dirty="0" smtClean="0"/>
              <a:t> لتنقيب في البيانات </a:t>
            </a:r>
            <a:r>
              <a:rPr lang="en-US" sz="2400" b="1" dirty="0" smtClean="0"/>
              <a:t>Data mining</a:t>
            </a:r>
            <a:endParaRPr lang="ar-SA" sz="2400" b="1" dirty="0" smtClean="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A7B490DC-0DBB-4BF0-A2C1-B0E580338D73}" type="datetime1">
              <a:rPr lang="en-US" smtClean="0"/>
              <a:pPr>
                <a:defRPr/>
              </a:pPr>
              <a:t>10/30/2013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EG" b="1" dirty="0" smtClean="0">
                <a:cs typeface="Arial" pitchFamily="34" charset="0"/>
              </a:rPr>
              <a:t>ادوات الذكاء للأعمال </a:t>
            </a:r>
            <a:r>
              <a:rPr lang="en-GB" b="1" dirty="0" smtClean="0">
                <a:cs typeface="Arial" pitchFamily="34" charset="0"/>
              </a:rPr>
              <a:t>Business Intelligence</a:t>
            </a:r>
            <a:endParaRPr lang="en-US" b="1" dirty="0"/>
          </a:p>
        </p:txBody>
      </p:sp>
      <p:sp>
        <p:nvSpPr>
          <p:cNvPr id="3" name="عنصر نائب للمحتوى 2"/>
          <p:cNvSpPr>
            <a:spLocks noGrp="1"/>
          </p:cNvSpPr>
          <p:nvPr>
            <p:ph idx="1"/>
          </p:nvPr>
        </p:nvSpPr>
        <p:spPr>
          <a:xfrm>
            <a:off x="309530" y="1214422"/>
            <a:ext cx="9519079" cy="4876800"/>
          </a:xfrm>
        </p:spPr>
        <p:txBody>
          <a:bodyPr/>
          <a:lstStyle/>
          <a:p>
            <a:pPr lvl="1" rtl="1"/>
            <a:r>
              <a:rPr lang="ar-EG" sz="2400" b="1" dirty="0" smtClean="0"/>
              <a:t> </a:t>
            </a:r>
          </a:p>
          <a:p>
            <a:pPr lvl="1" rtl="1">
              <a:buFont typeface="Wingdings" pitchFamily="2" charset="2"/>
              <a:buChar char="q"/>
            </a:pPr>
            <a:r>
              <a:rPr lang="ar-SA" sz="2400" b="1" dirty="0" smtClean="0"/>
              <a:t>تحليل البيانات متعددة الأبعاد</a:t>
            </a:r>
            <a:r>
              <a:rPr lang="ar-EG" sz="2400" b="1" dirty="0" smtClean="0"/>
              <a:t> </a:t>
            </a:r>
            <a:r>
              <a:rPr lang="en-US" sz="2400" b="1" dirty="0" smtClean="0"/>
              <a:t>Multidimensional Data -Analysis</a:t>
            </a:r>
            <a:r>
              <a:rPr lang="ar-EG" sz="2400" b="1" dirty="0" smtClean="0"/>
              <a:t> </a:t>
            </a:r>
            <a:r>
              <a:rPr lang="en-GB" sz="2400" b="1" dirty="0" smtClean="0"/>
              <a:t>OLAP</a:t>
            </a:r>
            <a:r>
              <a:rPr lang="ar-SA" sz="2400" b="1" dirty="0" smtClean="0"/>
              <a:t> </a:t>
            </a:r>
            <a:r>
              <a:rPr lang="ar-EG" sz="2400" b="1" dirty="0" smtClean="0"/>
              <a:t>: يتيح للمستخدم رؤية البيانات من اكثر</a:t>
            </a:r>
          </a:p>
          <a:p>
            <a:pPr lvl="1" rtl="1"/>
            <a:r>
              <a:rPr lang="ar-EG" sz="2400" b="1" dirty="0" smtClean="0"/>
              <a:t> من منظور باستخدام اتجاهات </a:t>
            </a:r>
          </a:p>
          <a:p>
            <a:pPr lvl="1" rtl="1"/>
            <a:r>
              <a:rPr lang="ar-EG" sz="2400" b="1" dirty="0" err="1" smtClean="0"/>
              <a:t>متعددة.</a:t>
            </a:r>
            <a:r>
              <a:rPr lang="ar-EG" sz="2400" b="1" dirty="0" smtClean="0"/>
              <a:t> كل محتوي من البيانات</a:t>
            </a:r>
          </a:p>
          <a:p>
            <a:pPr lvl="1" rtl="1"/>
            <a:r>
              <a:rPr lang="ar-EG" sz="2400" b="1" dirty="0" smtClean="0"/>
              <a:t> مثل </a:t>
            </a:r>
            <a:r>
              <a:rPr lang="ar-EG" sz="2400" b="1" dirty="0" err="1" smtClean="0"/>
              <a:t>المنتج </a:t>
            </a:r>
            <a:r>
              <a:rPr lang="ar-EG" sz="2400" b="1" dirty="0" smtClean="0"/>
              <a:t>,السعر, التكلفة</a:t>
            </a:r>
          </a:p>
          <a:p>
            <a:pPr lvl="1" rtl="1"/>
            <a:r>
              <a:rPr lang="ar-EG" sz="2400" b="1" dirty="0" smtClean="0"/>
              <a:t> يمثل احد الاتجاهات.</a:t>
            </a:r>
            <a:endParaRPr lang="ar-SA" sz="2400" b="1" dirty="0" smtClean="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59C81241-A812-4677-817C-DEA1682F3661}" type="datetime1">
              <a:rPr lang="en-US" smtClean="0"/>
              <a:pPr>
                <a:defRPr/>
              </a:pPr>
              <a:t>10/30/2013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graphicFrame>
        <p:nvGraphicFramePr>
          <p:cNvPr id="2050" name="Object 8"/>
          <p:cNvGraphicFramePr>
            <a:graphicFrameLocks noChangeAspect="1"/>
          </p:cNvGraphicFramePr>
          <p:nvPr/>
        </p:nvGraphicFramePr>
        <p:xfrm>
          <a:off x="533400" y="2209800"/>
          <a:ext cx="4962525" cy="4343400"/>
        </p:xfrm>
        <a:graphic>
          <a:graphicData uri="http://schemas.openxmlformats.org/presentationml/2006/ole">
            <p:oleObj spid="_x0000_s2050" name="Image" r:id="rId3" imgW="4177778" imgH="3657143" progId="">
              <p:embed/>
            </p:oleObj>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EG" b="1" dirty="0" smtClean="0">
                <a:cs typeface="Arial" pitchFamily="34" charset="0"/>
              </a:rPr>
              <a:t>ادوات الذكاء للأعمال </a:t>
            </a:r>
            <a:r>
              <a:rPr lang="en-GB" b="1" dirty="0" smtClean="0">
                <a:cs typeface="Arial" pitchFamily="34" charset="0"/>
              </a:rPr>
              <a:t>Business Intelligence</a:t>
            </a:r>
            <a:endParaRPr lang="en-US" b="1" dirty="0"/>
          </a:p>
        </p:txBody>
      </p:sp>
      <p:sp>
        <p:nvSpPr>
          <p:cNvPr id="3" name="عنصر نائب للمحتوى 2"/>
          <p:cNvSpPr>
            <a:spLocks noGrp="1"/>
          </p:cNvSpPr>
          <p:nvPr>
            <p:ph idx="1"/>
          </p:nvPr>
        </p:nvSpPr>
        <p:spPr>
          <a:xfrm>
            <a:off x="309530" y="1214422"/>
            <a:ext cx="9519079" cy="4876800"/>
          </a:xfrm>
        </p:spPr>
        <p:txBody>
          <a:bodyPr/>
          <a:lstStyle/>
          <a:p>
            <a:pPr lvl="1" rtl="1"/>
            <a:r>
              <a:rPr lang="ar-EG" sz="2400" b="1" dirty="0" smtClean="0"/>
              <a:t> </a:t>
            </a:r>
          </a:p>
          <a:p>
            <a:pPr lvl="1" rtl="1">
              <a:buFont typeface="Wingdings" pitchFamily="2" charset="2"/>
              <a:buChar char="q"/>
            </a:pPr>
            <a:r>
              <a:rPr lang="ar-SA" sz="2400" b="1" dirty="0" smtClean="0"/>
              <a:t>لتنقيب في البيانات </a:t>
            </a:r>
            <a:r>
              <a:rPr lang="en-US" sz="2400" b="1" dirty="0" smtClean="0"/>
              <a:t>Data mining</a:t>
            </a:r>
            <a:r>
              <a:rPr lang="ar-SA" sz="2400" b="1" dirty="0" smtClean="0"/>
              <a:t>: يستخدم التنقيب في البيانات وسائل متعددة لاكتشاف أنماط مخفية وعلاقات في مجموعة</a:t>
            </a:r>
            <a:r>
              <a:rPr lang="ar-EG" sz="2400" b="1" dirty="0" smtClean="0"/>
              <a:t> </a:t>
            </a:r>
            <a:r>
              <a:rPr lang="ar-SA" sz="2400" b="1" dirty="0" smtClean="0"/>
              <a:t>واسعة من البيانات واستنتاج قواعد يمكن استخدامها في التنبؤ بالتوجهات المستقبلية</a:t>
            </a:r>
            <a:r>
              <a:rPr lang="ar-EG" sz="2400" b="1" dirty="0" smtClean="0"/>
              <a:t> </a:t>
            </a:r>
            <a:r>
              <a:rPr lang="ar-SA" sz="2400" b="1" dirty="0" smtClean="0"/>
              <a:t>والإرشاد إلى اتخاذ القرارات السليمة</a:t>
            </a:r>
            <a:endParaRPr lang="ar-EG" sz="2400" b="1" dirty="0" smtClean="0"/>
          </a:p>
          <a:p>
            <a:pPr lvl="1" rtl="1">
              <a:buFont typeface="Wingdings" pitchFamily="2" charset="2"/>
              <a:buChar char="q"/>
            </a:pPr>
            <a:r>
              <a:rPr lang="ar-EG" sz="2400" b="1" dirty="0" smtClean="0"/>
              <a:t>نوعية البيانات التي يمكن استنباطها باستخدام هذه الوسيلة </a:t>
            </a:r>
            <a:r>
              <a:rPr lang="ar-EG" sz="2400" b="1" dirty="0" err="1" smtClean="0"/>
              <a:t>تشمل:</a:t>
            </a:r>
            <a:endParaRPr lang="ar-EG" sz="2400" b="1" dirty="0" smtClean="0"/>
          </a:p>
          <a:p>
            <a:pPr lvl="2" rtl="1">
              <a:buFont typeface="Wingdings" pitchFamily="2" charset="2"/>
              <a:buChar char="§"/>
            </a:pPr>
            <a:r>
              <a:rPr lang="ar-EG" sz="2000" b="1" dirty="0" smtClean="0"/>
              <a:t>الارتباط </a:t>
            </a:r>
            <a:r>
              <a:rPr lang="en-GB" sz="2000" b="1" dirty="0" smtClean="0"/>
              <a:t>Association</a:t>
            </a:r>
            <a:r>
              <a:rPr lang="ar-EG" sz="2000" b="1" dirty="0" smtClean="0"/>
              <a:t>: يمثل حقيقة تتعلق بحدث معين </a:t>
            </a:r>
            <a:r>
              <a:rPr lang="ar-EG" sz="2000" b="1" dirty="0" err="1" smtClean="0"/>
              <a:t>مثلا </a:t>
            </a:r>
            <a:r>
              <a:rPr lang="ar-EG" sz="2000" b="1" dirty="0" smtClean="0"/>
              <a:t>:دراسة بيانات متجر معين تشير الي ان شراء علبة فيشار مرتبط في 65% من الحالات بشراء مشروب الكولا ولكن عند وجود عرض ترتفع النسبة الي </a:t>
            </a:r>
            <a:r>
              <a:rPr lang="ar-EG" sz="2000" b="1" dirty="0" err="1" smtClean="0"/>
              <a:t>85%.</a:t>
            </a:r>
            <a:r>
              <a:rPr lang="ar-EG" sz="2000" b="1" dirty="0" smtClean="0"/>
              <a:t> هذا يوضح </a:t>
            </a:r>
            <a:r>
              <a:rPr lang="ar-EG" sz="2000" b="1" dirty="0" err="1" smtClean="0"/>
              <a:t>للادارة</a:t>
            </a:r>
            <a:r>
              <a:rPr lang="ar-EG" sz="2000" b="1" dirty="0" smtClean="0"/>
              <a:t> اهمية برامج العروض للمبيعات</a:t>
            </a:r>
          </a:p>
          <a:p>
            <a:pPr lvl="2" rtl="1">
              <a:buFont typeface="Wingdings" pitchFamily="2" charset="2"/>
              <a:buChar char="§"/>
            </a:pPr>
            <a:r>
              <a:rPr lang="ar-EG" sz="2000" b="1" dirty="0" smtClean="0"/>
              <a:t>التسلسل</a:t>
            </a:r>
            <a:r>
              <a:rPr lang="en-GB" sz="2000" b="1" dirty="0" smtClean="0"/>
              <a:t> In sequences </a:t>
            </a:r>
            <a:r>
              <a:rPr lang="ar-EG" sz="2000" b="1" dirty="0" smtClean="0"/>
              <a:t>: الاحداث مرتبطة خلال وقت </a:t>
            </a:r>
            <a:r>
              <a:rPr lang="ar-EG" sz="2000" b="1" dirty="0" err="1" smtClean="0"/>
              <a:t>معين.</a:t>
            </a:r>
            <a:r>
              <a:rPr lang="ar-EG" sz="2000" b="1" dirty="0" smtClean="0"/>
              <a:t> في حالة شراء منزل جديد فانه يتم شراء براد اغذية خلال اسبوعين  في 65% من الحالات.</a:t>
            </a:r>
          </a:p>
          <a:p>
            <a:pPr lvl="1" rtl="1"/>
            <a:endParaRPr lang="ar-SA" sz="2400" b="1" dirty="0" smtClean="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10E4EE9E-9089-4769-8889-28722C88A9C6}" type="datetime1">
              <a:rPr lang="en-US" smtClean="0"/>
              <a:pPr>
                <a:defRPr/>
              </a:pPr>
              <a:t>10/30/2013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EG" b="1" dirty="0" smtClean="0">
                <a:cs typeface="Arial" pitchFamily="34" charset="0"/>
              </a:rPr>
              <a:t>ادوات الذكاء للأعمال </a:t>
            </a:r>
            <a:r>
              <a:rPr lang="en-GB" b="1" dirty="0" smtClean="0">
                <a:cs typeface="Arial" pitchFamily="34" charset="0"/>
              </a:rPr>
              <a:t>Business Intelligence</a:t>
            </a:r>
            <a:endParaRPr lang="en-GB" dirty="0"/>
          </a:p>
        </p:txBody>
      </p:sp>
      <p:sp>
        <p:nvSpPr>
          <p:cNvPr id="3" name="عنصر نائب للمحتوى 2"/>
          <p:cNvSpPr>
            <a:spLocks noGrp="1"/>
          </p:cNvSpPr>
          <p:nvPr>
            <p:ph idx="1"/>
          </p:nvPr>
        </p:nvSpPr>
        <p:spPr/>
        <p:txBody>
          <a:bodyPr/>
          <a:lstStyle/>
          <a:p>
            <a:pPr lvl="1" rtl="1">
              <a:buFont typeface="Wingdings" pitchFamily="2" charset="2"/>
              <a:buChar char="§"/>
            </a:pPr>
            <a:r>
              <a:rPr lang="ar-EG" sz="2000" b="1" dirty="0" smtClean="0"/>
              <a:t>التصنيف</a:t>
            </a:r>
            <a:r>
              <a:rPr lang="en-GB" sz="2000" b="1" dirty="0" smtClean="0"/>
              <a:t> Classification </a:t>
            </a:r>
            <a:r>
              <a:rPr lang="ar-EG" sz="2000" b="1" dirty="0" smtClean="0"/>
              <a:t>: يكتشف انماط تكشف </a:t>
            </a:r>
            <a:r>
              <a:rPr lang="ar-EG" sz="2000" b="1" dirty="0" err="1" smtClean="0"/>
              <a:t>لاية</a:t>
            </a:r>
            <a:r>
              <a:rPr lang="ar-EG" sz="2000" b="1" dirty="0" smtClean="0"/>
              <a:t> مجموعة ينتمي عنصر ما بدراسة العناصر الحالية التي تم تصنيفها وباستخدام مجموعة من الفرضيات.شركات بطاقات الائتمان تكون مشغولة بعدم فقد اي من </a:t>
            </a:r>
            <a:r>
              <a:rPr lang="ar-EG" sz="2000" b="1" dirty="0" err="1" smtClean="0"/>
              <a:t>عملائها </a:t>
            </a:r>
            <a:r>
              <a:rPr lang="ar-EG" sz="2000" b="1" dirty="0" smtClean="0"/>
              <a:t>.هذه الطريقة تساعد في استنتاج من من العملاء هنالك احتمال ان يتحول الي احدي الشركات المنافسة وبالتالي يمكن </a:t>
            </a:r>
            <a:r>
              <a:rPr lang="ar-EG" sz="2000" b="1" dirty="0" err="1" smtClean="0"/>
              <a:t>للادارة</a:t>
            </a:r>
            <a:r>
              <a:rPr lang="ar-EG" sz="2000" b="1" dirty="0" smtClean="0"/>
              <a:t> ان تستعمل الترغيب للحفاظ علي العميل.</a:t>
            </a:r>
          </a:p>
          <a:p>
            <a:pPr lvl="1" rtl="1">
              <a:buFont typeface="Wingdings" pitchFamily="2" charset="2"/>
              <a:buChar char="§"/>
            </a:pPr>
            <a:r>
              <a:rPr lang="ar-EG" sz="2000" b="1" dirty="0" smtClean="0"/>
              <a:t>التجميع</a:t>
            </a:r>
            <a:r>
              <a:rPr lang="en-GB" sz="2000" b="1" dirty="0" smtClean="0"/>
              <a:t>Clustering </a:t>
            </a:r>
            <a:r>
              <a:rPr lang="ar-EG" sz="2000" b="1" dirty="0" smtClean="0"/>
              <a:t>: يعمل بصورة مشابهة للتصنيف عندما لا يكون هنالك مجموعات تم تحديدها </a:t>
            </a:r>
            <a:r>
              <a:rPr lang="ar-EG" sz="2000" b="1" dirty="0" err="1" smtClean="0"/>
              <a:t>بعد.</a:t>
            </a:r>
            <a:r>
              <a:rPr lang="ar-EG" sz="2000" b="1" dirty="0" smtClean="0"/>
              <a:t> في هذه الحالة تستخدم هذه الطريقة لاكتشاف مجموعات مختلفة مثل تقسيم العملاء الي مجموعات حسب قيمة الاستثمارات </a:t>
            </a:r>
            <a:r>
              <a:rPr lang="ar-EG" sz="2000" b="1" dirty="0" err="1" smtClean="0"/>
              <a:t>للاشخاص.</a:t>
            </a:r>
            <a:endParaRPr lang="ar-EG" sz="2000" b="1" dirty="0" smtClean="0"/>
          </a:p>
          <a:p>
            <a:pPr lvl="1" rtl="1">
              <a:buFont typeface="Wingdings" pitchFamily="2" charset="2"/>
              <a:buChar char="§"/>
            </a:pPr>
            <a:r>
              <a:rPr lang="ar-EG" sz="2000" b="1" dirty="0" smtClean="0"/>
              <a:t>التنبؤ</a:t>
            </a:r>
            <a:r>
              <a:rPr lang="en-GB" sz="2000" b="1" dirty="0" smtClean="0"/>
              <a:t>Forecasting </a:t>
            </a:r>
            <a:r>
              <a:rPr lang="ar-EG" sz="2000" b="1" dirty="0" smtClean="0"/>
              <a:t>: تستخدم مجموعة من القيم الموجودة للتنبؤ عن ماذا يمكن ان تكون القيم </a:t>
            </a:r>
            <a:r>
              <a:rPr lang="ar-EG" sz="2000" b="1" dirty="0" err="1" smtClean="0"/>
              <a:t>الاخري.</a:t>
            </a:r>
            <a:r>
              <a:rPr lang="ar-EG" sz="2000" b="1" dirty="0" smtClean="0"/>
              <a:t> يمكن للتنبؤ مساعدة المدراء في توقع ما قد تكون عليه المبيعات في المستقبل بناء علي المعطيات الموجودة.</a:t>
            </a:r>
            <a:endParaRPr lang="en-GB" sz="2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EG" b="1" dirty="0" smtClean="0">
                <a:cs typeface="Arial" pitchFamily="34" charset="0"/>
              </a:rPr>
              <a:t>ادوات الذكاء للأعمال </a:t>
            </a:r>
            <a:r>
              <a:rPr lang="en-GB" b="1" dirty="0" smtClean="0">
                <a:cs typeface="Arial" pitchFamily="34" charset="0"/>
              </a:rPr>
              <a:t>Business Intelligence</a:t>
            </a:r>
            <a:endParaRPr lang="en-US" b="1" dirty="0"/>
          </a:p>
        </p:txBody>
      </p:sp>
      <p:sp>
        <p:nvSpPr>
          <p:cNvPr id="3" name="عنصر نائب للمحتوى 2"/>
          <p:cNvSpPr>
            <a:spLocks noGrp="1"/>
          </p:cNvSpPr>
          <p:nvPr>
            <p:ph idx="1"/>
          </p:nvPr>
        </p:nvSpPr>
        <p:spPr>
          <a:xfrm>
            <a:off x="309530" y="1214422"/>
            <a:ext cx="9520271" cy="4876800"/>
          </a:xfrm>
        </p:spPr>
        <p:txBody>
          <a:bodyPr/>
          <a:lstStyle/>
          <a:p>
            <a:pPr rtl="1">
              <a:buFont typeface="Wingdings" pitchFamily="2" charset="2"/>
              <a:buChar char="q"/>
            </a:pPr>
            <a:endParaRPr lang="ar-SA" b="1" dirty="0" smtClean="0"/>
          </a:p>
          <a:p>
            <a:pPr lvl="1" rtl="1">
              <a:buFont typeface="Wingdings" pitchFamily="2" charset="2"/>
              <a:buChar char="q"/>
            </a:pPr>
            <a:r>
              <a:rPr lang="ar-SA" sz="2400" b="1" dirty="0" smtClean="0"/>
              <a:t>يستخدم التنقيب في البيانات لتوفير معلومات للتسويق المستهدف يخول إنشاء رسائل شخصية وفردية بالاعتماد على التفضيلات الفردية للعملاء. </a:t>
            </a:r>
          </a:p>
          <a:p>
            <a:pPr lvl="1" rtl="1">
              <a:buFont typeface="Wingdings" pitchFamily="2" charset="2"/>
              <a:buChar char="q"/>
            </a:pPr>
            <a:r>
              <a:rPr lang="ar-SA" sz="2400" b="1" dirty="0" smtClean="0"/>
              <a:t>ويستخدم أيضا لتزويد القطاعات والأقسام المختلفة في المؤسسة  بالمعلومات التي يحتاجون</a:t>
            </a:r>
            <a:r>
              <a:rPr lang="en-GB" sz="2400" b="1" dirty="0" smtClean="0"/>
              <a:t> </a:t>
            </a:r>
            <a:r>
              <a:rPr lang="ar-EG" sz="2400" b="1" dirty="0" smtClean="0"/>
              <a:t> اليها</a:t>
            </a:r>
            <a:r>
              <a:rPr lang="ar-SA" sz="2400" b="1" dirty="0" err="1" smtClean="0"/>
              <a:t>.</a:t>
            </a:r>
            <a:r>
              <a:rPr lang="ar-SA" sz="2400" b="1" dirty="0" smtClean="0"/>
              <a:t> </a:t>
            </a:r>
          </a:p>
          <a:p>
            <a:pPr lvl="1" rtl="1">
              <a:buFont typeface="Wingdings" pitchFamily="2" charset="2"/>
              <a:buChar char="q"/>
            </a:pPr>
            <a:r>
              <a:rPr lang="ar-SA" sz="2400" b="1" dirty="0" smtClean="0"/>
              <a:t>يوجد تطبيقات تنقيب في البيانات عديدة تستخدم في مجال الإدارة والمجال العلمي. </a:t>
            </a:r>
          </a:p>
          <a:p>
            <a:pPr lvl="1" rtl="1">
              <a:buFont typeface="Wingdings" pitchFamily="2" charset="2"/>
              <a:buChar char="q"/>
            </a:pPr>
            <a:r>
              <a:rPr lang="ar-SA" sz="2400" b="1" dirty="0" smtClean="0"/>
              <a:t>يعتبر التنقيب عن البيانات وسيلة قوية ومربحة ولكنها</a:t>
            </a:r>
            <a:r>
              <a:rPr lang="ar-EG" sz="2400" b="1" dirty="0" smtClean="0"/>
              <a:t> قد</a:t>
            </a:r>
            <a:r>
              <a:rPr lang="ar-SA" sz="2400" b="1" dirty="0" smtClean="0"/>
              <a:t> تقوم بانتهاك الحرية الشخصية للأفراد من خلال تجميع بيانات خاصة بهم من مصادر مختلفة مثل مقدار داخل الفرد، العادات الشرائية، هواياتهم وعائلاتهم.</a:t>
            </a:r>
            <a:endParaRPr lang="en-US" sz="2400" b="1" dirty="0" smtClean="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34605DE7-84D5-409E-AAA6-778CA2D62E05}" type="datetime1">
              <a:rPr lang="en-US" smtClean="0"/>
              <a:pPr>
                <a:defRPr/>
              </a:pPr>
              <a:t>10/30/2013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الانترنت وقواعد البيانات متعددة الوسائط</a:t>
            </a:r>
            <a:endParaRPr lang="en-US" b="1" dirty="0"/>
          </a:p>
        </p:txBody>
      </p:sp>
      <p:sp>
        <p:nvSpPr>
          <p:cNvPr id="3" name="عنصر نائب للمحتوى 2"/>
          <p:cNvSpPr>
            <a:spLocks noGrp="1"/>
          </p:cNvSpPr>
          <p:nvPr>
            <p:ph idx="1"/>
          </p:nvPr>
        </p:nvSpPr>
        <p:spPr>
          <a:xfrm>
            <a:off x="384574" y="1285860"/>
            <a:ext cx="9444070" cy="4876800"/>
          </a:xfrm>
        </p:spPr>
        <p:txBody>
          <a:bodyPr/>
          <a:lstStyle/>
          <a:p>
            <a:pPr rtl="1"/>
            <a:endParaRPr lang="ar-SA" b="1" dirty="0" smtClean="0"/>
          </a:p>
          <a:p>
            <a:pPr lvl="1" rtl="1">
              <a:buFont typeface="Wingdings" pitchFamily="2" charset="2"/>
              <a:buChar char="q"/>
            </a:pPr>
            <a:r>
              <a:rPr lang="ar-SA" sz="2400" b="1" dirty="0" smtClean="0"/>
              <a:t>تخزن مواقع الانترنت المعلومات على شكل صفحات مترابطة فيما بينها حيث تحتوي على نصوص وصوتيات وفيديوهات ورسومات باستخدام قواعد البيانات متعددة الوسائط</a:t>
            </a:r>
            <a:r>
              <a:rPr lang="ar-EG" sz="2400" b="1" dirty="0" smtClean="0"/>
              <a:t> </a:t>
            </a:r>
            <a:r>
              <a:rPr lang="en-US" sz="2400" b="1" dirty="0" smtClean="0"/>
              <a:t>Hypermedia  Databases </a:t>
            </a:r>
            <a:r>
              <a:rPr lang="ar-SA" sz="2400" b="1" dirty="0" smtClean="0"/>
              <a:t>.</a:t>
            </a:r>
          </a:p>
          <a:p>
            <a:pPr lvl="1" rtl="1">
              <a:buFont typeface="Wingdings" pitchFamily="2" charset="2"/>
              <a:buChar char="q"/>
            </a:pPr>
            <a:r>
              <a:rPr lang="ar-SA" sz="2400" b="1" dirty="0" smtClean="0"/>
              <a:t>قواعد البيانات متعددة الوسائط: هي قواعد بيانات تخزن قطع المعلومات على شكل عُقد مرتبطة بروابط وتكون على شكل شبكة. يمكن أن تحتوي هذه العقد نصوص، رسومات، فيديوعات أو برامج حاسب تنفيذية. لا تتبع عملية البحث عن معلومات أي تنظيم محدد مسبقا. يمكن للمستخدم بالمقابل الاتصال فورا بالمعلومات المرتبطة فيما بينها من خلال أي نوع رابط أنشأه المؤلف. تسمح قواعد البيانات متعددة الوسائط للمستخدمين بالوصول إلى المواضيع على مواقع الانترنت بالترتيب الذي يراه مناسبا. </a:t>
            </a: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7C98E554-3ADE-4D4C-BB98-3F6D28150F68}" type="datetime1">
              <a:rPr lang="en-US" smtClean="0"/>
              <a:pPr>
                <a:defRPr/>
              </a:pPr>
              <a:t>10/30/2013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238224" y="4572008"/>
            <a:ext cx="6827838" cy="1614488"/>
          </a:xfrm>
          <a:prstGeom prst="rect">
            <a:avLst/>
          </a:prstGeom>
          <a:noFill/>
          <a:ln w="9525">
            <a:noFill/>
            <a:miter lim="800000"/>
            <a:headEnd/>
            <a:tailEnd/>
          </a:ln>
        </p:spPr>
      </p:pic>
      <p:sp>
        <p:nvSpPr>
          <p:cNvPr id="2" name="عنوان 1"/>
          <p:cNvSpPr>
            <a:spLocks noGrp="1"/>
          </p:cNvSpPr>
          <p:nvPr>
            <p:ph type="title"/>
          </p:nvPr>
        </p:nvSpPr>
        <p:spPr/>
        <p:txBody>
          <a:bodyPr/>
          <a:lstStyle/>
          <a:p>
            <a:pPr rtl="1"/>
            <a:r>
              <a:rPr lang="ar-SA" b="1" dirty="0" smtClean="0"/>
              <a:t>ربط قواعد بيانات المؤسسة  الداخلية بالانترنت</a:t>
            </a:r>
          </a:p>
        </p:txBody>
      </p:sp>
      <p:sp>
        <p:nvSpPr>
          <p:cNvPr id="3" name="عنصر نائب للمحتوى 2"/>
          <p:cNvSpPr>
            <a:spLocks noGrp="1"/>
          </p:cNvSpPr>
          <p:nvPr>
            <p:ph idx="1"/>
          </p:nvPr>
        </p:nvSpPr>
        <p:spPr>
          <a:xfrm>
            <a:off x="307183" y="1214422"/>
            <a:ext cx="9521461" cy="4876800"/>
          </a:xfrm>
        </p:spPr>
        <p:txBody>
          <a:bodyPr/>
          <a:lstStyle/>
          <a:p>
            <a:pPr lvl="1" rtl="1">
              <a:buFont typeface="Wingdings" pitchFamily="2" charset="2"/>
              <a:buChar char="q"/>
            </a:pPr>
            <a:endParaRPr lang="en-GB" sz="2400" b="1" dirty="0" smtClean="0"/>
          </a:p>
          <a:p>
            <a:pPr lvl="1" rtl="1">
              <a:buFont typeface="Wingdings" pitchFamily="2" charset="2"/>
              <a:buChar char="q"/>
            </a:pPr>
            <a:r>
              <a:rPr lang="ar-SA" sz="2400" b="1" dirty="0" smtClean="0"/>
              <a:t>بما أن برامج قواعد البيانات لا تستطيع تفسير أوامر </a:t>
            </a:r>
            <a:r>
              <a:rPr lang="en-US" sz="2400" b="1" dirty="0" smtClean="0"/>
              <a:t>HTML</a:t>
            </a:r>
            <a:r>
              <a:rPr lang="ar-SA" sz="2400" b="1" dirty="0" smtClean="0"/>
              <a:t>، يقوم خادم الانترنت بتمرير طلب البيانات إلى برنامج متخصص يقوم بتحويل أوامر </a:t>
            </a:r>
            <a:r>
              <a:rPr lang="en-US" sz="2400" b="1" dirty="0" smtClean="0"/>
              <a:t>HTML</a:t>
            </a:r>
            <a:r>
              <a:rPr lang="ar-SA" sz="2400" b="1" dirty="0" smtClean="0"/>
              <a:t> إلى تعليمات </a:t>
            </a:r>
            <a:r>
              <a:rPr lang="en-US" sz="2400" b="1" dirty="0" smtClean="0"/>
              <a:t>SQL</a:t>
            </a:r>
            <a:r>
              <a:rPr lang="ar-SA" sz="2400" b="1" dirty="0" smtClean="0"/>
              <a:t> يمكن معالجتها من قبل نظم إدارة قواعد البيانات التي تعمل على قاعدة البيانات. في بيئة الخادم والعميل، يجهز نظام إدارة قاعدة بيانات في حاسب خاص يسمى خادم قاعدة بيانات. يقوم برنامج </a:t>
            </a:r>
            <a:r>
              <a:rPr lang="en-US" sz="2400" b="1" dirty="0" smtClean="0"/>
              <a:t>middleware</a:t>
            </a:r>
            <a:r>
              <a:rPr lang="ar-SA" sz="2400" b="1" dirty="0" smtClean="0"/>
              <a:t> بتحويل المعلومات من قاعدة بيانات المؤسسة  الداخلية في الخلف إلى خادم الانترنت لتوصيلها إلى المستخدم بصيغة صفحات أنترنت.</a:t>
            </a:r>
          </a:p>
        </p:txBody>
      </p:sp>
      <p:sp>
        <p:nvSpPr>
          <p:cNvPr id="6" name="Date Placeholder 5"/>
          <p:cNvSpPr>
            <a:spLocks noGrp="1"/>
          </p:cNvSpPr>
          <p:nvPr>
            <p:ph type="dt" sz="half" idx="4294967295"/>
          </p:nvPr>
        </p:nvSpPr>
        <p:spPr>
          <a:xfrm>
            <a:off x="8229204" y="6629400"/>
            <a:ext cx="1676796" cy="222250"/>
          </a:xfrm>
          <a:prstGeom prst="rect">
            <a:avLst/>
          </a:prstGeom>
        </p:spPr>
        <p:txBody>
          <a:bodyPr/>
          <a:lstStyle/>
          <a:p>
            <a:pPr>
              <a:defRPr/>
            </a:pPr>
            <a:fld id="{1434655A-3812-464C-8E97-5AE10FE41C62}" type="datetime1">
              <a:rPr lang="en-US" smtClean="0"/>
              <a:pPr>
                <a:defRPr/>
              </a:pPr>
              <a:t>10/30/2013</a:t>
            </a:fld>
            <a:endParaRPr lang="en-US" dirty="0"/>
          </a:p>
        </p:txBody>
      </p:sp>
      <p:sp>
        <p:nvSpPr>
          <p:cNvPr id="7" name="Footer Placeholder 6"/>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ربط قواعد بيانات المؤسسة  الداخلية بالانترنت</a:t>
            </a:r>
            <a:endParaRPr lang="en-US" b="1" dirty="0"/>
          </a:p>
        </p:txBody>
      </p:sp>
      <p:sp>
        <p:nvSpPr>
          <p:cNvPr id="3" name="عنصر نائب للمحتوى 2"/>
          <p:cNvSpPr>
            <a:spLocks noGrp="1"/>
          </p:cNvSpPr>
          <p:nvPr>
            <p:ph idx="1"/>
          </p:nvPr>
        </p:nvSpPr>
        <p:spPr>
          <a:xfrm>
            <a:off x="307183" y="1214422"/>
            <a:ext cx="9521461" cy="4876800"/>
          </a:xfrm>
        </p:spPr>
        <p:txBody>
          <a:bodyPr/>
          <a:lstStyle/>
          <a:p>
            <a:pPr rtl="1"/>
            <a:endParaRPr lang="ar-SA" b="1" dirty="0" smtClean="0"/>
          </a:p>
          <a:p>
            <a:pPr lvl="1" rtl="1">
              <a:buFont typeface="Wingdings" pitchFamily="2" charset="2"/>
              <a:buChar char="q"/>
            </a:pPr>
            <a:r>
              <a:rPr lang="ar-SA" sz="2400" b="1" dirty="0" smtClean="0"/>
              <a:t>يوجد عدة فوائد من استخدام الانترنت للوصول إلى قاعدة البيانات الداخلية للمنظمة.</a:t>
            </a:r>
          </a:p>
          <a:p>
            <a:pPr marL="1314450" lvl="2" indent="-400050" rtl="1">
              <a:buFont typeface="Wingdings" pitchFamily="2" charset="2"/>
              <a:buChar char="§"/>
            </a:pPr>
            <a:r>
              <a:rPr lang="ar-SA" sz="2400" b="1" dirty="0" smtClean="0"/>
              <a:t>يعتبر متصفح الانترنت سهل جدا في الاستخدام ولا يتطلب تدريبا كثيرا كما هي الحالة مع الأدوات الاستفسارية لقواعد البيانات حتى الصديقة للمستخدم.</a:t>
            </a:r>
          </a:p>
          <a:p>
            <a:pPr marL="1314450" lvl="2" indent="-400050" rtl="1">
              <a:buFont typeface="Wingdings" pitchFamily="2" charset="2"/>
              <a:buChar char="§"/>
            </a:pPr>
            <a:r>
              <a:rPr lang="ar-SA" sz="2400" b="1" dirty="0" smtClean="0"/>
              <a:t>لا تتطلب واجهة متصفح الانترنت تغيرات في قاعدة البيانات الداخلية.</a:t>
            </a:r>
          </a:p>
          <a:p>
            <a:pPr marL="1314450" lvl="2" indent="-400050" rtl="1">
              <a:buFont typeface="Wingdings" pitchFamily="2" charset="2"/>
              <a:buChar char="§"/>
            </a:pPr>
            <a:r>
              <a:rPr lang="ar-SA" sz="2400" b="1" dirty="0" smtClean="0"/>
              <a:t>تزيد المنظمات استثماراتها بالانظمة القديمة لان تكلفة إضافة موقع انترنت (واجهة) أمام نظامها القديم تكلف أقل بكثير من إعادة تصميم وإنشاء نظام لتحسين وصول المستخدم للمعلومات.</a:t>
            </a:r>
          </a:p>
          <a:p>
            <a:pPr marL="1314450" lvl="2" indent="-400050" rtl="1">
              <a:buFont typeface="Wingdings" pitchFamily="2" charset="2"/>
              <a:buChar char="§"/>
            </a:pPr>
            <a:r>
              <a:rPr lang="ar-SA" sz="2400" b="1" dirty="0" smtClean="0"/>
              <a:t>أدت عملية الوصول لقواعد البيانات العامة من خلال الانترنت إلى أنشاء فرص وكفاءات انتاجية جديدة وحتى إلى تغيير طريقة تأدية الأعمال.</a:t>
            </a: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9107FAA9-D371-4D2F-B727-005AEE60B48C}" type="datetime1">
              <a:rPr lang="en-US" smtClean="0"/>
              <a:pPr>
                <a:defRPr/>
              </a:pPr>
              <a:t>10/30/2013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 </a:t>
            </a:r>
            <a:r>
              <a:rPr lang="ar-SA" b="1" dirty="0" smtClean="0"/>
              <a:t>المتطلبات الإدارية لنظم قواعد البيانات</a:t>
            </a:r>
            <a:endParaRPr lang="en-US" b="1" dirty="0"/>
          </a:p>
        </p:txBody>
      </p:sp>
      <p:sp>
        <p:nvSpPr>
          <p:cNvPr id="3" name="عنصر نائب للمحتوى 2"/>
          <p:cNvSpPr>
            <a:spLocks noGrp="1"/>
          </p:cNvSpPr>
          <p:nvPr>
            <p:ph idx="1"/>
          </p:nvPr>
        </p:nvSpPr>
        <p:spPr>
          <a:xfrm>
            <a:off x="309530" y="1214422"/>
            <a:ext cx="9519079" cy="4876800"/>
          </a:xfrm>
        </p:spPr>
        <p:txBody>
          <a:bodyPr/>
          <a:lstStyle/>
          <a:p>
            <a:pPr rtl="1">
              <a:buFont typeface="Wingdings" pitchFamily="2" charset="2"/>
              <a:buChar char="q"/>
            </a:pPr>
            <a:endParaRPr lang="ar-EG" sz="2400" b="1" dirty="0" smtClean="0"/>
          </a:p>
          <a:p>
            <a:pPr rtl="1">
              <a:buFont typeface="Wingdings" pitchFamily="2" charset="2"/>
              <a:buChar char="q"/>
            </a:pPr>
            <a:r>
              <a:rPr lang="ar-SA" sz="2400" b="1" dirty="0" smtClean="0"/>
              <a:t>العناصر الهامة في بيئة قواعد البيانات: </a:t>
            </a:r>
            <a:endParaRPr lang="en-US" sz="2400" b="1" dirty="0" smtClean="0"/>
          </a:p>
          <a:p>
            <a:pPr lvl="1" rtl="1">
              <a:buFont typeface="Wingdings" pitchFamily="2" charset="2"/>
              <a:buChar char="§"/>
            </a:pPr>
            <a:r>
              <a:rPr lang="ar-SA" sz="2400" b="1" dirty="0" smtClean="0"/>
              <a:t>تتطلب أنظمة قواعد البيانات من المؤسسة  التعرّف على الدور الاستراتيجي للمعلومات والبدء بالإدارة والتخطيط للمعلومات بفعالية كأنها من مواردها. على المؤسسة  تطوير وظيفة إدارة البيانات التي تقوم بتحديد متطلبات المعلومات على مستوى كامل المؤسسة  وتمكينها من الاتصال المباشر مع الإدارة العليا. </a:t>
            </a:r>
          </a:p>
          <a:p>
            <a:pPr lvl="1" rtl="1">
              <a:buFont typeface="Wingdings" pitchFamily="2" charset="2"/>
              <a:buChar char="§"/>
            </a:pPr>
            <a:r>
              <a:rPr lang="ar-SA" sz="2400" b="1" dirty="0" smtClean="0"/>
              <a:t>تكون إدارة البيانات مسئولة عن السياسات والإجراءات التي يمكن من خلالها إدارة البيانات كموارد للمنظمة. تضم هذه المسئوليات تطوير سياسة المعلومات تخطيط البيانات، الاشراف على التصميم المنطقي لقاعدة البيانات وتطوير قاموس البيانات ومراقبة كيف يستخدم اختصاصيو أنظمة المعلومات والمستخدمون هذه البيانات.</a:t>
            </a:r>
            <a:endParaRPr lang="en-US" sz="2400" b="1" dirty="0" smtClean="0">
              <a:solidFill>
                <a:schemeClr val="bg1"/>
              </a:solidFill>
              <a:effectLst>
                <a:outerShdw blurRad="38100" dist="38100" dir="2700000" algn="tl">
                  <a:srgbClr val="000000"/>
                </a:outerShdw>
              </a:effectLst>
            </a:endParaRP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F6A7879F-4191-4D5D-B427-357F2270E034}" type="datetime1">
              <a:rPr lang="en-US" smtClean="0"/>
              <a:pPr>
                <a:defRPr/>
              </a:pPr>
              <a:t>10/30/2013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 </a:t>
            </a:r>
            <a:r>
              <a:rPr lang="ar-SA" b="1" dirty="0" smtClean="0"/>
              <a:t>المتطلبات الإدارية لنظم قواعد البيانات</a:t>
            </a:r>
            <a:endParaRPr lang="en-US" b="1" dirty="0"/>
          </a:p>
        </p:txBody>
      </p:sp>
      <p:sp>
        <p:nvSpPr>
          <p:cNvPr id="3" name="عنصر نائب للمحتوى 2"/>
          <p:cNvSpPr>
            <a:spLocks noGrp="1"/>
          </p:cNvSpPr>
          <p:nvPr>
            <p:ph idx="1"/>
          </p:nvPr>
        </p:nvSpPr>
        <p:spPr>
          <a:xfrm>
            <a:off x="309530" y="1214422"/>
            <a:ext cx="9519079" cy="4876800"/>
          </a:xfrm>
        </p:spPr>
        <p:txBody>
          <a:bodyPr/>
          <a:lstStyle/>
          <a:p>
            <a:pPr rtl="1">
              <a:buFont typeface="Wingdings" pitchFamily="2" charset="2"/>
              <a:buChar char="q"/>
            </a:pPr>
            <a:endParaRPr lang="en-GB" sz="2800" b="1" dirty="0" smtClean="0"/>
          </a:p>
          <a:p>
            <a:pPr rtl="1">
              <a:buFont typeface="Wingdings" pitchFamily="2" charset="2"/>
              <a:buChar char="q"/>
            </a:pPr>
            <a:r>
              <a:rPr lang="ar-SA" sz="2800" b="1" dirty="0" smtClean="0"/>
              <a:t>العناصر الهامة في بيئة قواعد البيانات: </a:t>
            </a:r>
            <a:endParaRPr lang="en-US" sz="2800" b="1" dirty="0" smtClean="0"/>
          </a:p>
          <a:p>
            <a:pPr lvl="1" rtl="1">
              <a:buFont typeface="Wingdings" pitchFamily="2" charset="2"/>
              <a:buChar char="§"/>
            </a:pPr>
            <a:r>
              <a:rPr lang="ar-SA" sz="2400" b="1" dirty="0" smtClean="0"/>
              <a:t>من المبادئ الاساسية في إدارة البيانات أن البيانات هي من ملكية المؤسسة  ككل. </a:t>
            </a:r>
          </a:p>
          <a:p>
            <a:pPr lvl="1" rtl="1">
              <a:buFont typeface="Wingdings" pitchFamily="2" charset="2"/>
              <a:buChar char="§"/>
            </a:pPr>
            <a:r>
              <a:rPr lang="ar-SA" sz="2400" b="1" dirty="0" smtClean="0"/>
              <a:t>لا يمكن أن تنتمي البيانات إلى أية وحدة في النظام بشكل حصري.</a:t>
            </a:r>
          </a:p>
          <a:p>
            <a:pPr lvl="1" rtl="1">
              <a:buFont typeface="Wingdings" pitchFamily="2" charset="2"/>
              <a:buChar char="§"/>
            </a:pPr>
            <a:r>
              <a:rPr lang="ar-SA" sz="2400" b="1" dirty="0" smtClean="0"/>
              <a:t>يجب أن تتوفر البيانات لأي مجموعة تحتاج هذه البيانات لتأدية مهامها. </a:t>
            </a:r>
          </a:p>
          <a:p>
            <a:pPr lvl="1" rtl="1">
              <a:buFont typeface="Wingdings" pitchFamily="2" charset="2"/>
              <a:buChar char="§"/>
            </a:pPr>
            <a:r>
              <a:rPr lang="ar-SA" sz="2400" b="1" dirty="0" smtClean="0"/>
              <a:t>تحتاج المؤسسة  إلى صياغة سياسة المعلومات التي تحدد القواعد لأجل مشاركة، نشر، استقطاب، بناء المعايير، تصنيف، وجرد المعلومات في كل المنظمة.</a:t>
            </a:r>
          </a:p>
          <a:p>
            <a:pPr lvl="1" rtl="1">
              <a:buFont typeface="Wingdings" pitchFamily="2" charset="2"/>
              <a:buChar char="§"/>
            </a:pPr>
            <a:r>
              <a:rPr lang="ar-SA" sz="2400" b="1" dirty="0" smtClean="0"/>
              <a:t>تنظم سياسة المعلومات </a:t>
            </a:r>
            <a:r>
              <a:rPr lang="en-US" sz="2400" b="1" dirty="0" smtClean="0"/>
              <a:t>Information Policy</a:t>
            </a:r>
            <a:r>
              <a:rPr lang="ar-SA" sz="2400" b="1" dirty="0" smtClean="0"/>
              <a:t> الإجراءات والمسئوليات التي تحدد أي وحدات تشارك المعلومات ومتى يمكن توزيع المعلومات ومن المسئول عن تحديث وصيانة المعلومات. </a:t>
            </a:r>
          </a:p>
          <a:p>
            <a:pPr lvl="1" rtl="1">
              <a:buFont typeface="Wingdings" pitchFamily="2" charset="2"/>
              <a:buChar char="§"/>
            </a:pPr>
            <a:r>
              <a:rPr lang="ar-SA" sz="2400" b="1" dirty="0" smtClean="0"/>
              <a:t>إدارة البيانات هي وظيفة تنظيمية مهمة تم إثبات مكانتها وأهمية إنجازاتها.</a:t>
            </a: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5E650F40-86A6-45F8-8006-378CEF686CAE}" type="datetime1">
              <a:rPr lang="en-US" smtClean="0"/>
              <a:pPr>
                <a:defRPr/>
              </a:pPr>
              <a:t>10/30/2013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 </a:t>
            </a:r>
            <a:r>
              <a:rPr lang="ar-SA" b="1" dirty="0" smtClean="0"/>
              <a:t>المتطلبات الإدارية لنظم قواعد البيانات</a:t>
            </a:r>
            <a:endParaRPr lang="en-US" b="1" dirty="0"/>
          </a:p>
        </p:txBody>
      </p:sp>
      <p:sp>
        <p:nvSpPr>
          <p:cNvPr id="3" name="عنصر نائب للمحتوى 2"/>
          <p:cNvSpPr>
            <a:spLocks noGrp="1"/>
          </p:cNvSpPr>
          <p:nvPr>
            <p:ph idx="1"/>
          </p:nvPr>
        </p:nvSpPr>
        <p:spPr>
          <a:xfrm>
            <a:off x="309530" y="1214422"/>
            <a:ext cx="9519079" cy="4876800"/>
          </a:xfrm>
        </p:spPr>
        <p:txBody>
          <a:bodyPr/>
          <a:lstStyle/>
          <a:p>
            <a:pPr lvl="1" rtl="1">
              <a:buFont typeface="Wingdings" pitchFamily="2" charset="2"/>
              <a:buChar char="q"/>
            </a:pPr>
            <a:endParaRPr lang="en-GB" sz="2400" b="1" dirty="0" smtClean="0"/>
          </a:p>
          <a:p>
            <a:pPr lvl="1" rtl="1">
              <a:buFont typeface="Wingdings" pitchFamily="2" charset="2"/>
              <a:buChar char="q"/>
            </a:pPr>
            <a:r>
              <a:rPr lang="ar-SA" sz="2400" b="1" dirty="0" smtClean="0"/>
              <a:t>منهجية تخطيط ونمذجة البيانات: بسبب الفوائد التنظيمية الكبيرة لنظم إدارة قواعد البيانات، تتطلب المؤسسة  إجراء تخطيط واسع لها من أجل البيانات. من الضروري تحليل كامل المؤسسة  بالتركيز على متطلبات المعلومات من أجل تطوير قاعدة البيانات. يهدف تحليل المؤسسة  إلى التعرف على الكيانات الأساسية </a:t>
            </a:r>
            <a:r>
              <a:rPr lang="en-US" sz="2400" b="1" dirty="0" smtClean="0"/>
              <a:t>key entities</a:t>
            </a:r>
            <a:r>
              <a:rPr lang="ar-SA" sz="2400" b="1" dirty="0" smtClean="0"/>
              <a:t> والصفات </a:t>
            </a:r>
            <a:r>
              <a:rPr lang="en-US" sz="2400" b="1" dirty="0" smtClean="0"/>
              <a:t>attributes</a:t>
            </a:r>
            <a:r>
              <a:rPr lang="ar-SA" sz="2400" b="1" dirty="0" smtClean="0"/>
              <a:t> والعلاقات التي تؤلف بيانات المنظمة. </a:t>
            </a:r>
          </a:p>
          <a:p>
            <a:pPr lvl="1" rtl="1">
              <a:buFont typeface="Wingdings" pitchFamily="2" charset="2"/>
              <a:buChar char="q"/>
            </a:pPr>
            <a:r>
              <a:rPr lang="ar-SA" sz="2400" b="1" dirty="0" smtClean="0"/>
              <a:t>إدارة وتكنولوجيا قواعد البيانات: تحتاج قواعد البيانات إلى برامج جديدة وكادر مختص مدرب على تقنياتها بالإضافة إلى هياكل إدارة البيانات. طورت المنظمات مجموعة ”تصميم وإدارة قواعد البيانات“ التي تهتم بتعريف وتنظيم هيكل ومحتوى قاعدة البيانات والصيانة، وتقوم بإنشاء التصميم المادي والعلاقات المنطقية بين العناصر وإجراءات وقواعد الوصول إليها وحمايتها.  </a:t>
            </a:r>
            <a:endParaRPr lang="en-US" sz="2400" b="1" dirty="0" smtClean="0"/>
          </a:p>
          <a:p>
            <a:pPr lvl="1" rtl="1">
              <a:buFont typeface="Wingdings" pitchFamily="2" charset="2"/>
              <a:buChar char="q"/>
            </a:pPr>
            <a:r>
              <a:rPr lang="ar-SA" sz="2400" b="1" dirty="0" smtClean="0"/>
              <a:t>المستخدمون : مجموعة غفيرة من المتخصين والمدربين وغير المتخصين. </a:t>
            </a:r>
            <a:endParaRPr lang="en-US" sz="2400" b="1" dirty="0" smtClean="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4C8D28B6-F51A-4996-9E23-494F069F56D1}" type="datetime1">
              <a:rPr lang="en-US" smtClean="0"/>
              <a:pPr>
                <a:defRPr/>
              </a:pPr>
              <a:t>10/30/2013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 </a:t>
            </a:r>
            <a:r>
              <a:rPr lang="ar-SA" b="1" dirty="0" smtClean="0"/>
              <a:t>المتطلبات الإدارية لنظم قواعد البيانات</a:t>
            </a:r>
            <a:endParaRPr lang="en-US" b="1" dirty="0"/>
          </a:p>
        </p:txBody>
      </p:sp>
      <p:sp>
        <p:nvSpPr>
          <p:cNvPr id="3" name="عنصر نائب للمحتوى 2"/>
          <p:cNvSpPr>
            <a:spLocks noGrp="1"/>
          </p:cNvSpPr>
          <p:nvPr>
            <p:ph idx="1"/>
          </p:nvPr>
        </p:nvSpPr>
        <p:spPr>
          <a:xfrm>
            <a:off x="309530" y="1214422"/>
            <a:ext cx="9519079" cy="4876800"/>
          </a:xfrm>
        </p:spPr>
        <p:txBody>
          <a:bodyPr/>
          <a:lstStyle/>
          <a:p>
            <a:pPr lvl="1" rtl="1">
              <a:buFont typeface="Wingdings" pitchFamily="2" charset="2"/>
              <a:buChar char="q"/>
            </a:pPr>
            <a:endParaRPr lang="en-GB" sz="2400" b="1" dirty="0" smtClean="0"/>
          </a:p>
          <a:p>
            <a:pPr lvl="1" rtl="1">
              <a:buFont typeface="Wingdings" pitchFamily="2" charset="2"/>
              <a:buChar char="q"/>
            </a:pPr>
            <a:r>
              <a:rPr lang="ar-SA" sz="2400" b="1" dirty="0" smtClean="0"/>
              <a:t>التحديات التي تواجه المنظمات في إدارة بياناتها بشكل فعال: </a:t>
            </a:r>
          </a:p>
          <a:p>
            <a:pPr lvl="2" rtl="1">
              <a:buFont typeface="Wingdings" pitchFamily="2" charset="2"/>
              <a:buChar char="§"/>
            </a:pPr>
            <a:r>
              <a:rPr lang="ar-SA" sz="2000" b="1" dirty="0" smtClean="0"/>
              <a:t>توزيع السلطات: يؤثر تطبيق نظم إدارة قواعد البيانات على تقسم السلطات بين موظفي المؤسسة  مما يؤدي إلى إحداث مقاومة له من قبل الأقسام والإدارات المختلفة بسبب تضارب مصالح المستفيدين من الوضع الحالي في المنظمة.</a:t>
            </a:r>
          </a:p>
          <a:p>
            <a:pPr lvl="2" rtl="1">
              <a:buFont typeface="Wingdings" pitchFamily="2" charset="2"/>
              <a:buChar char="§"/>
            </a:pPr>
            <a:r>
              <a:rPr lang="ar-SA" sz="2000" b="1" dirty="0" smtClean="0"/>
              <a:t>ملكية وتبادل المعلومات: كل إدارة وقسم في بيئة الملفات التقليدية يحتفظ بالمعلومات الخاصة </a:t>
            </a:r>
            <a:r>
              <a:rPr lang="ar-SA" sz="2000" b="1" dirty="0" err="1" smtClean="0"/>
              <a:t>به</a:t>
            </a:r>
            <a:r>
              <a:rPr lang="ar-SA" sz="2000" b="1" dirty="0" smtClean="0"/>
              <a:t> في نظام خاص </a:t>
            </a:r>
            <a:r>
              <a:rPr lang="ar-SA" sz="2000" b="1" dirty="0" err="1" smtClean="0"/>
              <a:t>به</a:t>
            </a:r>
            <a:r>
              <a:rPr lang="ar-SA" sz="2000" b="1" dirty="0" smtClean="0"/>
              <a:t> مبني حسب احتياجاته. أدى تطبيق نظم إدارة قواعد البيانات إلى تقديم مصلحة المؤسسة  على مصلحة الأقسام وإلى دعم مركزية قواعد البيانات.</a:t>
            </a:r>
          </a:p>
          <a:p>
            <a:pPr lvl="2" rtl="1">
              <a:buFont typeface="Wingdings" pitchFamily="2" charset="2"/>
              <a:buChar char="§"/>
            </a:pPr>
            <a:r>
              <a:rPr lang="ar-SA" sz="2000" b="1" dirty="0" smtClean="0"/>
              <a:t>موازنة التكاليف والفوائد: تكاليف الانتقال إلى بيئة </a:t>
            </a:r>
            <a:r>
              <a:rPr lang="en-US" sz="2000" b="1" dirty="0" smtClean="0"/>
              <a:t>DBMS</a:t>
            </a:r>
            <a:r>
              <a:rPr lang="ar-SA" sz="2000" b="1" dirty="0" smtClean="0"/>
              <a:t> واضحة وكبيرة على المدى القصير شراء تجهيزات اتصالات وبرمجيات ومعدات. يجب اعتباره على انه استثمارات مجدية للمنظمة. الفوائد تكون معنوية وبعيدة المدى.</a:t>
            </a:r>
            <a:endParaRPr lang="en-US" sz="2000" b="1" dirty="0" smtClean="0"/>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21170B03-3FFF-4FB3-8F81-3D0CCD5B76E9}" type="datetime1">
              <a:rPr lang="en-US" smtClean="0"/>
              <a:pPr>
                <a:defRPr/>
              </a:pPr>
              <a:t>10/30/2013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4512</TotalTime>
  <Words>1519</Words>
  <Application>Microsoft Office PowerPoint</Application>
  <PresentationFormat>A4 Paper (210x297 mm)</PresentationFormat>
  <Paragraphs>130</Paragraphs>
  <Slides>17</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19" baseType="lpstr">
      <vt:lpstr>Office Theme</vt:lpstr>
      <vt:lpstr>Image</vt:lpstr>
      <vt:lpstr>نظم المعلومات الإدارية Management Information Systems</vt:lpstr>
      <vt:lpstr>عناصر المحاضرة </vt:lpstr>
      <vt:lpstr>مخازن البيانات Data Warehouses</vt:lpstr>
      <vt:lpstr>مخازن البيانات Data Warehouses</vt:lpstr>
      <vt:lpstr>مخازن البيانات Data Warehouses</vt:lpstr>
      <vt:lpstr>ادوات الذكاء للأعمال Business Intelligence</vt:lpstr>
      <vt:lpstr>ادوات الذكاء للأعمال Business Intelligence</vt:lpstr>
      <vt:lpstr>ادوات الذكاء للأعمال Business Intelligence</vt:lpstr>
      <vt:lpstr>ادوات الذكاء للأعمال Business Intelligence</vt:lpstr>
      <vt:lpstr>ادوات الذكاء للأعمال Business Intelligence</vt:lpstr>
      <vt:lpstr>الانترنت وقواعد البيانات متعددة الوسائط</vt:lpstr>
      <vt:lpstr>ربط قواعد بيانات المؤسسة  الداخلية بالانترنت</vt:lpstr>
      <vt:lpstr>ربط قواعد بيانات المؤسسة  الداخلية بالانترنت</vt:lpstr>
      <vt:lpstr> المتطلبات الإدارية لنظم قواعد البيانات</vt:lpstr>
      <vt:lpstr> المتطلبات الإدارية لنظم قواعد البيانات</vt:lpstr>
      <vt:lpstr> المتطلبات الإدارية لنظم قواعد البيانات</vt:lpstr>
      <vt:lpstr> المتطلبات الإدارية لنظم قواعد البيانات</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ao</cp:lastModifiedBy>
  <cp:revision>299</cp:revision>
  <dcterms:created xsi:type="dcterms:W3CDTF">2009-10-14T19:14:34Z</dcterms:created>
  <dcterms:modified xsi:type="dcterms:W3CDTF">2013-10-30T05:14:16Z</dcterms:modified>
</cp:coreProperties>
</file>