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68" r:id="rId2"/>
    <p:sldId id="369" r:id="rId3"/>
    <p:sldId id="372" r:id="rId4"/>
    <p:sldId id="373" r:id="rId5"/>
    <p:sldId id="374" r:id="rId6"/>
    <p:sldId id="375" r:id="rId7"/>
    <p:sldId id="376" r:id="rId8"/>
    <p:sldId id="377" r:id="rId9"/>
    <p:sldId id="378" r:id="rId10"/>
    <p:sldId id="379" r:id="rId11"/>
    <p:sldId id="380" r:id="rId12"/>
    <p:sldId id="381" r:id="rId13"/>
    <p:sldId id="382" r:id="rId14"/>
    <p:sldId id="385" r:id="rId15"/>
    <p:sldId id="386" r:id="rId16"/>
    <p:sldId id="387" r:id="rId17"/>
    <p:sldId id="388"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9104" autoAdjust="0"/>
  </p:normalViewPr>
  <p:slideViewPr>
    <p:cSldViewPr>
      <p:cViewPr>
        <p:scale>
          <a:sx n="90" d="100"/>
          <a:sy n="90" d="100"/>
        </p:scale>
        <p:origin x="-600" y="27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10/30/2013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dirty="0"/>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dirty="0" smtClean="0">
                <a:solidFill>
                  <a:srgbClr val="C00000"/>
                </a:solidFill>
                <a:latin typeface="Lucida Calligraphy" pitchFamily="66" charset="0"/>
              </a:rPr>
              <a:t>المحاضرة </a:t>
            </a:r>
            <a:r>
              <a:rPr lang="ar-EG" sz="3200" b="1" dirty="0" smtClean="0">
                <a:solidFill>
                  <a:srgbClr val="C00000"/>
                </a:solidFill>
                <a:latin typeface="Lucida Calligraphy" pitchFamily="66" charset="0"/>
              </a:rPr>
              <a:t>العاشرة </a:t>
            </a:r>
            <a:endParaRPr lang="ar-EG" sz="3200" b="1" dirty="0" smtClean="0">
              <a:solidFill>
                <a:srgbClr val="C00000"/>
              </a:solidFill>
              <a:latin typeface="Lucida Calligraphy" pitchFamily="66" charset="0"/>
            </a:endParaRPr>
          </a:p>
          <a:p>
            <a:pPr rtl="1" eaLnBrk="1" hangingPunct="1"/>
            <a:r>
              <a:rPr lang="ar-SA" b="1" dirty="0" smtClean="0">
                <a:solidFill>
                  <a:srgbClr val="C00000"/>
                </a:solidFill>
              </a:rPr>
              <a:t>إعادة </a:t>
            </a:r>
            <a:r>
              <a:rPr lang="ar-SA" b="1" dirty="0" smtClean="0">
                <a:solidFill>
                  <a:srgbClr val="C00000"/>
                </a:solidFill>
              </a:rPr>
              <a:t>تصميم المنظمات باستخدام نظم المعلومات </a:t>
            </a:r>
            <a:endParaRPr lang="ar-EG" b="1" dirty="0" smtClean="0">
              <a:solidFill>
                <a:srgbClr val="C00000"/>
              </a:solidFill>
              <a:cs typeface="Arial" pitchFamily="34" charset="0"/>
            </a:endParaRPr>
          </a:p>
          <a:p>
            <a:pPr rtl="1" eaLnBrk="1" hangingPunct="1"/>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marL="514350" lvl="1" indent="-514350" rtl="1">
              <a:buFont typeface="Wingdings" pitchFamily="2" charset="2"/>
              <a:buChar char="q"/>
            </a:pPr>
            <a:r>
              <a:rPr lang="ar-EG" sz="2400" b="1" dirty="0" smtClean="0">
                <a:solidFill>
                  <a:srgbClr val="009900"/>
                </a:solidFill>
              </a:rPr>
              <a:t>ال</a:t>
            </a:r>
            <a:r>
              <a:rPr lang="ar-SA" sz="2400" b="1" dirty="0" smtClean="0">
                <a:solidFill>
                  <a:srgbClr val="009900"/>
                </a:solidFill>
              </a:rPr>
              <a:t>تحديات</a:t>
            </a:r>
            <a:r>
              <a:rPr lang="ar-EG" sz="2400" b="1" dirty="0" smtClean="0">
                <a:solidFill>
                  <a:srgbClr val="009900"/>
                </a:solidFill>
              </a:rPr>
              <a:t> التي </a:t>
            </a:r>
            <a:r>
              <a:rPr lang="ar-SA" sz="2400" b="1" dirty="0" smtClean="0">
                <a:solidFill>
                  <a:srgbClr val="009900"/>
                </a:solidFill>
              </a:rPr>
              <a:t> </a:t>
            </a:r>
            <a:r>
              <a:rPr lang="ar-SA" sz="2400" b="1" dirty="0" smtClean="0">
                <a:solidFill>
                  <a:srgbClr val="009900"/>
                </a:solidFill>
              </a:rPr>
              <a:t>تواجه المنظمة عند بنائها نظام معلومات جديد</a:t>
            </a:r>
          </a:p>
          <a:p>
            <a:pPr marL="514350" lvl="1" indent="-514350" rtl="1">
              <a:buFont typeface="Wingdings" pitchFamily="2" charset="2"/>
              <a:buChar char="q"/>
            </a:pPr>
            <a:r>
              <a:rPr lang="ar-EG" sz="2400" b="1" dirty="0" smtClean="0">
                <a:solidFill>
                  <a:srgbClr val="009900"/>
                </a:solidFill>
              </a:rPr>
              <a:t>الا</a:t>
            </a:r>
            <a:r>
              <a:rPr lang="ar-SA" sz="2400" b="1" dirty="0" smtClean="0">
                <a:solidFill>
                  <a:srgbClr val="009900"/>
                </a:solidFill>
              </a:rPr>
              <a:t>مور</a:t>
            </a:r>
            <a:r>
              <a:rPr lang="ar-EG" sz="2400" b="1" dirty="0" smtClean="0">
                <a:solidFill>
                  <a:srgbClr val="009900"/>
                </a:solidFill>
              </a:rPr>
              <a:t> التي </a:t>
            </a:r>
            <a:r>
              <a:rPr lang="ar-SA" sz="2400" b="1" dirty="0" smtClean="0">
                <a:solidFill>
                  <a:srgbClr val="009900"/>
                </a:solidFill>
              </a:rPr>
              <a:t> </a:t>
            </a:r>
            <a:r>
              <a:rPr lang="ar-SA" sz="2400" b="1" dirty="0" smtClean="0">
                <a:solidFill>
                  <a:srgbClr val="009900"/>
                </a:solidFill>
              </a:rPr>
              <a:t>تساعد في نجاح تطبيق نظام معلومات جديد</a:t>
            </a:r>
          </a:p>
          <a:p>
            <a:pPr marL="514350" lvl="1" indent="-514350" rtl="1">
              <a:buFont typeface="Wingdings" pitchFamily="2" charset="2"/>
              <a:buChar char="q"/>
            </a:pPr>
            <a:r>
              <a:rPr lang="ar-SA" sz="2400" b="1" dirty="0" smtClean="0">
                <a:solidFill>
                  <a:srgbClr val="009900"/>
                </a:solidFill>
              </a:rPr>
              <a:t>طرق تحديد حاجات المنظمة من المعلومات</a:t>
            </a:r>
          </a:p>
          <a:p>
            <a:pPr marL="514350" lvl="1" indent="-514350" rtl="1">
              <a:buFont typeface="Wingdings" pitchFamily="2" charset="2"/>
              <a:buChar char="q"/>
            </a:pPr>
            <a:r>
              <a:rPr lang="ar-SA" sz="2400" b="1" dirty="0" smtClean="0">
                <a:solidFill>
                  <a:srgbClr val="009900"/>
                </a:solidFill>
              </a:rPr>
              <a:t>تطوير النظم والتغيرات التنظيمية</a:t>
            </a:r>
          </a:p>
          <a:p>
            <a:pPr marL="514350" lvl="1" indent="-514350" rtl="1">
              <a:buFont typeface="Wingdings" pitchFamily="2" charset="2"/>
              <a:buChar char="q"/>
            </a:pPr>
            <a:endParaRPr lang="ar-SA" sz="2400" b="1" dirty="0" smtClean="0">
              <a:solidFill>
                <a:srgbClr val="009900"/>
              </a:solidFill>
            </a:endParaRPr>
          </a:p>
          <a:p>
            <a:pPr marL="514350" lvl="1" indent="-514350" rtl="1">
              <a:buFont typeface="Wingdings" pitchFamily="2" charset="2"/>
              <a:buChar char="q"/>
            </a:pPr>
            <a:endParaRPr lang="ar-SA" sz="2400" b="1" dirty="0" smtClean="0">
              <a:solidFill>
                <a:srgbClr val="009900"/>
              </a:solidFill>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3B451192-5E2C-4A80-A0CD-76FADA5AA297}"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EG" sz="3200" b="1" dirty="0" smtClean="0">
                <a:solidFill>
                  <a:srgbClr val="009900"/>
                </a:solidFill>
              </a:rPr>
              <a:t>ال</a:t>
            </a:r>
            <a:r>
              <a:rPr lang="ar-SA" sz="3200" b="1" dirty="0" smtClean="0">
                <a:solidFill>
                  <a:srgbClr val="009900"/>
                </a:solidFill>
              </a:rPr>
              <a:t>تحديات</a:t>
            </a:r>
            <a:r>
              <a:rPr lang="ar-EG" sz="3200" b="1" dirty="0" smtClean="0">
                <a:solidFill>
                  <a:srgbClr val="009900"/>
                </a:solidFill>
              </a:rPr>
              <a:t> التي </a:t>
            </a:r>
            <a:r>
              <a:rPr lang="ar-SA" sz="3200" b="1" dirty="0" smtClean="0">
                <a:solidFill>
                  <a:srgbClr val="009900"/>
                </a:solidFill>
              </a:rPr>
              <a:t> تواجه المنظمة عند بنائها نظام معلومات جديد</a:t>
            </a:r>
            <a:br>
              <a:rPr lang="ar-SA" sz="3200" b="1" dirty="0" smtClean="0">
                <a:solidFill>
                  <a:srgbClr val="009900"/>
                </a:solidFill>
              </a:rPr>
            </a:br>
            <a:endParaRPr lang="ar-SA" sz="3200" b="1" dirty="0" smtClean="0">
              <a:solidFill>
                <a:srgbClr val="009900"/>
              </a:solidFill>
            </a:endParaRPr>
          </a:p>
        </p:txBody>
      </p:sp>
      <p:sp>
        <p:nvSpPr>
          <p:cNvPr id="3" name="عنصر نائب للمحتوى 2"/>
          <p:cNvSpPr>
            <a:spLocks noGrp="1"/>
          </p:cNvSpPr>
          <p:nvPr>
            <p:ph idx="1"/>
          </p:nvPr>
        </p:nvSpPr>
        <p:spPr>
          <a:xfrm>
            <a:off x="309530" y="1214422"/>
            <a:ext cx="9520271" cy="4876800"/>
          </a:xfrm>
        </p:spPr>
        <p:txBody>
          <a:bodyPr/>
          <a:lstStyle/>
          <a:p>
            <a:pPr marL="514350" indent="-514350" rtl="1">
              <a:buFont typeface="Wingdings" pitchFamily="2" charset="2"/>
              <a:buChar char="q"/>
            </a:pPr>
            <a:endParaRPr lang="ar-EG" sz="2400" b="1" dirty="0" smtClean="0"/>
          </a:p>
          <a:p>
            <a:pPr marL="514350" indent="-514350" rtl="1"/>
            <a:r>
              <a:rPr lang="ar-EG" sz="2400" b="1" dirty="0" smtClean="0"/>
              <a:t> </a:t>
            </a:r>
            <a:r>
              <a:rPr lang="ar-SA" sz="2400" b="1" dirty="0" smtClean="0"/>
              <a:t>هناك </a:t>
            </a:r>
            <a:r>
              <a:rPr lang="ar-SA" sz="2400" b="1" dirty="0" smtClean="0"/>
              <a:t>بعض المخاطر وعدم الوضوح في بناء النظم تؤدي عادة إلى عدم الاستفادة من النظم أول فشلها ومنها:</a:t>
            </a:r>
          </a:p>
          <a:p>
            <a:pPr marL="514350" lvl="0" indent="-514350" rtl="1">
              <a:buFont typeface="Wingdings" pitchFamily="2" charset="2"/>
              <a:buChar char="q"/>
            </a:pPr>
            <a:r>
              <a:rPr lang="ar-SA" sz="2400" b="1" dirty="0" smtClean="0"/>
              <a:t>صعوبة تحديد متطلبات المستفيدين والمنظمة من نظم المعلومات بشكل صحيح ودقيق.</a:t>
            </a:r>
            <a:endParaRPr lang="en-US" sz="2400" b="1" dirty="0" smtClean="0"/>
          </a:p>
          <a:p>
            <a:pPr marL="514350" lvl="0" indent="-514350" rtl="1">
              <a:buFont typeface="Wingdings" pitchFamily="2" charset="2"/>
              <a:buChar char="q"/>
            </a:pPr>
            <a:r>
              <a:rPr lang="ar-SA" sz="2400" b="1" dirty="0" smtClean="0"/>
              <a:t> عدم القدرة على تطوير الأنظمة المطلوبة في الوقت المناسب وبالتكاليف المحددة  خاصة مع الأنظمة الكبيرة.</a:t>
            </a:r>
            <a:endParaRPr lang="en-US" sz="2400" b="1" dirty="0" smtClean="0"/>
          </a:p>
          <a:p>
            <a:pPr marL="514350" lvl="0" indent="-514350" rtl="1">
              <a:buFont typeface="Wingdings" pitchFamily="2" charset="2"/>
              <a:buChar char="q"/>
            </a:pPr>
            <a:r>
              <a:rPr lang="ar-SA" sz="2400" b="1" dirty="0" smtClean="0"/>
              <a:t> صعوبة إدارة وتنفيذ التغيير التنظيمي المطلوب خلال عملية تطبيق نظم المعلومات حيث أن بناء نظام معلومات جديد يعتبر في حد ذاته تغييرا مخططا لكن هذا لا يعني أن هذا التغيير يمكن التحكم في تنفيذه.</a:t>
            </a:r>
            <a:endParaRPr lang="en-US" sz="2400" b="1" dirty="0" smtClean="0"/>
          </a:p>
          <a:p>
            <a:pPr marL="514350" lvl="0" indent="-514350" rtl="1">
              <a:buFont typeface="Wingdings" pitchFamily="2" charset="2"/>
              <a:buChar char="q"/>
            </a:pPr>
            <a:r>
              <a:rPr lang="ar-SA" sz="2400" b="1" dirty="0" smtClean="0"/>
              <a:t> صعوبة تحديد فوائد النظام عندما تكون على شكل </a:t>
            </a:r>
            <a:r>
              <a:rPr lang="ar-EG" sz="2400" b="1" dirty="0" smtClean="0"/>
              <a:t>غير مادي</a:t>
            </a:r>
            <a:r>
              <a:rPr lang="ar-SA" sz="2400" b="1" dirty="0" smtClean="0"/>
              <a:t>.</a:t>
            </a: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a:t>
            </a:r>
            <a:r>
              <a:rPr lang="ar-SA" sz="3600" b="1" dirty="0" smtClean="0">
                <a:solidFill>
                  <a:srgbClr val="009900"/>
                </a:solidFill>
              </a:rPr>
              <a:t>أمور تساعد في نجاح تطبيق نظام معلومات جديد</a:t>
            </a:r>
          </a:p>
        </p:txBody>
      </p:sp>
      <p:sp>
        <p:nvSpPr>
          <p:cNvPr id="3" name="عنصر نائب للمحتوى 2"/>
          <p:cNvSpPr>
            <a:spLocks noGrp="1"/>
          </p:cNvSpPr>
          <p:nvPr>
            <p:ph idx="1"/>
          </p:nvPr>
        </p:nvSpPr>
        <p:spPr>
          <a:xfrm>
            <a:off x="309530" y="1214422"/>
            <a:ext cx="9520271" cy="4876800"/>
          </a:xfrm>
        </p:spPr>
        <p:txBody>
          <a:bodyPr/>
          <a:lstStyle/>
          <a:p>
            <a:pPr marL="514350" indent="-514350" rtl="1">
              <a:buFont typeface="+mj-lt"/>
              <a:buAutoNum type="arabicPeriod"/>
            </a:pPr>
            <a:endParaRPr lang="ar-EG" sz="2400" b="1" dirty="0" smtClean="0"/>
          </a:p>
          <a:p>
            <a:pPr marL="514350" indent="-514350" rtl="1">
              <a:buFont typeface="+mj-lt"/>
              <a:buAutoNum type="arabicPeriod"/>
            </a:pPr>
            <a:r>
              <a:rPr lang="ar-SA" sz="2400" b="1" dirty="0" smtClean="0"/>
              <a:t>اعتبار </a:t>
            </a:r>
            <a:r>
              <a:rPr lang="ar-SA" sz="2400" b="1" dirty="0" smtClean="0"/>
              <a:t>النظم كتغيير تنظيمي مخطط له:</a:t>
            </a:r>
          </a:p>
          <a:p>
            <a:pPr rtl="1">
              <a:buFont typeface="Wingdings" pitchFamily="2" charset="2"/>
              <a:buChar char="q"/>
            </a:pPr>
            <a:r>
              <a:rPr lang="ar-SA" sz="2400" b="1" dirty="0" smtClean="0"/>
              <a:t>لا يمكن اعتبار عملية إدخال استخدام نظم المعلومات في عمل المنظمات مجرد عملية شراء للأجهزة والبرامج. بالإضافة إلى هذه الأمور فيجب أن تتضمن هذه العملية أيضا التغييرات الضرورية في الوظائف والمهارات الفردية والإدارة والمنظمة نفسها. </a:t>
            </a:r>
          </a:p>
          <a:p>
            <a:pPr rtl="1">
              <a:buFont typeface="Wingdings" pitchFamily="2" charset="2"/>
              <a:buChar char="q"/>
            </a:pPr>
            <a:r>
              <a:rPr lang="ar-SA" sz="2400" b="1" dirty="0" smtClean="0"/>
              <a:t>عند القيام بتصميم نظام جديد للمنظمة فلا بد من إعادة تصميم المنظمة.</a:t>
            </a:r>
          </a:p>
          <a:p>
            <a:pPr rtl="1">
              <a:buFont typeface="Wingdings" pitchFamily="2" charset="2"/>
              <a:buChar char="q"/>
            </a:pPr>
            <a:r>
              <a:rPr lang="ar-SA" sz="2400" b="1" dirty="0" smtClean="0"/>
              <a:t> يجب على مصمم النظام الجديد معرفة وفهم كيفية تأثير النظام على كامل المنظمة.</a:t>
            </a:r>
            <a:endParaRPr lang="en-US" sz="2400" b="1" dirty="0" smtClean="0"/>
          </a:p>
          <a:p>
            <a:pPr rtl="1">
              <a:buFont typeface="Wingdings" pitchFamily="2" charset="2"/>
              <a:buChar char="q"/>
            </a:pPr>
            <a:r>
              <a:rPr lang="ar-SA" sz="2400" b="1" dirty="0" smtClean="0"/>
              <a:t>يجب الأخذ بالاعتبار رأي مستخدمي النظم الجديدة حتى تزداد فرص نجاح هذه النظم وتقليل إمكانية مقاومة تطبيقها والتغيير في المنظمة. </a:t>
            </a:r>
            <a:endParaRPr lang="en-US" sz="2400" b="1" dirty="0" smtClean="0"/>
          </a:p>
          <a:p>
            <a:pPr marL="914400" lvl="1" indent="-514350" rtl="1">
              <a:buFont typeface="Wingdings" pitchFamily="2" charset="2"/>
              <a:buChar char="q"/>
            </a:pP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أمور </a:t>
            </a:r>
            <a:r>
              <a:rPr lang="ar-SA" sz="3600" b="1" dirty="0" smtClean="0">
                <a:solidFill>
                  <a:srgbClr val="009900"/>
                </a:solidFill>
              </a:rPr>
              <a:t>تساعد في نجاح تطبيق نظام معلومات جديد</a:t>
            </a:r>
          </a:p>
        </p:txBody>
      </p:sp>
      <p:sp>
        <p:nvSpPr>
          <p:cNvPr id="3" name="عنصر نائب للمحتوى 2"/>
          <p:cNvSpPr>
            <a:spLocks noGrp="1"/>
          </p:cNvSpPr>
          <p:nvPr>
            <p:ph idx="1"/>
          </p:nvPr>
        </p:nvSpPr>
        <p:spPr>
          <a:xfrm>
            <a:off x="309530" y="1214422"/>
            <a:ext cx="9520271" cy="4876800"/>
          </a:xfrm>
        </p:spPr>
        <p:txBody>
          <a:bodyPr/>
          <a:lstStyle/>
          <a:p>
            <a:pPr marL="514350" indent="-514350" rtl="1">
              <a:buFont typeface="+mj-lt"/>
              <a:buAutoNum type="arabicPeriod" startAt="2"/>
            </a:pPr>
            <a:r>
              <a:rPr lang="ar-SA" sz="2400" b="1" dirty="0" smtClean="0"/>
              <a:t>ربط نظم المعلومات بخطة العمل:</a:t>
            </a:r>
            <a:endParaRPr lang="en-US" sz="2400" b="1" dirty="0" smtClean="0"/>
          </a:p>
          <a:p>
            <a:pPr marL="514350" indent="-285750" rtl="1">
              <a:buFont typeface="Wingdings" pitchFamily="2" charset="2"/>
              <a:buChar char="q"/>
            </a:pPr>
            <a:r>
              <a:rPr lang="ar-SA" sz="2400" b="1" dirty="0" smtClean="0"/>
              <a:t>يجب أن تكون فكرة بناء نظم معلومات للمنظمة كجزء أساسي من عملية التخطيط في المنظمة.</a:t>
            </a:r>
          </a:p>
          <a:p>
            <a:pPr marL="514350" indent="-285750" rtl="1">
              <a:buFont typeface="Wingdings" pitchFamily="2" charset="2"/>
              <a:buChar char="q"/>
            </a:pPr>
            <a:r>
              <a:rPr lang="ar-SA" sz="2400" b="1" dirty="0" smtClean="0"/>
              <a:t>يجب أن تكون خطة نظم المعلومات جزءا من الخطة الشاملة لأعمال المنظمة حيث تكون النظم الإستراتيجية في المستوى الأعلى في التخطيط.</a:t>
            </a:r>
          </a:p>
          <a:p>
            <a:pPr marL="914400" lvl="1" indent="-514350" rtl="1">
              <a:buFont typeface="Wingdings" pitchFamily="2" charset="2"/>
              <a:buChar char="q"/>
            </a:pPr>
            <a:r>
              <a:rPr lang="ar-SA" sz="2400" b="1" dirty="0" smtClean="0"/>
              <a:t>تعتبر الخطة الجديدة لبناء نظم معلومات المنظمة كخارطة طريق يوضح فيها:</a:t>
            </a:r>
          </a:p>
          <a:p>
            <a:pPr marL="1314450" lvl="2" indent="-514350" rtl="1">
              <a:buFont typeface="Wingdings" pitchFamily="2" charset="2"/>
              <a:buChar char="q"/>
            </a:pPr>
            <a:r>
              <a:rPr lang="ar-SA" b="1" dirty="0" smtClean="0"/>
              <a:t>التبريرات المنطقية لتطوير النظم.</a:t>
            </a:r>
          </a:p>
          <a:p>
            <a:pPr marL="1314450" lvl="2" indent="-514350" rtl="1">
              <a:buFont typeface="Wingdings" pitchFamily="2" charset="2"/>
              <a:buChar char="q"/>
            </a:pPr>
            <a:r>
              <a:rPr lang="ar-SA" b="1" dirty="0" smtClean="0"/>
              <a:t>دراسة الوضع الراهن للمنظمة.</a:t>
            </a:r>
          </a:p>
          <a:p>
            <a:pPr marL="1314450" lvl="2" indent="-514350" rtl="1">
              <a:buFont typeface="Wingdings" pitchFamily="2" charset="2"/>
              <a:buChar char="q"/>
            </a:pPr>
            <a:r>
              <a:rPr lang="ar-SA" b="1" dirty="0" smtClean="0"/>
              <a:t>إستراتيجية الإدارة في المنظمة.</a:t>
            </a:r>
          </a:p>
          <a:p>
            <a:pPr marL="1314450" lvl="2" indent="-514350" rtl="1">
              <a:buFont typeface="Wingdings" pitchFamily="2" charset="2"/>
              <a:buChar char="q"/>
            </a:pPr>
            <a:r>
              <a:rPr lang="ar-SA" b="1" dirty="0" smtClean="0"/>
              <a:t>تحديد الميزانية المطلوبة لتطوير النظم وتطبيقها وصيانتها.</a:t>
            </a:r>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a:t>
            </a:r>
            <a:r>
              <a:rPr lang="ar-SA" sz="3600" b="1" dirty="0" smtClean="0">
                <a:solidFill>
                  <a:srgbClr val="009900"/>
                </a:solidFill>
              </a:rPr>
              <a:t>أمور تساعد في نجاح تطبيق نظام معلومات جديد</a:t>
            </a:r>
          </a:p>
        </p:txBody>
      </p:sp>
      <p:sp>
        <p:nvSpPr>
          <p:cNvPr id="3" name="عنصر نائب للمحتوى 2"/>
          <p:cNvSpPr>
            <a:spLocks noGrp="1"/>
          </p:cNvSpPr>
          <p:nvPr>
            <p:ph idx="1"/>
          </p:nvPr>
        </p:nvSpPr>
        <p:spPr>
          <a:xfrm>
            <a:off x="309530" y="1214422"/>
            <a:ext cx="9520271" cy="4876800"/>
          </a:xfrm>
        </p:spPr>
        <p:txBody>
          <a:bodyPr/>
          <a:lstStyle/>
          <a:p>
            <a:pPr marL="742950" indent="-742950" rtl="1">
              <a:buFont typeface="+mj-lt"/>
              <a:buAutoNum type="arabicPeriod" startAt="3"/>
            </a:pPr>
            <a:r>
              <a:rPr lang="ar-SA" sz="2400" b="1" dirty="0" smtClean="0"/>
              <a:t>تحديد </a:t>
            </a:r>
            <a:r>
              <a:rPr lang="ar-SA" sz="2400" b="1" dirty="0" smtClean="0"/>
              <a:t>متطلبات المنظمة من المعلومات:</a:t>
            </a:r>
          </a:p>
          <a:p>
            <a:pPr marL="742950" indent="-400050" rtl="1"/>
            <a:r>
              <a:rPr lang="ar-SA" sz="2400" b="1" dirty="0" smtClean="0"/>
              <a:t>من أجل تطوير خطة نظم معلومات ناجحة يجب أن يكون لدى المنظمة صورة واضحة ومتكاملة عن احتياجاتها الحالية والمستقبلية من المعلومات. ويتم تحديد ذلك باتباع إحدى الطريقتين:</a:t>
            </a:r>
          </a:p>
          <a:p>
            <a:pPr marL="1257300" lvl="1" indent="-514350" rtl="1">
              <a:buFont typeface="+mj-lt"/>
              <a:buAutoNum type="arabicPeriod"/>
            </a:pPr>
            <a:r>
              <a:rPr lang="ar-SA" sz="2400" b="1" dirty="0" smtClean="0"/>
              <a:t>طريقة تحليل المؤسسة.</a:t>
            </a:r>
          </a:p>
          <a:p>
            <a:pPr marL="1257300" lvl="1" indent="-514350" rtl="1">
              <a:buFont typeface="+mj-lt"/>
              <a:buAutoNum type="arabicPeriod"/>
            </a:pPr>
            <a:r>
              <a:rPr lang="ar-SA" sz="2400" b="1" dirty="0" smtClean="0"/>
              <a:t>طريقة التحليل الاستراتيجي: تحليل عناصر النجاح الرئيسية.</a:t>
            </a:r>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a:t>
            </a:r>
            <a:r>
              <a:rPr lang="ar-SA" sz="3600" b="1" dirty="0" smtClean="0">
                <a:solidFill>
                  <a:srgbClr val="009900"/>
                </a:solidFill>
              </a:rPr>
              <a:t>طرق تحديد حاجات المنظمة من المعلومات</a:t>
            </a:r>
          </a:p>
        </p:txBody>
      </p:sp>
      <p:sp>
        <p:nvSpPr>
          <p:cNvPr id="3" name="عنصر نائب للمحتوى 2"/>
          <p:cNvSpPr>
            <a:spLocks noGrp="1"/>
          </p:cNvSpPr>
          <p:nvPr>
            <p:ph idx="1"/>
          </p:nvPr>
        </p:nvSpPr>
        <p:spPr>
          <a:xfrm>
            <a:off x="309530" y="1195406"/>
            <a:ext cx="9520271" cy="4876800"/>
          </a:xfrm>
        </p:spPr>
        <p:txBody>
          <a:bodyPr/>
          <a:lstStyle/>
          <a:p>
            <a:pPr marL="514350" lvl="1" indent="-514350" rtl="1">
              <a:buFont typeface="+mj-lt"/>
              <a:buAutoNum type="arabicPeriod"/>
            </a:pPr>
            <a:endParaRPr lang="ar-EG" sz="2400" b="1" dirty="0" smtClean="0"/>
          </a:p>
          <a:p>
            <a:pPr marL="514350" lvl="1" indent="-514350" rtl="1">
              <a:buFont typeface="+mj-lt"/>
              <a:buAutoNum type="arabicPeriod"/>
            </a:pPr>
            <a:r>
              <a:rPr lang="ar-SA" sz="2400" b="1" dirty="0" smtClean="0"/>
              <a:t>طريقة </a:t>
            </a:r>
            <a:r>
              <a:rPr lang="ar-SA" sz="2400" b="1" dirty="0" smtClean="0"/>
              <a:t>تحليل المؤسسة أو تخطيط نظم الأعمال </a:t>
            </a:r>
            <a:r>
              <a:rPr lang="en-US" sz="2400" b="1" dirty="0" smtClean="0"/>
              <a:t>Enterprise Analysis or Business Systems Planning</a:t>
            </a:r>
            <a:r>
              <a:rPr lang="ar-SA" sz="2400" b="1" dirty="0" smtClean="0"/>
              <a:t>:</a:t>
            </a:r>
            <a:endParaRPr lang="ar-EG" sz="2400" b="1" dirty="0" smtClean="0"/>
          </a:p>
          <a:p>
            <a:pPr marL="514350" lvl="1" indent="-514350" rtl="1">
              <a:buFont typeface="Wingdings" pitchFamily="2" charset="2"/>
              <a:buChar char="q"/>
            </a:pPr>
            <a:r>
              <a:rPr lang="ar-SA" sz="2400" b="1" dirty="0" smtClean="0"/>
              <a:t> </a:t>
            </a:r>
            <a:r>
              <a:rPr lang="ar-SA" sz="2400" b="1" dirty="0" smtClean="0"/>
              <a:t>تعتبر هذه الطريقة أن تحديد احتياجات المنظمة من المعلومات يعتمد على </a:t>
            </a:r>
            <a:r>
              <a:rPr lang="ar-SA" sz="2400" b="1" dirty="0" smtClean="0"/>
              <a:t>الفهم </a:t>
            </a:r>
            <a:r>
              <a:rPr lang="ar-SA" sz="2400" b="1" dirty="0" smtClean="0"/>
              <a:t>الكامل لاحتياجات المنظمة ككل حيث يتم التعرف على وحدات المنظمة ووظائفها وعملياتها وبياناتها.</a:t>
            </a:r>
          </a:p>
          <a:p>
            <a:pPr marL="514350" indent="-514350" rtl="1">
              <a:buFont typeface="Wingdings" pitchFamily="2" charset="2"/>
              <a:buChar char="q"/>
            </a:pPr>
            <a:r>
              <a:rPr lang="ar-SA" sz="2400" b="1" dirty="0" smtClean="0"/>
              <a:t>تساعد هذه الطريقة في التعرف على الكيانات الرئيسية للمنظمة وصفاتها.</a:t>
            </a:r>
          </a:p>
          <a:p>
            <a:pPr marL="514350" indent="-514350" rtl="1">
              <a:buFont typeface="Wingdings" pitchFamily="2" charset="2"/>
              <a:buChar char="q"/>
            </a:pPr>
            <a:r>
              <a:rPr lang="ar-SA" sz="2400" b="1" dirty="0" smtClean="0"/>
              <a:t>تتم هذه الطريقة بسؤال عينة كبير من المدراء عن طريقة استخدامهم للمعلومات، ومن أين يحصلون عليها، وما هي أهدافهم، وكيف يتخذون القرارات، وإلى أي بيانات يحتاجون.</a:t>
            </a:r>
          </a:p>
          <a:p>
            <a:pPr marL="514350" indent="-514350" rtl="1">
              <a:buFont typeface="Wingdings" pitchFamily="2" charset="2"/>
              <a:buChar char="q"/>
            </a:pPr>
            <a:r>
              <a:rPr lang="ar-SA" sz="2400" b="1" dirty="0" smtClean="0"/>
              <a:t>تجمع نتائج الاستبانة الخاصة بالمدراء في وحدات فرعية، وظائف، عمليات ومصفوفات البيانات. يتم ترتيب عناصر البيانات في مجموعات منطقية عملية حيث تكون تدعم مجموعات مترابطة من العمليات في المنظمة (انشاء ، استخدام).</a:t>
            </a: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a:t>
            </a:r>
            <a:r>
              <a:rPr lang="ar-SA" sz="3600" b="1" dirty="0" smtClean="0">
                <a:solidFill>
                  <a:srgbClr val="009900"/>
                </a:solidFill>
              </a:rPr>
              <a:t>طرق تحديد حاجات المنظمة من المعلومات</a:t>
            </a:r>
          </a:p>
        </p:txBody>
      </p:sp>
      <p:sp>
        <p:nvSpPr>
          <p:cNvPr id="3" name="عنصر نائب للمحتوى 2"/>
          <p:cNvSpPr>
            <a:spLocks noGrp="1"/>
          </p:cNvSpPr>
          <p:nvPr>
            <p:ph idx="1"/>
          </p:nvPr>
        </p:nvSpPr>
        <p:spPr>
          <a:xfrm>
            <a:off x="309530" y="1214422"/>
            <a:ext cx="9520271" cy="4876800"/>
          </a:xfrm>
        </p:spPr>
        <p:txBody>
          <a:bodyPr/>
          <a:lstStyle/>
          <a:p>
            <a:pPr marL="514350" lvl="1" indent="-514350" rtl="1">
              <a:buFont typeface="Wingdings" pitchFamily="2" charset="2"/>
              <a:buChar char="q"/>
            </a:pPr>
            <a:endParaRPr lang="ar-EG" sz="2400" b="1" u="sng" dirty="0" smtClean="0"/>
          </a:p>
          <a:p>
            <a:pPr marL="514350" lvl="1" indent="-514350" rtl="1">
              <a:buFont typeface="Wingdings" pitchFamily="2" charset="2"/>
              <a:buChar char="q"/>
            </a:pPr>
            <a:r>
              <a:rPr lang="ar-SA" sz="2400" b="1" u="sng" dirty="0" smtClean="0"/>
              <a:t>ميزاتها</a:t>
            </a:r>
            <a:r>
              <a:rPr lang="ar-SA" sz="2400" b="1" dirty="0" smtClean="0"/>
              <a:t>: تعطي نظرة شاملة وكاملة عن المنظمة واحتياجاتها الكلية من المعلومات واستخداماتها والأنظمة التي تنتجها. </a:t>
            </a:r>
            <a:endParaRPr lang="en-US" sz="2400" b="1" dirty="0" smtClean="0"/>
          </a:p>
          <a:p>
            <a:pPr rtl="1">
              <a:buFont typeface="Wingdings" pitchFamily="2" charset="2"/>
              <a:buChar char="q"/>
            </a:pPr>
            <a:r>
              <a:rPr lang="ar-SA" sz="2400" b="1" u="sng" dirty="0" smtClean="0"/>
              <a:t>عيوبها: </a:t>
            </a:r>
            <a:endParaRPr lang="en-US" sz="2400" b="1" dirty="0" smtClean="0"/>
          </a:p>
          <a:p>
            <a:pPr lvl="1" rtl="1">
              <a:buFont typeface="Wingdings" pitchFamily="2" charset="2"/>
              <a:buChar char="q"/>
            </a:pPr>
            <a:r>
              <a:rPr lang="ar-SA" sz="2400" b="1" dirty="0" smtClean="0"/>
              <a:t>تنتج كمية كبيرة من البيانات حيث يكلف جمعها كثيرا وتكون صعبة التحليل.</a:t>
            </a:r>
            <a:endParaRPr lang="en-US" sz="2400" b="1" dirty="0" smtClean="0"/>
          </a:p>
          <a:p>
            <a:pPr lvl="1" rtl="1">
              <a:buFont typeface="Wingdings" pitchFamily="2" charset="2"/>
              <a:buChar char="q"/>
            </a:pPr>
            <a:r>
              <a:rPr lang="ar-SA" sz="2400" b="1" dirty="0" smtClean="0"/>
              <a:t>تنحاز للإدارة العليا والوسطى حيث تركز على جمع المعلومات منهم وتتجاهل الطبقات الإدارية الأخرى واحتياجاتها مثل الكتبة والمستوى التشغيلي.</a:t>
            </a:r>
            <a:endParaRPr lang="en-US" sz="2400" b="1" dirty="0" smtClean="0"/>
          </a:p>
          <a:p>
            <a:pPr lvl="1" rtl="1">
              <a:buFont typeface="Wingdings" pitchFamily="2" charset="2"/>
              <a:buChar char="q"/>
            </a:pPr>
            <a:r>
              <a:rPr lang="ar-SA" sz="2400" b="1" dirty="0" smtClean="0"/>
              <a:t> لا تركز الأسئلة على أهداف الإدارة الرئيسية وعن مكان الحاجة للمعلومات بل تركز على استخدام المعلومات الموجودة مما ينتج عنه الاهتمام بتحويل العمل اليدوي إلى عمل آلي دون الاهتمام بالاتجاهات الجديدة لكيفية إجراء الأعمال وما تحتاجه من إعادة تصميم تدفق العمل وتطوير أساليب تنفيذه.</a:t>
            </a: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a:t>
            </a:r>
            <a:r>
              <a:rPr lang="ar-SA" sz="3600" b="1" dirty="0" smtClean="0">
                <a:solidFill>
                  <a:srgbClr val="009900"/>
                </a:solidFill>
              </a:rPr>
              <a:t>طرق تحديد حاجات المنظمة من المعلومات</a:t>
            </a:r>
          </a:p>
        </p:txBody>
      </p:sp>
      <p:sp>
        <p:nvSpPr>
          <p:cNvPr id="3" name="عنصر نائب للمحتوى 2"/>
          <p:cNvSpPr>
            <a:spLocks noGrp="1"/>
          </p:cNvSpPr>
          <p:nvPr>
            <p:ph idx="1"/>
          </p:nvPr>
        </p:nvSpPr>
        <p:spPr>
          <a:xfrm>
            <a:off x="309530" y="1214422"/>
            <a:ext cx="9520271" cy="4876800"/>
          </a:xfrm>
        </p:spPr>
        <p:txBody>
          <a:bodyPr/>
          <a:lstStyle/>
          <a:p>
            <a:pPr marL="514350" lvl="1" indent="-514350" rtl="1">
              <a:buFont typeface="Wingdings" pitchFamily="2" charset="2"/>
              <a:buChar char="q"/>
            </a:pPr>
            <a:endParaRPr lang="ar-EG" sz="2400" b="1" dirty="0" smtClean="0"/>
          </a:p>
          <a:p>
            <a:pPr marL="514350" lvl="1" indent="-514350" rtl="1">
              <a:buFont typeface="+mj-lt"/>
              <a:buAutoNum type="arabicPeriod" startAt="2"/>
            </a:pPr>
            <a:r>
              <a:rPr lang="ar-SA" sz="2400" b="1" dirty="0" smtClean="0"/>
              <a:t>طريقة </a:t>
            </a:r>
            <a:r>
              <a:rPr lang="ar-SA" sz="2400" b="1" dirty="0" smtClean="0"/>
              <a:t>التحليل الإستراتيجي: عناصر النجاح الرئيسية </a:t>
            </a:r>
            <a:r>
              <a:rPr lang="en-US" sz="2400" b="1" dirty="0" smtClean="0"/>
              <a:t>Strategic Analysis: Critical Success Factors – CSFs</a:t>
            </a:r>
            <a:r>
              <a:rPr lang="ar-SA" sz="2400" b="1" dirty="0" smtClean="0"/>
              <a:t>:</a:t>
            </a:r>
          </a:p>
          <a:p>
            <a:pPr lvl="1" rtl="1">
              <a:buFont typeface="Wingdings" pitchFamily="2" charset="2"/>
              <a:buChar char="q"/>
            </a:pPr>
            <a:r>
              <a:rPr lang="ar-SA" sz="2400" b="1" dirty="0" smtClean="0"/>
              <a:t>تعتمد هذه الطريقة على فكرة أمكانية تحديد احتياجات المنظمة من المعلومات من خلال عدد قليل من عناصر النجاح  </a:t>
            </a:r>
            <a:r>
              <a:rPr lang="ar-EG" sz="2400" b="1" dirty="0" smtClean="0"/>
              <a:t>التي يحددها </a:t>
            </a:r>
            <a:r>
              <a:rPr lang="ar-SA" sz="2400" b="1" dirty="0" smtClean="0"/>
              <a:t>المدراء</a:t>
            </a:r>
            <a:r>
              <a:rPr lang="ar-SA" sz="2400" b="1" dirty="0" smtClean="0"/>
              <a:t>. </a:t>
            </a:r>
          </a:p>
          <a:p>
            <a:pPr lvl="1" rtl="1">
              <a:buFont typeface="Wingdings" pitchFamily="2" charset="2"/>
              <a:buChar char="q"/>
            </a:pPr>
            <a:r>
              <a:rPr lang="ar-SA" sz="2400" b="1" dirty="0" smtClean="0"/>
              <a:t>تصاغ عناصر النجاح من قبل قطاع الأعمال، المؤسسة، المدراء وبيئة المؤسسة الواسعة.</a:t>
            </a:r>
          </a:p>
          <a:p>
            <a:pPr lvl="1" rtl="1">
              <a:buFont typeface="Wingdings" pitchFamily="2" charset="2"/>
              <a:buChar char="q"/>
            </a:pPr>
            <a:r>
              <a:rPr lang="ar-SA" sz="2400" b="1" dirty="0" smtClean="0"/>
              <a:t>يجب أن تركز نظم المعلومات الجديدة على توفير المعلومات التي تساعد المؤسسة في الوصول إلى هذه الأهداف. </a:t>
            </a:r>
          </a:p>
          <a:p>
            <a:pPr lvl="1" rtl="1">
              <a:buFont typeface="Wingdings" pitchFamily="2" charset="2"/>
              <a:buChar char="q"/>
            </a:pPr>
            <a:r>
              <a:rPr lang="ar-SA" sz="2400" b="1" dirty="0" smtClean="0"/>
              <a:t> يتم إجراء حوارات شخصية مع بعض المدراء من الإدارة العليا لمعرفة أهدافهم وعناصر النجاح الناتجة عنها،  والمؤهلة لضمان أفضل النتائج.</a:t>
            </a:r>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a:t>
            </a:r>
            <a:r>
              <a:rPr lang="ar-SA" sz="3600" b="1" dirty="0" smtClean="0">
                <a:solidFill>
                  <a:srgbClr val="009900"/>
                </a:solidFill>
              </a:rPr>
              <a:t>طرق تحديد حاجات المنظمة من المعلومات</a:t>
            </a:r>
          </a:p>
        </p:txBody>
      </p:sp>
      <p:sp>
        <p:nvSpPr>
          <p:cNvPr id="3" name="عنصر نائب للمحتوى 2"/>
          <p:cNvSpPr>
            <a:spLocks noGrp="1"/>
          </p:cNvSpPr>
          <p:nvPr>
            <p:ph idx="1"/>
          </p:nvPr>
        </p:nvSpPr>
        <p:spPr>
          <a:xfrm>
            <a:off x="309530" y="1214422"/>
            <a:ext cx="9520271" cy="4876800"/>
          </a:xfrm>
        </p:spPr>
        <p:txBody>
          <a:bodyPr/>
          <a:lstStyle/>
          <a:p>
            <a:pPr lvl="1" rtl="1"/>
            <a:endParaRPr lang="ar-EG" sz="2400" b="1" dirty="0" smtClean="0"/>
          </a:p>
          <a:p>
            <a:pPr lvl="1" rtl="1"/>
            <a:r>
              <a:rPr lang="ar-SA" sz="2400" b="1" dirty="0" smtClean="0"/>
              <a:t>تجميع </a:t>
            </a:r>
            <a:r>
              <a:rPr lang="ar-SA" sz="2400" b="1" dirty="0" smtClean="0"/>
              <a:t>عناصر النجاح المحددة سابقا للحصول على صورة عن عناصر نجاح </a:t>
            </a:r>
            <a:r>
              <a:rPr lang="ar-SA" sz="2400" b="1" dirty="0" smtClean="0"/>
              <a:t>المؤسسة</a:t>
            </a:r>
            <a:r>
              <a:rPr lang="ar-EG" sz="2400" b="1" dirty="0" smtClean="0"/>
              <a:t> </a:t>
            </a:r>
            <a:r>
              <a:rPr lang="ar-SA" sz="2400" b="1" dirty="0" smtClean="0"/>
              <a:t>وبالتالي </a:t>
            </a:r>
            <a:r>
              <a:rPr lang="ar-SA" sz="2400" b="1" dirty="0" smtClean="0"/>
              <a:t>يتم بناء النظم لتوفير المعلومات بناء على هذه العناصر.</a:t>
            </a:r>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10</a:t>
            </a:fld>
            <a:endParaRPr lang="en-US" dirty="0"/>
          </a:p>
        </p:txBody>
      </p:sp>
      <p:graphicFrame>
        <p:nvGraphicFramePr>
          <p:cNvPr id="5" name="جدول 4"/>
          <p:cNvGraphicFramePr>
            <a:graphicFrameLocks noGrp="1"/>
          </p:cNvGraphicFramePr>
          <p:nvPr/>
        </p:nvGraphicFramePr>
        <p:xfrm>
          <a:off x="304800" y="2590800"/>
          <a:ext cx="9448800" cy="3090446"/>
        </p:xfrm>
        <a:graphic>
          <a:graphicData uri="http://schemas.openxmlformats.org/drawingml/2006/table">
            <a:tbl>
              <a:tblPr rtl="1"/>
              <a:tblGrid>
                <a:gridCol w="2064040"/>
                <a:gridCol w="3765260"/>
                <a:gridCol w="3619500"/>
              </a:tblGrid>
              <a:tr h="526340">
                <a:tc>
                  <a:txBody>
                    <a:bodyPr/>
                    <a:lstStyle/>
                    <a:p>
                      <a:pPr algn="ctr" rtl="1">
                        <a:lnSpc>
                          <a:spcPct val="115000"/>
                        </a:lnSpc>
                        <a:spcAft>
                          <a:spcPts val="1000"/>
                        </a:spcAft>
                      </a:pPr>
                      <a:r>
                        <a:rPr lang="ar-SA" sz="2800" b="1" dirty="0">
                          <a:solidFill>
                            <a:schemeClr val="bg1"/>
                          </a:solidFill>
                          <a:latin typeface="Calibri"/>
                          <a:ea typeface="Calibri"/>
                          <a:cs typeface="Arial"/>
                        </a:rPr>
                        <a:t>مثال </a:t>
                      </a:r>
                      <a:endParaRPr lang="en-US" sz="2800" dirty="0">
                        <a:solidFill>
                          <a:schemeClr val="bg1"/>
                        </a:solidFill>
                        <a:latin typeface="Calibri"/>
                        <a:ea typeface="Calibri"/>
                        <a:cs typeface="Arial"/>
                      </a:endParaRPr>
                    </a:p>
                  </a:txBody>
                  <a:tcPr marL="80865" marR="80865" marT="40433" marB="40433">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C80B2"/>
                    </a:solidFill>
                  </a:tcPr>
                </a:tc>
                <a:tc>
                  <a:txBody>
                    <a:bodyPr/>
                    <a:lstStyle/>
                    <a:p>
                      <a:pPr algn="ctr" rtl="1">
                        <a:lnSpc>
                          <a:spcPct val="115000"/>
                        </a:lnSpc>
                        <a:spcAft>
                          <a:spcPts val="1000"/>
                        </a:spcAft>
                      </a:pPr>
                      <a:r>
                        <a:rPr lang="ar-SA" sz="2800" b="1" dirty="0">
                          <a:solidFill>
                            <a:schemeClr val="bg1"/>
                          </a:solidFill>
                          <a:latin typeface="Calibri"/>
                          <a:ea typeface="Calibri"/>
                          <a:cs typeface="Arial"/>
                        </a:rPr>
                        <a:t>الأهداف </a:t>
                      </a:r>
                      <a:endParaRPr lang="en-US" sz="2800" dirty="0">
                        <a:solidFill>
                          <a:schemeClr val="bg1"/>
                        </a:solidFill>
                        <a:latin typeface="Calibri"/>
                        <a:ea typeface="Calibri"/>
                        <a:cs typeface="Arial"/>
                      </a:endParaRPr>
                    </a:p>
                  </a:txBody>
                  <a:tcPr marL="80865" marR="80865" marT="40433" marB="40433">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C80B2"/>
                    </a:solidFill>
                  </a:tcPr>
                </a:tc>
                <a:tc>
                  <a:txBody>
                    <a:bodyPr/>
                    <a:lstStyle/>
                    <a:p>
                      <a:pPr algn="ctr" rtl="1">
                        <a:lnSpc>
                          <a:spcPct val="115000"/>
                        </a:lnSpc>
                        <a:spcAft>
                          <a:spcPts val="1000"/>
                        </a:spcAft>
                      </a:pPr>
                      <a:r>
                        <a:rPr lang="ar-SA" sz="2800" b="1" dirty="0">
                          <a:solidFill>
                            <a:schemeClr val="bg1"/>
                          </a:solidFill>
                          <a:latin typeface="Calibri"/>
                          <a:ea typeface="Calibri"/>
                          <a:cs typeface="Arial"/>
                        </a:rPr>
                        <a:t>عناصر النجاح الرئيسية </a:t>
                      </a:r>
                      <a:endParaRPr lang="en-US" sz="2800" dirty="0">
                        <a:solidFill>
                          <a:schemeClr val="bg1"/>
                        </a:solidFill>
                        <a:latin typeface="Calibri"/>
                        <a:ea typeface="Calibri"/>
                        <a:cs typeface="Arial"/>
                      </a:endParaRPr>
                    </a:p>
                  </a:txBody>
                  <a:tcPr marL="80865" marR="80865" marT="40433" marB="404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C80B2"/>
                    </a:solidFill>
                  </a:tcPr>
                </a:tc>
              </a:tr>
              <a:tr h="872365">
                <a:tc>
                  <a:txBody>
                    <a:bodyPr/>
                    <a:lstStyle/>
                    <a:p>
                      <a:pPr algn="r" rtl="1">
                        <a:lnSpc>
                          <a:spcPct val="115000"/>
                        </a:lnSpc>
                        <a:spcAft>
                          <a:spcPts val="1000"/>
                        </a:spcAft>
                      </a:pPr>
                      <a:r>
                        <a:rPr lang="ar-SA" sz="2400" b="1" dirty="0">
                          <a:latin typeface="Calibri"/>
                          <a:ea typeface="Calibri"/>
                          <a:cs typeface="Arial"/>
                        </a:rPr>
                        <a:t>المشاريع </a:t>
                      </a:r>
                      <a:r>
                        <a:rPr lang="ar-SA" sz="2400" b="1" dirty="0" smtClean="0">
                          <a:latin typeface="Calibri"/>
                          <a:ea typeface="Calibri"/>
                          <a:cs typeface="Arial"/>
                        </a:rPr>
                        <a:t>الربحية </a:t>
                      </a:r>
                      <a:endParaRPr lang="en-US" sz="2400" dirty="0">
                        <a:latin typeface="Calibri"/>
                        <a:ea typeface="Calibri"/>
                        <a:cs typeface="Arial"/>
                      </a:endParaRPr>
                    </a:p>
                  </a:txBody>
                  <a:tcPr marL="80865" marR="80865" marT="40433" marB="40433">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smtClean="0">
                          <a:latin typeface="Calibri"/>
                          <a:ea typeface="Calibri"/>
                          <a:cs typeface="Arial"/>
                        </a:rPr>
                        <a:t>الكسب، مردود الاستثمار، مشاركة السوق، المنتجات الجديدة،</a:t>
                      </a:r>
                      <a:endParaRPr lang="en-US" sz="2400" dirty="0">
                        <a:latin typeface="Calibri"/>
                        <a:ea typeface="Calibri"/>
                        <a:cs typeface="Arial"/>
                      </a:endParaRPr>
                    </a:p>
                  </a:txBody>
                  <a:tcPr marL="80865" marR="80865" marT="40433" marB="40433">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smtClean="0">
                          <a:latin typeface="Calibri"/>
                          <a:ea typeface="Calibri"/>
                          <a:cs typeface="Arial"/>
                        </a:rPr>
                        <a:t>تصاميم</a:t>
                      </a:r>
                      <a:r>
                        <a:rPr lang="ar-SA" sz="2400" b="1" baseline="0" dirty="0" smtClean="0">
                          <a:latin typeface="Calibri"/>
                          <a:ea typeface="Calibri"/>
                          <a:cs typeface="Arial"/>
                        </a:rPr>
                        <a:t> السيارات، </a:t>
                      </a:r>
                      <a:r>
                        <a:rPr lang="ar-SA" sz="2400" b="1" dirty="0" smtClean="0">
                          <a:latin typeface="Calibri"/>
                          <a:ea typeface="Calibri"/>
                          <a:cs typeface="Arial"/>
                        </a:rPr>
                        <a:t>ضبط التكاليف، نوعية نظام</a:t>
                      </a:r>
                      <a:r>
                        <a:rPr lang="ar-SA" sz="2400" b="1" baseline="0" dirty="0" smtClean="0">
                          <a:latin typeface="Calibri"/>
                          <a:ea typeface="Calibri"/>
                          <a:cs typeface="Arial"/>
                        </a:rPr>
                        <a:t> البائع</a:t>
                      </a:r>
                      <a:r>
                        <a:rPr lang="ar-SA" sz="2400" b="1" dirty="0" smtClean="0">
                          <a:latin typeface="Calibri"/>
                          <a:ea typeface="Calibri"/>
                          <a:cs typeface="Arial"/>
                        </a:rPr>
                        <a:t> </a:t>
                      </a:r>
                      <a:endParaRPr lang="en-US" sz="2400" dirty="0">
                        <a:latin typeface="Calibri"/>
                        <a:ea typeface="Calibri"/>
                        <a:cs typeface="Arial"/>
                      </a:endParaRPr>
                    </a:p>
                  </a:txBody>
                  <a:tcPr marL="80865" marR="80865" marT="40433" marB="404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9880">
                <a:tc>
                  <a:txBody>
                    <a:bodyPr/>
                    <a:lstStyle/>
                    <a:p>
                      <a:pPr algn="r" rtl="1">
                        <a:lnSpc>
                          <a:spcPct val="115000"/>
                        </a:lnSpc>
                        <a:spcAft>
                          <a:spcPts val="1000"/>
                        </a:spcAft>
                      </a:pPr>
                      <a:r>
                        <a:rPr lang="ar-SA" sz="2400" b="1" dirty="0" smtClean="0">
                          <a:latin typeface="Calibri"/>
                          <a:ea typeface="Calibri"/>
                          <a:cs typeface="Arial"/>
                        </a:rPr>
                        <a:t>المشاريع غير الربحية </a:t>
                      </a:r>
                      <a:endParaRPr lang="en-US" sz="2400" dirty="0">
                        <a:latin typeface="Calibri"/>
                        <a:ea typeface="Calibri"/>
                        <a:cs typeface="Arial"/>
                      </a:endParaRPr>
                    </a:p>
                  </a:txBody>
                  <a:tcPr marL="80865" marR="80865" marT="40433" marB="40433">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a:latin typeface="Calibri"/>
                          <a:ea typeface="Calibri"/>
                          <a:cs typeface="Arial"/>
                        </a:rPr>
                        <a:t>الرعاية الصحية الممتازة </a:t>
                      </a:r>
                      <a:endParaRPr lang="ar-SA" sz="2400" b="1" dirty="0" smtClean="0">
                        <a:latin typeface="Calibri"/>
                        <a:ea typeface="Calibri"/>
                        <a:cs typeface="Arial"/>
                      </a:endParaRPr>
                    </a:p>
                    <a:p>
                      <a:pPr algn="r" rtl="1">
                        <a:lnSpc>
                          <a:spcPct val="115000"/>
                        </a:lnSpc>
                        <a:spcAft>
                          <a:spcPts val="1000"/>
                        </a:spcAft>
                      </a:pPr>
                      <a:r>
                        <a:rPr lang="ar-SA" sz="2400" b="1" dirty="0" smtClean="0">
                          <a:latin typeface="Calibri"/>
                          <a:ea typeface="Calibri"/>
                          <a:cs typeface="Arial"/>
                        </a:rPr>
                        <a:t>مطابقة التشريعات الحكومية</a:t>
                      </a:r>
                    </a:p>
                    <a:p>
                      <a:pPr algn="r" rtl="1">
                        <a:lnSpc>
                          <a:spcPct val="115000"/>
                        </a:lnSpc>
                        <a:spcAft>
                          <a:spcPts val="1000"/>
                        </a:spcAft>
                      </a:pPr>
                      <a:r>
                        <a:rPr lang="ar-SA" sz="2400" b="1" dirty="0" smtClean="0">
                          <a:latin typeface="Calibri"/>
                          <a:ea typeface="Calibri"/>
                          <a:cs typeface="Arial"/>
                        </a:rPr>
                        <a:t>احتياجات الصحة المستقبلية</a:t>
                      </a:r>
                      <a:endParaRPr lang="en-US" sz="2400" dirty="0">
                        <a:latin typeface="Calibri"/>
                        <a:ea typeface="Calibri"/>
                        <a:cs typeface="Arial"/>
                      </a:endParaRPr>
                    </a:p>
                  </a:txBody>
                  <a:tcPr marL="80865" marR="80865" marT="40433" marB="40433">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400" b="1" dirty="0">
                          <a:latin typeface="Calibri"/>
                          <a:ea typeface="Calibri"/>
                          <a:cs typeface="Arial"/>
                        </a:rPr>
                        <a:t>التكامل </a:t>
                      </a:r>
                      <a:r>
                        <a:rPr lang="ar-SA" sz="2400" b="1" dirty="0" smtClean="0">
                          <a:latin typeface="Calibri"/>
                          <a:ea typeface="Calibri"/>
                          <a:cs typeface="Arial"/>
                        </a:rPr>
                        <a:t>الإقليمي </a:t>
                      </a:r>
                      <a:r>
                        <a:rPr lang="ar-SA" sz="2400" b="1" dirty="0">
                          <a:latin typeface="Calibri"/>
                          <a:ea typeface="Calibri"/>
                          <a:cs typeface="Arial"/>
                        </a:rPr>
                        <a:t>مع </a:t>
                      </a:r>
                      <a:r>
                        <a:rPr lang="ar-SA" sz="2400" b="1" dirty="0" smtClean="0">
                          <a:latin typeface="Calibri"/>
                          <a:ea typeface="Calibri"/>
                          <a:cs typeface="Arial"/>
                        </a:rPr>
                        <a:t>المستشفيات الأخرى، تحسين المراقبة والتشريعات، استخدام </a:t>
                      </a:r>
                      <a:r>
                        <a:rPr lang="ar-SA" sz="2400" b="1" dirty="0">
                          <a:latin typeface="Calibri"/>
                          <a:ea typeface="Calibri"/>
                          <a:cs typeface="Arial"/>
                        </a:rPr>
                        <a:t>فعال للموارد </a:t>
                      </a:r>
                      <a:endParaRPr lang="en-US" sz="2400" dirty="0">
                        <a:latin typeface="Calibri"/>
                        <a:ea typeface="Calibri"/>
                        <a:cs typeface="Arial"/>
                      </a:endParaRPr>
                    </a:p>
                  </a:txBody>
                  <a:tcPr marL="80865" marR="80865" marT="40433" marB="4043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a:t>
            </a:r>
            <a:r>
              <a:rPr lang="ar-SA" sz="3600" b="1" dirty="0" smtClean="0">
                <a:solidFill>
                  <a:srgbClr val="009900"/>
                </a:solidFill>
              </a:rPr>
              <a:t>طرق تحديد حاجات المنظمة من المعلومات</a:t>
            </a:r>
          </a:p>
        </p:txBody>
      </p:sp>
      <p:sp>
        <p:nvSpPr>
          <p:cNvPr id="3" name="عنصر نائب للمحتوى 2"/>
          <p:cNvSpPr>
            <a:spLocks noGrp="1"/>
          </p:cNvSpPr>
          <p:nvPr>
            <p:ph idx="1"/>
          </p:nvPr>
        </p:nvSpPr>
        <p:spPr>
          <a:xfrm>
            <a:off x="309530" y="1214422"/>
            <a:ext cx="9520271" cy="5286412"/>
          </a:xfrm>
        </p:spPr>
        <p:txBody>
          <a:bodyPr/>
          <a:lstStyle/>
          <a:p>
            <a:pPr marL="514350" lvl="1" indent="-514350" rtl="1">
              <a:buNone/>
            </a:pPr>
            <a:endParaRPr lang="ar-EG" sz="2400" b="1" dirty="0" smtClean="0"/>
          </a:p>
          <a:p>
            <a:pPr marL="514350" lvl="1" indent="-514350" rtl="1">
              <a:buNone/>
            </a:pPr>
            <a:r>
              <a:rPr lang="ar-SA" sz="2400" b="1" dirty="0" smtClean="0"/>
              <a:t>ميزات </a:t>
            </a:r>
            <a:r>
              <a:rPr lang="ar-SA" sz="2400" b="1" dirty="0" smtClean="0"/>
              <a:t>طريقة التحليل الإستراتيجي: عناصر النجاح الرئيسية:</a:t>
            </a:r>
          </a:p>
          <a:p>
            <a:pPr lvl="1" rtl="1"/>
            <a:endParaRPr lang="ar-SA" sz="2400" b="1" dirty="0" smtClean="0"/>
          </a:p>
          <a:p>
            <a:pPr lvl="1" rtl="1">
              <a:buFont typeface="Wingdings" pitchFamily="2" charset="2"/>
              <a:buChar char="q"/>
            </a:pPr>
            <a:r>
              <a:rPr lang="ar-SA" sz="2400" b="1" dirty="0" smtClean="0"/>
              <a:t>إنتاج كمية بيانات أقل من طريقة تحليل المؤسسة حيث يمكن تحليلها.</a:t>
            </a:r>
          </a:p>
          <a:p>
            <a:pPr lvl="1" rtl="1">
              <a:buFont typeface="Wingdings" pitchFamily="2" charset="2"/>
              <a:buChar char="q"/>
            </a:pPr>
            <a:endParaRPr lang="ar-SA" sz="2400" b="1" dirty="0" smtClean="0"/>
          </a:p>
          <a:p>
            <a:pPr lvl="1" rtl="1">
              <a:buFont typeface="Wingdings" pitchFamily="2" charset="2"/>
              <a:buChar char="q"/>
            </a:pPr>
            <a:r>
              <a:rPr lang="ar-SA" sz="2400" b="1" dirty="0" smtClean="0"/>
              <a:t>تأخذ بعين الاعتبار التغيرات التي تحصل في البيئة المحيطة بالمنظمة وكيفية تأثير البيئة في احتياجات المنظمة من المعلومات.</a:t>
            </a:r>
            <a:endParaRPr lang="en-US" sz="2400" b="1" dirty="0" smtClean="0"/>
          </a:p>
          <a:p>
            <a:pPr lvl="1" rtl="1">
              <a:buFont typeface="Wingdings" pitchFamily="2" charset="2"/>
              <a:buChar char="q"/>
            </a:pPr>
            <a:endParaRPr lang="ar-SA" sz="2400" b="1" dirty="0" smtClean="0"/>
          </a:p>
          <a:p>
            <a:pPr lvl="1" rtl="1">
              <a:buFont typeface="Wingdings" pitchFamily="2" charset="2"/>
              <a:buChar char="q"/>
            </a:pPr>
            <a:r>
              <a:rPr lang="ar-SA" sz="2400" b="1" dirty="0" smtClean="0"/>
              <a:t> تستخدم هذه الطريقة لتحديد احتياجات الإدارة العليا وفي تطوير نظم مساندة القرار </a:t>
            </a:r>
            <a:r>
              <a:rPr lang="en-US" sz="2400" b="1" dirty="0" smtClean="0"/>
              <a:t>DSS</a:t>
            </a:r>
            <a:r>
              <a:rPr lang="ar-SA" sz="2400" b="1" dirty="0" smtClean="0"/>
              <a:t> ونظم الإدارة العليا </a:t>
            </a:r>
            <a:r>
              <a:rPr lang="en-US" sz="2400" b="1" dirty="0" smtClean="0"/>
              <a:t>ESS</a:t>
            </a:r>
            <a:r>
              <a:rPr lang="ar-SA" sz="2400" b="1" dirty="0" smtClean="0"/>
              <a:t>.</a:t>
            </a: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a:t>
            </a:r>
            <a:r>
              <a:rPr lang="ar-SA" sz="3600" b="1" dirty="0" smtClean="0">
                <a:solidFill>
                  <a:srgbClr val="009900"/>
                </a:solidFill>
              </a:rPr>
              <a:t>طرق تحديد حاجات المنظمة من المعلومات</a:t>
            </a:r>
          </a:p>
        </p:txBody>
      </p:sp>
      <p:sp>
        <p:nvSpPr>
          <p:cNvPr id="3" name="عنصر نائب للمحتوى 2"/>
          <p:cNvSpPr>
            <a:spLocks noGrp="1"/>
          </p:cNvSpPr>
          <p:nvPr>
            <p:ph idx="1"/>
          </p:nvPr>
        </p:nvSpPr>
        <p:spPr>
          <a:xfrm>
            <a:off x="309530" y="1214422"/>
            <a:ext cx="9520271" cy="4876800"/>
          </a:xfrm>
        </p:spPr>
        <p:txBody>
          <a:bodyPr/>
          <a:lstStyle/>
          <a:p>
            <a:pPr marL="514350" lvl="1" indent="-514350" rtl="1">
              <a:buNone/>
            </a:pPr>
            <a:endParaRPr lang="ar-EG" sz="2400" b="1" dirty="0" smtClean="0"/>
          </a:p>
          <a:p>
            <a:pPr marL="514350" lvl="1" indent="-514350" rtl="1">
              <a:buNone/>
            </a:pPr>
            <a:r>
              <a:rPr lang="ar-SA" sz="2400" b="1" dirty="0" smtClean="0"/>
              <a:t>عيوب </a:t>
            </a:r>
            <a:r>
              <a:rPr lang="ar-SA" sz="2400" b="1" dirty="0" smtClean="0"/>
              <a:t>طريقة التحليل الإستراتيجي: عناصر النجاح الرئيسية:</a:t>
            </a:r>
          </a:p>
          <a:p>
            <a:pPr lvl="1" rtl="1">
              <a:buFont typeface="Wingdings" pitchFamily="2" charset="2"/>
              <a:buChar char="q"/>
            </a:pPr>
            <a:r>
              <a:rPr lang="ar-SA" sz="2400" b="1" dirty="0" smtClean="0"/>
              <a:t>لا تتضمن أسلوب عملي محدد وواضح يبين كيفية تحويل أهداف المدراء الفردية إلى أهداف واضحة للمنظمة ككل</a:t>
            </a:r>
            <a:r>
              <a:rPr lang="ar-SA" sz="2400" b="1" dirty="0" smtClean="0"/>
              <a:t>.</a:t>
            </a:r>
            <a:endParaRPr lang="ar-SA" sz="2400" b="1" dirty="0" smtClean="0"/>
          </a:p>
          <a:p>
            <a:pPr lvl="1" rtl="1">
              <a:buFont typeface="Wingdings" pitchFamily="2" charset="2"/>
              <a:buChar char="q"/>
            </a:pPr>
            <a:r>
              <a:rPr lang="ar-SA" sz="2400" b="1" dirty="0" smtClean="0"/>
              <a:t>حصول التباس في التفريق بين عناصر النجاح الفردية وعناصر نجاح المنظمة</a:t>
            </a:r>
            <a:r>
              <a:rPr lang="ar-SA" sz="2400" b="1" dirty="0" smtClean="0"/>
              <a:t>.</a:t>
            </a:r>
            <a:endParaRPr lang="ar-SA" sz="2400" b="1" dirty="0" smtClean="0"/>
          </a:p>
          <a:p>
            <a:pPr lvl="1" rtl="1">
              <a:buFont typeface="Wingdings" pitchFamily="2" charset="2"/>
              <a:buChar char="q"/>
            </a:pPr>
            <a:r>
              <a:rPr lang="ar-SA" sz="2400" b="1" dirty="0" smtClean="0"/>
              <a:t>تختلف أنواع عناصر النجاح فما هو أساسي بالنسبة لأحدهم قد لا يكون كذلك بالنسبة للمنظمة</a:t>
            </a:r>
            <a:r>
              <a:rPr lang="ar-SA" sz="2400" b="1" dirty="0" smtClean="0"/>
              <a:t>.</a:t>
            </a:r>
            <a:endParaRPr lang="ar-SA" sz="2400" b="1" dirty="0" smtClean="0"/>
          </a:p>
          <a:p>
            <a:pPr lvl="1" rtl="1">
              <a:buFont typeface="Wingdings" pitchFamily="2" charset="2"/>
              <a:buChar char="q"/>
            </a:pPr>
            <a:r>
              <a:rPr lang="ar-SA" sz="2400" b="1" dirty="0" smtClean="0"/>
              <a:t>انحياز هذه الطريقة للإدارة العليا رغم انه بالإمكان التوسع في استنباط أفكار نظم جديدة واعدة من أعضاء المستوى المنخفض في المنظمة. </a:t>
            </a: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a:t>
            </a:r>
            <a:r>
              <a:rPr lang="ar-SA" sz="3600" b="1" dirty="0" smtClean="0">
                <a:solidFill>
                  <a:srgbClr val="009900"/>
                </a:solidFill>
              </a:rPr>
              <a:t>طرق تحديد حاجات المنظمة من المعلومات</a:t>
            </a:r>
          </a:p>
        </p:txBody>
      </p:sp>
      <p:sp>
        <p:nvSpPr>
          <p:cNvPr id="3" name="عنصر نائب للمحتوى 2"/>
          <p:cNvSpPr>
            <a:spLocks noGrp="1"/>
          </p:cNvSpPr>
          <p:nvPr>
            <p:ph idx="1"/>
          </p:nvPr>
        </p:nvSpPr>
        <p:spPr>
          <a:xfrm>
            <a:off x="309530" y="1285860"/>
            <a:ext cx="9520271" cy="4876800"/>
          </a:xfrm>
        </p:spPr>
        <p:txBody>
          <a:bodyPr/>
          <a:lstStyle/>
          <a:p>
            <a:pPr marL="514350" lvl="1" indent="-514350"/>
            <a:r>
              <a:rPr lang="ar-SA" sz="2400" b="1" dirty="0" smtClean="0"/>
              <a:t>طريقة التحليل الإستراتيجي: عناصر النجاح </a:t>
            </a:r>
            <a:r>
              <a:rPr lang="ar-SA" sz="2400" b="1" dirty="0" smtClean="0"/>
              <a:t>الرئيسية</a:t>
            </a:r>
            <a:r>
              <a:rPr lang="ar-SA" sz="2400" b="1" dirty="0" smtClean="0"/>
              <a:t>:</a:t>
            </a:r>
            <a:endParaRPr lang="ar-SA"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13</a:t>
            </a:fld>
            <a:endParaRPr lang="en-US" dirty="0"/>
          </a:p>
        </p:txBody>
      </p:sp>
      <p:grpSp>
        <p:nvGrpSpPr>
          <p:cNvPr id="5" name="مجموعة 62"/>
          <p:cNvGrpSpPr/>
          <p:nvPr/>
        </p:nvGrpSpPr>
        <p:grpSpPr>
          <a:xfrm>
            <a:off x="1028700" y="1981200"/>
            <a:ext cx="7543800" cy="4419600"/>
            <a:chOff x="1028700" y="1905000"/>
            <a:chExt cx="7543800" cy="4419600"/>
          </a:xfrm>
        </p:grpSpPr>
        <p:grpSp>
          <p:nvGrpSpPr>
            <p:cNvPr id="15" name="Group 41"/>
            <p:cNvGrpSpPr>
              <a:grpSpLocks/>
            </p:cNvGrpSpPr>
            <p:nvPr/>
          </p:nvGrpSpPr>
          <p:grpSpPr bwMode="auto">
            <a:xfrm>
              <a:off x="1028700" y="1905000"/>
              <a:ext cx="7543800" cy="4419600"/>
              <a:chOff x="480" y="912"/>
              <a:chExt cx="4752" cy="2784"/>
            </a:xfrm>
          </p:grpSpPr>
          <p:sp>
            <p:nvSpPr>
              <p:cNvPr id="6" name="Rectangle 24"/>
              <p:cNvSpPr>
                <a:spLocks noChangeArrowheads="1"/>
              </p:cNvSpPr>
              <p:nvPr/>
            </p:nvSpPr>
            <p:spPr bwMode="auto">
              <a:xfrm>
                <a:off x="720" y="912"/>
                <a:ext cx="912" cy="480"/>
              </a:xfrm>
              <a:prstGeom prst="rect">
                <a:avLst/>
              </a:prstGeom>
              <a:solidFill>
                <a:schemeClr val="accent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sz="2000" b="1" dirty="0">
                    <a:latin typeface="Georgia" pitchFamily="18" charset="0"/>
                  </a:rPr>
                  <a:t>CSFs </a:t>
                </a:r>
                <a:endParaRPr lang="ar-SA" sz="2000" b="1" dirty="0">
                  <a:latin typeface="Georgia" pitchFamily="18" charset="0"/>
                </a:endParaRPr>
              </a:p>
              <a:p>
                <a:pPr algn="ctr"/>
                <a:r>
                  <a:rPr lang="ar-SA" sz="2000" b="1" dirty="0">
                    <a:latin typeface="Georgia" pitchFamily="18" charset="0"/>
                  </a:rPr>
                  <a:t>للمدير الاول</a:t>
                </a:r>
                <a:endParaRPr lang="en-US" sz="2000" b="1" dirty="0">
                  <a:latin typeface="Georgia" pitchFamily="18" charset="0"/>
                </a:endParaRPr>
              </a:p>
            </p:txBody>
          </p:sp>
          <p:sp>
            <p:nvSpPr>
              <p:cNvPr id="7" name="Rectangle 25"/>
              <p:cNvSpPr>
                <a:spLocks noChangeArrowheads="1"/>
              </p:cNvSpPr>
              <p:nvPr/>
            </p:nvSpPr>
            <p:spPr bwMode="auto">
              <a:xfrm>
                <a:off x="1920" y="912"/>
                <a:ext cx="912" cy="480"/>
              </a:xfrm>
              <a:prstGeom prst="rect">
                <a:avLst/>
              </a:prstGeom>
              <a:solidFill>
                <a:schemeClr val="accent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sz="2000" b="1" dirty="0">
                    <a:latin typeface="Georgia" pitchFamily="18" charset="0"/>
                  </a:rPr>
                  <a:t>CSFs </a:t>
                </a:r>
                <a:endParaRPr lang="ar-SA" sz="2000" b="1">
                  <a:latin typeface="Georgia" pitchFamily="18" charset="0"/>
                </a:endParaRPr>
              </a:p>
              <a:p>
                <a:pPr algn="ctr"/>
                <a:r>
                  <a:rPr lang="ar-SA" sz="2000" b="1">
                    <a:latin typeface="Georgia" pitchFamily="18" charset="0"/>
                  </a:rPr>
                  <a:t>للمدير الثاني</a:t>
                </a:r>
                <a:endParaRPr lang="en-US" sz="2000" b="1" dirty="0">
                  <a:latin typeface="Georgia" pitchFamily="18" charset="0"/>
                </a:endParaRPr>
              </a:p>
            </p:txBody>
          </p:sp>
          <p:sp>
            <p:nvSpPr>
              <p:cNvPr id="8" name="Rectangle 26"/>
              <p:cNvSpPr>
                <a:spLocks noChangeArrowheads="1"/>
              </p:cNvSpPr>
              <p:nvPr/>
            </p:nvSpPr>
            <p:spPr bwMode="auto">
              <a:xfrm>
                <a:off x="3096" y="912"/>
                <a:ext cx="912" cy="480"/>
              </a:xfrm>
              <a:prstGeom prst="rect">
                <a:avLst/>
              </a:prstGeom>
              <a:solidFill>
                <a:schemeClr val="accent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sz="2000" b="1" dirty="0">
                    <a:latin typeface="Georgia" pitchFamily="18" charset="0"/>
                  </a:rPr>
                  <a:t>CSFs </a:t>
                </a:r>
                <a:endParaRPr lang="ar-SA" sz="2000" b="1" dirty="0">
                  <a:latin typeface="Georgia" pitchFamily="18" charset="0"/>
                </a:endParaRPr>
              </a:p>
              <a:p>
                <a:pPr algn="ctr"/>
                <a:r>
                  <a:rPr lang="ar-SA" sz="2000" b="1" dirty="0">
                    <a:latin typeface="Georgia" pitchFamily="18" charset="0"/>
                  </a:rPr>
                  <a:t>للمدير الثالث</a:t>
                </a:r>
                <a:endParaRPr lang="en-US" sz="2000" b="1" dirty="0">
                  <a:latin typeface="Georgia" pitchFamily="18" charset="0"/>
                </a:endParaRPr>
              </a:p>
            </p:txBody>
          </p:sp>
          <p:sp>
            <p:nvSpPr>
              <p:cNvPr id="9" name="Rectangle 27"/>
              <p:cNvSpPr>
                <a:spLocks noChangeArrowheads="1"/>
              </p:cNvSpPr>
              <p:nvPr/>
            </p:nvSpPr>
            <p:spPr bwMode="auto">
              <a:xfrm>
                <a:off x="4296" y="912"/>
                <a:ext cx="912" cy="480"/>
              </a:xfrm>
              <a:prstGeom prst="rect">
                <a:avLst/>
              </a:prstGeom>
              <a:solidFill>
                <a:schemeClr val="accent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sz="2000" b="1" dirty="0">
                    <a:latin typeface="Georgia" pitchFamily="18" charset="0"/>
                  </a:rPr>
                  <a:t>CSFs </a:t>
                </a:r>
                <a:endParaRPr lang="ar-SA" sz="2000" b="1" dirty="0">
                  <a:latin typeface="Georgia" pitchFamily="18" charset="0"/>
                </a:endParaRPr>
              </a:p>
              <a:p>
                <a:pPr algn="ctr"/>
                <a:r>
                  <a:rPr lang="ar-SA" sz="2000" b="1" dirty="0">
                    <a:latin typeface="Georgia" pitchFamily="18" charset="0"/>
                  </a:rPr>
                  <a:t>للمدير الرابع</a:t>
                </a:r>
                <a:endParaRPr lang="en-US" sz="2000" b="1" dirty="0">
                  <a:latin typeface="Georgia" pitchFamily="18" charset="0"/>
                </a:endParaRPr>
              </a:p>
            </p:txBody>
          </p:sp>
          <p:sp>
            <p:nvSpPr>
              <p:cNvPr id="10" name="Rectangle 28"/>
              <p:cNvSpPr>
                <a:spLocks noChangeArrowheads="1"/>
              </p:cNvSpPr>
              <p:nvPr/>
            </p:nvSpPr>
            <p:spPr bwMode="auto">
              <a:xfrm>
                <a:off x="1968" y="1728"/>
                <a:ext cx="1680" cy="432"/>
              </a:xfrm>
              <a:prstGeom prst="rect">
                <a:avLst/>
              </a:prstGeom>
              <a:solidFill>
                <a:schemeClr val="accent1"/>
              </a:solidFill>
              <a:ln w="9525">
                <a:miter lim="800000"/>
                <a:headEnd/>
                <a:tailEnd/>
              </a:ln>
              <a:effectLst/>
              <a:scene3d>
                <a:camera prst="legacyObliqueTopLeft">
                  <a:rot lat="0" lon="0" rev="0"/>
                </a:camera>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000" b="1" dirty="0"/>
                  <a:t>تجميع </a:t>
                </a:r>
                <a:r>
                  <a:rPr lang="ar-SA" sz="2000" b="1" dirty="0" smtClean="0"/>
                  <a:t>وتحليل </a:t>
                </a:r>
                <a:r>
                  <a:rPr lang="en-US" sz="2000" b="1" dirty="0"/>
                  <a:t>CSFs</a:t>
                </a:r>
                <a:r>
                  <a:rPr lang="ar-SA" sz="2000" b="1" dirty="0"/>
                  <a:t> المختلفة</a:t>
                </a:r>
                <a:endParaRPr lang="en-US" sz="2000" b="1" dirty="0"/>
              </a:p>
            </p:txBody>
          </p:sp>
          <p:sp>
            <p:nvSpPr>
              <p:cNvPr id="11" name="Rectangle 29"/>
              <p:cNvSpPr>
                <a:spLocks noChangeArrowheads="1"/>
              </p:cNvSpPr>
              <p:nvPr/>
            </p:nvSpPr>
            <p:spPr bwMode="auto">
              <a:xfrm>
                <a:off x="1968" y="2448"/>
                <a:ext cx="1680" cy="432"/>
              </a:xfrm>
              <a:prstGeom prst="rect">
                <a:avLst/>
              </a:prstGeom>
              <a:solidFill>
                <a:schemeClr val="accent1"/>
              </a:solidFill>
              <a:ln w="9525">
                <a:miter lim="800000"/>
                <a:headEnd/>
                <a:tailEnd/>
              </a:ln>
              <a:effectLst/>
              <a:scene3d>
                <a:camera prst="legacyObliqueTopLeft">
                  <a:rot lat="0" lon="0" rev="0"/>
                </a:camera>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000" b="1" dirty="0"/>
                  <a:t>الوصول </a:t>
                </a:r>
                <a:r>
                  <a:rPr lang="ar-SA" sz="2000" b="1" dirty="0" smtClean="0"/>
                  <a:t>لاتفاق </a:t>
                </a:r>
                <a:r>
                  <a:rPr lang="ar-SA" sz="2000" b="1" dirty="0"/>
                  <a:t>حول </a:t>
                </a:r>
                <a:r>
                  <a:rPr lang="ar-SA" sz="2000" b="1" dirty="0" smtClean="0"/>
                  <a:t> </a:t>
                </a:r>
                <a:r>
                  <a:rPr lang="en-US" sz="2000" b="1" dirty="0"/>
                  <a:t>CSFs</a:t>
                </a:r>
                <a:endParaRPr lang="ar-SA" sz="2000" b="1" dirty="0"/>
              </a:p>
              <a:p>
                <a:pPr algn="ctr"/>
                <a:r>
                  <a:rPr lang="ar-SA" sz="2000" b="1" dirty="0" smtClean="0"/>
                  <a:t>للشركة</a:t>
                </a:r>
                <a:endParaRPr lang="en-US" sz="2000" b="1" dirty="0"/>
              </a:p>
            </p:txBody>
          </p:sp>
          <p:sp>
            <p:nvSpPr>
              <p:cNvPr id="12" name="Rectangle 30"/>
              <p:cNvSpPr>
                <a:spLocks noChangeArrowheads="1"/>
              </p:cNvSpPr>
              <p:nvPr/>
            </p:nvSpPr>
            <p:spPr bwMode="auto">
              <a:xfrm>
                <a:off x="1968" y="3120"/>
                <a:ext cx="1680" cy="432"/>
              </a:xfrm>
              <a:prstGeom prst="rect">
                <a:avLst/>
              </a:prstGeom>
              <a:solidFill>
                <a:schemeClr val="accent1"/>
              </a:solidFill>
              <a:ln w="9525">
                <a:miter lim="800000"/>
                <a:headEnd/>
                <a:tailEnd/>
              </a:ln>
              <a:effectLst/>
              <a:scene3d>
                <a:camera prst="legacyObliqueTopLeft">
                  <a:rot lat="0" lon="0" rev="0"/>
                </a:camera>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000" b="1" dirty="0" smtClean="0"/>
                  <a:t>تعريف </a:t>
                </a:r>
                <a:r>
                  <a:rPr lang="en-US" sz="2000" b="1" dirty="0"/>
                  <a:t>CSFs</a:t>
                </a:r>
                <a:endParaRPr lang="ar-SA" sz="2000" b="1" dirty="0"/>
              </a:p>
              <a:p>
                <a:pPr algn="ctr"/>
                <a:r>
                  <a:rPr lang="ar-SA" sz="2000" b="1" dirty="0" smtClean="0"/>
                  <a:t>للشركة</a:t>
                </a:r>
                <a:endParaRPr lang="en-US" sz="2000" b="1" dirty="0"/>
              </a:p>
            </p:txBody>
          </p:sp>
          <p:sp>
            <p:nvSpPr>
              <p:cNvPr id="13" name="Oval 31"/>
              <p:cNvSpPr>
                <a:spLocks noChangeArrowheads="1"/>
              </p:cNvSpPr>
              <p:nvPr/>
            </p:nvSpPr>
            <p:spPr bwMode="auto">
              <a:xfrm>
                <a:off x="480" y="2784"/>
                <a:ext cx="960" cy="912"/>
              </a:xfrm>
              <a:prstGeom prst="ellipse">
                <a:avLst/>
              </a:prstGeom>
              <a:solidFill>
                <a:schemeClr val="accent1"/>
              </a:solidFill>
              <a:ln w="9525">
                <a:round/>
                <a:headEnd/>
                <a:tailEnd/>
              </a:ln>
              <a:effectLst/>
              <a:scene3d>
                <a:camera prst="legacyObliqueBottomLeft">
                  <a:rot lat="1200000" lon="2400000" rev="120000"/>
                </a:camera>
                <a:lightRig rig="legacyFlat3" dir="t"/>
              </a:scene3d>
              <a:sp3d extrusionH="430200" prstMaterial="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000" b="1" dirty="0">
                    <a:latin typeface="Georgia" pitchFamily="18" charset="0"/>
                  </a:rPr>
                  <a:t>تعريف قواعد </a:t>
                </a:r>
              </a:p>
              <a:p>
                <a:pPr algn="ctr"/>
                <a:r>
                  <a:rPr lang="ar-SA" sz="2000" b="1" dirty="0">
                    <a:latin typeface="Georgia" pitchFamily="18" charset="0"/>
                  </a:rPr>
                  <a:t>البيانات</a:t>
                </a:r>
              </a:p>
              <a:p>
                <a:pPr algn="ctr"/>
                <a:r>
                  <a:rPr lang="ar-SA" sz="2000" b="1" dirty="0">
                    <a:latin typeface="Georgia" pitchFamily="18" charset="0"/>
                  </a:rPr>
                  <a:t>و </a:t>
                </a:r>
                <a:r>
                  <a:rPr lang="en-US" sz="2000" b="1" dirty="0" smtClean="0">
                    <a:latin typeface="Georgia" pitchFamily="18" charset="0"/>
                  </a:rPr>
                  <a:t>DSS</a:t>
                </a:r>
                <a:endParaRPr lang="en-US" sz="2000" b="1" dirty="0">
                  <a:latin typeface="Georgia" pitchFamily="18" charset="0"/>
                </a:endParaRPr>
              </a:p>
            </p:txBody>
          </p:sp>
          <p:sp>
            <p:nvSpPr>
              <p:cNvPr id="14" name="Oval 32"/>
              <p:cNvSpPr>
                <a:spLocks noChangeArrowheads="1"/>
              </p:cNvSpPr>
              <p:nvPr/>
            </p:nvSpPr>
            <p:spPr bwMode="auto">
              <a:xfrm>
                <a:off x="4272" y="2784"/>
                <a:ext cx="960" cy="912"/>
              </a:xfrm>
              <a:prstGeom prst="ellipse">
                <a:avLst/>
              </a:prstGeom>
              <a:solidFill>
                <a:schemeClr val="accent1"/>
              </a:solidFill>
              <a:ln w="9525">
                <a:round/>
                <a:headEnd/>
                <a:tailEnd/>
              </a:ln>
              <a:effectLst/>
              <a:scene3d>
                <a:camera prst="legacyObliqueBottomLeft">
                  <a:rot lat="1200000" lon="0" rev="0"/>
                </a:camera>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000" b="1" dirty="0">
                    <a:latin typeface="Georgia" pitchFamily="18" charset="0"/>
                  </a:rPr>
                  <a:t>استخدام </a:t>
                </a:r>
                <a:r>
                  <a:rPr lang="en-US" sz="2000" b="1" dirty="0" smtClean="0">
                    <a:latin typeface="Georgia" pitchFamily="18" charset="0"/>
                  </a:rPr>
                  <a:t>CSFs</a:t>
                </a:r>
                <a:endParaRPr lang="ar-SA" sz="2000" b="1" dirty="0">
                  <a:latin typeface="Georgia" pitchFamily="18" charset="0"/>
                </a:endParaRPr>
              </a:p>
              <a:p>
                <a:pPr algn="ctr"/>
                <a:r>
                  <a:rPr lang="ar-SA" sz="2000" b="1" dirty="0">
                    <a:latin typeface="Georgia" pitchFamily="18" charset="0"/>
                  </a:rPr>
                  <a:t>لتحديد </a:t>
                </a:r>
                <a:r>
                  <a:rPr lang="ar-SA" sz="2000" b="1" dirty="0" smtClean="0">
                    <a:latin typeface="Georgia" pitchFamily="18" charset="0"/>
                  </a:rPr>
                  <a:t>أولويات </a:t>
                </a:r>
                <a:r>
                  <a:rPr lang="ar-SA" sz="2000" b="1" dirty="0">
                    <a:latin typeface="Georgia" pitchFamily="18" charset="0"/>
                  </a:rPr>
                  <a:t>نظم</a:t>
                </a:r>
              </a:p>
              <a:p>
                <a:pPr algn="ctr"/>
                <a:r>
                  <a:rPr lang="ar-SA" sz="2000" b="1" dirty="0">
                    <a:latin typeface="Georgia" pitchFamily="18" charset="0"/>
                  </a:rPr>
                  <a:t>المعلومات</a:t>
                </a:r>
                <a:endParaRPr lang="en-US" sz="2000" b="1" dirty="0">
                  <a:latin typeface="Georgia" pitchFamily="18" charset="0"/>
                </a:endParaRPr>
              </a:p>
            </p:txBody>
          </p:sp>
        </p:grpSp>
        <p:sp>
          <p:nvSpPr>
            <p:cNvPr id="23" name="سهم إلى اليسار 22"/>
            <p:cNvSpPr/>
            <p:nvPr/>
          </p:nvSpPr>
          <p:spPr>
            <a:xfrm>
              <a:off x="2514600" y="5562600"/>
              <a:ext cx="685800" cy="228600"/>
            </a:xfrm>
            <a:prstGeom prst="leftArrow">
              <a:avLst/>
            </a:prstGeom>
            <a:solidFill>
              <a:schemeClr val="tx2">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a:p>
          </p:txBody>
        </p:sp>
        <p:sp>
          <p:nvSpPr>
            <p:cNvPr id="24" name="سهم إلى اليسار 23"/>
            <p:cNvSpPr/>
            <p:nvPr/>
          </p:nvSpPr>
          <p:spPr>
            <a:xfrm rot="10800000">
              <a:off x="6096001" y="5562600"/>
              <a:ext cx="685800" cy="228600"/>
            </a:xfrm>
            <a:prstGeom prst="leftArrow">
              <a:avLst/>
            </a:prstGeom>
            <a:solidFill>
              <a:schemeClr val="tx2">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a:p>
          </p:txBody>
        </p:sp>
        <p:sp>
          <p:nvSpPr>
            <p:cNvPr id="57" name="سهم إلى اليسار 56"/>
            <p:cNvSpPr/>
            <p:nvPr/>
          </p:nvSpPr>
          <p:spPr>
            <a:xfrm rot="16200000">
              <a:off x="4572000" y="5029200"/>
              <a:ext cx="304800" cy="304800"/>
            </a:xfrm>
            <a:prstGeom prst="leftArrow">
              <a:avLst/>
            </a:prstGeom>
            <a:solidFill>
              <a:schemeClr val="tx2">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a:p>
          </p:txBody>
        </p:sp>
        <p:sp>
          <p:nvSpPr>
            <p:cNvPr id="58" name="سهم إلى اليسار 57"/>
            <p:cNvSpPr/>
            <p:nvPr/>
          </p:nvSpPr>
          <p:spPr>
            <a:xfrm rot="16200000">
              <a:off x="4572000" y="3886201"/>
              <a:ext cx="304800" cy="304800"/>
            </a:xfrm>
            <a:prstGeom prst="leftArrow">
              <a:avLst/>
            </a:prstGeom>
            <a:solidFill>
              <a:schemeClr val="tx2">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a:p>
          </p:txBody>
        </p:sp>
        <p:sp>
          <p:nvSpPr>
            <p:cNvPr id="59" name="سهم إلى اليسار 58"/>
            <p:cNvSpPr/>
            <p:nvPr/>
          </p:nvSpPr>
          <p:spPr>
            <a:xfrm rot="14017205">
              <a:off x="3845879" y="2719027"/>
              <a:ext cx="533399" cy="239881"/>
            </a:xfrm>
            <a:prstGeom prst="leftArrow">
              <a:avLst/>
            </a:prstGeom>
            <a:solidFill>
              <a:schemeClr val="tx2">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a:p>
          </p:txBody>
        </p:sp>
        <p:sp>
          <p:nvSpPr>
            <p:cNvPr id="60" name="سهم إلى اليسار 59"/>
            <p:cNvSpPr/>
            <p:nvPr/>
          </p:nvSpPr>
          <p:spPr>
            <a:xfrm rot="12541194">
              <a:off x="2034212" y="2799342"/>
              <a:ext cx="1231676" cy="223160"/>
            </a:xfrm>
            <a:prstGeom prst="leftArrow">
              <a:avLst/>
            </a:prstGeom>
            <a:solidFill>
              <a:schemeClr val="tx2">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a:p>
          </p:txBody>
        </p:sp>
        <p:sp>
          <p:nvSpPr>
            <p:cNvPr id="61" name="سهم إلى اليسار 60"/>
            <p:cNvSpPr/>
            <p:nvPr/>
          </p:nvSpPr>
          <p:spPr>
            <a:xfrm rot="18341820">
              <a:off x="5552145" y="2732981"/>
              <a:ext cx="457199" cy="208730"/>
            </a:xfrm>
            <a:prstGeom prst="leftArrow">
              <a:avLst/>
            </a:prstGeom>
            <a:solidFill>
              <a:schemeClr val="tx2">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a:p>
          </p:txBody>
        </p:sp>
        <p:sp>
          <p:nvSpPr>
            <p:cNvPr id="62" name="سهم إلى اليسار 61"/>
            <p:cNvSpPr/>
            <p:nvPr/>
          </p:nvSpPr>
          <p:spPr>
            <a:xfrm rot="20354956">
              <a:off x="6226095" y="2765805"/>
              <a:ext cx="1517352" cy="250105"/>
            </a:xfrm>
            <a:prstGeom prst="leftArrow">
              <a:avLst/>
            </a:prstGeom>
            <a:solidFill>
              <a:schemeClr val="tx2">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dirty="0"/>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أنواع التغيرات التنظيمية</a:t>
            </a:r>
          </a:p>
        </p:txBody>
      </p:sp>
      <p:sp>
        <p:nvSpPr>
          <p:cNvPr id="3" name="عنصر نائب للمحتوى 2"/>
          <p:cNvSpPr>
            <a:spLocks noGrp="1"/>
          </p:cNvSpPr>
          <p:nvPr>
            <p:ph idx="1"/>
          </p:nvPr>
        </p:nvSpPr>
        <p:spPr>
          <a:xfrm>
            <a:off x="0" y="1214422"/>
            <a:ext cx="9829801" cy="4876800"/>
          </a:xfrm>
        </p:spPr>
        <p:txBody>
          <a:bodyPr/>
          <a:lstStyle/>
          <a:p>
            <a:pPr rtl="1">
              <a:buNone/>
            </a:pPr>
            <a:r>
              <a:rPr lang="ar-SA" sz="2400" b="1" dirty="0" smtClean="0"/>
              <a:t>أنواع التغييرات التنظيمية </a:t>
            </a:r>
            <a:r>
              <a:rPr lang="en-US" sz="2400" b="1" dirty="0" smtClean="0"/>
              <a:t>:Spectrum of Organization Change</a:t>
            </a:r>
          </a:p>
          <a:p>
            <a:pPr lvl="1" rtl="1"/>
            <a:r>
              <a:rPr lang="ar-SA" sz="2400" b="1" dirty="0" smtClean="0"/>
              <a:t>يمكن إحداث تغييرات بأشكال مختلفة في المنظمة باستخدام نظم المعلومات.</a:t>
            </a:r>
          </a:p>
          <a:p>
            <a:pPr lvl="1" rtl="1"/>
            <a:r>
              <a:rPr lang="ar-SA" sz="2400" b="1" dirty="0" smtClean="0"/>
              <a:t>يمكن أن تكون التغييرات بسيطة أو تدريجية أو جذرية. </a:t>
            </a:r>
          </a:p>
          <a:p>
            <a:pPr lvl="1" rtl="1"/>
            <a:r>
              <a:rPr lang="ar-SA" sz="2400" b="1" dirty="0" smtClean="0"/>
              <a:t>هناك أربعة أنواع من التغيير: </a:t>
            </a:r>
            <a:endParaRPr lang="en-US" sz="2400" b="1" dirty="0" smtClean="0"/>
          </a:p>
          <a:p>
            <a:pPr rtl="1"/>
            <a:r>
              <a:rPr lang="ar-EG" sz="2400" b="1" u="sng" dirty="0" smtClean="0"/>
              <a:t>1 .</a:t>
            </a:r>
            <a:r>
              <a:rPr lang="ar-SA" sz="2400" b="1" u="sng" dirty="0" smtClean="0"/>
              <a:t>الأتمتة </a:t>
            </a:r>
            <a:r>
              <a:rPr lang="en-US" sz="2400" b="1" u="sng" dirty="0" smtClean="0"/>
              <a:t>Automation</a:t>
            </a:r>
            <a:r>
              <a:rPr lang="ar-SA" sz="2400" b="1" u="sng" dirty="0" smtClean="0"/>
              <a:t>:</a:t>
            </a:r>
            <a:endParaRPr lang="en-US" sz="2400" b="1" dirty="0" smtClean="0"/>
          </a:p>
          <a:p>
            <a:pPr lvl="1" rtl="1"/>
            <a:r>
              <a:rPr lang="ar-SA" sz="2400" b="1" dirty="0" smtClean="0"/>
              <a:t>استخدام الحاسب الآلي لمساعدة الموظفين في أداء أعمالهم بأكثر كفاءة وفعالية، مثل حساب مبالغ الشيكات المدفوعة وتسجيل الرواتب وربط جميع وكالات السفر بشبكة نظام الحجز في الطيران.</a:t>
            </a:r>
            <a:endParaRPr lang="en-US" sz="2400" b="1" dirty="0" smtClean="0"/>
          </a:p>
          <a:p>
            <a:pPr rtl="1"/>
            <a:r>
              <a:rPr lang="ar-EG" sz="2400" b="1" u="sng" dirty="0" smtClean="0"/>
              <a:t>2. </a:t>
            </a:r>
            <a:r>
              <a:rPr lang="ar-SA" sz="2400" b="1" u="sng" dirty="0" smtClean="0"/>
              <a:t>التبرير </a:t>
            </a:r>
            <a:r>
              <a:rPr lang="ar-SA" sz="2400" b="1" u="sng" dirty="0" smtClean="0"/>
              <a:t>المنطقي للإجراءات </a:t>
            </a:r>
            <a:r>
              <a:rPr lang="en-US" sz="2400" b="1" u="sng" dirty="0" smtClean="0"/>
              <a:t>Rationalization of Procedures</a:t>
            </a:r>
            <a:r>
              <a:rPr lang="ar-SA" sz="2400" b="1" u="sng" dirty="0" smtClean="0"/>
              <a:t>:</a:t>
            </a:r>
            <a:endParaRPr lang="en-US" sz="2400" b="1" dirty="0" smtClean="0"/>
          </a:p>
          <a:p>
            <a:pPr lvl="1" rtl="1"/>
            <a:r>
              <a:rPr lang="ar-SA" sz="2400" b="1" dirty="0" smtClean="0"/>
              <a:t>دمج وتنظيم إجراءات العمل القياسية والتخلص من المعوقات وذلك لجعل الأتمتة وإجراءات التشغيل أكثر فاعلية وكفاءة. (مثال: دمج الإدارة المالية ومكاتب الحجز في إدارة واحدة) </a:t>
            </a:r>
            <a:endParaRPr lang="en-US" sz="2400" b="1" dirty="0" smtClean="0"/>
          </a:p>
          <a:p>
            <a:pPr lvl="1" rtl="1"/>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أنواع التغيرات التنظيمية</a:t>
            </a:r>
          </a:p>
        </p:txBody>
      </p:sp>
      <p:sp>
        <p:nvSpPr>
          <p:cNvPr id="3" name="عنصر نائب للمحتوى 2"/>
          <p:cNvSpPr>
            <a:spLocks noGrp="1"/>
          </p:cNvSpPr>
          <p:nvPr>
            <p:ph idx="1"/>
          </p:nvPr>
        </p:nvSpPr>
        <p:spPr>
          <a:xfrm>
            <a:off x="309530" y="1214422"/>
            <a:ext cx="9520271" cy="4876800"/>
          </a:xfrm>
        </p:spPr>
        <p:txBody>
          <a:bodyPr/>
          <a:lstStyle/>
          <a:p>
            <a:pPr rtl="1"/>
            <a:r>
              <a:rPr lang="ar-EG" sz="2400" b="1" u="sng" dirty="0" smtClean="0"/>
              <a:t>3. </a:t>
            </a:r>
            <a:r>
              <a:rPr lang="ar-SA" sz="2400" b="1" u="sng" dirty="0" smtClean="0"/>
              <a:t>إعادة </a:t>
            </a:r>
            <a:r>
              <a:rPr lang="ar-SA" sz="2400" b="1" u="sng" dirty="0" smtClean="0"/>
              <a:t>هندسة الأعمال </a:t>
            </a:r>
            <a:r>
              <a:rPr lang="en-US" sz="2400" b="1" u="sng" dirty="0" smtClean="0"/>
              <a:t>Business </a:t>
            </a:r>
            <a:r>
              <a:rPr lang="en-GB" sz="2400" b="1" u="sng" dirty="0" smtClean="0"/>
              <a:t>Process </a:t>
            </a:r>
            <a:r>
              <a:rPr lang="en-US" sz="2400" b="1" u="sng" dirty="0" smtClean="0"/>
              <a:t>Redesign</a:t>
            </a:r>
            <a:r>
              <a:rPr lang="ar-SA" sz="2400" b="1" u="sng" dirty="0" smtClean="0"/>
              <a:t>:</a:t>
            </a:r>
            <a:endParaRPr lang="en-US" sz="2400" b="1" dirty="0" smtClean="0"/>
          </a:p>
          <a:p>
            <a:pPr lvl="1" rtl="1">
              <a:buFont typeface="Wingdings" pitchFamily="2" charset="2"/>
              <a:buChar char="q"/>
            </a:pPr>
            <a:r>
              <a:rPr lang="ar-SA" sz="2400" b="1" dirty="0" smtClean="0"/>
              <a:t>تحليل إجراءات الأعمال </a:t>
            </a:r>
            <a:r>
              <a:rPr lang="en-US" sz="2400" b="1" dirty="0" smtClean="0"/>
              <a:t>business processes</a:t>
            </a:r>
            <a:r>
              <a:rPr lang="ar-SA" sz="2400" b="1" dirty="0" smtClean="0"/>
              <a:t> لتبسيطها وإعادة تصميمها.</a:t>
            </a:r>
          </a:p>
          <a:p>
            <a:pPr lvl="1" rtl="1">
              <a:buFont typeface="Wingdings" pitchFamily="2" charset="2"/>
              <a:buChar char="q"/>
            </a:pPr>
            <a:r>
              <a:rPr lang="ar-SA" sz="2400" b="1" dirty="0" smtClean="0"/>
              <a:t>تستطيع المنظمة باستخدام تكنولوجيا المعلومات تغيير وتبسيط إجراءات الأعمال لزيادة سرعة الانجاز وتطوير الخدمة ورفع الجودة.</a:t>
            </a:r>
          </a:p>
          <a:p>
            <a:pPr lvl="1" rtl="1">
              <a:buFont typeface="Wingdings" pitchFamily="2" charset="2"/>
              <a:buChar char="q"/>
            </a:pPr>
            <a:r>
              <a:rPr lang="ar-SA" sz="2400" b="1" dirty="0" smtClean="0"/>
              <a:t>إعادة ترتيب أو تنظيم تدفق الأعمال من خلال دمج بعض الخطوات لتقليل الخطوات المكررة والمهام التي تتطلب استخدام أوراق كثيرة.</a:t>
            </a:r>
          </a:p>
          <a:p>
            <a:pPr lvl="1" rtl="1">
              <a:buFont typeface="Wingdings" pitchFamily="2" charset="2"/>
              <a:buChar char="q"/>
            </a:pPr>
            <a:r>
              <a:rPr lang="ar-SA" sz="2400" b="1" dirty="0" smtClean="0"/>
              <a:t>يتطلب هذا نظرة وفكر جديد لترتيب وتنظيم إجراءات الأعمال.</a:t>
            </a:r>
          </a:p>
          <a:p>
            <a:pPr lvl="1" rtl="1">
              <a:buFont typeface="Wingdings" pitchFamily="2" charset="2"/>
              <a:buChar char="q"/>
            </a:pPr>
            <a:r>
              <a:rPr lang="ar-SA" sz="2400" b="1" dirty="0" smtClean="0"/>
              <a:t>مثال إعادة تصميم إجراءات دفع الفواتير في شركة فورد </a:t>
            </a:r>
            <a:r>
              <a:rPr lang="ar-SA" sz="2400" b="1" dirty="0" smtClean="0"/>
              <a:t>مما </a:t>
            </a:r>
            <a:r>
              <a:rPr lang="ar-SA" sz="2400" b="1" dirty="0" smtClean="0"/>
              <a:t>أدى إلى تخفيض عدد العمال من 500 إلى 75 عاملا.</a:t>
            </a:r>
            <a:endParaRPr lang="en-US" sz="2400" b="1"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أنواع التغيرات التنظيمية</a:t>
            </a:r>
          </a:p>
        </p:txBody>
      </p:sp>
      <p:sp>
        <p:nvSpPr>
          <p:cNvPr id="3" name="عنصر نائب للمحتوى 2"/>
          <p:cNvSpPr>
            <a:spLocks noGrp="1"/>
          </p:cNvSpPr>
          <p:nvPr>
            <p:ph idx="1"/>
          </p:nvPr>
        </p:nvSpPr>
        <p:spPr>
          <a:xfrm>
            <a:off x="194471" y="1214422"/>
            <a:ext cx="9635329" cy="4876800"/>
          </a:xfrm>
        </p:spPr>
        <p:txBody>
          <a:bodyPr/>
          <a:lstStyle/>
          <a:p>
            <a:pPr rtl="1"/>
            <a:r>
              <a:rPr lang="ar-EG" sz="2400" b="1" u="sng" dirty="0" smtClean="0"/>
              <a:t> </a:t>
            </a:r>
            <a:endParaRPr lang="en-GB" sz="2400" b="1" u="sng" dirty="0" smtClean="0"/>
          </a:p>
          <a:p>
            <a:pPr rtl="1"/>
            <a:r>
              <a:rPr lang="ar-EG" sz="2400" b="1" u="sng" dirty="0" smtClean="0"/>
              <a:t>4. </a:t>
            </a:r>
            <a:r>
              <a:rPr lang="ar-SA" sz="2400" b="1" u="sng" dirty="0" smtClean="0"/>
              <a:t>التحول </a:t>
            </a:r>
            <a:r>
              <a:rPr lang="ar-SA" sz="2400" b="1" u="sng" dirty="0" smtClean="0"/>
              <a:t>النموذجي </a:t>
            </a:r>
            <a:r>
              <a:rPr lang="en-US" sz="2400" b="1" u="sng" dirty="0" smtClean="0"/>
              <a:t>Paradigm Shift</a:t>
            </a:r>
            <a:r>
              <a:rPr lang="ar-SA" sz="2400" b="1" u="sng" dirty="0" smtClean="0"/>
              <a:t>:</a:t>
            </a:r>
            <a:endParaRPr lang="en-US" sz="2400" b="1" dirty="0" smtClean="0"/>
          </a:p>
          <a:p>
            <a:pPr lvl="1" rtl="1">
              <a:buFont typeface="Wingdings" pitchFamily="2" charset="2"/>
              <a:buChar char="q"/>
            </a:pPr>
            <a:r>
              <a:rPr lang="ar-SA" sz="2400" b="1" dirty="0" smtClean="0"/>
              <a:t>يقصد </a:t>
            </a:r>
            <a:r>
              <a:rPr lang="ar-SA" sz="2400" b="1" dirty="0" err="1" smtClean="0"/>
              <a:t>به</a:t>
            </a:r>
            <a:r>
              <a:rPr lang="ar-SA" sz="2400" b="1" dirty="0" smtClean="0"/>
              <a:t> إعادة وضع المفاهيم وإعادة التصور الجذري لطبيعة الأعمال في المنظمة ولطبيعة المنظمة ككل.</a:t>
            </a:r>
          </a:p>
          <a:p>
            <a:pPr lvl="1" rtl="1">
              <a:buFont typeface="Wingdings" pitchFamily="2" charset="2"/>
              <a:buChar char="q"/>
            </a:pPr>
            <a:r>
              <a:rPr lang="ar-SA" sz="2400" b="1" dirty="0" smtClean="0"/>
              <a:t>يؤثر استخدام نظام المعلومات الجديد على المنظمة ككل من خلال تغيير طريقة تنفيذ المنظمة لأعمالها وكذلك تغيير طبيعة هذه الأعمال.</a:t>
            </a:r>
          </a:p>
          <a:p>
            <a:pPr lvl="1" rtl="1">
              <a:buFont typeface="Wingdings" pitchFamily="2" charset="2"/>
              <a:buChar char="q"/>
            </a:pPr>
            <a:r>
              <a:rPr lang="ar-SA" sz="2400" b="1" dirty="0" smtClean="0"/>
              <a:t>مثال: تغيّر الأهداف الإستراتيجية للشركة كتغيير النشاط الأساسي للشحن.</a:t>
            </a:r>
          </a:p>
          <a:p>
            <a:pPr lvl="1" rtl="1">
              <a:buFont typeface="Wingdings" pitchFamily="2" charset="2"/>
              <a:buChar char="q"/>
            </a:pPr>
            <a:r>
              <a:rPr lang="ar-SA" sz="2400" b="1" dirty="0" smtClean="0"/>
              <a:t>مثال استخدام شركة </a:t>
            </a:r>
            <a:r>
              <a:rPr lang="ar-SA" sz="2400" b="1" dirty="0" err="1" smtClean="0"/>
              <a:t>باكستر</a:t>
            </a:r>
            <a:r>
              <a:rPr lang="ar-SA" sz="2400" b="1" dirty="0" smtClean="0"/>
              <a:t> </a:t>
            </a:r>
            <a:r>
              <a:rPr lang="en-US" sz="2400" b="1" dirty="0" smtClean="0"/>
              <a:t>Baxter</a:t>
            </a:r>
            <a:r>
              <a:rPr lang="ar-SA" sz="2400" b="1" dirty="0" smtClean="0"/>
              <a:t> نظام المخازن الفارغة أدى لتغيير طبيعة عمل الشركة حيث أصبحت كشريك للمستشفيات وكمدير لتجهيزات المستخدم.</a:t>
            </a:r>
          </a:p>
          <a:p>
            <a:pPr lvl="1" rtl="1">
              <a:buFont typeface="Wingdings" pitchFamily="2" charset="2"/>
              <a:buChar char="q"/>
            </a:pPr>
            <a:r>
              <a:rPr lang="ar-SA" sz="2400" b="1" dirty="0" smtClean="0"/>
              <a:t>غالبا ما تفشل مشاريع التحول النموذجي وإعادة هندسة الأعمال بسبب صعوبة إدارة وتنسيق التغييرات الكثيرة في المنظمة الناتجة عن ذلك.</a:t>
            </a:r>
            <a:endParaRPr lang="en-US" sz="2400" b="1" dirty="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14350" lvl="1" indent="-514350" algn="just" rtl="1"/>
            <a:r>
              <a:rPr lang="ar-SA" sz="3600" b="1" dirty="0" smtClean="0">
                <a:solidFill>
                  <a:srgbClr val="009900"/>
                </a:solidFill>
              </a:rPr>
              <a:t> أنواع التغيرات التنظيمية</a:t>
            </a:r>
          </a:p>
        </p:txBody>
      </p:sp>
      <p:sp>
        <p:nvSpPr>
          <p:cNvPr id="3" name="عنصر نائب للمحتوى 2"/>
          <p:cNvSpPr>
            <a:spLocks noGrp="1"/>
          </p:cNvSpPr>
          <p:nvPr>
            <p:ph idx="1"/>
          </p:nvPr>
        </p:nvSpPr>
        <p:spPr>
          <a:xfrm>
            <a:off x="76201" y="1371600"/>
            <a:ext cx="9753600" cy="4876800"/>
          </a:xfrm>
        </p:spPr>
        <p:txBody>
          <a:bodyPr/>
          <a:lstStyle/>
          <a:p>
            <a:r>
              <a:rPr lang="ar-SA" u="sng" dirty="0" smtClean="0"/>
              <a:t>أنواع التغيير التنظيمية وعلاقة العائد بالمخاطر الخاصة بها:</a:t>
            </a:r>
            <a:endParaRPr lang="en-US" dirty="0" smtClean="0"/>
          </a:p>
        </p:txBody>
      </p:sp>
      <p:sp>
        <p:nvSpPr>
          <p:cNvPr id="4" name="عنصر نائب لرقم الشريحة 3"/>
          <p:cNvSpPr>
            <a:spLocks noGrp="1"/>
          </p:cNvSpPr>
          <p:nvPr>
            <p:ph type="sldNum" sz="quarter" idx="4294967295"/>
          </p:nvPr>
        </p:nvSpPr>
        <p:spPr>
          <a:xfrm>
            <a:off x="2105025" y="6416677"/>
            <a:ext cx="571500" cy="365125"/>
          </a:xfrm>
          <a:prstGeom prst="rect">
            <a:avLst/>
          </a:prstGeom>
        </p:spPr>
        <p:txBody>
          <a:bodyPr/>
          <a:lstStyle/>
          <a:p>
            <a:pPr>
              <a:defRPr/>
            </a:pPr>
            <a:fld id="{FFF0F569-9724-490C-8368-9A7E0DF21DA7}" type="slidenum">
              <a:rPr lang="ar-SA" smtClean="0"/>
              <a:pPr>
                <a:defRPr/>
              </a:pPr>
              <a:t>17</a:t>
            </a:fld>
            <a:endParaRPr lang="en-US" dirty="0"/>
          </a:p>
        </p:txBody>
      </p:sp>
      <p:grpSp>
        <p:nvGrpSpPr>
          <p:cNvPr id="5" name="Group 20"/>
          <p:cNvGrpSpPr/>
          <p:nvPr/>
        </p:nvGrpSpPr>
        <p:grpSpPr>
          <a:xfrm>
            <a:off x="457200" y="1864639"/>
            <a:ext cx="8305800" cy="4499540"/>
            <a:chOff x="61546" y="762000"/>
            <a:chExt cx="8625254" cy="6316663"/>
          </a:xfrm>
        </p:grpSpPr>
        <p:sp>
          <p:nvSpPr>
            <p:cNvPr id="6" name="Text Box 13"/>
            <p:cNvSpPr txBox="1">
              <a:spLocks noChangeArrowheads="1"/>
            </p:cNvSpPr>
            <p:nvPr/>
          </p:nvSpPr>
          <p:spPr bwMode="auto">
            <a:xfrm>
              <a:off x="61546" y="1371601"/>
              <a:ext cx="1386254" cy="3931846"/>
            </a:xfrm>
            <a:prstGeom prst="rect">
              <a:avLst/>
            </a:prstGeom>
            <a:noFill/>
            <a:ln w="9525">
              <a:no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sz="2000" b="1" dirty="0">
                  <a:solidFill>
                    <a:srgbClr val="0000FF"/>
                  </a:solidFill>
                </a:rPr>
                <a:t>عالي</a:t>
              </a:r>
            </a:p>
            <a:p>
              <a:pPr>
                <a:spcBef>
                  <a:spcPct val="50000"/>
                </a:spcBef>
              </a:pPr>
              <a:endParaRPr lang="ar-SA" sz="2000" b="1" dirty="0">
                <a:solidFill>
                  <a:srgbClr val="0000FF"/>
                </a:solidFill>
              </a:endParaRPr>
            </a:p>
            <a:p>
              <a:pPr>
                <a:spcBef>
                  <a:spcPct val="50000"/>
                </a:spcBef>
              </a:pPr>
              <a:endParaRPr lang="ar-SA" sz="2000" b="1" dirty="0">
                <a:solidFill>
                  <a:srgbClr val="0000FF"/>
                </a:solidFill>
              </a:endParaRPr>
            </a:p>
            <a:p>
              <a:pPr>
                <a:spcBef>
                  <a:spcPct val="50000"/>
                </a:spcBef>
              </a:pPr>
              <a:r>
                <a:rPr lang="ar-SA" sz="2400" b="1" dirty="0" smtClean="0"/>
                <a:t>     العوائد</a:t>
              </a:r>
              <a:endParaRPr lang="ar-SA" sz="2400" b="1" dirty="0"/>
            </a:p>
            <a:p>
              <a:pPr>
                <a:spcBef>
                  <a:spcPct val="50000"/>
                </a:spcBef>
              </a:pPr>
              <a:endParaRPr lang="ar-SA" sz="2000" b="1" dirty="0">
                <a:solidFill>
                  <a:srgbClr val="0000FF"/>
                </a:solidFill>
              </a:endParaRPr>
            </a:p>
            <a:p>
              <a:pPr>
                <a:spcBef>
                  <a:spcPct val="50000"/>
                </a:spcBef>
              </a:pPr>
              <a:r>
                <a:rPr lang="ar-SA" sz="2000" b="1" dirty="0">
                  <a:solidFill>
                    <a:srgbClr val="0000FF"/>
                  </a:solidFill>
                </a:rPr>
                <a:t>منخفض</a:t>
              </a:r>
              <a:endParaRPr lang="en-US" sz="2000" b="1" dirty="0">
                <a:solidFill>
                  <a:srgbClr val="0000FF"/>
                </a:solidFill>
              </a:endParaRPr>
            </a:p>
          </p:txBody>
        </p:sp>
        <p:grpSp>
          <p:nvGrpSpPr>
            <p:cNvPr id="7" name="Group 24"/>
            <p:cNvGrpSpPr>
              <a:grpSpLocks/>
            </p:cNvGrpSpPr>
            <p:nvPr/>
          </p:nvGrpSpPr>
          <p:grpSpPr bwMode="auto">
            <a:xfrm>
              <a:off x="1600200" y="762000"/>
              <a:ext cx="7086600" cy="6316663"/>
              <a:chOff x="1008" y="480"/>
              <a:chExt cx="4464" cy="3979"/>
            </a:xfrm>
          </p:grpSpPr>
          <p:sp>
            <p:nvSpPr>
              <p:cNvPr id="8" name="Text Box 8"/>
              <p:cNvSpPr txBox="1">
                <a:spLocks noChangeArrowheads="1"/>
              </p:cNvSpPr>
              <p:nvPr/>
            </p:nvSpPr>
            <p:spPr bwMode="auto">
              <a:xfrm>
                <a:off x="3504" y="624"/>
                <a:ext cx="1968" cy="1170"/>
              </a:xfrm>
              <a:prstGeom prst="rect">
                <a:avLst/>
              </a:prstGeom>
              <a:solidFill>
                <a:schemeClr val="bg1"/>
              </a:solidFill>
              <a:ln w="28575">
                <a:solidFill>
                  <a:schemeClr val="tx1"/>
                </a:solid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ar-SA" sz="2000" b="1" dirty="0">
                    <a:solidFill>
                      <a:srgbClr val="0000FF"/>
                    </a:solidFill>
                    <a:effectLst>
                      <a:outerShdw blurRad="38100" dist="38100" dir="2700000" algn="tl">
                        <a:srgbClr val="C0C0C0"/>
                      </a:outerShdw>
                    </a:effectLst>
                    <a:latin typeface="Georgia" pitchFamily="18" charset="0"/>
                  </a:rPr>
                  <a:t>1- الأتمته</a:t>
                </a:r>
                <a:endParaRPr lang="en-US" sz="2000" b="1" dirty="0">
                  <a:solidFill>
                    <a:srgbClr val="0000FF"/>
                  </a:solidFill>
                  <a:effectLst>
                    <a:outerShdw blurRad="38100" dist="38100" dir="2700000" algn="tl">
                      <a:srgbClr val="C0C0C0"/>
                    </a:outerShdw>
                  </a:effectLst>
                  <a:latin typeface="Georgia" pitchFamily="18" charset="0"/>
                </a:endParaRPr>
              </a:p>
              <a:p>
                <a:r>
                  <a:rPr lang="ar-SA" sz="2000" b="1" dirty="0">
                    <a:solidFill>
                      <a:srgbClr val="0000FF"/>
                    </a:solidFill>
                    <a:effectLst>
                      <a:outerShdw blurRad="38100" dist="38100" dir="2700000" algn="tl">
                        <a:srgbClr val="C0C0C0"/>
                      </a:outerShdw>
                    </a:effectLst>
                  </a:rPr>
                  <a:t>2- التبرير المنطقي للاجراءات</a:t>
                </a:r>
              </a:p>
              <a:p>
                <a:r>
                  <a:rPr lang="ar-SA" sz="2000" b="1" dirty="0">
                    <a:solidFill>
                      <a:srgbClr val="0000FF"/>
                    </a:solidFill>
                    <a:effectLst>
                      <a:outerShdw blurRad="38100" dist="38100" dir="2700000" algn="tl">
                        <a:srgbClr val="C0C0C0"/>
                      </a:outerShdw>
                    </a:effectLst>
                  </a:rPr>
                  <a:t>3- اعادة هندسة التجارة</a:t>
                </a:r>
              </a:p>
              <a:p>
                <a:r>
                  <a:rPr lang="ar-SA" sz="2000" b="1" dirty="0">
                    <a:solidFill>
                      <a:srgbClr val="0000FF"/>
                    </a:solidFill>
                    <a:effectLst>
                      <a:outerShdw blurRad="38100" dist="38100" dir="2700000" algn="tl">
                        <a:srgbClr val="C0C0C0"/>
                      </a:outerShdw>
                    </a:effectLst>
                  </a:rPr>
                  <a:t>4- التحول النموذجي</a:t>
                </a:r>
                <a:r>
                  <a:rPr lang="ar-SA" sz="2000" dirty="0">
                    <a:solidFill>
                      <a:srgbClr val="0000FF"/>
                    </a:solidFill>
                  </a:rPr>
                  <a:t> </a:t>
                </a:r>
              </a:p>
            </p:txBody>
          </p:sp>
          <p:sp>
            <p:nvSpPr>
              <p:cNvPr id="9" name="Line 12"/>
              <p:cNvSpPr>
                <a:spLocks noChangeShapeType="1"/>
              </p:cNvSpPr>
              <p:nvPr/>
            </p:nvSpPr>
            <p:spPr bwMode="auto">
              <a:xfrm flipV="1">
                <a:off x="1008" y="480"/>
                <a:ext cx="0" cy="3120"/>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0" name="Line 14"/>
              <p:cNvSpPr>
                <a:spLocks noChangeShapeType="1"/>
              </p:cNvSpPr>
              <p:nvPr/>
            </p:nvSpPr>
            <p:spPr bwMode="auto">
              <a:xfrm>
                <a:off x="1008" y="3600"/>
                <a:ext cx="4032" cy="0"/>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1" name="Text Box 15"/>
              <p:cNvSpPr txBox="1">
                <a:spLocks noChangeArrowheads="1"/>
              </p:cNvSpPr>
              <p:nvPr/>
            </p:nvSpPr>
            <p:spPr bwMode="auto">
              <a:xfrm>
                <a:off x="1008" y="3615"/>
                <a:ext cx="4032" cy="844"/>
              </a:xfrm>
              <a:prstGeom prst="rect">
                <a:avLst/>
              </a:prstGeom>
              <a:noFill/>
              <a:ln w="9525">
                <a:no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sz="2000" b="1" dirty="0">
                    <a:solidFill>
                      <a:srgbClr val="0000FF"/>
                    </a:solidFill>
                  </a:rPr>
                  <a:t>عالي                                   </a:t>
                </a:r>
                <a:r>
                  <a:rPr lang="ar-SA" sz="2000" b="1" dirty="0" smtClean="0">
                    <a:solidFill>
                      <a:srgbClr val="0000FF"/>
                    </a:solidFill>
                  </a:rPr>
                  <a:t>                             منخفض</a:t>
                </a:r>
              </a:p>
              <a:p>
                <a:pPr>
                  <a:spcBef>
                    <a:spcPct val="50000"/>
                  </a:spcBef>
                </a:pPr>
                <a:r>
                  <a:rPr lang="ar-SA" sz="2400" b="1" dirty="0" smtClean="0"/>
                  <a:t>                                     المخاطر</a:t>
                </a:r>
                <a:endParaRPr lang="en-US" sz="2000" b="1" dirty="0"/>
              </a:p>
            </p:txBody>
          </p:sp>
          <p:sp>
            <p:nvSpPr>
              <p:cNvPr id="12" name="Line 16"/>
              <p:cNvSpPr>
                <a:spLocks noChangeShapeType="1"/>
              </p:cNvSpPr>
              <p:nvPr/>
            </p:nvSpPr>
            <p:spPr bwMode="auto">
              <a:xfrm>
                <a:off x="1008" y="2592"/>
                <a:ext cx="1248" cy="1008"/>
              </a:xfrm>
              <a:prstGeom prst="line">
                <a:avLst/>
              </a:prstGeom>
              <a:noFill/>
              <a:ln w="38100">
                <a:solidFill>
                  <a:schemeClr val="tx1"/>
                </a:solidFill>
                <a:round/>
                <a:headEnd/>
                <a:tailEn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3" name="Line 17"/>
              <p:cNvSpPr>
                <a:spLocks noChangeShapeType="1"/>
              </p:cNvSpPr>
              <p:nvPr/>
            </p:nvSpPr>
            <p:spPr bwMode="auto">
              <a:xfrm>
                <a:off x="1008" y="1968"/>
                <a:ext cx="2064" cy="1632"/>
              </a:xfrm>
              <a:prstGeom prst="line">
                <a:avLst/>
              </a:prstGeom>
              <a:noFill/>
              <a:ln w="38100">
                <a:solidFill>
                  <a:schemeClr val="tx1"/>
                </a:solidFill>
                <a:round/>
                <a:headEnd/>
                <a:tailEn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4" name="Line 18"/>
              <p:cNvSpPr>
                <a:spLocks noChangeShapeType="1"/>
              </p:cNvSpPr>
              <p:nvPr/>
            </p:nvSpPr>
            <p:spPr bwMode="auto">
              <a:xfrm>
                <a:off x="1008" y="1296"/>
                <a:ext cx="2880" cy="2304"/>
              </a:xfrm>
              <a:prstGeom prst="line">
                <a:avLst/>
              </a:prstGeom>
              <a:noFill/>
              <a:ln w="38100">
                <a:solidFill>
                  <a:schemeClr val="tx1"/>
                </a:solidFill>
                <a:round/>
                <a:headEnd/>
                <a:tailEn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5" name="Line 19"/>
              <p:cNvSpPr>
                <a:spLocks noChangeShapeType="1"/>
              </p:cNvSpPr>
              <p:nvPr/>
            </p:nvSpPr>
            <p:spPr bwMode="auto">
              <a:xfrm>
                <a:off x="1008" y="720"/>
                <a:ext cx="3600" cy="2880"/>
              </a:xfrm>
              <a:prstGeom prst="line">
                <a:avLst/>
              </a:prstGeom>
              <a:noFill/>
              <a:ln w="38100">
                <a:solidFill>
                  <a:schemeClr val="tx1"/>
                </a:solidFill>
                <a:round/>
                <a:headEnd/>
                <a:tailEn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6" name="Text Box 20"/>
              <p:cNvSpPr txBox="1">
                <a:spLocks noChangeArrowheads="1"/>
              </p:cNvSpPr>
              <p:nvPr/>
            </p:nvSpPr>
            <p:spPr bwMode="auto">
              <a:xfrm>
                <a:off x="1104" y="3072"/>
                <a:ext cx="432" cy="408"/>
              </a:xfrm>
              <a:prstGeom prst="rect">
                <a:avLst/>
              </a:prstGeom>
              <a:noFill/>
              <a:ln w="9525">
                <a:noFill/>
                <a:miter lim="800000"/>
                <a:headEnd/>
                <a:tailEnd/>
              </a:ln>
              <a:effectLst/>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400" b="1">
                    <a:effectLst>
                      <a:outerShdw blurRad="38100" dist="38100" dir="2700000" algn="tl">
                        <a:srgbClr val="FFFFFF"/>
                      </a:outerShdw>
                    </a:effectLst>
                  </a:rPr>
                  <a:t>1</a:t>
                </a:r>
                <a:endParaRPr lang="en-US" sz="2400" b="1" dirty="0">
                  <a:effectLst>
                    <a:outerShdw blurRad="38100" dist="38100" dir="2700000" algn="tl">
                      <a:srgbClr val="FFFFFF"/>
                    </a:outerShdw>
                  </a:effectLst>
                </a:endParaRPr>
              </a:p>
            </p:txBody>
          </p:sp>
          <p:sp>
            <p:nvSpPr>
              <p:cNvPr id="17" name="Text Box 21"/>
              <p:cNvSpPr txBox="1">
                <a:spLocks noChangeArrowheads="1"/>
              </p:cNvSpPr>
              <p:nvPr/>
            </p:nvSpPr>
            <p:spPr bwMode="auto">
              <a:xfrm>
                <a:off x="1536" y="2736"/>
                <a:ext cx="432" cy="408"/>
              </a:xfrm>
              <a:prstGeom prst="rect">
                <a:avLst/>
              </a:prstGeom>
              <a:noFill/>
              <a:ln w="9525">
                <a:noFill/>
                <a:miter lim="800000"/>
                <a:headEnd/>
                <a:tailEnd/>
              </a:ln>
              <a:effectLst/>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400" b="1">
                    <a:effectLst>
                      <a:outerShdw blurRad="38100" dist="38100" dir="2700000" algn="tl">
                        <a:srgbClr val="FFFFFF"/>
                      </a:outerShdw>
                    </a:effectLst>
                  </a:rPr>
                  <a:t>2</a:t>
                </a:r>
                <a:endParaRPr lang="en-US" sz="2400" b="1" dirty="0">
                  <a:effectLst>
                    <a:outerShdw blurRad="38100" dist="38100" dir="2700000" algn="tl">
                      <a:srgbClr val="FFFFFF"/>
                    </a:outerShdw>
                  </a:effectLst>
                </a:endParaRPr>
              </a:p>
            </p:txBody>
          </p:sp>
          <p:sp>
            <p:nvSpPr>
              <p:cNvPr id="18" name="Text Box 22"/>
              <p:cNvSpPr txBox="1">
                <a:spLocks noChangeArrowheads="1"/>
              </p:cNvSpPr>
              <p:nvPr/>
            </p:nvSpPr>
            <p:spPr bwMode="auto">
              <a:xfrm>
                <a:off x="1920" y="2352"/>
                <a:ext cx="432" cy="408"/>
              </a:xfrm>
              <a:prstGeom prst="rect">
                <a:avLst/>
              </a:prstGeom>
              <a:noFill/>
              <a:ln w="9525">
                <a:noFill/>
                <a:miter lim="800000"/>
                <a:headEnd/>
                <a:tailEnd/>
              </a:ln>
              <a:effectLst/>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400" b="1">
                    <a:effectLst>
                      <a:outerShdw blurRad="38100" dist="38100" dir="2700000" algn="tl">
                        <a:srgbClr val="FFFFFF"/>
                      </a:outerShdw>
                    </a:effectLst>
                  </a:rPr>
                  <a:t>3</a:t>
                </a:r>
                <a:endParaRPr lang="en-US" sz="2400" b="1" dirty="0">
                  <a:effectLst>
                    <a:outerShdw blurRad="38100" dist="38100" dir="2700000" algn="tl">
                      <a:srgbClr val="FFFFFF"/>
                    </a:outerShdw>
                  </a:effectLst>
                </a:endParaRPr>
              </a:p>
            </p:txBody>
          </p:sp>
          <p:sp>
            <p:nvSpPr>
              <p:cNvPr id="19" name="Text Box 23"/>
              <p:cNvSpPr txBox="1">
                <a:spLocks noChangeArrowheads="1"/>
              </p:cNvSpPr>
              <p:nvPr/>
            </p:nvSpPr>
            <p:spPr bwMode="auto">
              <a:xfrm>
                <a:off x="2304" y="2016"/>
                <a:ext cx="432" cy="408"/>
              </a:xfrm>
              <a:prstGeom prst="rect">
                <a:avLst/>
              </a:prstGeom>
              <a:noFill/>
              <a:ln w="9525">
                <a:noFill/>
                <a:miter lim="800000"/>
                <a:headEnd/>
                <a:tailEnd/>
              </a:ln>
              <a:effectLst/>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400" b="1">
                    <a:effectLst>
                      <a:outerShdw blurRad="38100" dist="38100" dir="2700000" algn="tl">
                        <a:srgbClr val="FFFFFF"/>
                      </a:outerShdw>
                    </a:effectLst>
                  </a:rPr>
                  <a:t>4</a:t>
                </a:r>
                <a:endParaRPr lang="en-US" sz="2400" b="1" dirty="0">
                  <a:effectLst>
                    <a:outerShdw blurRad="38100" dist="38100" dir="2700000" algn="tl">
                      <a:srgbClr val="FFFFFF"/>
                    </a:outerShdw>
                  </a:effectLst>
                </a:endParaRPr>
              </a:p>
            </p:txBody>
          </p:sp>
        </p:gr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4580</TotalTime>
  <Words>1394</Words>
  <Application>Microsoft Office PowerPoint</Application>
  <PresentationFormat>A4 Paper (210x297 mm)</PresentationFormat>
  <Paragraphs>172</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نظم المعلومات الإدارية Management Information Systems</vt:lpstr>
      <vt:lpstr>عناصر المحاضرة </vt:lpstr>
      <vt:lpstr>التحديات التي  تواجه المنظمة عند بنائها نظام معلومات جديد </vt:lpstr>
      <vt:lpstr> أمور تساعد في نجاح تطبيق نظام معلومات جديد</vt:lpstr>
      <vt:lpstr>أمور تساعد في نجاح تطبيق نظام معلومات جديد</vt:lpstr>
      <vt:lpstr> أمور تساعد في نجاح تطبيق نظام معلومات جديد</vt:lpstr>
      <vt:lpstr> طرق تحديد حاجات المنظمة من المعلومات</vt:lpstr>
      <vt:lpstr> طرق تحديد حاجات المنظمة من المعلومات</vt:lpstr>
      <vt:lpstr> طرق تحديد حاجات المنظمة من المعلومات</vt:lpstr>
      <vt:lpstr> طرق تحديد حاجات المنظمة من المعلومات</vt:lpstr>
      <vt:lpstr> طرق تحديد حاجات المنظمة من المعلومات</vt:lpstr>
      <vt:lpstr> طرق تحديد حاجات المنظمة من المعلومات</vt:lpstr>
      <vt:lpstr> طرق تحديد حاجات المنظمة من المعلومات</vt:lpstr>
      <vt:lpstr> أنواع التغيرات التنظيمية</vt:lpstr>
      <vt:lpstr> أنواع التغيرات التنظيمية</vt:lpstr>
      <vt:lpstr> أنواع التغيرات التنظيمية</vt:lpstr>
      <vt:lpstr> أنواع التغيرات التنظيمية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ao</cp:lastModifiedBy>
  <cp:revision>308</cp:revision>
  <dcterms:created xsi:type="dcterms:W3CDTF">2009-10-14T19:14:34Z</dcterms:created>
  <dcterms:modified xsi:type="dcterms:W3CDTF">2013-10-30T03:09:49Z</dcterms:modified>
</cp:coreProperties>
</file>