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68" r:id="rId2"/>
    <p:sldId id="369" r:id="rId3"/>
    <p:sldId id="371" r:id="rId4"/>
    <p:sldId id="372" r:id="rId5"/>
    <p:sldId id="382" r:id="rId6"/>
    <p:sldId id="373" r:id="rId7"/>
    <p:sldId id="383" r:id="rId8"/>
    <p:sldId id="384" r:id="rId9"/>
    <p:sldId id="374" r:id="rId10"/>
    <p:sldId id="375" r:id="rId11"/>
    <p:sldId id="376" r:id="rId12"/>
    <p:sldId id="377" r:id="rId13"/>
    <p:sldId id="378" r:id="rId14"/>
    <p:sldId id="379" r:id="rId15"/>
    <p:sldId id="380" r:id="rId16"/>
    <p:sldId id="381" r:id="rId17"/>
    <p:sldId id="385" r:id="rId18"/>
    <p:sldId id="38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dirty="0"/>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r>
              <a:rPr lang="en-US" smtClean="0">
                <a:latin typeface="Times New Roman" pitchFamily="-111" charset="0"/>
              </a:rPr>
              <a:t>This slide’s graphic illustrates the process of purchasing a book prior to reengineering, including the steps if a book is not available. It emphasizes the sequential nature of the task. Besides the time taken for this process, what are other disadvantages of this traditional business process? </a:t>
            </a:r>
          </a:p>
          <a:p>
            <a:endParaRPr lang="en-US" smtClean="0">
              <a:latin typeface="Times New Roman" pitchFamily="-111" charset="0"/>
            </a:endParaRPr>
          </a:p>
        </p:txBody>
      </p:sp>
      <p:sp>
        <p:nvSpPr>
          <p:cNvPr id="27652" name="Slide Number Placeholder 3"/>
          <p:cNvSpPr>
            <a:spLocks noGrp="1"/>
          </p:cNvSpPr>
          <p:nvPr>
            <p:ph type="sldNum" sz="quarter" idx="5"/>
          </p:nvPr>
        </p:nvSpPr>
        <p:spPr>
          <a:noFill/>
        </p:spPr>
        <p:txBody>
          <a:bodyPr/>
          <a:lstStyle/>
          <a:p>
            <a:fld id="{0FEFBFD2-C942-4CE3-87C0-745F52646AF6}" type="slidenum">
              <a:rPr lang="en-US"/>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r>
              <a:rPr lang="en-US" smtClean="0">
                <a:latin typeface="Times New Roman" pitchFamily="-111" charset="0"/>
              </a:rPr>
              <a:t>This graphic illustrates the book purchasing process after reengineering as an online process. The new process and technology has reduced numerous stages to four or five. What are the elements that have allowed these steps to occur? Which of the four types of organizational change described earlier does this redesigned process most closely resemble – automation, rationalization, redesign, paradigm shift?</a:t>
            </a:r>
          </a:p>
        </p:txBody>
      </p:sp>
      <p:sp>
        <p:nvSpPr>
          <p:cNvPr id="29700" name="Slide Number Placeholder 3"/>
          <p:cNvSpPr>
            <a:spLocks noGrp="1"/>
          </p:cNvSpPr>
          <p:nvPr>
            <p:ph type="sldNum" sz="quarter" idx="5"/>
          </p:nvPr>
        </p:nvSpPr>
        <p:spPr>
          <a:noFill/>
        </p:spPr>
        <p:txBody>
          <a:bodyPr/>
          <a:lstStyle/>
          <a:p>
            <a:fld id="{D26D461D-7312-40FE-A006-5EE2F80702B6}" type="slidenum">
              <a:rPr lang="en-US"/>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with Bottom Caption">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0"/>
            <a:ext cx="9906000" cy="523875"/>
          </a:xfrm>
          <a:prstGeom prst="rect">
            <a:avLst/>
          </a:prstGeom>
          <a:noFill/>
          <a:ln w="12700">
            <a:noFill/>
            <a:miter lim="800000"/>
            <a:headEnd/>
            <a:tailEnd/>
          </a:ln>
          <a:effectLst/>
        </p:spPr>
        <p:txBody>
          <a:bodyPr lIns="90488" tIns="44450" rIns="90488" bIns="44450" anchor="ctr"/>
          <a:lstStyle/>
          <a:p>
            <a:pPr algn="ctr" eaLnBrk="0" hangingPunct="0"/>
            <a:r>
              <a:rPr lang="en-US" b="1">
                <a:solidFill>
                  <a:srgbClr val="9F0F10"/>
                </a:solidFill>
                <a:effectLst>
                  <a:outerShdw blurRad="38100" dist="38100" dir="2700000" algn="tl">
                    <a:srgbClr val="C0C0C0"/>
                  </a:outerShdw>
                </a:effectLst>
                <a:latin typeface="Cambria" pitchFamily="-111" charset="0"/>
              </a:rPr>
              <a:t>Management Information Systems</a:t>
            </a:r>
            <a:endParaRPr lang="en-US" sz="1800" b="1">
              <a:solidFill>
                <a:srgbClr val="9F0F10"/>
              </a:solidFill>
              <a:effectLst>
                <a:outerShdw blurRad="38100" dist="38100" dir="2700000" algn="tl">
                  <a:srgbClr val="C0C0C0"/>
                </a:outerShdw>
              </a:effectLst>
              <a:latin typeface="Cambria" pitchFamily="-111" charset="0"/>
            </a:endParaRPr>
          </a:p>
        </p:txBody>
      </p:sp>
      <p:sp>
        <p:nvSpPr>
          <p:cNvPr id="12" name="Text Placeholder 11"/>
          <p:cNvSpPr>
            <a:spLocks noGrp="1"/>
          </p:cNvSpPr>
          <p:nvPr>
            <p:ph type="body" sz="quarter" idx="12"/>
          </p:nvPr>
        </p:nvSpPr>
        <p:spPr>
          <a:xfrm>
            <a:off x="0" y="1066800"/>
            <a:ext cx="9906000" cy="381000"/>
          </a:xfrm>
        </p:spPr>
        <p:txBody>
          <a:bodyPr/>
          <a:lstStyle>
            <a:lvl1pPr algn="ctr">
              <a:buNone/>
              <a:defRPr sz="2000" b="1">
                <a:solidFill>
                  <a:srgbClr val="9F0F10"/>
                </a:solidFill>
                <a:effectLst/>
                <a:latin typeface="Cambria" pitchFamily="18" charset="0"/>
              </a:defRPr>
            </a:lvl1pPr>
            <a:lvl2pPr algn="ctr">
              <a:buNone/>
              <a:defRPr sz="2000" b="1">
                <a:solidFill>
                  <a:srgbClr val="9F0F10"/>
                </a:solidFill>
                <a:latin typeface="+mj-lt"/>
              </a:defRPr>
            </a:lvl2pPr>
            <a:lvl3pPr algn="ctr">
              <a:buNone/>
              <a:defRPr sz="2000" b="1">
                <a:solidFill>
                  <a:srgbClr val="9F0F10"/>
                </a:solidFill>
                <a:latin typeface="+mj-lt"/>
              </a:defRPr>
            </a:lvl3pPr>
            <a:lvl4pPr algn="ctr">
              <a:buNone/>
              <a:defRPr sz="2000" b="1">
                <a:solidFill>
                  <a:srgbClr val="9F0F10"/>
                </a:solidFill>
                <a:latin typeface="+mj-lt"/>
              </a:defRPr>
            </a:lvl4pPr>
            <a:lvl5pPr algn="ctr">
              <a:buNone/>
              <a:defRPr sz="2000" b="1">
                <a:solidFill>
                  <a:srgbClr val="9F0F10"/>
                </a:solidFill>
                <a:latin typeface="+mj-lt"/>
              </a:defRPr>
            </a:lvl5pPr>
          </a:lstStyle>
          <a:p>
            <a:pPr lvl="0"/>
            <a:r>
              <a:rPr lang="en-US" dirty="0" smtClean="0"/>
              <a:t>Click to edit Master text styles</a:t>
            </a:r>
          </a:p>
        </p:txBody>
      </p:sp>
      <p:sp>
        <p:nvSpPr>
          <p:cNvPr id="9" name="Picture Placeholder 8"/>
          <p:cNvSpPr>
            <a:spLocks noGrp="1"/>
          </p:cNvSpPr>
          <p:nvPr>
            <p:ph type="pic" sz="quarter" idx="15"/>
          </p:nvPr>
        </p:nvSpPr>
        <p:spPr>
          <a:xfrm>
            <a:off x="412750" y="2209800"/>
            <a:ext cx="9080500" cy="3211794"/>
          </a:xfrm>
          <a:ln w="19050">
            <a:solidFill>
              <a:schemeClr val="accent4"/>
            </a:solidFill>
          </a:ln>
        </p:spPr>
        <p:txBody>
          <a:bodyPr/>
          <a:lstStyle/>
          <a:p>
            <a:pPr lvl="0"/>
            <a:endParaRPr lang="en-US" noProof="0" dirty="0"/>
          </a:p>
        </p:txBody>
      </p:sp>
      <p:sp>
        <p:nvSpPr>
          <p:cNvPr id="11" name="Text Placeholder 10"/>
          <p:cNvSpPr>
            <a:spLocks noGrp="1"/>
          </p:cNvSpPr>
          <p:nvPr>
            <p:ph type="body" sz="quarter" idx="16"/>
          </p:nvPr>
        </p:nvSpPr>
        <p:spPr>
          <a:xfrm>
            <a:off x="0" y="1600200"/>
            <a:ext cx="9906000" cy="381000"/>
          </a:xfrm>
        </p:spPr>
        <p:txBody>
          <a:bodyPr/>
          <a:lstStyle>
            <a:lvl1pPr marL="0" indent="0" algn="ctr">
              <a:spcBef>
                <a:spcPts val="0"/>
              </a:spcBef>
              <a:buFont typeface="Arial" pitchFamily="34" charset="0"/>
              <a:buNone/>
              <a:defRPr sz="1800" b="1"/>
            </a:lvl1pPr>
            <a:lvl2pPr>
              <a:defRPr sz="1600"/>
            </a:lvl2pPr>
            <a:lvl3pPr>
              <a:defRPr sz="1400"/>
            </a:lvl3pPr>
            <a:lvl4pPr>
              <a:defRPr sz="1200"/>
            </a:lvl4pPr>
            <a:lvl5pPr>
              <a:defRPr sz="1200"/>
            </a:lvl5pPr>
          </a:lstStyle>
          <a:p>
            <a:pPr lvl="0"/>
            <a:r>
              <a:rPr lang="en-US" dirty="0" smtClean="0"/>
              <a:t>Click to edit Master text styles</a:t>
            </a:r>
          </a:p>
        </p:txBody>
      </p:sp>
      <p:sp>
        <p:nvSpPr>
          <p:cNvPr id="13" name="Text Placeholder 10"/>
          <p:cNvSpPr>
            <a:spLocks noGrp="1"/>
          </p:cNvSpPr>
          <p:nvPr>
            <p:ph type="body" sz="quarter" idx="17"/>
          </p:nvPr>
        </p:nvSpPr>
        <p:spPr>
          <a:xfrm>
            <a:off x="1981200" y="5791200"/>
            <a:ext cx="7429500" cy="457200"/>
          </a:xfrm>
        </p:spPr>
        <p:txBody>
          <a:bodyPr/>
          <a:lstStyle>
            <a:lvl1pPr marL="0" indent="0" algn="l">
              <a:buFont typeface="Arial" pitchFamily="34" charset="0"/>
              <a:buNone/>
              <a:defRPr sz="1200" b="0"/>
            </a:lvl1pPr>
            <a:lvl2pPr>
              <a:defRPr sz="1600"/>
            </a:lvl2pPr>
            <a:lvl3pPr>
              <a:defRPr sz="1400"/>
            </a:lvl3pPr>
            <a:lvl4pPr>
              <a:defRPr sz="1200"/>
            </a:lvl4pPr>
            <a:lvl5pPr>
              <a:defRPr sz="1200"/>
            </a:lvl5pPr>
          </a:lstStyle>
          <a:p>
            <a:pPr lvl="0"/>
            <a:r>
              <a:rPr lang="en-US" dirty="0" smtClean="0"/>
              <a:t>Click to edit Master text styles</a:t>
            </a:r>
          </a:p>
        </p:txBody>
      </p:sp>
      <p:sp>
        <p:nvSpPr>
          <p:cNvPr id="14" name="Text Placeholder 10"/>
          <p:cNvSpPr>
            <a:spLocks noGrp="1"/>
          </p:cNvSpPr>
          <p:nvPr>
            <p:ph type="body" sz="quarter" idx="18"/>
          </p:nvPr>
        </p:nvSpPr>
        <p:spPr>
          <a:xfrm>
            <a:off x="577850" y="5791200"/>
            <a:ext cx="990600" cy="228600"/>
          </a:xfrm>
        </p:spPr>
        <p:txBody>
          <a:bodyPr/>
          <a:lstStyle>
            <a:lvl1pPr marL="0" indent="0" algn="l">
              <a:buFont typeface="Arial" pitchFamily="34" charset="0"/>
              <a:buNone/>
              <a:defRPr sz="1200" b="1" baseline="0"/>
            </a:lvl1pPr>
            <a:lvl2pPr>
              <a:defRPr sz="1600"/>
            </a:lvl2pPr>
            <a:lvl3pPr>
              <a:defRPr sz="1400"/>
            </a:lvl3pPr>
            <a:lvl4pPr>
              <a:defRPr sz="1200"/>
            </a:lvl4pPr>
            <a:lvl5pPr>
              <a:defRPr sz="1200"/>
            </a:lvl5pPr>
          </a:lstStyle>
          <a:p>
            <a:pPr lvl="0"/>
            <a:r>
              <a:rPr lang="en-US" dirty="0" smtClean="0"/>
              <a:t>Click to edit Master text styles</a:t>
            </a:r>
          </a:p>
        </p:txBody>
      </p:sp>
      <p:sp>
        <p:nvSpPr>
          <p:cNvPr id="18" name="Title 1"/>
          <p:cNvSpPr>
            <a:spLocks noGrp="1"/>
          </p:cNvSpPr>
          <p:nvPr>
            <p:ph type="title"/>
          </p:nvPr>
        </p:nvSpPr>
        <p:spPr>
          <a:xfrm>
            <a:off x="0" y="457200"/>
            <a:ext cx="9906000" cy="533400"/>
          </a:xfrm>
        </p:spPr>
        <p:txBody>
          <a:bodyPr anchor="t"/>
          <a:lstStyle>
            <a:lvl1pPr>
              <a:lnSpc>
                <a:spcPts val="2000"/>
              </a:lnSpc>
              <a:defRPr sz="1800" b="1">
                <a:solidFill>
                  <a:schemeClr val="accent5">
                    <a:lumMod val="75000"/>
                  </a:schemeClr>
                </a:solidFill>
                <a:latin typeface="+mn-lt"/>
              </a:defRPr>
            </a:lvl1pPr>
          </a:lstStyle>
          <a:p>
            <a:r>
              <a:rPr lang="en-US" dirty="0" smtClean="0"/>
              <a:t>Click to edit Master title style</a:t>
            </a:r>
            <a:endParaRPr lang="en-US" dirty="0"/>
          </a:p>
        </p:txBody>
      </p:sp>
      <p:sp>
        <p:nvSpPr>
          <p:cNvPr id="10" name="Footer Placeholder 4"/>
          <p:cNvSpPr>
            <a:spLocks noGrp="1"/>
          </p:cNvSpPr>
          <p:nvPr>
            <p:ph type="ftr" sz="quarter" idx="19"/>
          </p:nvPr>
        </p:nvSpPr>
        <p:spPr>
          <a:xfrm>
            <a:off x="6273800" y="6569076"/>
            <a:ext cx="3136900" cy="288925"/>
          </a:xfrm>
          <a:prstGeom prst="rect">
            <a:avLst/>
          </a:prstGeom>
        </p:spPr>
        <p:txBody>
          <a:bodyPr vert="horz" wrap="square" lIns="91440" tIns="45720" rIns="91440" bIns="45720" numCol="1" anchor="t" anchorCtr="0" compatLnSpc="1">
            <a:prstTxWarp prst="textNoShape">
              <a:avLst/>
            </a:prstTxWarp>
          </a:bodyPr>
          <a:lstStyle>
            <a:lvl1pPr algn="r">
              <a:defRPr sz="1400" b="1">
                <a:solidFill>
                  <a:schemeClr val="bg1"/>
                </a:solidFill>
              </a:defRPr>
            </a:lvl1pPr>
          </a:lstStyle>
          <a:p>
            <a:r>
              <a:rPr lang="en-US"/>
              <a:t>©  Prentice Hall 2011</a:t>
            </a:r>
          </a:p>
        </p:txBody>
      </p:sp>
      <p:sp>
        <p:nvSpPr>
          <p:cNvPr id="15" name="Slide Number Placeholder 5"/>
          <p:cNvSpPr>
            <a:spLocks noGrp="1"/>
          </p:cNvSpPr>
          <p:nvPr>
            <p:ph type="sldNum" sz="quarter" idx="20"/>
          </p:nvPr>
        </p:nvSpPr>
        <p:spPr>
          <a:xfrm>
            <a:off x="495300" y="6569076"/>
            <a:ext cx="2311400" cy="288925"/>
          </a:xfrm>
          <a:prstGeom prst="rect">
            <a:avLst/>
          </a:prstGeom>
        </p:spPr>
        <p:txBody>
          <a:bodyPr vert="horz" wrap="square" lIns="91440" tIns="45720" rIns="91440" bIns="45720" numCol="1" anchor="t" anchorCtr="0" compatLnSpc="1">
            <a:prstTxWarp prst="textNoShape">
              <a:avLst/>
            </a:prstTxWarp>
          </a:bodyPr>
          <a:lstStyle>
            <a:lvl1pPr>
              <a:defRPr sz="1400" b="1">
                <a:solidFill>
                  <a:schemeClr val="bg1"/>
                </a:solidFill>
              </a:defRPr>
            </a:lvl1pPr>
          </a:lstStyle>
          <a:p>
            <a:fld id="{E723024E-8B01-49C0-8CA7-0CE4225ACFF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الحادية عشر</a:t>
            </a:r>
          </a:p>
          <a:p>
            <a:pPr rtl="1" eaLnBrk="1" hangingPunct="1"/>
            <a:r>
              <a:rPr lang="ar-SA" b="1" dirty="0" smtClean="0">
                <a:solidFill>
                  <a:srgbClr val="C00000"/>
                </a:solidFill>
              </a:rPr>
              <a:t>إعادة تصميم المنظمات باستخدام نظم المعلومات </a:t>
            </a:r>
            <a:endParaRPr lang="ar-EG" b="1" dirty="0" smtClean="0">
              <a:solidFill>
                <a:srgbClr val="C00000"/>
              </a:solidFill>
              <a:cs typeface="Arial" pitchFamily="34" charset="0"/>
            </a:endParaRPr>
          </a:p>
          <a:p>
            <a:pPr rtl="1" eaLnBrk="1" hangingPunct="1"/>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lvl="1" indent="-514350" rtl="1">
              <a:buFont typeface="Wingdings" pitchFamily="2" charset="2"/>
              <a:buChar char="q"/>
            </a:pPr>
            <a:r>
              <a:rPr lang="ar-SA" sz="2400" b="1" dirty="0" smtClean="0">
                <a:solidFill>
                  <a:srgbClr val="009900"/>
                </a:solidFill>
              </a:rPr>
              <a:t> تأثير وقدرات تكنولوجيا المعلومات</a:t>
            </a:r>
          </a:p>
          <a:p>
            <a:pPr marL="514350" lvl="1" indent="-514350" rtl="1">
              <a:buFont typeface="Wingdings" pitchFamily="2" charset="2"/>
              <a:buChar char="q"/>
            </a:pPr>
            <a:r>
              <a:rPr lang="ar-SA" sz="2400" b="1" dirty="0" smtClean="0">
                <a:solidFill>
                  <a:srgbClr val="009900"/>
                </a:solidFill>
              </a:rPr>
              <a:t>إعادة هندسة إجراءات الأعمال </a:t>
            </a:r>
            <a:r>
              <a:rPr lang="en-US" sz="2400" b="1" dirty="0" smtClean="0">
                <a:solidFill>
                  <a:srgbClr val="009900"/>
                </a:solidFill>
              </a:rPr>
              <a:t>Business Process Reengineering</a:t>
            </a:r>
            <a:endParaRPr lang="ar-SA" sz="2400" b="1" dirty="0" smtClean="0">
              <a:solidFill>
                <a:srgbClr val="009900"/>
              </a:solidFill>
            </a:endParaRPr>
          </a:p>
          <a:p>
            <a:pPr marL="514350" lvl="1" indent="-514350" rtl="1">
              <a:buFont typeface="Wingdings" pitchFamily="2" charset="2"/>
              <a:buChar char="q"/>
            </a:pPr>
            <a:r>
              <a:rPr lang="ar-SA" sz="2400" b="1" dirty="0" smtClean="0">
                <a:solidFill>
                  <a:srgbClr val="009900"/>
                </a:solidFill>
              </a:rPr>
              <a:t> خطوات إعادة هندسة إجراءات المنظمة</a:t>
            </a:r>
          </a:p>
          <a:p>
            <a:pPr marL="514350" lvl="1" indent="-514350" rtl="1">
              <a:buFont typeface="Wingdings" pitchFamily="2" charset="2"/>
              <a:buChar char="q"/>
            </a:pPr>
            <a:r>
              <a:rPr lang="ar-SA" sz="2400" b="1" dirty="0" smtClean="0">
                <a:solidFill>
                  <a:srgbClr val="009900"/>
                </a:solidFill>
              </a:rPr>
              <a:t>تحسين إجراءات الأعمال وإدارة الجودة الشاملة</a:t>
            </a:r>
            <a:r>
              <a:rPr lang="en-US" sz="2400" b="1" dirty="0" smtClean="0">
                <a:solidFill>
                  <a:srgbClr val="009900"/>
                </a:solidFill>
              </a:rPr>
              <a:t>Business Process Improvement &amp; Total Quality Management-TQM</a:t>
            </a:r>
            <a:endParaRPr lang="ar-SA" sz="2400" b="1" dirty="0" smtClean="0">
              <a:solidFill>
                <a:srgbClr val="009900"/>
              </a:solidFill>
            </a:endParaRPr>
          </a:p>
          <a:p>
            <a:pPr marL="514350" lvl="1" indent="-514350" rtl="1">
              <a:buFont typeface="Wingdings" pitchFamily="2" charset="2"/>
              <a:buChar char="q"/>
            </a:pPr>
            <a:r>
              <a:rPr lang="ar-SA" sz="2400" b="1" dirty="0" smtClean="0">
                <a:solidFill>
                  <a:srgbClr val="009900"/>
                </a:solidFill>
              </a:rPr>
              <a:t>إدارة إجراءات الأعمال </a:t>
            </a:r>
            <a:r>
              <a:rPr lang="en-US" sz="2400" b="1" dirty="0" smtClean="0">
                <a:solidFill>
                  <a:srgbClr val="009900"/>
                </a:solidFill>
              </a:rPr>
              <a:t>Business Process Management-BMP</a:t>
            </a:r>
            <a:endParaRPr lang="ar-EG" sz="2400" b="1" dirty="0" smtClean="0">
              <a:solidFill>
                <a:srgbClr val="009900"/>
              </a:solidFill>
            </a:endParaRPr>
          </a:p>
          <a:p>
            <a:pPr marL="514350" lvl="1" indent="-514350" rtl="1">
              <a:buFont typeface="Wingdings" pitchFamily="2" charset="2"/>
              <a:buChar char="q"/>
            </a:pPr>
            <a:r>
              <a:rPr lang="ar-SA" sz="2400" b="1" dirty="0" smtClean="0">
                <a:solidFill>
                  <a:srgbClr val="009900"/>
                </a:solidFill>
              </a:rPr>
              <a:t>إدارة الجودة الشاملة </a:t>
            </a:r>
            <a:r>
              <a:rPr lang="en-US" sz="2400" b="1" dirty="0" smtClean="0">
                <a:solidFill>
                  <a:srgbClr val="009900"/>
                </a:solidFill>
              </a:rPr>
              <a:t>TQM</a:t>
            </a:r>
            <a:endParaRPr lang="ar-EG" sz="2400" b="1" dirty="0" smtClean="0">
              <a:solidFill>
                <a:srgbClr val="009900"/>
              </a:solidFill>
            </a:endParaRPr>
          </a:p>
          <a:p>
            <a:pPr marL="514350" lvl="1" indent="-514350" rtl="1">
              <a:buFont typeface="Wingdings" pitchFamily="2" charset="2"/>
              <a:buChar char="q"/>
            </a:pPr>
            <a:r>
              <a:rPr lang="ar-SA" sz="2400" b="1" dirty="0" smtClean="0">
                <a:solidFill>
                  <a:srgbClr val="009900"/>
                </a:solidFill>
              </a:rPr>
              <a:t> كيفية مساهمة نظم المعلومات في إدارة الجودة </a:t>
            </a:r>
            <a:r>
              <a:rPr lang="ar-SA" sz="2400" b="1" dirty="0" smtClean="0">
                <a:solidFill>
                  <a:srgbClr val="009900"/>
                </a:solidFill>
              </a:rPr>
              <a:t>الشاملة</a:t>
            </a:r>
            <a:endParaRPr lang="ar-EG" sz="2400" b="1" dirty="0" smtClean="0">
              <a:solidFill>
                <a:srgbClr val="009900"/>
              </a:solidFill>
            </a:endParaRPr>
          </a:p>
          <a:p>
            <a:pPr marL="514350" lvl="1" indent="-514350" rtl="1">
              <a:buFont typeface="Wingdings" pitchFamily="2" charset="2"/>
              <a:buChar char="q"/>
            </a:pPr>
            <a:r>
              <a:rPr lang="ar-EG" sz="2400" b="1" dirty="0" smtClean="0">
                <a:solidFill>
                  <a:srgbClr val="009900"/>
                </a:solidFill>
              </a:rPr>
              <a:t>مقدمة :</a:t>
            </a:r>
            <a:r>
              <a:rPr lang="ar-SA" sz="2400" b="1" dirty="0" smtClean="0">
                <a:solidFill>
                  <a:srgbClr val="009900"/>
                </a:solidFill>
                <a:ea typeface="+mj-ea"/>
                <a:cs typeface="Arial"/>
              </a:rPr>
              <a:t>تطوير النظم </a:t>
            </a:r>
            <a:r>
              <a:rPr lang="en-US" sz="2400" b="1" dirty="0" smtClean="0">
                <a:solidFill>
                  <a:srgbClr val="009900"/>
                </a:solidFill>
                <a:ea typeface="+mj-ea"/>
                <a:cs typeface="Arial"/>
              </a:rPr>
              <a:t>Systems Development</a:t>
            </a:r>
            <a:endParaRPr lang="ar-EG" sz="2400" b="1" dirty="0" smtClean="0">
              <a:solidFill>
                <a:srgbClr val="009900"/>
              </a:solidFill>
            </a:endParaRPr>
          </a:p>
          <a:p>
            <a:pPr marL="514350" lvl="1" indent="-514350" rtl="1">
              <a:buFont typeface="Wingdings" pitchFamily="2" charset="2"/>
              <a:buChar char="q"/>
            </a:pPr>
            <a:endParaRPr lang="ar-SA" sz="2400" b="1" dirty="0" smtClean="0">
              <a:solidFill>
                <a:srgbClr val="009900"/>
              </a:solidFill>
            </a:endParaRPr>
          </a:p>
          <a:p>
            <a:pPr marL="514350" lvl="1" indent="-514350" rtl="1">
              <a:buFont typeface="Wingdings" pitchFamily="2" charset="2"/>
              <a:buChar char="q"/>
            </a:pPr>
            <a:endParaRPr lang="ar-SA" sz="2400" b="1" dirty="0" smtClean="0">
              <a:solidFill>
                <a:srgbClr val="009900"/>
              </a:solidFill>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B451192-5E2C-4A80-A0CD-76FADA5AA297}" type="datetime1">
              <a:rPr lang="en-US" smtClean="0"/>
              <a:pPr>
                <a:defRPr/>
              </a:pPr>
              <a:t>11/5/2013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تأثير وقدرات تكنولوجيا المعلومات</a:t>
            </a:r>
          </a:p>
        </p:txBody>
      </p:sp>
      <p:sp>
        <p:nvSpPr>
          <p:cNvPr id="3" name="عنصر نائب للمحتوى 2"/>
          <p:cNvSpPr>
            <a:spLocks noGrp="1"/>
          </p:cNvSpPr>
          <p:nvPr>
            <p:ph idx="1"/>
          </p:nvPr>
        </p:nvSpPr>
        <p:spPr>
          <a:xfrm>
            <a:off x="309530" y="1214422"/>
            <a:ext cx="9520271" cy="4876800"/>
          </a:xfrm>
        </p:spPr>
        <p:txBody>
          <a:bodyPr/>
          <a:lstStyle/>
          <a:p>
            <a:pPr rtl="1"/>
            <a:endParaRPr lang="ar-EG" sz="2400" b="1" dirty="0" smtClean="0"/>
          </a:p>
          <a:p>
            <a:pPr rtl="1"/>
            <a:r>
              <a:rPr lang="ar-SA" sz="2400" b="1" dirty="0" smtClean="0"/>
              <a:t>من تأثيرات تكنولوجيا المعلومات على عمل المنظمة وزيادة كفاءتها : </a:t>
            </a:r>
          </a:p>
          <a:p>
            <a:pPr lvl="1" rtl="1">
              <a:buFont typeface="Wingdings" pitchFamily="2" charset="2"/>
              <a:buChar char="q"/>
            </a:pPr>
            <a:r>
              <a:rPr lang="ar-SA" sz="2400" b="1" u="sng" dirty="0" smtClean="0"/>
              <a:t>القدرة التحليلية </a:t>
            </a:r>
            <a:r>
              <a:rPr lang="en-US" sz="2400" b="1" u="sng" dirty="0" smtClean="0"/>
              <a:t>Analytical Capability</a:t>
            </a:r>
            <a:r>
              <a:rPr lang="ar-SA" sz="2400" b="1" u="sng" dirty="0" smtClean="0"/>
              <a:t>:</a:t>
            </a:r>
            <a:r>
              <a:rPr lang="ar-SA" sz="2400" b="1" dirty="0" smtClean="0"/>
              <a:t> توفير تكنولوجيا المعلومات القدرة على تحليل البيانات والمعلومات من خلال أدوات لهذا الغرض. </a:t>
            </a:r>
            <a:endParaRPr lang="en-US" sz="2400" b="1" dirty="0" smtClean="0"/>
          </a:p>
          <a:p>
            <a:pPr lvl="1" rtl="1">
              <a:buFont typeface="Wingdings" pitchFamily="2" charset="2"/>
              <a:buChar char="q"/>
            </a:pPr>
            <a:r>
              <a:rPr lang="ar-SA" sz="2400" b="1" u="sng" dirty="0" smtClean="0"/>
              <a:t>القدرة المعلوماتية </a:t>
            </a:r>
            <a:r>
              <a:rPr lang="en-US" sz="2400" b="1" u="sng" dirty="0" smtClean="0"/>
              <a:t>Informational Capability</a:t>
            </a:r>
            <a:r>
              <a:rPr lang="ar-SA" sz="2400" b="1" u="sng" dirty="0" smtClean="0"/>
              <a:t>:</a:t>
            </a:r>
            <a:r>
              <a:rPr lang="ar-SA" sz="2400" b="1" dirty="0" smtClean="0"/>
              <a:t> توفير كميات كبيرة ومفصلة من المعلومات في مختلف المجالات.</a:t>
            </a:r>
          </a:p>
          <a:p>
            <a:pPr lvl="1" rtl="1">
              <a:buFont typeface="Wingdings" pitchFamily="2" charset="2"/>
              <a:buChar char="q"/>
            </a:pPr>
            <a:r>
              <a:rPr lang="ar-SA" sz="2400" b="1" u="sng" dirty="0" smtClean="0"/>
              <a:t>القدرة على التغيير المرحلي </a:t>
            </a:r>
            <a:r>
              <a:rPr lang="ar-SA" sz="2400" b="1" u="sng" dirty="0" err="1" smtClean="0"/>
              <a:t>التتابعي</a:t>
            </a:r>
            <a:r>
              <a:rPr lang="ar-SA" sz="2400" b="1" u="sng" dirty="0" smtClean="0"/>
              <a:t> </a:t>
            </a:r>
            <a:r>
              <a:rPr lang="en-US" sz="2400" b="1" u="sng" dirty="0" smtClean="0"/>
              <a:t>Sequential Change Capability </a:t>
            </a:r>
            <a:r>
              <a:rPr lang="ar-SA" sz="2400" b="1" u="sng" dirty="0" smtClean="0"/>
              <a:t>:</a:t>
            </a:r>
            <a:r>
              <a:rPr lang="ar-SA" sz="2400" b="1" dirty="0" smtClean="0"/>
              <a:t> تساعد تكنولوجيا المعلومات وأدواتها في إحداث التغيير المطلوب في المنظمة بشكل تتابعي ومتوازي دون إرباك العمل.</a:t>
            </a:r>
            <a:endParaRPr lang="en-US" sz="2400" b="1" dirty="0" smtClean="0"/>
          </a:p>
          <a:p>
            <a:pPr lvl="1" rtl="1">
              <a:buFont typeface="Wingdings" pitchFamily="2" charset="2"/>
              <a:buChar char="q"/>
            </a:pPr>
            <a:r>
              <a:rPr lang="ar-SA" sz="2400" b="1" u="sng" dirty="0" smtClean="0"/>
              <a:t>القدرة على </a:t>
            </a:r>
            <a:r>
              <a:rPr lang="ar-SA" sz="2400" b="1" u="sng" dirty="0" err="1" smtClean="0"/>
              <a:t>ادارة</a:t>
            </a:r>
            <a:r>
              <a:rPr lang="ar-SA" sz="2400" b="1" u="sng" dirty="0" smtClean="0"/>
              <a:t> المعرفة </a:t>
            </a:r>
            <a:r>
              <a:rPr lang="en-US" sz="2400" b="1" u="sng" dirty="0" smtClean="0"/>
              <a:t>Knowledge Management Capability</a:t>
            </a:r>
            <a:r>
              <a:rPr lang="ar-SA" sz="2400" b="1" u="sng" dirty="0" smtClean="0"/>
              <a:t>: </a:t>
            </a:r>
            <a:r>
              <a:rPr lang="ar-SA" sz="2400" b="1" dirty="0" smtClean="0"/>
              <a:t>تمكين الحصول على المعلومات وتوزيعها بشكل دقيق  وسريع. </a:t>
            </a:r>
            <a:endParaRPr lang="en-US" sz="2400" b="1" dirty="0" smtClean="0"/>
          </a:p>
          <a:p>
            <a:pPr lvl="1" rtl="1">
              <a:buFont typeface="Wingdings" pitchFamily="2" charset="2"/>
              <a:buChar char="q"/>
            </a:pPr>
            <a:endParaRPr lang="en-US" sz="2400" b="1" dirty="0" smtClean="0"/>
          </a:p>
          <a:p>
            <a:pPr marL="514350" indent="-514350" rtl="1">
              <a:buNone/>
            </a:pP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تأثير وقدرات تكنولوجيا المعلومات</a:t>
            </a:r>
          </a:p>
        </p:txBody>
      </p:sp>
      <p:sp>
        <p:nvSpPr>
          <p:cNvPr id="3" name="عنصر نائب للمحتوى 2"/>
          <p:cNvSpPr>
            <a:spLocks noGrp="1"/>
          </p:cNvSpPr>
          <p:nvPr>
            <p:ph idx="1"/>
          </p:nvPr>
        </p:nvSpPr>
        <p:spPr>
          <a:xfrm>
            <a:off x="309530" y="1214422"/>
            <a:ext cx="9520271" cy="4876800"/>
          </a:xfrm>
        </p:spPr>
        <p:txBody>
          <a:bodyPr/>
          <a:lstStyle/>
          <a:p>
            <a:pPr rtl="1">
              <a:buFont typeface="Wingdings" pitchFamily="2" charset="2"/>
              <a:buChar char="q"/>
            </a:pPr>
            <a:endParaRPr lang="ar-SA" sz="2800" b="1" dirty="0" smtClean="0"/>
          </a:p>
          <a:p>
            <a:pPr lvl="1" rtl="1">
              <a:buFont typeface="Wingdings" pitchFamily="2" charset="2"/>
              <a:buChar char="q"/>
            </a:pPr>
            <a:r>
              <a:rPr lang="ar-SA" sz="2400" b="1" u="sng" dirty="0" smtClean="0"/>
              <a:t>القدرة على متابعة انجاز العمل </a:t>
            </a:r>
            <a:r>
              <a:rPr lang="en-US" sz="2400" b="1" u="sng" dirty="0" smtClean="0"/>
              <a:t>Tasks Tracking Capability</a:t>
            </a:r>
            <a:r>
              <a:rPr lang="ar-SA" sz="2400" b="1" u="sng" dirty="0" smtClean="0"/>
              <a:t>:</a:t>
            </a:r>
            <a:r>
              <a:rPr lang="ar-SA" sz="2400" b="1" dirty="0" smtClean="0"/>
              <a:t> القدرة على متابعة الأعمال ومدى انجازها وكذلك متابعة المدخلات والمخرجات أثناء تنفيذ العمل. </a:t>
            </a:r>
            <a:endParaRPr lang="en-US" sz="2400" b="1" dirty="0" smtClean="0"/>
          </a:p>
          <a:p>
            <a:pPr lvl="1" rtl="1">
              <a:buFont typeface="Wingdings" pitchFamily="2" charset="2"/>
              <a:buChar char="q"/>
            </a:pPr>
            <a:r>
              <a:rPr lang="ar-SA" sz="2400" b="1" u="sng" dirty="0" smtClean="0"/>
              <a:t>القدرة على إلغاء الوسطاء </a:t>
            </a:r>
            <a:r>
              <a:rPr lang="en-US" sz="2400" b="1" u="sng" dirty="0" smtClean="0"/>
              <a:t>Disintermediation</a:t>
            </a:r>
            <a:r>
              <a:rPr lang="ar-SA" sz="2400" b="1" u="sng" dirty="0" smtClean="0"/>
              <a:t>:</a:t>
            </a:r>
            <a:r>
              <a:rPr lang="ar-SA" sz="2400" b="1" dirty="0" smtClean="0"/>
              <a:t> توفير أدوات تمكن المنظمة من الارتباط المباشر بعملائها ومورديها بشكل مباشر مما يسهل عملية الاتصال فيما بينهم وتحسين العلاقة بين هذه الأطراف، ومما يؤدي إلى سرعة تنفيذ الأعمال وتحسين جودتها. </a:t>
            </a:r>
            <a:endParaRPr lang="en-US" sz="2400" b="1" dirty="0" smtClean="0"/>
          </a:p>
          <a:p>
            <a:pPr lvl="1" rtl="1">
              <a:buFont typeface="Wingdings" pitchFamily="2" charset="2"/>
              <a:buChar char="q"/>
            </a:pPr>
            <a:endParaRPr lang="en-US" b="1" dirty="0" smtClean="0"/>
          </a:p>
          <a:p>
            <a:pPr marL="514350" indent="-514350" rtl="1">
              <a:buFont typeface="Wingdings" pitchFamily="2" charset="2"/>
              <a:buChar char="q"/>
            </a:pPr>
            <a:endParaRPr lang="en-US" sz="28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rtl="1"/>
            <a:r>
              <a:rPr lang="ar-SA" sz="2800" b="1" dirty="0" smtClean="0">
                <a:solidFill>
                  <a:srgbClr val="009900"/>
                </a:solidFill>
              </a:rPr>
              <a:t>إعادة هندسة إجراءات الأعمال </a:t>
            </a:r>
            <a:r>
              <a:rPr lang="en-US" sz="2800" b="1" dirty="0" smtClean="0">
                <a:solidFill>
                  <a:srgbClr val="009900"/>
                </a:solidFill>
              </a:rPr>
              <a:t>Business Process Reengineering</a:t>
            </a:r>
            <a:endParaRPr lang="ar-SA" sz="2800" b="1" dirty="0" smtClean="0">
              <a:solidFill>
                <a:srgbClr val="009900"/>
              </a:solidFill>
            </a:endParaRPr>
          </a:p>
        </p:txBody>
      </p:sp>
      <p:sp>
        <p:nvSpPr>
          <p:cNvPr id="3" name="عنصر نائب للمحتوى 2"/>
          <p:cNvSpPr>
            <a:spLocks noGrp="1"/>
          </p:cNvSpPr>
          <p:nvPr>
            <p:ph idx="1"/>
          </p:nvPr>
        </p:nvSpPr>
        <p:spPr>
          <a:xfrm>
            <a:off x="309530" y="1214422"/>
            <a:ext cx="9520271" cy="4876800"/>
          </a:xfrm>
        </p:spPr>
        <p:txBody>
          <a:bodyPr/>
          <a:lstStyle/>
          <a:p>
            <a:pPr rtl="1"/>
            <a:endParaRPr lang="ar-EG" sz="2400" b="1" dirty="0" smtClean="0"/>
          </a:p>
          <a:p>
            <a:pPr rtl="1"/>
            <a:endParaRPr lang="ar-EG" sz="2400" b="1" dirty="0" smtClean="0"/>
          </a:p>
          <a:p>
            <a:pPr rtl="1">
              <a:buFont typeface="Wingdings" pitchFamily="2" charset="2"/>
              <a:buChar char="q"/>
            </a:pPr>
            <a:r>
              <a:rPr lang="ar-SA" sz="2400" b="1" dirty="0" smtClean="0"/>
              <a:t> </a:t>
            </a:r>
            <a:r>
              <a:rPr lang="ar-EG" sz="2400" b="1" dirty="0" smtClean="0"/>
              <a:t>هو نوع من التغيرات الكبيرة في المؤسسات التي يتم فيها تحليل إجراءات الاعمال ,تبسيطها و إعادة تصميمها</a:t>
            </a:r>
          </a:p>
          <a:p>
            <a:pPr rtl="1">
              <a:buFont typeface="Wingdings" pitchFamily="2" charset="2"/>
              <a:buChar char="q"/>
            </a:pPr>
            <a:r>
              <a:rPr lang="ar-EG" sz="2400" b="1" dirty="0" smtClean="0"/>
              <a:t>يتم فهم طريقة تدفق العمل,ودمج الخطوات بغرض تقليص الفاقد والتخلص من تكرار المهام والمهام ذات الطبيعة اليدوية</a:t>
            </a:r>
          </a:p>
          <a:p>
            <a:pPr rtl="1">
              <a:buFont typeface="Wingdings" pitchFamily="2" charset="2"/>
              <a:buChar char="q"/>
            </a:pPr>
            <a:endParaRPr lang="ar-EG" sz="2400" b="1" dirty="0" smtClean="0"/>
          </a:p>
          <a:p>
            <a:pPr rtl="1">
              <a:buFont typeface="Wingdings" pitchFamily="2" charset="2"/>
              <a:buChar char="q"/>
            </a:pP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خطوات إعادة هندسة إجراءات المنظمة</a:t>
            </a:r>
          </a:p>
        </p:txBody>
      </p:sp>
      <p:sp>
        <p:nvSpPr>
          <p:cNvPr id="3" name="عنصر نائب للمحتوى 2"/>
          <p:cNvSpPr>
            <a:spLocks noGrp="1"/>
          </p:cNvSpPr>
          <p:nvPr>
            <p:ph idx="1"/>
          </p:nvPr>
        </p:nvSpPr>
        <p:spPr>
          <a:xfrm>
            <a:off x="309530" y="1214422"/>
            <a:ext cx="9520271" cy="4876800"/>
          </a:xfrm>
        </p:spPr>
        <p:txBody>
          <a:bodyPr/>
          <a:lstStyle/>
          <a:p>
            <a:pPr marL="514350" indent="-514350" rtl="1">
              <a:buFont typeface="+mj-lt"/>
              <a:buAutoNum type="arabicPeriod"/>
            </a:pPr>
            <a:endParaRPr lang="ar-EG" sz="2800" b="1" dirty="0" smtClean="0"/>
          </a:p>
          <a:p>
            <a:pPr marL="914400" lvl="1" indent="-457200" rtl="1">
              <a:buFont typeface="+mj-lt"/>
              <a:buAutoNum type="arabicPeriod"/>
            </a:pPr>
            <a:r>
              <a:rPr lang="ar-SA" sz="2400" b="1" dirty="0" smtClean="0"/>
              <a:t>تحديد الإجراءات التي تحتاج إلى إعادة تصميم أو هندسة </a:t>
            </a:r>
            <a:endParaRPr lang="en-US" sz="2400" b="1" dirty="0" smtClean="0"/>
          </a:p>
          <a:p>
            <a:pPr marL="914400" lvl="1" indent="-457200" rtl="1">
              <a:buFont typeface="+mj-lt"/>
              <a:buAutoNum type="arabicPeriod"/>
            </a:pPr>
            <a:r>
              <a:rPr lang="ar-SA" sz="2400" b="1" dirty="0" smtClean="0"/>
              <a:t>فهم وقياس أداء الإجراءات الحالية </a:t>
            </a:r>
            <a:r>
              <a:rPr lang="ar-EG" sz="2400" b="1" dirty="0" smtClean="0"/>
              <a:t>المطلوب إعادة تصميها </a:t>
            </a:r>
            <a:endParaRPr lang="en-US" sz="2400" b="1" dirty="0" smtClean="0"/>
          </a:p>
          <a:p>
            <a:pPr marL="914400" lvl="1" indent="-457200" rtl="1">
              <a:buFont typeface="+mj-lt"/>
              <a:buAutoNum type="arabicPeriod"/>
            </a:pPr>
            <a:r>
              <a:rPr lang="ar-EG" sz="2400" b="1" dirty="0" smtClean="0"/>
              <a:t>تصميم الاجراءات الجديدة</a:t>
            </a:r>
            <a:endParaRPr lang="en-US" sz="2400" b="1" dirty="0" smtClean="0"/>
          </a:p>
          <a:p>
            <a:pPr marL="914400" lvl="1" indent="-457200" rtl="1">
              <a:buFont typeface="+mj-lt"/>
              <a:buAutoNum type="arabicPeriod"/>
            </a:pPr>
            <a:r>
              <a:rPr lang="ar-EG" sz="2400" b="1" dirty="0" smtClean="0"/>
              <a:t>تطبيق الاجراءات الجديدة</a:t>
            </a:r>
            <a:endParaRPr lang="ar-SA" sz="2400" b="1" dirty="0" smtClean="0"/>
          </a:p>
          <a:p>
            <a:pPr marL="914400" lvl="1" indent="-457200" rtl="1">
              <a:buFont typeface="+mj-lt"/>
              <a:buAutoNum type="arabicPeriod"/>
            </a:pPr>
            <a:r>
              <a:rPr lang="ar-EG" sz="2400" b="1" dirty="0" smtClean="0"/>
              <a:t> القياس المستمر لاداء الاعمال بعد تطبيق الاجراءات الجديدة</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Placeholder 5"/>
          <p:cNvSpPr>
            <a:spLocks noGrp="1"/>
          </p:cNvSpPr>
          <p:nvPr>
            <p:ph type="body" sz="quarter" idx="12"/>
          </p:nvPr>
        </p:nvSpPr>
        <p:spPr/>
        <p:txBody>
          <a:bodyPr/>
          <a:lstStyle/>
          <a:p>
            <a:endParaRPr lang="en-US" dirty="0" smtClean="0">
              <a:latin typeface="Cambria" pitchFamily="-111" charset="0"/>
            </a:endParaRPr>
          </a:p>
        </p:txBody>
      </p:sp>
      <p:pic>
        <p:nvPicPr>
          <p:cNvPr id="11" name="Picture Placeholder 10" descr="Fig-13-02.png"/>
          <p:cNvPicPr>
            <a:picLocks noGrp="1" noChangeAspect="1"/>
          </p:cNvPicPr>
          <p:nvPr>
            <p:ph type="pic" sz="quarter" idx="15"/>
          </p:nvPr>
        </p:nvPicPr>
        <p:blipFill>
          <a:blip r:embed="rId3"/>
          <a:stretch>
            <a:fillRect/>
          </a:stretch>
        </p:blipFill>
        <p:spPr>
          <a:xfrm>
            <a:off x="533400" y="2057401"/>
            <a:ext cx="9067800" cy="3657600"/>
          </a:xfrm>
        </p:spPr>
      </p:pic>
      <p:sp>
        <p:nvSpPr>
          <p:cNvPr id="26628" name="Text Placeholder 7"/>
          <p:cNvSpPr>
            <a:spLocks noGrp="1"/>
          </p:cNvSpPr>
          <p:nvPr>
            <p:ph type="body" sz="quarter" idx="16"/>
          </p:nvPr>
        </p:nvSpPr>
        <p:spPr/>
        <p:txBody>
          <a:bodyPr/>
          <a:lstStyle/>
          <a:p>
            <a:pPr>
              <a:spcBef>
                <a:spcPct val="0"/>
              </a:spcBef>
              <a:buFont typeface="Arial" charset="0"/>
              <a:buNone/>
            </a:pPr>
            <a:r>
              <a:rPr lang="ar-EG" dirty="0" smtClean="0"/>
              <a:t>اجراءات الاعمال لنظام يدوي لشراء كتاب من مكتبة </a:t>
            </a:r>
            <a:endParaRPr lang="en-US" dirty="0" smtClean="0"/>
          </a:p>
        </p:txBody>
      </p:sp>
      <p:sp>
        <p:nvSpPr>
          <p:cNvPr id="26629" name="Text Placeholder 8"/>
          <p:cNvSpPr>
            <a:spLocks noGrp="1"/>
          </p:cNvSpPr>
          <p:nvPr>
            <p:ph type="body" sz="quarter" idx="17"/>
          </p:nvPr>
        </p:nvSpPr>
        <p:spPr/>
        <p:txBody>
          <a:bodyPr/>
          <a:lstStyle/>
          <a:p>
            <a:pPr>
              <a:buFont typeface="Arial" charset="0"/>
              <a:buNone/>
            </a:pPr>
            <a:endParaRPr lang="en-US" dirty="0" smtClean="0"/>
          </a:p>
        </p:txBody>
      </p:sp>
      <p:sp>
        <p:nvSpPr>
          <p:cNvPr id="26630" name="Text Placeholder 9"/>
          <p:cNvSpPr>
            <a:spLocks noGrp="1"/>
          </p:cNvSpPr>
          <p:nvPr>
            <p:ph type="body" sz="quarter" idx="18"/>
          </p:nvPr>
        </p:nvSpPr>
        <p:spPr>
          <a:xfrm>
            <a:off x="577850" y="5791200"/>
            <a:ext cx="1155700" cy="228600"/>
          </a:xfrm>
        </p:spPr>
        <p:txBody>
          <a:bodyPr/>
          <a:lstStyle/>
          <a:p>
            <a:pPr>
              <a:buFont typeface="Arial" charset="0"/>
              <a:buNone/>
            </a:pPr>
            <a:endParaRPr lang="en-US" dirty="0" smtClean="0"/>
          </a:p>
        </p:txBody>
      </p:sp>
      <p:sp>
        <p:nvSpPr>
          <p:cNvPr id="2" name="Title 1"/>
          <p:cNvSpPr>
            <a:spLocks noGrp="1"/>
          </p:cNvSpPr>
          <p:nvPr>
            <p:ph type="title"/>
          </p:nvPr>
        </p:nvSpPr>
        <p:spPr/>
        <p:txBody>
          <a:bodyPr/>
          <a:lstStyle/>
          <a:p>
            <a:endParaRPr lang="en-US" dirty="0" smtClean="0">
              <a:solidFill>
                <a:srgbClr val="7C4B3B"/>
              </a:solidFill>
            </a:endParaRPr>
          </a:p>
        </p:txBody>
      </p:sp>
      <p:sp>
        <p:nvSpPr>
          <p:cNvPr id="26633" name="Slide Number Placeholder 4"/>
          <p:cNvSpPr>
            <a:spLocks noGrp="1"/>
          </p:cNvSpPr>
          <p:nvPr>
            <p:ph type="sldNum" sz="quarter" idx="20"/>
          </p:nvPr>
        </p:nvSpPr>
        <p:spPr bwMode="auto">
          <a:noFill/>
          <a:ln>
            <a:miter lim="800000"/>
            <a:headEnd/>
            <a:tailEnd/>
          </a:ln>
        </p:spPr>
        <p:txBody>
          <a:bodyPr/>
          <a:lstStyle/>
          <a:p>
            <a:fld id="{0D41456E-017A-451C-850F-984765234C82}" type="slidenum">
              <a:rPr lang="en-US"/>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Placeholder 5"/>
          <p:cNvSpPr>
            <a:spLocks noGrp="1"/>
          </p:cNvSpPr>
          <p:nvPr>
            <p:ph type="body" sz="quarter" idx="12"/>
          </p:nvPr>
        </p:nvSpPr>
        <p:spPr/>
        <p:txBody>
          <a:bodyPr/>
          <a:lstStyle/>
          <a:p>
            <a:endParaRPr lang="en-US" dirty="0" smtClean="0">
              <a:latin typeface="Cambria" pitchFamily="-111" charset="0"/>
            </a:endParaRPr>
          </a:p>
        </p:txBody>
      </p:sp>
      <p:pic>
        <p:nvPicPr>
          <p:cNvPr id="11" name="Picture Placeholder 10" descr="Fig-13-03.png"/>
          <p:cNvPicPr>
            <a:picLocks noGrp="1" noChangeAspect="1"/>
          </p:cNvPicPr>
          <p:nvPr>
            <p:ph type="pic" sz="quarter" idx="15"/>
          </p:nvPr>
        </p:nvPicPr>
        <p:blipFill>
          <a:blip r:embed="rId3"/>
          <a:stretch>
            <a:fillRect/>
          </a:stretch>
        </p:blipFill>
        <p:spPr>
          <a:xfrm>
            <a:off x="412750" y="2209800"/>
            <a:ext cx="9080500" cy="3276600"/>
          </a:xfrm>
        </p:spPr>
      </p:pic>
      <p:sp>
        <p:nvSpPr>
          <p:cNvPr id="28676" name="Text Placeholder 7"/>
          <p:cNvSpPr>
            <a:spLocks noGrp="1"/>
          </p:cNvSpPr>
          <p:nvPr>
            <p:ph type="body" sz="quarter" idx="16"/>
          </p:nvPr>
        </p:nvSpPr>
        <p:spPr/>
        <p:txBody>
          <a:bodyPr/>
          <a:lstStyle/>
          <a:p>
            <a:pPr algn="r">
              <a:spcBef>
                <a:spcPct val="0"/>
              </a:spcBef>
            </a:pPr>
            <a:r>
              <a:rPr lang="ar-EG" dirty="0" smtClean="0"/>
              <a:t>اعادة هندسة لاجراءات الاعمال لنظام شراء كتاب من مكتبة  </a:t>
            </a:r>
            <a:endParaRPr lang="en-US" dirty="0" smtClean="0"/>
          </a:p>
          <a:p>
            <a:pPr algn="r">
              <a:spcBef>
                <a:spcPct val="0"/>
              </a:spcBef>
              <a:buFont typeface="Arial" charset="0"/>
              <a:buNone/>
            </a:pPr>
            <a:endParaRPr lang="en-US" dirty="0" smtClean="0"/>
          </a:p>
        </p:txBody>
      </p:sp>
      <p:sp>
        <p:nvSpPr>
          <p:cNvPr id="28677" name="Text Placeholder 8"/>
          <p:cNvSpPr>
            <a:spLocks noGrp="1"/>
          </p:cNvSpPr>
          <p:nvPr>
            <p:ph type="body" sz="quarter" idx="17"/>
          </p:nvPr>
        </p:nvSpPr>
        <p:spPr/>
        <p:txBody>
          <a:bodyPr/>
          <a:lstStyle/>
          <a:p>
            <a:pPr>
              <a:buFont typeface="Arial" charset="0"/>
              <a:buNone/>
            </a:pPr>
            <a:r>
              <a:rPr lang="en-US" dirty="0" smtClean="0"/>
              <a:t>.</a:t>
            </a:r>
          </a:p>
        </p:txBody>
      </p:sp>
      <p:sp>
        <p:nvSpPr>
          <p:cNvPr id="28678" name="Text Placeholder 9"/>
          <p:cNvSpPr>
            <a:spLocks noGrp="1"/>
          </p:cNvSpPr>
          <p:nvPr>
            <p:ph type="body" sz="quarter" idx="18"/>
          </p:nvPr>
        </p:nvSpPr>
        <p:spPr>
          <a:xfrm>
            <a:off x="577850" y="5791200"/>
            <a:ext cx="1320800" cy="228600"/>
          </a:xfrm>
        </p:spPr>
        <p:txBody>
          <a:bodyPr/>
          <a:lstStyle/>
          <a:p>
            <a:pPr>
              <a:buFont typeface="Arial" charset="0"/>
              <a:buNone/>
            </a:pPr>
            <a:endParaRPr lang="en-US" dirty="0" smtClean="0"/>
          </a:p>
        </p:txBody>
      </p:sp>
      <p:sp>
        <p:nvSpPr>
          <p:cNvPr id="2" name="Title 1"/>
          <p:cNvSpPr>
            <a:spLocks noGrp="1"/>
          </p:cNvSpPr>
          <p:nvPr>
            <p:ph type="title"/>
          </p:nvPr>
        </p:nvSpPr>
        <p:spPr/>
        <p:txBody>
          <a:bodyPr/>
          <a:lstStyle/>
          <a:p>
            <a:endParaRPr lang="en-US" dirty="0" smtClean="0">
              <a:solidFill>
                <a:srgbClr val="7C4B3B"/>
              </a:solidFill>
            </a:endParaRPr>
          </a:p>
        </p:txBody>
      </p:sp>
      <p:sp>
        <p:nvSpPr>
          <p:cNvPr id="28680" name="Footer Placeholder 5"/>
          <p:cNvSpPr>
            <a:spLocks noGrp="1"/>
          </p:cNvSpPr>
          <p:nvPr>
            <p:ph type="ftr" sz="quarter" idx="19"/>
          </p:nvPr>
        </p:nvSpPr>
        <p:spPr bwMode="auto">
          <a:noFill/>
          <a:ln>
            <a:miter lim="800000"/>
            <a:headEnd/>
            <a:tailEnd/>
          </a:ln>
        </p:spPr>
        <p:txBody>
          <a:bodyPr/>
          <a:lstStyle/>
          <a:p>
            <a:r>
              <a:rPr lang="en-US"/>
              <a:t>©  Prentice Hall 2011</a:t>
            </a:r>
          </a:p>
        </p:txBody>
      </p:sp>
      <p:sp>
        <p:nvSpPr>
          <p:cNvPr id="28681" name="Slide Number Placeholder 4"/>
          <p:cNvSpPr>
            <a:spLocks noGrp="1"/>
          </p:cNvSpPr>
          <p:nvPr>
            <p:ph type="sldNum" sz="quarter" idx="20"/>
          </p:nvPr>
        </p:nvSpPr>
        <p:spPr bwMode="auto">
          <a:noFill/>
          <a:ln>
            <a:miter lim="800000"/>
            <a:headEnd/>
            <a:tailEnd/>
          </a:ln>
        </p:spPr>
        <p:txBody>
          <a:bodyPr/>
          <a:lstStyle/>
          <a:p>
            <a:fld id="{0AB54C85-B078-4EEF-8792-5FC0EFF89375}" type="slidenum">
              <a:rPr lang="en-US"/>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2400" b="1" dirty="0" smtClean="0">
                <a:solidFill>
                  <a:srgbClr val="009900"/>
                </a:solidFill>
              </a:rPr>
              <a:t>تحسين إجراءات الأعمال وإدارة الجودة الشاملة</a:t>
            </a:r>
            <a:r>
              <a:rPr lang="en-US" sz="2400" b="1" dirty="0" smtClean="0">
                <a:solidFill>
                  <a:srgbClr val="009900"/>
                </a:solidFill>
              </a:rPr>
              <a:t>Business Process Improvement &amp; Total Quality Management-TQM</a:t>
            </a:r>
            <a:endParaRPr lang="ar-SA" sz="2400" b="1" dirty="0" smtClean="0">
              <a:solidFill>
                <a:srgbClr val="009900"/>
              </a:solidFill>
            </a:endParaRPr>
          </a:p>
        </p:txBody>
      </p:sp>
      <p:sp>
        <p:nvSpPr>
          <p:cNvPr id="3" name="عنصر نائب للمحتوى 2"/>
          <p:cNvSpPr>
            <a:spLocks noGrp="1"/>
          </p:cNvSpPr>
          <p:nvPr>
            <p:ph idx="1"/>
          </p:nvPr>
        </p:nvSpPr>
        <p:spPr>
          <a:xfrm>
            <a:off x="309530" y="1214422"/>
            <a:ext cx="9520271" cy="4876800"/>
          </a:xfrm>
        </p:spPr>
        <p:txBody>
          <a:bodyPr/>
          <a:lstStyle/>
          <a:p>
            <a:pPr rtl="1"/>
            <a:endParaRPr lang="ar-SA" sz="2800" b="1" dirty="0" smtClean="0"/>
          </a:p>
          <a:p>
            <a:pPr lvl="1" rtl="1">
              <a:buFont typeface="Wingdings" pitchFamily="2" charset="2"/>
              <a:buChar char="q"/>
            </a:pPr>
            <a:r>
              <a:rPr lang="ar-SA" sz="2400" b="1" dirty="0" smtClean="0"/>
              <a:t>تتم إعادة هندسة إجراءات الأعمال مرة واحدة فقط حيث تركز على تحديد إجراءات الأعمال الرئيسية (واحدة أو اثنتين) التي تحتاج إلى تغيرات جذرية.</a:t>
            </a:r>
          </a:p>
          <a:p>
            <a:pPr lvl="1" rtl="1">
              <a:buFont typeface="Wingdings" pitchFamily="2" charset="2"/>
              <a:buChar char="q"/>
            </a:pPr>
            <a:r>
              <a:rPr lang="ar-SA" sz="2400" b="1" dirty="0" smtClean="0"/>
              <a:t>تعتبر مشاريع إعادة هندسة إجراءات الأعمال مكلفة وقد تسبب عرقلة أداء المنظمة. </a:t>
            </a:r>
          </a:p>
          <a:p>
            <a:pPr lvl="1" rtl="1">
              <a:buFont typeface="Wingdings" pitchFamily="2" charset="2"/>
              <a:buChar char="q"/>
            </a:pPr>
            <a:r>
              <a:rPr lang="ar-SA" sz="2400" b="1" dirty="0" smtClean="0"/>
              <a:t>استمرارية الحاجة إلى تغيير العديد من إجراءات الأعمال الرئيسية والمساعدة للتمكن من منافسة المنظمات الأخرى.</a:t>
            </a:r>
          </a:p>
          <a:p>
            <a:pPr lvl="1" rtl="1">
              <a:buFont typeface="Wingdings" pitchFamily="2" charset="2"/>
              <a:buChar char="q"/>
            </a:pPr>
            <a:r>
              <a:rPr lang="ar-SA" sz="2400" b="1" dirty="0" smtClean="0"/>
              <a:t>تخلق إدارة إجراءات الأعمال وبرامج تحسين الجودة فرص لتغييرات إضافية ومستمرة في المنظمة.</a:t>
            </a:r>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rtl="1"/>
            <a:r>
              <a:rPr lang="ar-SA" sz="2800" b="1" dirty="0" smtClean="0">
                <a:solidFill>
                  <a:srgbClr val="009900"/>
                </a:solidFill>
              </a:rPr>
              <a:t>إدارة إجراءات الأعمال </a:t>
            </a:r>
            <a:r>
              <a:rPr lang="en-US" sz="2800" b="1" dirty="0" smtClean="0">
                <a:solidFill>
                  <a:srgbClr val="009900"/>
                </a:solidFill>
              </a:rPr>
              <a:t>Business Process Management-BMP</a:t>
            </a:r>
            <a:endParaRPr lang="ar-SA" sz="2800" b="1" dirty="0" smtClean="0">
              <a:solidFill>
                <a:srgbClr val="009900"/>
              </a:solidFill>
            </a:endParaRPr>
          </a:p>
        </p:txBody>
      </p:sp>
      <p:sp>
        <p:nvSpPr>
          <p:cNvPr id="3" name="عنصر نائب للمحتوى 2"/>
          <p:cNvSpPr>
            <a:spLocks noGrp="1"/>
          </p:cNvSpPr>
          <p:nvPr>
            <p:ph idx="1"/>
          </p:nvPr>
        </p:nvSpPr>
        <p:spPr>
          <a:xfrm>
            <a:off x="309530" y="1214422"/>
            <a:ext cx="9520271" cy="4876800"/>
          </a:xfrm>
        </p:spPr>
        <p:txBody>
          <a:bodyPr/>
          <a:lstStyle/>
          <a:p>
            <a:pPr marL="171450" indent="-171450" rtl="1"/>
            <a:endParaRPr lang="ar-SA" sz="2800" b="1" dirty="0" smtClean="0"/>
          </a:p>
          <a:p>
            <a:pPr lvl="1" rtl="1">
              <a:buFont typeface="Wingdings" pitchFamily="2" charset="2"/>
              <a:buChar char="q"/>
            </a:pPr>
            <a:r>
              <a:rPr lang="ar-SA" sz="2400" b="1" dirty="0" smtClean="0"/>
              <a:t>دمج واحتواء المنظمة، التغييرات في نماذج الأعمال، متطلبات الصناعة الجديدة والتغيير في توقعات العملاء أدت إلى ظهور العديد من المشاكل المتعلقة بإجراءات الأعمال التي تواجه المنظمة باستمرار.</a:t>
            </a:r>
          </a:p>
          <a:p>
            <a:pPr lvl="1" rtl="1">
              <a:buFont typeface="Wingdings" pitchFamily="2" charset="2"/>
              <a:buChar char="q"/>
            </a:pPr>
            <a:r>
              <a:rPr lang="ar-SA" sz="2400" b="1" dirty="0" smtClean="0"/>
              <a:t>تساعد المنظمات على إدارة التغييرات الإضافية في الإجراءات المطلوبة في عدة أقسام أو إدارات في المنظمة:</a:t>
            </a:r>
          </a:p>
          <a:p>
            <a:pPr lvl="2" rtl="1">
              <a:buFont typeface="Wingdings" pitchFamily="2" charset="2"/>
              <a:buChar char="§"/>
            </a:pPr>
            <a:r>
              <a:rPr lang="ar-EG" b="1" dirty="0" smtClean="0"/>
              <a:t> </a:t>
            </a:r>
            <a:r>
              <a:rPr lang="ar-SA" b="1" dirty="0" smtClean="0"/>
              <a:t>تقدم </a:t>
            </a:r>
            <a:r>
              <a:rPr lang="en-US" b="1" dirty="0" smtClean="0"/>
              <a:t>BMP</a:t>
            </a:r>
            <a:r>
              <a:rPr lang="ar-SA" b="1" dirty="0" smtClean="0"/>
              <a:t> طريقة ووسائل للتعامل مع احتياجات المنظمة المستمرة لتطوير العديد من إجراءات الأعمال الداخلية أو المشتركة مع المنظمات الأخرى مثل الموردون والموزعون.</a:t>
            </a:r>
          </a:p>
          <a:p>
            <a:pPr lvl="2" rtl="1">
              <a:buFont typeface="Wingdings" pitchFamily="2" charset="2"/>
              <a:buChar char="§"/>
            </a:pPr>
            <a:r>
              <a:rPr lang="ar-SA" b="1" dirty="0" smtClean="0"/>
              <a:t>تقوم برامج </a:t>
            </a:r>
            <a:r>
              <a:rPr lang="ar-EG" b="1" dirty="0" smtClean="0"/>
              <a:t> </a:t>
            </a:r>
            <a:r>
              <a:rPr lang="en-US" b="1" dirty="0" smtClean="0"/>
              <a:t>BMP</a:t>
            </a:r>
            <a:r>
              <a:rPr lang="ar-SA" b="1" dirty="0" smtClean="0"/>
              <a:t> بإدارة الإجراءات داخل المنظمة، الحصول على البيانات من مصادر مختلفة وقواعد البيانات وإنتاج معاملات في العديد من النظم المختلفة.</a:t>
            </a:r>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rtl="1"/>
            <a:r>
              <a:rPr lang="ar-SA" sz="2800" b="1" dirty="0" smtClean="0">
                <a:solidFill>
                  <a:srgbClr val="009900"/>
                </a:solidFill>
              </a:rPr>
              <a:t>إدارة إجراءات الأعمال </a:t>
            </a:r>
            <a:r>
              <a:rPr lang="en-US" sz="2800" b="1" dirty="0" smtClean="0">
                <a:solidFill>
                  <a:srgbClr val="009900"/>
                </a:solidFill>
              </a:rPr>
              <a:t>Business Process Management-BMP</a:t>
            </a:r>
            <a:endParaRPr lang="ar-SA" sz="2800" b="1" dirty="0" smtClean="0">
              <a:solidFill>
                <a:srgbClr val="009900"/>
              </a:solidFill>
            </a:endParaRPr>
          </a:p>
        </p:txBody>
      </p:sp>
      <p:sp>
        <p:nvSpPr>
          <p:cNvPr id="3" name="عنصر نائب للمحتوى 2"/>
          <p:cNvSpPr>
            <a:spLocks noGrp="1"/>
          </p:cNvSpPr>
          <p:nvPr>
            <p:ph idx="1"/>
          </p:nvPr>
        </p:nvSpPr>
        <p:spPr>
          <a:xfrm>
            <a:off x="309530" y="1214422"/>
            <a:ext cx="9520271" cy="48768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تشمل إدارة إجراءات الأعمال إدارة تدفق العمل، نمذجة إجراءات الأعمال، إدارة الجودة، إدارة التغيير ووسائل لإعادة صياغة إجراءات الأعمال ووضعها في شكل نموذج حيث يمكن استخدامها أو تشغيلها باستمرار.</a:t>
            </a:r>
          </a:p>
          <a:p>
            <a:pPr lvl="1" rtl="1">
              <a:buFont typeface="Wingdings" pitchFamily="2" charset="2"/>
              <a:buChar char="q"/>
            </a:pPr>
            <a:r>
              <a:rPr lang="ar-SA" sz="2400" b="1" dirty="0" smtClean="0"/>
              <a:t>تستخدم المنظمات التي تمارس إدارة إجراءات الأعمال وسائل لنمذجة الإجراءات من أجل تعريف وتوثيق الإجراءات الموجودة وإنشاء نماذج جديدة للإجراءات المطورة من أجل تحويلها أو دعمها بنظم معلومات مناسبة.</a:t>
            </a:r>
          </a:p>
          <a:p>
            <a:pPr lvl="1" rtl="1">
              <a:buFont typeface="Wingdings" pitchFamily="2" charset="2"/>
              <a:buChar char="q"/>
            </a:pPr>
            <a:r>
              <a:rPr lang="ar-SA" sz="2400" b="1" dirty="0" smtClean="0"/>
              <a:t>تشمل إدارة إجراءات الأعمال أيضا مراقبة وتحليل الإجراءات حيث تقوم المنظمة بالتأكد من تطوير أداء الإجراءات وقياس مدى تأثير تغيير الإجراءات على مؤشرات أداء الأعمال المهمة.</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إدارة الجودة الشاملة </a:t>
            </a:r>
            <a:r>
              <a:rPr lang="en-US" sz="3600" b="1" dirty="0" smtClean="0">
                <a:solidFill>
                  <a:srgbClr val="009900"/>
                </a:solidFill>
              </a:rPr>
              <a:t>TQM</a:t>
            </a:r>
            <a:endParaRPr lang="ar-SA" sz="3600" b="1" dirty="0" smtClean="0">
              <a:solidFill>
                <a:srgbClr val="009900"/>
              </a:solidFill>
            </a:endParaRPr>
          </a:p>
        </p:txBody>
      </p:sp>
      <p:sp>
        <p:nvSpPr>
          <p:cNvPr id="3" name="عنصر نائب للمحتوى 2"/>
          <p:cNvSpPr>
            <a:spLocks noGrp="1"/>
          </p:cNvSpPr>
          <p:nvPr>
            <p:ph idx="1"/>
          </p:nvPr>
        </p:nvSpPr>
        <p:spPr>
          <a:xfrm>
            <a:off x="309530" y="1214422"/>
            <a:ext cx="9520271" cy="4876800"/>
          </a:xfrm>
        </p:spPr>
        <p:txBody>
          <a:bodyPr/>
          <a:lstStyle/>
          <a:p>
            <a:pPr marL="290513" indent="-290513" rtl="1"/>
            <a:r>
              <a:rPr lang="ar-SA" sz="2000" b="1" dirty="0" smtClean="0"/>
              <a:t>:</a:t>
            </a:r>
          </a:p>
          <a:p>
            <a:pPr lvl="1" rtl="1">
              <a:buFont typeface="Wingdings" pitchFamily="2" charset="2"/>
              <a:buChar char="q"/>
            </a:pPr>
            <a:r>
              <a:rPr lang="ar-SA" sz="2000" b="1" dirty="0" smtClean="0"/>
              <a:t>تعتبر إدارة الجودة مجالا آخر لاستمرار تطور إجراءات الأعمال.</a:t>
            </a:r>
          </a:p>
          <a:p>
            <a:pPr lvl="1" rtl="1">
              <a:buFont typeface="Wingdings" pitchFamily="2" charset="2"/>
              <a:buChar char="q"/>
            </a:pPr>
            <a:r>
              <a:rPr lang="ar-SA" sz="2000" b="1" dirty="0" smtClean="0"/>
              <a:t>بالإضافة إلى زيادة كفاءة المنظمة تحاول الكثير من المنظمات زيادة جودة منتجاتها وخدماتها وعملياتها.</a:t>
            </a:r>
          </a:p>
          <a:p>
            <a:pPr lvl="1" rtl="1">
              <a:buFont typeface="Wingdings" pitchFamily="2" charset="2"/>
              <a:buChar char="q"/>
            </a:pPr>
            <a:r>
              <a:rPr lang="ar-SA" sz="2000" b="1" dirty="0" smtClean="0"/>
              <a:t>تقوم الكثير من المنظمات باستخدام مفهوم </a:t>
            </a:r>
            <a:r>
              <a:rPr lang="en-US" sz="2000" b="1" dirty="0" smtClean="0"/>
              <a:t>TQM</a:t>
            </a:r>
            <a:r>
              <a:rPr lang="ar-SA" sz="2000" b="1" dirty="0" smtClean="0"/>
              <a:t> حيث تجعل من الجودة واجبا على كل العاملين والأقسام في المنظمة، حيث يصبح على كل فرد المساهمة في تحسين الجودة مثل:</a:t>
            </a:r>
          </a:p>
          <a:p>
            <a:pPr lvl="2" rtl="1">
              <a:buFont typeface="Wingdings" pitchFamily="2" charset="2"/>
              <a:buChar char="q"/>
            </a:pPr>
            <a:r>
              <a:rPr lang="ar-SA" sz="2000" b="1" dirty="0" smtClean="0"/>
              <a:t>تصميم المهندس للمشاريع دون ارتكاب الأخطاء.</a:t>
            </a:r>
          </a:p>
          <a:p>
            <a:pPr lvl="2" rtl="1">
              <a:buFont typeface="Wingdings" pitchFamily="2" charset="2"/>
              <a:buChar char="q"/>
            </a:pPr>
            <a:r>
              <a:rPr lang="ar-SA" sz="2000" b="1" dirty="0" smtClean="0"/>
              <a:t>تحديد عامل الإنتاج الأخطاء في المنتج.</a:t>
            </a:r>
          </a:p>
          <a:p>
            <a:pPr lvl="2" rtl="1">
              <a:buFont typeface="Wingdings" pitchFamily="2" charset="2"/>
              <a:buChar char="q"/>
            </a:pPr>
            <a:r>
              <a:rPr lang="ar-SA" sz="2000" b="1" dirty="0" smtClean="0"/>
              <a:t>تجنب السكرتير الأخطاء المطبعية عند كتابة الرسائل</a:t>
            </a:r>
          </a:p>
          <a:p>
            <a:pPr lvl="1" rtl="1">
              <a:buFont typeface="Wingdings" pitchFamily="2" charset="2"/>
              <a:buChar char="q"/>
            </a:pPr>
            <a:r>
              <a:rPr lang="ar-SA" sz="2000" b="1" dirty="0" smtClean="0"/>
              <a:t>طور فكرة إدارة الجودة الشاملة </a:t>
            </a:r>
            <a:r>
              <a:rPr lang="en-US" sz="2000" b="1" dirty="0" smtClean="0"/>
              <a:t>TQM</a:t>
            </a:r>
            <a:r>
              <a:rPr lang="ar-SA" sz="2000" b="1" dirty="0" smtClean="0"/>
              <a:t> بعض العلماء والأكاديميين الأمريكيين مثل إدوارد ديمنغ وجوزيف جوران ولكن أكثر الدول التي تبنت وروجت لهذه الفكرة هي اليابان.</a:t>
            </a:r>
            <a:endParaRPr lang="en-US" sz="20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إدارة الجودة الشاملة </a:t>
            </a:r>
            <a:r>
              <a:rPr lang="en-US" sz="3600" b="1" dirty="0" smtClean="0">
                <a:solidFill>
                  <a:srgbClr val="009900"/>
                </a:solidFill>
              </a:rPr>
              <a:t>TQM</a:t>
            </a:r>
            <a:endParaRPr lang="ar-SA" sz="3600" b="1" dirty="0" smtClean="0">
              <a:solidFill>
                <a:srgbClr val="009900"/>
              </a:solidFill>
            </a:endParaRPr>
          </a:p>
        </p:txBody>
      </p:sp>
      <p:sp>
        <p:nvSpPr>
          <p:cNvPr id="3" name="عنصر نائب للمحتوى 2"/>
          <p:cNvSpPr>
            <a:spLocks noGrp="1"/>
          </p:cNvSpPr>
          <p:nvPr>
            <p:ph idx="1"/>
          </p:nvPr>
        </p:nvSpPr>
        <p:spPr>
          <a:xfrm>
            <a:off x="309530" y="1214422"/>
            <a:ext cx="9520271" cy="4876800"/>
          </a:xfrm>
        </p:spPr>
        <p:txBody>
          <a:bodyPr/>
          <a:lstStyle/>
          <a:p>
            <a:pPr marL="171450" indent="-171450" rtl="1"/>
            <a:endParaRPr lang="ar-EG" sz="2400" b="1" dirty="0" smtClean="0"/>
          </a:p>
          <a:p>
            <a:pPr marL="171450" indent="-171450" rtl="1">
              <a:buFont typeface="Wingdings" pitchFamily="2" charset="2"/>
              <a:buChar char="q"/>
            </a:pPr>
            <a:r>
              <a:rPr lang="ar-SA" sz="2400" b="1" dirty="0" smtClean="0"/>
              <a:t>ستة سيجما </a:t>
            </a:r>
            <a:r>
              <a:rPr lang="en-US" sz="2400" b="1" dirty="0" smtClean="0"/>
              <a:t>Six Sigma</a:t>
            </a:r>
            <a:r>
              <a:rPr lang="ar-SA" sz="2400" b="1" dirty="0" smtClean="0"/>
              <a:t>:</a:t>
            </a:r>
          </a:p>
          <a:p>
            <a:pPr marL="914400" lvl="1" indent="-400050" rtl="1">
              <a:buFont typeface="Wingdings" pitchFamily="2" charset="2"/>
              <a:buChar char="q"/>
            </a:pPr>
            <a:r>
              <a:rPr lang="ar-SA" sz="2400" b="1" dirty="0" smtClean="0"/>
              <a:t>هو مقياس دقيق يستخدم لتحديد الجودة وهو عبارة عن 3.4 أخطاء في مليون فرصة</a:t>
            </a:r>
          </a:p>
          <a:p>
            <a:pPr marL="914400" lvl="1" indent="-400050" rtl="1">
              <a:buFont typeface="Wingdings" pitchFamily="2" charset="2"/>
              <a:buChar char="q"/>
            </a:pPr>
            <a:r>
              <a:rPr lang="ar-SA" sz="2400" b="1" dirty="0" smtClean="0"/>
              <a:t>لا تستطيع معظم المنظمات الحصول على هذا المعدل ولكن تستخدم هذا المقياس كهدف لتطبيق مجموعة من الطرق والوسائل لتحسين الجودة وتقليل التكلفة</a:t>
            </a:r>
          </a:p>
          <a:p>
            <a:pPr marL="914400" lvl="1" indent="-400050" rtl="1">
              <a:buFont typeface="Wingdings" pitchFamily="2" charset="2"/>
              <a:buChar char="q"/>
            </a:pPr>
            <a:r>
              <a:rPr lang="ar-SA" sz="2400" b="1" dirty="0" smtClean="0"/>
              <a:t>أثبتت دراسات عديدة أن اكتشاف المشكلة في بداية دورة الأعمال يساعد على تقليل التكلفة مقارنة باكتشافها في مراحل متأخرة في هذه الدورة</a:t>
            </a:r>
          </a:p>
          <a:p>
            <a:pPr marL="914400" lvl="1" indent="-400050" rtl="1">
              <a:buFont typeface="Wingdings" pitchFamily="2" charset="2"/>
              <a:buChar char="q"/>
            </a:pPr>
            <a:r>
              <a:rPr lang="ar-SA" sz="2400" b="1" dirty="0" smtClean="0"/>
              <a:t>وبالتالي فإن تحسين الجودة ليس فقط يزيد من مستوى جودة المنتج والخدمة بل يعمل أيضا على تقليل التكلفة</a:t>
            </a:r>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إدارة الجودة الشاملة </a:t>
            </a:r>
            <a:r>
              <a:rPr lang="en-US" sz="3600" b="1" dirty="0" smtClean="0">
                <a:solidFill>
                  <a:srgbClr val="009900"/>
                </a:solidFill>
              </a:rPr>
              <a:t>TQM</a:t>
            </a:r>
            <a:endParaRPr lang="ar-SA" sz="3600" b="1" dirty="0" smtClean="0">
              <a:solidFill>
                <a:srgbClr val="009900"/>
              </a:solidFill>
            </a:endParaRPr>
          </a:p>
        </p:txBody>
      </p:sp>
      <p:sp>
        <p:nvSpPr>
          <p:cNvPr id="3" name="عنصر نائب للمحتوى 2"/>
          <p:cNvSpPr>
            <a:spLocks noGrp="1"/>
          </p:cNvSpPr>
          <p:nvPr>
            <p:ph idx="1"/>
          </p:nvPr>
        </p:nvSpPr>
        <p:spPr>
          <a:xfrm>
            <a:off x="309530" y="1214422"/>
            <a:ext cx="9520271" cy="4876800"/>
          </a:xfrm>
        </p:spPr>
        <p:txBody>
          <a:bodyPr/>
          <a:lstStyle/>
          <a:p>
            <a:pPr marL="914400" lvl="1" indent="-400050" rtl="1">
              <a:buFont typeface="Wingdings" pitchFamily="2" charset="2"/>
              <a:buChar char="q"/>
            </a:pPr>
            <a:endParaRPr lang="ar-EG" sz="2400" b="1" dirty="0" smtClean="0"/>
          </a:p>
          <a:p>
            <a:pPr marL="914400" lvl="1" indent="-400050" rtl="1">
              <a:buFont typeface="Wingdings" pitchFamily="2" charset="2"/>
              <a:buChar char="q"/>
            </a:pPr>
            <a:r>
              <a:rPr lang="ar-SA" sz="2400" b="1" dirty="0" smtClean="0"/>
              <a:t>يتميز مفهوم </a:t>
            </a:r>
            <a:r>
              <a:rPr lang="en-US" sz="2400" b="1" dirty="0" smtClean="0"/>
              <a:t>TQM</a:t>
            </a:r>
            <a:r>
              <a:rPr lang="ar-SA" sz="2400" b="1" dirty="0" smtClean="0"/>
              <a:t> و</a:t>
            </a:r>
            <a:r>
              <a:rPr lang="en-US" sz="2400" b="1" dirty="0" smtClean="0"/>
              <a:t>Six Sigma</a:t>
            </a:r>
            <a:r>
              <a:rPr lang="ar-SA" sz="2400" b="1" dirty="0" smtClean="0"/>
              <a:t> بأنهما يحدثان التغييرات المطلوبة بشكل تدريجي بعكس مفهوم إعادة هندسة عمليات المنظمة </a:t>
            </a:r>
            <a:r>
              <a:rPr lang="en-US" sz="2400" b="1" dirty="0" smtClean="0"/>
              <a:t>BPR</a:t>
            </a:r>
            <a:r>
              <a:rPr lang="ar-SA" sz="2400" b="1" dirty="0" smtClean="0"/>
              <a:t> الذي يعتمد على إحداث تغيرات جذرية كبيرة وفورية في المنظمة.</a:t>
            </a:r>
          </a:p>
          <a:p>
            <a:pPr marL="914400" lvl="1" indent="-400050" rtl="1">
              <a:buFont typeface="Wingdings" pitchFamily="2" charset="2"/>
              <a:buChar char="q"/>
            </a:pPr>
            <a:r>
              <a:rPr lang="ar-SA" sz="2400" b="1" dirty="0" smtClean="0"/>
              <a:t>يعتمد مفهوم </a:t>
            </a:r>
            <a:r>
              <a:rPr lang="en-US" sz="2400" b="1" dirty="0" smtClean="0"/>
              <a:t>TQM</a:t>
            </a:r>
            <a:r>
              <a:rPr lang="ar-SA" sz="2400" b="1" dirty="0" smtClean="0"/>
              <a:t> على مجموعة من التحسينات المستمرة بينما تستخدم </a:t>
            </a:r>
            <a:r>
              <a:rPr lang="en-US" sz="2400" b="1" dirty="0" smtClean="0"/>
              <a:t>Six Sigma</a:t>
            </a:r>
            <a:r>
              <a:rPr lang="ar-SA" sz="2400" b="1" dirty="0" smtClean="0"/>
              <a:t> وسائل التحليل الإحصائية لاكتشاف الأخطاء في تنفيذ الإجراءات المستخدمة حاليا وعمل التعديلات البسيطة لإصلاحها.</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كيفية مساهمة نظم المعلومات في إدارة الجودة الشاملة</a:t>
            </a:r>
          </a:p>
        </p:txBody>
      </p:sp>
      <p:sp>
        <p:nvSpPr>
          <p:cNvPr id="3" name="عنصر نائب للمحتوى 2"/>
          <p:cNvSpPr>
            <a:spLocks noGrp="1"/>
          </p:cNvSpPr>
          <p:nvPr>
            <p:ph idx="1"/>
          </p:nvPr>
        </p:nvSpPr>
        <p:spPr>
          <a:xfrm>
            <a:off x="309530" y="1214422"/>
            <a:ext cx="9520271" cy="4876800"/>
          </a:xfrm>
        </p:spPr>
        <p:txBody>
          <a:bodyPr/>
          <a:lstStyle/>
          <a:p>
            <a:pPr marL="290513" indent="-277813" rtl="1">
              <a:buFont typeface="Wingdings" pitchFamily="2" charset="2"/>
              <a:buChar char="q"/>
            </a:pPr>
            <a:endParaRPr lang="ar-EG" sz="2400" b="1" dirty="0" smtClean="0"/>
          </a:p>
          <a:p>
            <a:pPr lvl="1" rtl="1">
              <a:buFont typeface="Wingdings" pitchFamily="2" charset="2"/>
              <a:buChar char="q"/>
            </a:pPr>
            <a:r>
              <a:rPr lang="ar-SA" sz="2400" b="1" u="sng" dirty="0" smtClean="0"/>
              <a:t>تبسيط الإجراءات: </a:t>
            </a:r>
            <a:r>
              <a:rPr lang="ar-SA" sz="2400" b="1" dirty="0" smtClean="0"/>
              <a:t>إن تخفيض خطوات العمليات وتبسيط عمليات الإنتاج يقللان من امكانية ارتكاب الأخطاء.</a:t>
            </a:r>
            <a:endParaRPr lang="en-US" sz="2400" b="1" dirty="0" smtClean="0"/>
          </a:p>
          <a:p>
            <a:pPr lvl="1" rtl="1">
              <a:buFont typeface="Wingdings" pitchFamily="2" charset="2"/>
              <a:buChar char="q"/>
            </a:pPr>
            <a:r>
              <a:rPr lang="ar-SA" sz="2400" b="1" u="sng" dirty="0" smtClean="0"/>
              <a:t>وضع معايير مناسبة للتقييم </a:t>
            </a:r>
            <a:r>
              <a:rPr lang="en-US" sz="2400" b="1" u="sng" dirty="0" smtClean="0"/>
              <a:t>Benchmarking</a:t>
            </a:r>
            <a:r>
              <a:rPr lang="ar-SA" sz="2400" b="1" u="sng" dirty="0" smtClean="0"/>
              <a:t>: </a:t>
            </a:r>
            <a:r>
              <a:rPr lang="ar-SA" sz="2400" b="1" dirty="0" smtClean="0"/>
              <a:t>نجحت كثير من المنظمات في تحسين ورفع جودة منتجاتها وخدماتها من خلال استخدام مقاييس ومعايير جودة شديدة متفق ومتعارف عليها في نفس مجال تخصصها، أو بوضع معايير خاصة بها أو معايير تم تطويرها من قبل منظمات أخرى. يسمى قياس أداء المنظمة مقارنة بتلك المقاييس بالتقييم </a:t>
            </a:r>
            <a:r>
              <a:rPr lang="en-US" sz="2400" b="1" dirty="0" smtClean="0"/>
              <a:t>Benchmarking</a:t>
            </a:r>
            <a:r>
              <a:rPr lang="ar-SA" sz="2400" b="1" dirty="0" smtClean="0"/>
              <a:t>. </a:t>
            </a:r>
          </a:p>
          <a:p>
            <a:pPr lvl="1" rtl="1">
              <a:buFont typeface="Wingdings" pitchFamily="2" charset="2"/>
              <a:buChar char="q"/>
            </a:pPr>
            <a:r>
              <a:rPr lang="ar-SA" sz="2400" b="1" u="sng" dirty="0" smtClean="0"/>
              <a:t>تحقيق مقترحات العملاء: </a:t>
            </a:r>
            <a:r>
              <a:rPr lang="ar-SA" sz="2400" b="1" dirty="0" smtClean="0"/>
              <a:t>القيام بالتحسينات المطلوبة اعتمادا على مقترحات العملاء وطلبات الزبائن </a:t>
            </a:r>
            <a:r>
              <a:rPr lang="en-US" sz="2400" b="1" dirty="0" smtClean="0"/>
              <a:t>User Demands</a:t>
            </a:r>
            <a:r>
              <a:rPr lang="ar-SA" sz="2400" b="1" dirty="0" smtClean="0"/>
              <a:t>. </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كيفية مساهمة نظم المعلومات في إدارة الجودة الشاملة</a:t>
            </a:r>
          </a:p>
        </p:txBody>
      </p:sp>
      <p:sp>
        <p:nvSpPr>
          <p:cNvPr id="3" name="عنصر نائب للمحتوى 2"/>
          <p:cNvSpPr>
            <a:spLocks noGrp="1"/>
          </p:cNvSpPr>
          <p:nvPr>
            <p:ph idx="1"/>
          </p:nvPr>
        </p:nvSpPr>
        <p:spPr>
          <a:xfrm>
            <a:off x="309530" y="1214422"/>
            <a:ext cx="9520271" cy="4876800"/>
          </a:xfrm>
        </p:spPr>
        <p:txBody>
          <a:bodyPr/>
          <a:lstStyle/>
          <a:p>
            <a:pPr lvl="1" rtl="1">
              <a:buFont typeface="Wingdings" pitchFamily="2" charset="2"/>
              <a:buChar char="q"/>
            </a:pPr>
            <a:endParaRPr lang="ar-EG" sz="2400" b="1" u="sng" dirty="0" smtClean="0"/>
          </a:p>
          <a:p>
            <a:pPr lvl="1" rtl="1">
              <a:buFont typeface="Wingdings" pitchFamily="2" charset="2"/>
              <a:buChar char="q"/>
            </a:pPr>
            <a:r>
              <a:rPr lang="ar-SA" sz="2400" b="1" u="sng" dirty="0" smtClean="0"/>
              <a:t>تخفيض زمن دورة العمل: </a:t>
            </a:r>
            <a:r>
              <a:rPr lang="ar-SA" sz="2400" b="1" dirty="0" smtClean="0"/>
              <a:t>يمكن استخدام نظم المعلومات لتخفيض الوقت الضروري لأداء بعض العمليات مما ينتج عنه سرعة أكبر في اكتشاف الأخطاء ومعالجتها أو في تنفيذ الإعمال ببساطة.</a:t>
            </a:r>
            <a:endParaRPr lang="en-US" sz="2400" b="1" dirty="0" smtClean="0"/>
          </a:p>
          <a:p>
            <a:pPr lvl="1" rtl="1">
              <a:buFont typeface="Wingdings" pitchFamily="2" charset="2"/>
              <a:buChar char="q"/>
            </a:pPr>
            <a:r>
              <a:rPr lang="ar-SA" sz="2400" b="1" u="sng" dirty="0" smtClean="0"/>
              <a:t>تحسين جودة ودقة التصميم والإنتاج: </a:t>
            </a:r>
            <a:r>
              <a:rPr lang="ar-SA" sz="2400" b="1" dirty="0" smtClean="0"/>
              <a:t>توجد برامج ونظم معلومات خاصة بتحسين الأداء والإنتاج، مثال برامج التصميم الهندسي بمساعدة الحاسوب </a:t>
            </a:r>
            <a:r>
              <a:rPr lang="en-US" sz="2400" b="1" dirty="0" smtClean="0"/>
              <a:t>(Computer Assisted Design - CAD) </a:t>
            </a:r>
            <a:r>
              <a:rPr lang="ar-SA" sz="2400" b="1" dirty="0" smtClean="0"/>
              <a:t> التي تساعد في تحسين تصميم الكثير من المنتجات والخدمات.</a:t>
            </a:r>
            <a:endParaRPr lang="en-US" sz="2400" b="1" dirty="0" smtClean="0"/>
          </a:p>
          <a:p>
            <a:pPr marL="1314450" lvl="2" indent="-400050" rtl="1">
              <a:buFont typeface="Wingdings" pitchFamily="2" charset="2"/>
              <a:buChar char="q"/>
            </a:pPr>
            <a:endParaRPr lang="en-US"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a:t>
            </a:r>
            <a:r>
              <a:rPr lang="ar-SA" b="1" dirty="0" smtClean="0">
                <a:solidFill>
                  <a:srgbClr val="009900"/>
                </a:solidFill>
                <a:cs typeface="Arial" pitchFamily="34" charset="0"/>
              </a:rPr>
              <a:t>تطوير نظم </a:t>
            </a:r>
            <a:r>
              <a:rPr lang="en-US" b="1" dirty="0" smtClean="0">
                <a:solidFill>
                  <a:srgbClr val="009900"/>
                </a:solidFill>
                <a:cs typeface="Arial" pitchFamily="34" charset="0"/>
              </a:rPr>
              <a:t>Systems Development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17</a:t>
            </a:fld>
            <a:endParaRPr lang="en-US" dirty="0"/>
          </a:p>
        </p:txBody>
      </p:sp>
      <p:sp>
        <p:nvSpPr>
          <p:cNvPr id="11" name="Content Placeholder 10"/>
          <p:cNvSpPr>
            <a:spLocks noGrp="1"/>
          </p:cNvSpPr>
          <p:nvPr>
            <p:ph idx="1"/>
          </p:nvPr>
        </p:nvSpPr>
        <p:spPr>
          <a:xfrm>
            <a:off x="309530" y="1214422"/>
            <a:ext cx="9367870" cy="4953000"/>
          </a:xfrm>
        </p:spPr>
        <p:txBody>
          <a:bodyPr/>
          <a:lstStyle/>
          <a:p>
            <a:pPr rtl="1">
              <a:buFont typeface="Wingdings" pitchFamily="2" charset="2"/>
              <a:buChar char="q"/>
            </a:pPr>
            <a:endParaRPr lang="ar-EG" sz="2800" b="1" dirty="0" smtClean="0"/>
          </a:p>
          <a:p>
            <a:pPr rtl="1">
              <a:buFont typeface="Wingdings" pitchFamily="2" charset="2"/>
              <a:buChar char="q"/>
            </a:pPr>
            <a:r>
              <a:rPr lang="ar-SA" sz="2800" b="1" dirty="0" smtClean="0"/>
              <a:t>أيا </a:t>
            </a:r>
            <a:r>
              <a:rPr lang="ar-SA" sz="2800" b="1" dirty="0" smtClean="0"/>
              <a:t>كانت أهداف أنظمة المعلومات الجديدة ومداها، فيعتبر تطوير هذه الأنظمة كحل لعدد من المشاكل التي لاحظ موظفو ومدراء المنظمة عدم إتمامها كما هو محدد لها، كما ويتم تطوير الأنظمة لاستغلال بعض الفرص في زيادة نجاح المنظمة.</a:t>
            </a:r>
          </a:p>
          <a:p>
            <a:pPr rtl="1">
              <a:buFont typeface="Wingdings" pitchFamily="2" charset="2"/>
              <a:buChar char="q"/>
            </a:pPr>
            <a:r>
              <a:rPr lang="ar-SA" sz="2800" b="1" dirty="0" smtClean="0"/>
              <a:t>تسمى الأنشطة التي يتم اتباعها في تطوير النظم بمختلف أحجامها بدورة تطوير النظم التي تتألف من تحليل النظم، تصميم النظم، البرمجة، الاختبار، التحول والإنتاج والصيانة.</a:t>
            </a:r>
          </a:p>
          <a:p>
            <a:pPr rtl="1">
              <a:buFont typeface="Wingdings" pitchFamily="2" charset="2"/>
              <a:buChar char="q"/>
            </a:pPr>
            <a:r>
              <a:rPr lang="ar-SA" sz="2800" b="1" dirty="0" smtClean="0"/>
              <a:t>تمثل هذه الدورة الطريقة المتبعة في طوير النظم سواء كان النظام جديدا أو كان نظاما قائما يتم تعديله.</a:t>
            </a:r>
          </a:p>
          <a:p>
            <a:pPr rtl="1">
              <a:buFont typeface="Wingdings" pitchFamily="2" charset="2"/>
              <a:buChar char="q"/>
            </a:pPr>
            <a:endParaRPr lang="ar-SA" b="1" dirty="0"/>
          </a:p>
        </p:txBody>
      </p:sp>
    </p:spTree>
    <p:extLst>
      <p:ext uri="{BB962C8B-B14F-4D97-AF65-F5344CB8AC3E}">
        <p14:creationId xmlns:p14="http://schemas.microsoft.com/office/powerpoint/2010/main" xmlns="" val="1784387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a:t>
            </a:r>
            <a:r>
              <a:rPr lang="ar-SA" b="1" dirty="0" smtClean="0">
                <a:solidFill>
                  <a:srgbClr val="009900"/>
                </a:solidFill>
                <a:cs typeface="Arial" pitchFamily="34" charset="0"/>
              </a:rPr>
              <a:t>تطوير النظم </a:t>
            </a:r>
            <a:r>
              <a:rPr lang="en-US" b="1" dirty="0" smtClean="0">
                <a:solidFill>
                  <a:srgbClr val="009900"/>
                </a:solidFill>
                <a:cs typeface="Arial" pitchFamily="34" charset="0"/>
              </a:rPr>
              <a:t>Systems Development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18</a:t>
            </a:fld>
            <a:endParaRPr lang="en-US" dirty="0"/>
          </a:p>
        </p:txBody>
      </p:sp>
      <p:sp>
        <p:nvSpPr>
          <p:cNvPr id="11" name="Content Placeholder 10"/>
          <p:cNvSpPr>
            <a:spLocks noGrp="1"/>
          </p:cNvSpPr>
          <p:nvPr>
            <p:ph idx="1"/>
          </p:nvPr>
        </p:nvSpPr>
        <p:spPr>
          <a:xfrm>
            <a:off x="4953001" y="1371600"/>
            <a:ext cx="4800600" cy="4953000"/>
          </a:xfrm>
        </p:spPr>
        <p:txBody>
          <a:bodyPr/>
          <a:lstStyle/>
          <a:p>
            <a:pPr rtl="1"/>
            <a:r>
              <a:rPr lang="ar-SA" sz="2800" b="1" dirty="0" smtClean="0"/>
              <a:t>مراحل تطوير النظم</a:t>
            </a:r>
          </a:p>
          <a:p>
            <a:pPr rtl="1"/>
            <a:r>
              <a:rPr lang="ar-SA" sz="2800" b="1" dirty="0" smtClean="0"/>
              <a:t>عادة ما يتم تنفيذ هذه الأنشطة بشكل تتابعي، كما ويمكن تكرار بعض هذه الأنشطة أو العمل على بعضها بنفس الوقت حيث يعتمد ذلك على نوع طريقة التطوير المتبعة.</a:t>
            </a:r>
          </a:p>
        </p:txBody>
      </p:sp>
      <p:grpSp>
        <p:nvGrpSpPr>
          <p:cNvPr id="3" name="مجموعة 27"/>
          <p:cNvGrpSpPr/>
          <p:nvPr/>
        </p:nvGrpSpPr>
        <p:grpSpPr>
          <a:xfrm>
            <a:off x="310162" y="1600200"/>
            <a:ext cx="4642838" cy="4495800"/>
            <a:chOff x="2333335" y="1730451"/>
            <a:chExt cx="4642838" cy="4495800"/>
          </a:xfrm>
        </p:grpSpPr>
        <p:sp>
          <p:nvSpPr>
            <p:cNvPr id="8" name="AutoShape 20"/>
            <p:cNvSpPr>
              <a:spLocks noChangeArrowheads="1"/>
            </p:cNvSpPr>
            <p:nvPr/>
          </p:nvSpPr>
          <p:spPr bwMode="auto">
            <a:xfrm rot="13589908">
              <a:off x="2518473" y="1768551"/>
              <a:ext cx="4495800" cy="4419600"/>
            </a:xfrm>
            <a:custGeom>
              <a:avLst/>
              <a:gdLst>
                <a:gd name="G0" fmla="+- 0 0 0"/>
                <a:gd name="G1" fmla="+- 3106171 0 0"/>
                <a:gd name="G2" fmla="+- 0 0 3106171"/>
                <a:gd name="G3" fmla="+- 10800 0 0"/>
                <a:gd name="G4" fmla="+- 0 0 0"/>
                <a:gd name="T0" fmla="*/ 360 256 1"/>
                <a:gd name="T1" fmla="*/ 0 256 1"/>
                <a:gd name="G5" fmla="+- G2 T0 T1"/>
                <a:gd name="G6" fmla="?: G2 G2 G5"/>
                <a:gd name="G7" fmla="+- 0 0 G6"/>
                <a:gd name="G8" fmla="+- 5400 0 0"/>
                <a:gd name="G9" fmla="+- 0 0 3106171"/>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3106171"/>
                <a:gd name="G36" fmla="sin G34 3106171"/>
                <a:gd name="G37" fmla="+/ 3106171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910 w 21600"/>
                <a:gd name="T5" fmla="*/ 6459 h 21600"/>
                <a:gd name="T6" fmla="*/ 16283 w 21600"/>
                <a:gd name="T7" fmla="*/ 16762 h 21600"/>
                <a:gd name="T8" fmla="*/ 5855 w 21600"/>
                <a:gd name="T9" fmla="*/ 8629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cubicBezTo>
                    <a:pt x="5400" y="13782"/>
                    <a:pt x="7817" y="16200"/>
                    <a:pt x="10800" y="16200"/>
                  </a:cubicBezTo>
                  <a:cubicBezTo>
                    <a:pt x="12154" y="16200"/>
                    <a:pt x="13458" y="15691"/>
                    <a:pt x="14455" y="14774"/>
                  </a:cubicBezTo>
                  <a:lnTo>
                    <a:pt x="18110" y="18749"/>
                  </a:lnTo>
                  <a:cubicBezTo>
                    <a:pt x="16117" y="20582"/>
                    <a:pt x="13508" y="21599"/>
                    <a:pt x="10800" y="21600"/>
                  </a:cubicBezTo>
                  <a:cubicBezTo>
                    <a:pt x="4835" y="21600"/>
                    <a:pt x="0" y="16764"/>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FFFFFF"/>
            </a:solidFill>
            <a:ln w="9525" algn="ctr">
              <a:solidFill>
                <a:schemeClr val="tx1"/>
              </a:solidFill>
              <a:miter lim="800000"/>
              <a:headEnd/>
              <a:tailEnd/>
            </a:ln>
            <a:effectLst/>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0" name="Text Box 30"/>
            <p:cNvSpPr txBox="1">
              <a:spLocks noChangeArrowheads="1"/>
            </p:cNvSpPr>
            <p:nvPr/>
          </p:nvSpPr>
          <p:spPr bwMode="auto">
            <a:xfrm rot="2339536">
              <a:off x="5025544" y="2412919"/>
              <a:ext cx="1335088" cy="523220"/>
            </a:xfrm>
            <a:prstGeom prst="rect">
              <a:avLst/>
            </a:prstGeom>
            <a:noFill/>
            <a:ln w="9525" algn="ctr">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800" b="1" dirty="0" smtClean="0">
                  <a:latin typeface="Georgia" pitchFamily="18" charset="0"/>
                </a:rPr>
                <a:t>التحليل</a:t>
              </a:r>
              <a:endParaRPr lang="ar-SA" sz="2800" b="1" dirty="0">
                <a:latin typeface="Georgia" pitchFamily="18" charset="0"/>
              </a:endParaRPr>
            </a:p>
          </p:txBody>
        </p:sp>
        <p:sp>
          <p:nvSpPr>
            <p:cNvPr id="12" name="Line 31"/>
            <p:cNvSpPr>
              <a:spLocks noChangeShapeType="1"/>
            </p:cNvSpPr>
            <p:nvPr/>
          </p:nvSpPr>
          <p:spPr bwMode="auto">
            <a:xfrm rot="13589908" flipH="1">
              <a:off x="6173965" y="2690458"/>
              <a:ext cx="157190" cy="1122916"/>
            </a:xfrm>
            <a:prstGeom prst="line">
              <a:avLst/>
            </a:prstGeom>
            <a:noFill/>
            <a:ln w="9525">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4" name="Text Box 33"/>
            <p:cNvSpPr txBox="1">
              <a:spLocks noChangeArrowheads="1"/>
            </p:cNvSpPr>
            <p:nvPr/>
          </p:nvSpPr>
          <p:spPr bwMode="auto">
            <a:xfrm rot="4513523">
              <a:off x="5903197" y="3617029"/>
              <a:ext cx="1117800" cy="523220"/>
            </a:xfrm>
            <a:prstGeom prst="rect">
              <a:avLst/>
            </a:prstGeom>
            <a:noFill/>
            <a:ln w="9525" algn="ctr">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800" b="1" dirty="0" smtClean="0">
                  <a:latin typeface="Georgia" pitchFamily="18" charset="0"/>
                </a:rPr>
                <a:t>التصميم</a:t>
              </a:r>
              <a:endParaRPr lang="ar-SA" b="1" dirty="0">
                <a:latin typeface="Georgia" pitchFamily="18" charset="0"/>
              </a:endParaRPr>
            </a:p>
          </p:txBody>
        </p:sp>
        <p:sp>
          <p:nvSpPr>
            <p:cNvPr id="15" name="Line 34"/>
            <p:cNvSpPr>
              <a:spLocks noChangeShapeType="1"/>
            </p:cNvSpPr>
            <p:nvPr/>
          </p:nvSpPr>
          <p:spPr bwMode="auto">
            <a:xfrm rot="13589908" flipH="1">
              <a:off x="5908424" y="4354331"/>
              <a:ext cx="1010717" cy="511539"/>
            </a:xfrm>
            <a:prstGeom prst="line">
              <a:avLst/>
            </a:prstGeom>
            <a:noFill/>
            <a:ln w="9525">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6" name="Text Box 35"/>
            <p:cNvSpPr txBox="1">
              <a:spLocks noChangeArrowheads="1"/>
            </p:cNvSpPr>
            <p:nvPr/>
          </p:nvSpPr>
          <p:spPr bwMode="auto">
            <a:xfrm rot="19337770">
              <a:off x="5410644" y="4880758"/>
              <a:ext cx="1310057" cy="523220"/>
            </a:xfrm>
            <a:prstGeom prst="rect">
              <a:avLst/>
            </a:prstGeom>
            <a:noFill/>
            <a:ln w="9525" algn="ctr">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800" b="1" dirty="0" smtClean="0">
                  <a:latin typeface="Georgia" pitchFamily="18" charset="0"/>
                </a:rPr>
                <a:t>البرمجة</a:t>
              </a:r>
              <a:endParaRPr lang="ar-SA" sz="2800" b="1" dirty="0">
                <a:latin typeface="Georgia" pitchFamily="18" charset="0"/>
              </a:endParaRPr>
            </a:p>
          </p:txBody>
        </p:sp>
        <p:sp>
          <p:nvSpPr>
            <p:cNvPr id="17" name="Line 36"/>
            <p:cNvSpPr>
              <a:spLocks noChangeShapeType="1"/>
            </p:cNvSpPr>
            <p:nvPr/>
          </p:nvSpPr>
          <p:spPr bwMode="auto">
            <a:xfrm rot="13589908" flipH="1" flipV="1">
              <a:off x="5019223" y="5366130"/>
              <a:ext cx="1074386" cy="196242"/>
            </a:xfrm>
            <a:prstGeom prst="line">
              <a:avLst/>
            </a:prstGeom>
            <a:noFill/>
            <a:ln w="9525">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8" name="Text Box 37"/>
            <p:cNvSpPr txBox="1">
              <a:spLocks noChangeArrowheads="1"/>
            </p:cNvSpPr>
            <p:nvPr/>
          </p:nvSpPr>
          <p:spPr bwMode="auto">
            <a:xfrm>
              <a:off x="4191000" y="5496580"/>
              <a:ext cx="1143000" cy="523220"/>
            </a:xfrm>
            <a:prstGeom prst="rect">
              <a:avLst/>
            </a:prstGeom>
            <a:noFill/>
            <a:ln w="9525" algn="ctr">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800" b="1" dirty="0" smtClean="0">
                  <a:latin typeface="Georgia" pitchFamily="18" charset="0"/>
                </a:rPr>
                <a:t>الاختبار</a:t>
              </a:r>
              <a:endParaRPr lang="ar-SA" sz="1600" b="1" dirty="0">
                <a:latin typeface="Georgia" pitchFamily="18" charset="0"/>
              </a:endParaRPr>
            </a:p>
          </p:txBody>
        </p:sp>
        <p:sp>
          <p:nvSpPr>
            <p:cNvPr id="19" name="Line 38"/>
            <p:cNvSpPr>
              <a:spLocks noChangeShapeType="1"/>
            </p:cNvSpPr>
            <p:nvPr/>
          </p:nvSpPr>
          <p:spPr bwMode="auto">
            <a:xfrm rot="13589908">
              <a:off x="3992960" y="4874012"/>
              <a:ext cx="256789" cy="1136283"/>
            </a:xfrm>
            <a:prstGeom prst="line">
              <a:avLst/>
            </a:prstGeom>
            <a:noFill/>
            <a:ln w="9525">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20" name="Text Box 39"/>
            <p:cNvSpPr txBox="1">
              <a:spLocks noChangeArrowheads="1"/>
            </p:cNvSpPr>
            <p:nvPr/>
          </p:nvSpPr>
          <p:spPr bwMode="auto">
            <a:xfrm rot="2294495">
              <a:off x="3010883" y="4817371"/>
              <a:ext cx="1144945" cy="523220"/>
            </a:xfrm>
            <a:prstGeom prst="rect">
              <a:avLst/>
            </a:prstGeom>
            <a:noFill/>
            <a:ln w="9525" algn="ctr">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800" b="1" dirty="0" smtClean="0">
                  <a:latin typeface="Georgia" pitchFamily="18" charset="0"/>
                </a:rPr>
                <a:t>التحويل</a:t>
              </a:r>
              <a:endParaRPr lang="ar-SA" sz="2800" b="1" dirty="0">
                <a:latin typeface="Georgia" pitchFamily="18" charset="0"/>
              </a:endParaRPr>
            </a:p>
          </p:txBody>
        </p:sp>
        <p:sp>
          <p:nvSpPr>
            <p:cNvPr id="21" name="Line 40"/>
            <p:cNvSpPr>
              <a:spLocks noChangeShapeType="1"/>
            </p:cNvSpPr>
            <p:nvPr/>
          </p:nvSpPr>
          <p:spPr bwMode="auto">
            <a:xfrm rot="13589908" flipH="1">
              <a:off x="2965141" y="4001647"/>
              <a:ext cx="433418" cy="1042356"/>
            </a:xfrm>
            <a:prstGeom prst="line">
              <a:avLst/>
            </a:prstGeom>
            <a:noFill/>
            <a:ln w="9525">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22" name="Text Box 41"/>
            <p:cNvSpPr txBox="1">
              <a:spLocks noChangeArrowheads="1"/>
            </p:cNvSpPr>
            <p:nvPr/>
          </p:nvSpPr>
          <p:spPr bwMode="auto">
            <a:xfrm rot="19109704">
              <a:off x="2333335" y="2889429"/>
              <a:ext cx="2086265" cy="523220"/>
            </a:xfrm>
            <a:prstGeom prst="rect">
              <a:avLst/>
            </a:prstGeom>
            <a:noFill/>
            <a:ln w="9525" algn="ctr">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800" b="1" dirty="0" smtClean="0">
                  <a:latin typeface="Georgia" pitchFamily="18" charset="0"/>
                </a:rPr>
                <a:t>الإنتاج والصيانة</a:t>
              </a:r>
              <a:endParaRPr lang="ar-SA" sz="2800" b="1" dirty="0">
                <a:latin typeface="Georgia" pitchFamily="18" charset="0"/>
              </a:endParaRPr>
            </a:p>
          </p:txBody>
        </p:sp>
      </p:grpSp>
    </p:spTree>
    <p:extLst>
      <p:ext uri="{BB962C8B-B14F-4D97-AF65-F5344CB8AC3E}">
        <p14:creationId xmlns:p14="http://schemas.microsoft.com/office/powerpoint/2010/main" xmlns="" val="14108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4692</TotalTime>
  <Words>1338</Words>
  <Application>Microsoft Office PowerPoint</Application>
  <PresentationFormat>A4 Paper (210x297 mm)</PresentationFormat>
  <Paragraphs>126</Paragraphs>
  <Slides>18</Slides>
  <Notes>4</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نظم المعلومات الإدارية Management Information Systems</vt:lpstr>
      <vt:lpstr>عناصر المحاضرة </vt:lpstr>
      <vt:lpstr> تأثير وقدرات تكنولوجيا المعلومات</vt:lpstr>
      <vt:lpstr> تأثير وقدرات تكنولوجيا المعلومات</vt:lpstr>
      <vt:lpstr>إعادة هندسة إجراءات الأعمال Business Process Reengineering</vt:lpstr>
      <vt:lpstr> خطوات إعادة هندسة إجراءات المنظمة</vt:lpstr>
      <vt:lpstr>Slide 7</vt:lpstr>
      <vt:lpstr>Slide 8</vt:lpstr>
      <vt:lpstr>تحسين إجراءات الأعمال وإدارة الجودة الشاملةBusiness Process Improvement &amp; Total Quality Management-TQM</vt:lpstr>
      <vt:lpstr>إدارة إجراءات الأعمال Business Process Management-BMP</vt:lpstr>
      <vt:lpstr>إدارة إجراءات الأعمال Business Process Management-BMP</vt:lpstr>
      <vt:lpstr>إدارة الجودة الشاملة TQM</vt:lpstr>
      <vt:lpstr>إدارة الجودة الشاملة TQM</vt:lpstr>
      <vt:lpstr>إدارة الجودة الشاملة TQM</vt:lpstr>
      <vt:lpstr> كيفية مساهمة نظم المعلومات في إدارة الجودة الشاملة</vt:lpstr>
      <vt:lpstr> كيفية مساهمة نظم المعلومات في إدارة الجودة الشاملة</vt:lpstr>
      <vt:lpstr> تطوير نظم Systems Development</vt:lpstr>
      <vt:lpstr> تطوير النظم Systems Development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323</cp:revision>
  <dcterms:created xsi:type="dcterms:W3CDTF">2009-10-14T19:14:34Z</dcterms:created>
  <dcterms:modified xsi:type="dcterms:W3CDTF">2013-11-05T17:23:33Z</dcterms:modified>
</cp:coreProperties>
</file>