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68" r:id="rId2"/>
    <p:sldId id="369" r:id="rId3"/>
    <p:sldId id="372" r:id="rId4"/>
    <p:sldId id="373" r:id="rId5"/>
    <p:sldId id="374" r:id="rId6"/>
    <p:sldId id="376" r:id="rId7"/>
    <p:sldId id="377" r:id="rId8"/>
    <p:sldId id="395" r:id="rId9"/>
    <p:sldId id="378" r:id="rId10"/>
    <p:sldId id="379" r:id="rId11"/>
    <p:sldId id="383" r:id="rId12"/>
    <p:sldId id="384" r:id="rId13"/>
    <p:sldId id="385" r:id="rId14"/>
    <p:sldId id="386" r:id="rId15"/>
    <p:sldId id="387" r:id="rId16"/>
    <p:sldId id="388" r:id="rId17"/>
    <p:sldId id="389" r:id="rId18"/>
    <p:sldId id="390" r:id="rId19"/>
    <p:sldId id="396" r:id="rId20"/>
    <p:sldId id="391" r:id="rId21"/>
    <p:sldId id="392" r:id="rId22"/>
    <p:sldId id="394"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9104" autoAdjust="0"/>
  </p:normalViewPr>
  <p:slideViewPr>
    <p:cSldViewPr>
      <p:cViewPr>
        <p:scale>
          <a:sx n="90" d="100"/>
          <a:sy n="90" d="100"/>
        </p:scale>
        <p:origin x="-600" y="21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11/10/2013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6989231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dirty="0"/>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الثانية عشر</a:t>
            </a:r>
          </a:p>
          <a:p>
            <a:pPr rtl="1" eaLnBrk="1" hangingPunct="1"/>
            <a:r>
              <a:rPr lang="ar-SA" b="1" dirty="0" smtClean="0">
                <a:solidFill>
                  <a:srgbClr val="C00000"/>
                </a:solidFill>
              </a:rPr>
              <a:t>إعادة تصميم المنظمات باستخدام نظم المعلومات </a:t>
            </a:r>
            <a:endParaRPr lang="ar-EG" b="1" dirty="0" smtClean="0">
              <a:solidFill>
                <a:srgbClr val="C00000"/>
              </a:solidFill>
              <a:cs typeface="Arial" pitchFamily="34" charset="0"/>
            </a:endParaRP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lvl="1" indent="-514350" rtl="1">
              <a:buFont typeface="Wingdings" pitchFamily="2" charset="2"/>
              <a:buChar char="q"/>
            </a:pPr>
            <a:r>
              <a:rPr lang="ar-SA" sz="2400" b="1" dirty="0" smtClean="0">
                <a:solidFill>
                  <a:srgbClr val="009900"/>
                </a:solidFill>
              </a:rPr>
              <a:t> </a:t>
            </a:r>
            <a:r>
              <a:rPr lang="ar-EG" sz="2400" b="1" dirty="0" smtClean="0">
                <a:solidFill>
                  <a:srgbClr val="009900"/>
                </a:solidFill>
              </a:rPr>
              <a:t>مراحل </a:t>
            </a:r>
            <a:r>
              <a:rPr lang="ar-SA" sz="2400" b="1" dirty="0" smtClean="0">
                <a:solidFill>
                  <a:srgbClr val="009900"/>
                </a:solidFill>
                <a:cs typeface="Arial" pitchFamily="34" charset="0"/>
              </a:rPr>
              <a:t>تطوير النظم </a:t>
            </a:r>
            <a:r>
              <a:rPr lang="en-US" sz="2400" b="1" dirty="0" smtClean="0">
                <a:solidFill>
                  <a:srgbClr val="009900"/>
                </a:solidFill>
                <a:cs typeface="Arial" pitchFamily="34" charset="0"/>
              </a:rPr>
              <a:t>Systems Development</a:t>
            </a:r>
            <a:endParaRPr lang="ar-EG" sz="2400" b="1" dirty="0" smtClean="0">
              <a:solidFill>
                <a:srgbClr val="009900"/>
              </a:solidFill>
              <a:cs typeface="Arial" pitchFamily="34" charset="0"/>
            </a:endParaRPr>
          </a:p>
          <a:p>
            <a:pPr marL="914400" lvl="2" indent="-514350" rtl="1">
              <a:buFont typeface="+mj-lt"/>
              <a:buAutoNum type="arabicPeriod"/>
            </a:pPr>
            <a:r>
              <a:rPr lang="ar-SA" b="1" dirty="0" smtClean="0">
                <a:solidFill>
                  <a:srgbClr val="009900"/>
                </a:solidFill>
              </a:rPr>
              <a:t>تحليل النظم </a:t>
            </a:r>
            <a:r>
              <a:rPr lang="en-US" b="1" dirty="0" smtClean="0">
                <a:solidFill>
                  <a:srgbClr val="009900"/>
                </a:solidFill>
              </a:rPr>
              <a:t>Systems Analysis</a:t>
            </a:r>
            <a:endParaRPr lang="ar-EG" b="1" dirty="0" smtClean="0">
              <a:solidFill>
                <a:srgbClr val="009900"/>
              </a:solidFill>
            </a:endParaRPr>
          </a:p>
          <a:p>
            <a:pPr marL="914400" lvl="2" indent="-514350" rtl="1">
              <a:buFont typeface="+mj-lt"/>
              <a:buAutoNum type="arabicPeriod"/>
            </a:pPr>
            <a:r>
              <a:rPr lang="ar-SA" b="1" dirty="0" smtClean="0">
                <a:solidFill>
                  <a:srgbClr val="009900"/>
                </a:solidFill>
              </a:rPr>
              <a:t>تصميم النظم </a:t>
            </a:r>
            <a:r>
              <a:rPr lang="en-US" b="1" dirty="0" smtClean="0">
                <a:solidFill>
                  <a:srgbClr val="009900"/>
                </a:solidFill>
              </a:rPr>
              <a:t>Systems Design</a:t>
            </a:r>
            <a:endParaRPr lang="ar-EG" b="1" dirty="0" smtClean="0">
              <a:solidFill>
                <a:srgbClr val="009900"/>
              </a:solidFill>
            </a:endParaRPr>
          </a:p>
          <a:p>
            <a:pPr marL="914400" lvl="2" indent="-514350" rtl="1">
              <a:buFont typeface="+mj-lt"/>
              <a:buAutoNum type="arabicPeriod"/>
            </a:pPr>
            <a:r>
              <a:rPr lang="ar-SA" b="1" dirty="0" smtClean="0">
                <a:solidFill>
                  <a:srgbClr val="009900"/>
                </a:solidFill>
              </a:rPr>
              <a:t>البرمجة </a:t>
            </a:r>
            <a:r>
              <a:rPr lang="en-US" b="1" dirty="0" smtClean="0">
                <a:solidFill>
                  <a:srgbClr val="009900"/>
                </a:solidFill>
              </a:rPr>
              <a:t>Programming</a:t>
            </a:r>
            <a:endParaRPr lang="ar-EG" b="1" dirty="0" smtClean="0">
              <a:solidFill>
                <a:srgbClr val="009900"/>
              </a:solidFill>
            </a:endParaRPr>
          </a:p>
          <a:p>
            <a:pPr marL="914400" lvl="2" indent="-514350" rtl="1">
              <a:buFont typeface="+mj-lt"/>
              <a:buAutoNum type="arabicPeriod"/>
            </a:pPr>
            <a:r>
              <a:rPr lang="ar-SA" b="1" dirty="0" smtClean="0">
                <a:solidFill>
                  <a:srgbClr val="009900"/>
                </a:solidFill>
              </a:rPr>
              <a:t>الاختبار </a:t>
            </a:r>
            <a:r>
              <a:rPr lang="en-US" b="1" dirty="0" smtClean="0">
                <a:solidFill>
                  <a:srgbClr val="009900"/>
                </a:solidFill>
              </a:rPr>
              <a:t>Testing</a:t>
            </a:r>
            <a:endParaRPr lang="ar-EG" b="1" dirty="0" smtClean="0">
              <a:solidFill>
                <a:srgbClr val="009900"/>
              </a:solidFill>
            </a:endParaRPr>
          </a:p>
          <a:p>
            <a:pPr marL="914400" lvl="2" indent="-514350" rtl="1">
              <a:buFont typeface="+mj-lt"/>
              <a:buAutoNum type="arabicPeriod"/>
            </a:pPr>
            <a:r>
              <a:rPr lang="ar-SA" b="1" dirty="0" smtClean="0">
                <a:solidFill>
                  <a:srgbClr val="009900"/>
                </a:solidFill>
              </a:rPr>
              <a:t>التحول </a:t>
            </a:r>
            <a:r>
              <a:rPr lang="en-US" b="1" dirty="0" smtClean="0">
                <a:solidFill>
                  <a:srgbClr val="009900"/>
                </a:solidFill>
              </a:rPr>
              <a:t>conversion</a:t>
            </a:r>
            <a:endParaRPr lang="ar-EG" b="1" dirty="0" smtClean="0">
              <a:solidFill>
                <a:srgbClr val="009900"/>
              </a:solidFill>
            </a:endParaRPr>
          </a:p>
          <a:p>
            <a:pPr marL="914400" lvl="2" indent="-514350" rtl="1">
              <a:buFont typeface="+mj-lt"/>
              <a:buAutoNum type="arabicPeriod"/>
            </a:pPr>
            <a:r>
              <a:rPr lang="ar-SA" b="1" dirty="0" smtClean="0">
                <a:solidFill>
                  <a:srgbClr val="009900"/>
                </a:solidFill>
              </a:rPr>
              <a:t>الإنتاج والصيانة </a:t>
            </a:r>
            <a:r>
              <a:rPr lang="en-US" b="1" dirty="0" smtClean="0">
                <a:solidFill>
                  <a:srgbClr val="009900"/>
                </a:solidFill>
              </a:rPr>
              <a:t>Production and Maintenance</a:t>
            </a:r>
            <a:endParaRPr lang="ar-SA" b="1" dirty="0" smtClean="0">
              <a:solidFill>
                <a:srgbClr val="009900"/>
              </a:solidFill>
            </a:endParaRPr>
          </a:p>
          <a:p>
            <a:pPr marL="514350" lvl="1" indent="-514350" rtl="1">
              <a:buFont typeface="Wingdings" pitchFamily="2" charset="2"/>
              <a:buChar char="q"/>
            </a:pPr>
            <a:r>
              <a:rPr lang="ar-SA" sz="2400" b="1" dirty="0" smtClean="0">
                <a:solidFill>
                  <a:srgbClr val="009900"/>
                </a:solidFill>
              </a:rPr>
              <a:t>نمذجة وتصميم النظم </a:t>
            </a:r>
            <a:r>
              <a:rPr lang="en-US" sz="2400" b="1" dirty="0" smtClean="0">
                <a:solidFill>
                  <a:srgbClr val="009900"/>
                </a:solidFill>
              </a:rPr>
              <a:t>Systems Modeling and Designing</a:t>
            </a:r>
            <a:endParaRPr lang="ar-EG" sz="2400" b="1" dirty="0" smtClean="0">
              <a:solidFill>
                <a:srgbClr val="009900"/>
              </a:solidFill>
            </a:endParaRPr>
          </a:p>
          <a:p>
            <a:pPr marL="914400" lvl="2" indent="-514350" rtl="1">
              <a:buFont typeface="Wingdings" pitchFamily="2" charset="2"/>
              <a:buChar char="§"/>
            </a:pPr>
            <a:r>
              <a:rPr lang="ar-SA" b="1" dirty="0" smtClean="0">
                <a:solidFill>
                  <a:srgbClr val="009900"/>
                </a:solidFill>
              </a:rPr>
              <a:t>المنهجية الهيكلية </a:t>
            </a:r>
            <a:r>
              <a:rPr lang="en-US" b="1" dirty="0" smtClean="0">
                <a:solidFill>
                  <a:srgbClr val="009900"/>
                </a:solidFill>
              </a:rPr>
              <a:t>Structured Methodologies</a:t>
            </a:r>
            <a:endParaRPr lang="ar-EG" b="1" dirty="0" smtClean="0">
              <a:solidFill>
                <a:srgbClr val="009900"/>
              </a:solidFill>
            </a:endParaRPr>
          </a:p>
          <a:p>
            <a:pPr marL="914400" lvl="2" indent="-514350" rtl="1">
              <a:buFont typeface="Wingdings" pitchFamily="2" charset="2"/>
              <a:buChar char="§"/>
            </a:pPr>
            <a:r>
              <a:rPr lang="ar-SA" b="1" dirty="0" smtClean="0">
                <a:solidFill>
                  <a:srgbClr val="009900"/>
                </a:solidFill>
              </a:rPr>
              <a:t>المنهجيات كائنية التوجه </a:t>
            </a:r>
            <a:r>
              <a:rPr lang="en-US" b="1" dirty="0" smtClean="0">
                <a:solidFill>
                  <a:srgbClr val="009900"/>
                </a:solidFill>
              </a:rPr>
              <a:t>Object Oriented Methodologies</a:t>
            </a:r>
            <a:endParaRPr lang="ar-SA" b="1" dirty="0" smtClean="0">
              <a:solidFill>
                <a:srgbClr val="009900"/>
              </a:solidFill>
            </a:endParaRPr>
          </a:p>
          <a:p>
            <a:pPr marL="514350" lvl="1" indent="-514350" rtl="1">
              <a:buFont typeface="Wingdings" pitchFamily="2" charset="2"/>
              <a:buChar char="q"/>
            </a:pPr>
            <a:endParaRPr lang="ar-SA" sz="2400" b="1" dirty="0" smtClean="0">
              <a:solidFill>
                <a:srgbClr val="009900"/>
              </a:solidFill>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B451192-5E2C-4A80-A0CD-76FADA5AA297}" type="datetime1">
              <a:rPr lang="en-US" smtClean="0"/>
              <a:pPr>
                <a:defRPr/>
              </a:pPr>
              <a:t>11/10/2013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3</a:t>
            </a:fld>
            <a:endParaRPr lang="en-US" dirty="0"/>
          </a:p>
        </p:txBody>
      </p:sp>
      <p:sp>
        <p:nvSpPr>
          <p:cNvPr id="11" name="Content Placeholder 10"/>
          <p:cNvSpPr>
            <a:spLocks noGrp="1"/>
          </p:cNvSpPr>
          <p:nvPr>
            <p:ph idx="1"/>
          </p:nvPr>
        </p:nvSpPr>
        <p:spPr>
          <a:xfrm>
            <a:off x="309530" y="1214422"/>
            <a:ext cx="9445262" cy="4953000"/>
          </a:xfrm>
        </p:spPr>
        <p:txBody>
          <a:bodyPr/>
          <a:lstStyle/>
          <a:p>
            <a:pPr marL="514350" indent="-514350" rtl="1">
              <a:buFont typeface="+mj-lt"/>
              <a:buAutoNum type="arabicPeriod"/>
            </a:pPr>
            <a:endParaRPr lang="ar-EG" sz="2400" b="1" u="sng" dirty="0" smtClean="0"/>
          </a:p>
          <a:p>
            <a:pPr marL="514350" indent="-514350" rtl="1">
              <a:buFont typeface="+mj-lt"/>
              <a:buAutoNum type="arabicPeriod"/>
            </a:pPr>
            <a:r>
              <a:rPr lang="ar-SA" sz="2400" b="1" u="sng" dirty="0" smtClean="0"/>
              <a:t>تحليل النظم </a:t>
            </a:r>
            <a:r>
              <a:rPr lang="en-US" sz="2400" b="1" u="sng" dirty="0" smtClean="0"/>
              <a:t>Systems Analysis</a:t>
            </a:r>
            <a:r>
              <a:rPr lang="ar-SA" sz="2400" b="1" u="sng" dirty="0" smtClean="0"/>
              <a:t>:</a:t>
            </a:r>
            <a:r>
              <a:rPr lang="ar-SA" sz="2400" b="1" dirty="0" smtClean="0"/>
              <a:t> هو تحليل المسألة أو المشكلة التي تحاول المنظمة حلها باستخدام نظم المعلومات. ويتكون تحليل النظم من: </a:t>
            </a:r>
            <a:endParaRPr lang="en-US" sz="2400" b="1" dirty="0" smtClean="0"/>
          </a:p>
          <a:p>
            <a:pPr lvl="1" rtl="1"/>
            <a:r>
              <a:rPr lang="ar-SA" sz="2400" b="1" dirty="0" smtClean="0"/>
              <a:t>تعريف المسألة أو المشكلة التي تواجه النظام.</a:t>
            </a:r>
            <a:endParaRPr lang="en-US" sz="2400" b="1" dirty="0" smtClean="0"/>
          </a:p>
          <a:p>
            <a:pPr lvl="1" rtl="1"/>
            <a:r>
              <a:rPr lang="ar-SA" sz="2400" b="1" dirty="0" smtClean="0"/>
              <a:t>التعرف على مسببات المسألة.</a:t>
            </a:r>
            <a:endParaRPr lang="en-US" sz="2400" b="1" dirty="0" smtClean="0"/>
          </a:p>
          <a:p>
            <a:pPr lvl="1" rtl="1"/>
            <a:r>
              <a:rPr lang="ar-SA" sz="2400" b="1" dirty="0" smtClean="0"/>
              <a:t>وصف الحل والتعرف على المعلومات المطلوبة لهذا الحل.</a:t>
            </a:r>
            <a:endParaRPr lang="en-US" sz="2400" b="1" dirty="0" smtClean="0"/>
          </a:p>
          <a:p>
            <a:pPr rtl="1">
              <a:buFont typeface="Wingdings" pitchFamily="2" charset="2"/>
              <a:buChar char="§"/>
            </a:pPr>
            <a:r>
              <a:rPr lang="ar-EG" sz="2400" b="1" dirty="0" smtClean="0"/>
              <a:t>يتم ال</a:t>
            </a:r>
            <a:r>
              <a:rPr lang="ar-SA" sz="2400" b="1" dirty="0" smtClean="0"/>
              <a:t>تعرف </a:t>
            </a:r>
            <a:r>
              <a:rPr lang="ar-SA" sz="2400" b="1" dirty="0" smtClean="0"/>
              <a:t>على المستخدمين والمالكين الأساسيين للبيانات بالإضافة إلى الأجهزة </a:t>
            </a:r>
            <a:r>
              <a:rPr lang="ar-SA" sz="2400" b="1" dirty="0" smtClean="0"/>
              <a:t>والبرمجيات</a:t>
            </a:r>
            <a:r>
              <a:rPr lang="ar-EG" sz="2400" b="1" dirty="0" smtClean="0"/>
              <a:t> الموجودة</a:t>
            </a:r>
            <a:r>
              <a:rPr lang="ar-SA" sz="2400" b="1" dirty="0" smtClean="0"/>
              <a:t>. </a:t>
            </a:r>
            <a:r>
              <a:rPr lang="ar-SA" sz="2400" b="1" dirty="0" smtClean="0"/>
              <a:t>ثم يفصّل محلل النظم المسائل التي تواجه الأنظمة القائمة. ويمكن أن يتعرف محلل النظم على المسائل التي تواجه المنظمة والأهداف التي ستحققها الحلول من خلال فحص الوثائق وأوراق العمل والإجراءات، ملاحظة عمليات النظام ومقابلة مستخدمي النظام الأساسيين.</a:t>
            </a:r>
          </a:p>
        </p:txBody>
      </p:sp>
    </p:spTree>
    <p:extLst>
      <p:ext uri="{BB962C8B-B14F-4D97-AF65-F5344CB8AC3E}">
        <p14:creationId xmlns:p14="http://schemas.microsoft.com/office/powerpoint/2010/main" xmlns="" val="207094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4</a:t>
            </a:fld>
            <a:endParaRPr lang="en-US" dirty="0"/>
          </a:p>
        </p:txBody>
      </p:sp>
      <p:sp>
        <p:nvSpPr>
          <p:cNvPr id="11" name="Content Placeholder 10"/>
          <p:cNvSpPr>
            <a:spLocks noGrp="1"/>
          </p:cNvSpPr>
          <p:nvPr>
            <p:ph idx="1"/>
          </p:nvPr>
        </p:nvSpPr>
        <p:spPr>
          <a:xfrm>
            <a:off x="309531" y="1214422"/>
            <a:ext cx="9519114" cy="4953000"/>
          </a:xfrm>
        </p:spPr>
        <p:txBody>
          <a:bodyPr/>
          <a:lstStyle/>
          <a:p>
            <a:pPr marL="514350" indent="-514350" rtl="1">
              <a:buFont typeface="+mj-lt"/>
              <a:buAutoNum type="arabicPeriod"/>
            </a:pPr>
            <a:endParaRPr lang="ar-EG" sz="2400" b="1" u="sng" dirty="0" smtClean="0"/>
          </a:p>
          <a:p>
            <a:pPr marL="514350" indent="-514350" rtl="1">
              <a:buFont typeface="+mj-lt"/>
              <a:buAutoNum type="arabicPeriod"/>
            </a:pPr>
            <a:r>
              <a:rPr lang="ar-SA" sz="2400" b="1" u="sng" dirty="0" smtClean="0"/>
              <a:t>تحليل النظم </a:t>
            </a:r>
            <a:r>
              <a:rPr lang="en-US" sz="2400" b="1" u="sng" dirty="0" smtClean="0"/>
              <a:t>Systems Analysis</a:t>
            </a:r>
            <a:r>
              <a:rPr lang="ar-SA" sz="2400" b="1" u="sng" dirty="0" smtClean="0"/>
              <a:t>:</a:t>
            </a:r>
            <a:r>
              <a:rPr lang="ar-SA" sz="2400" b="1" dirty="0" smtClean="0"/>
              <a:t> </a:t>
            </a:r>
          </a:p>
          <a:p>
            <a:pPr rtl="1">
              <a:buFont typeface="Wingdings" pitchFamily="2" charset="2"/>
              <a:buChar char="§"/>
            </a:pPr>
            <a:r>
              <a:rPr lang="ar-SA" sz="2400" b="1" dirty="0" smtClean="0"/>
              <a:t>يساعد التحليل الأولي للنظام على تصور المسائل التي تشوب النظام القائم ومحدوديته ووضع الحلول لتطويره أو تطوير نظام جديد للمنظمة. </a:t>
            </a:r>
          </a:p>
          <a:p>
            <a:pPr rtl="1">
              <a:buFont typeface="Wingdings" pitchFamily="2" charset="2"/>
              <a:buChar char="§"/>
            </a:pPr>
            <a:r>
              <a:rPr lang="ar-SA" sz="2400" b="1" dirty="0" smtClean="0"/>
              <a:t>من أسباب البدء بتطوير النظام:</a:t>
            </a:r>
          </a:p>
          <a:p>
            <a:pPr lvl="1" rtl="1">
              <a:buFont typeface="Wingdings" pitchFamily="2" charset="2"/>
              <a:buChar char="§"/>
            </a:pPr>
            <a:r>
              <a:rPr lang="ar-SA" sz="2400" b="1" dirty="0" smtClean="0"/>
              <a:t>حل مشكلة في جزئية من عمل النظام لا يتم تنفيذ</a:t>
            </a:r>
            <a:r>
              <a:rPr lang="ar-EG" sz="2400" b="1" dirty="0" smtClean="0"/>
              <a:t>ها</a:t>
            </a:r>
            <a:r>
              <a:rPr lang="ar-SA" sz="2400" b="1" dirty="0" smtClean="0"/>
              <a:t> كما هو متوقع.</a:t>
            </a:r>
          </a:p>
          <a:p>
            <a:pPr lvl="1" rtl="1">
              <a:buFont typeface="Wingdings" pitchFamily="2" charset="2"/>
              <a:buChar char="§"/>
            </a:pPr>
            <a:r>
              <a:rPr lang="ar-SA" sz="2400" b="1" dirty="0" smtClean="0"/>
              <a:t>إضافة تعديلات وإجراءات جديدة على النظام القائم.</a:t>
            </a:r>
          </a:p>
          <a:p>
            <a:pPr lvl="1" rtl="1">
              <a:buFont typeface="Wingdings" pitchFamily="2" charset="2"/>
              <a:buChar char="§"/>
            </a:pPr>
            <a:r>
              <a:rPr lang="ar-SA" sz="2400" b="1" dirty="0" smtClean="0"/>
              <a:t>تحسين النظام الحالي مثل سرعة الاستجابة وتقليل التكاليف.</a:t>
            </a:r>
            <a:endParaRPr lang="en-US" sz="2400" b="1" dirty="0" smtClean="0"/>
          </a:p>
          <a:p>
            <a:pPr rtl="1">
              <a:buFont typeface="Wingdings" pitchFamily="2" charset="2"/>
              <a:buChar char="§"/>
            </a:pPr>
            <a:r>
              <a:rPr lang="ar-SA" sz="2400" b="1" dirty="0" smtClean="0"/>
              <a:t>تتضمن مرحلة تحليل النظام دراسة الجدوى التي تحدد </a:t>
            </a:r>
            <a:r>
              <a:rPr lang="ar-EG" sz="2400" b="1" dirty="0" smtClean="0"/>
              <a:t>ما </a:t>
            </a:r>
            <a:r>
              <a:rPr lang="ar-SA" sz="2400" b="1" dirty="0" smtClean="0"/>
              <a:t>إذا</a:t>
            </a:r>
            <a:r>
              <a:rPr lang="ar-EG" sz="2400" b="1" dirty="0" smtClean="0"/>
              <a:t> كان</a:t>
            </a:r>
            <a:r>
              <a:rPr lang="ar-SA" sz="2400" b="1" dirty="0" smtClean="0"/>
              <a:t> الحل يمكن تنفيذه وإنجازه من الناحية المالية </a:t>
            </a:r>
            <a:r>
              <a:rPr lang="ar-EG" sz="2400" b="1" dirty="0" smtClean="0"/>
              <a:t>,</a:t>
            </a:r>
            <a:r>
              <a:rPr lang="ar-SA" sz="2400" b="1" dirty="0" smtClean="0"/>
              <a:t>التقنية</a:t>
            </a:r>
            <a:r>
              <a:rPr lang="ar-EG" sz="2400" b="1" dirty="0" smtClean="0"/>
              <a:t> و</a:t>
            </a:r>
            <a:r>
              <a:rPr lang="ar-SA" sz="2400" b="1" dirty="0" smtClean="0"/>
              <a:t> </a:t>
            </a:r>
            <a:r>
              <a:rPr lang="ar-EG" sz="2400" b="1" dirty="0" smtClean="0"/>
              <a:t>التشغيلية</a:t>
            </a:r>
            <a:r>
              <a:rPr lang="ar-SA" sz="2400" b="1" dirty="0" smtClean="0"/>
              <a:t>.</a:t>
            </a:r>
          </a:p>
        </p:txBody>
      </p:sp>
    </p:spTree>
    <p:extLst>
      <p:ext uri="{BB962C8B-B14F-4D97-AF65-F5344CB8AC3E}">
        <p14:creationId xmlns:p14="http://schemas.microsoft.com/office/powerpoint/2010/main" xmlns="" val="1030855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5</a:t>
            </a:fld>
            <a:endParaRPr lang="en-US" dirty="0"/>
          </a:p>
        </p:txBody>
      </p:sp>
      <p:sp>
        <p:nvSpPr>
          <p:cNvPr id="11" name="Content Placeholder 10"/>
          <p:cNvSpPr>
            <a:spLocks noGrp="1"/>
          </p:cNvSpPr>
          <p:nvPr>
            <p:ph idx="1"/>
          </p:nvPr>
        </p:nvSpPr>
        <p:spPr>
          <a:xfrm>
            <a:off x="305991" y="1214422"/>
            <a:ext cx="9522653" cy="4953000"/>
          </a:xfrm>
        </p:spPr>
        <p:txBody>
          <a:bodyPr/>
          <a:lstStyle/>
          <a:p>
            <a:pPr marL="514350" indent="-514350" rtl="1">
              <a:buFont typeface="+mj-lt"/>
              <a:buAutoNum type="arabicPeriod"/>
            </a:pPr>
            <a:endParaRPr lang="ar-EG" sz="2800" b="1" u="sng" dirty="0" smtClean="0"/>
          </a:p>
          <a:p>
            <a:pPr marL="514350" indent="-514350" rtl="1">
              <a:buFont typeface="+mj-lt"/>
              <a:buAutoNum type="arabicPeriod"/>
            </a:pPr>
            <a:r>
              <a:rPr lang="ar-SA" sz="2800" b="1" u="sng" dirty="0" smtClean="0"/>
              <a:t>تحليل النظم </a:t>
            </a:r>
            <a:r>
              <a:rPr lang="en-US" sz="2800" b="1" u="sng" dirty="0" smtClean="0"/>
              <a:t>Systems Analysis</a:t>
            </a:r>
            <a:r>
              <a:rPr lang="ar-SA" sz="2800" b="1" u="sng" dirty="0" smtClean="0"/>
              <a:t>:</a:t>
            </a:r>
            <a:r>
              <a:rPr lang="ar-SA" sz="2800" b="1" dirty="0" smtClean="0"/>
              <a:t> دراسة الجدوى:</a:t>
            </a:r>
          </a:p>
          <a:p>
            <a:pPr lvl="1" rtl="1">
              <a:buFont typeface="Wingdings" pitchFamily="2" charset="2"/>
              <a:buChar char="§"/>
            </a:pPr>
            <a:r>
              <a:rPr lang="ar-SA" sz="2400" b="1" dirty="0" smtClean="0"/>
              <a:t>الجدوى الفنية </a:t>
            </a:r>
            <a:r>
              <a:rPr lang="en-US" sz="2400" b="1" dirty="0" smtClean="0"/>
              <a:t>Technical Feasibility</a:t>
            </a:r>
            <a:r>
              <a:rPr lang="ar-SA" sz="2400" b="1" dirty="0" smtClean="0"/>
              <a:t>: هي دراسة إمكانية إنجاز الحل المقترح بالمعدات والبرمجيات والموارد التقنية المتاحة.</a:t>
            </a:r>
          </a:p>
          <a:p>
            <a:pPr lvl="1" rtl="1">
              <a:buFont typeface="Wingdings" pitchFamily="2" charset="2"/>
              <a:buChar char="§"/>
            </a:pPr>
            <a:r>
              <a:rPr lang="ar-SA" sz="2400" b="1" dirty="0" smtClean="0"/>
              <a:t>الجدوى الاقتصادية </a:t>
            </a:r>
            <a:r>
              <a:rPr lang="en-US" sz="2400" b="1" dirty="0" smtClean="0"/>
              <a:t>Economical Feasibility </a:t>
            </a:r>
            <a:r>
              <a:rPr lang="ar-SA" sz="2400" b="1" dirty="0" smtClean="0"/>
              <a:t>: هي مقارنة المردود المالي من النظام المطور إلى تكاليف</a:t>
            </a:r>
            <a:r>
              <a:rPr lang="ar-EG" sz="2400" b="1" dirty="0" smtClean="0"/>
              <a:t> تطوير النظام</a:t>
            </a:r>
            <a:r>
              <a:rPr lang="ar-SA" sz="2400" b="1" dirty="0" smtClean="0"/>
              <a:t>.</a:t>
            </a:r>
          </a:p>
          <a:p>
            <a:pPr lvl="1" rtl="1">
              <a:buFont typeface="Wingdings" pitchFamily="2" charset="2"/>
              <a:buChar char="§"/>
            </a:pPr>
            <a:r>
              <a:rPr lang="ar-SA" sz="2400" b="1" dirty="0" smtClean="0"/>
              <a:t>الجدوى التشغيلية </a:t>
            </a:r>
            <a:r>
              <a:rPr lang="en-US" sz="2400" b="1" dirty="0" smtClean="0"/>
              <a:t>Operational Feasibility </a:t>
            </a:r>
            <a:r>
              <a:rPr lang="ar-SA" sz="2400" b="1" dirty="0" smtClean="0"/>
              <a:t>: هي دراسة مدى تناسب النظام المقترح مع الهيكل الإداري والتنظيمي الحالي.</a:t>
            </a:r>
          </a:p>
          <a:p>
            <a:pPr rtl="1">
              <a:buNone/>
            </a:pPr>
            <a:endParaRPr lang="ar-SA" b="1" dirty="0"/>
          </a:p>
        </p:txBody>
      </p:sp>
    </p:spTree>
    <p:extLst>
      <p:ext uri="{BB962C8B-B14F-4D97-AF65-F5344CB8AC3E}">
        <p14:creationId xmlns:p14="http://schemas.microsoft.com/office/powerpoint/2010/main" xmlns="" val="2789767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6</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a:pPr>
            <a:endParaRPr lang="ar-EG" sz="2400" b="1" u="sng" dirty="0" smtClean="0"/>
          </a:p>
          <a:p>
            <a:pPr marL="514350" indent="-514350" rtl="1">
              <a:buFont typeface="+mj-lt"/>
              <a:buAutoNum type="arabicPeriod"/>
            </a:pPr>
            <a:r>
              <a:rPr lang="ar-SA" sz="2400" b="1" u="sng" dirty="0" smtClean="0"/>
              <a:t>تحليل النظم </a:t>
            </a:r>
            <a:r>
              <a:rPr lang="en-US" sz="2400" b="1" u="sng" dirty="0" smtClean="0"/>
              <a:t>Systems Analysis</a:t>
            </a:r>
            <a:r>
              <a:rPr lang="ar-SA" sz="2400" b="1" u="sng" dirty="0" smtClean="0"/>
              <a:t>:</a:t>
            </a:r>
            <a:r>
              <a:rPr lang="ar-SA" sz="2400" b="1" dirty="0" smtClean="0"/>
              <a:t> </a:t>
            </a:r>
          </a:p>
          <a:p>
            <a:pPr marL="623888" indent="-338138" rtl="1"/>
            <a:r>
              <a:rPr lang="ar-SA" sz="2400" b="1" dirty="0" smtClean="0"/>
              <a:t>بناء متطلبات المعلومات </a:t>
            </a:r>
            <a:r>
              <a:rPr lang="en-US" sz="2400" b="1" dirty="0" smtClean="0"/>
              <a:t>Information Requirements</a:t>
            </a:r>
            <a:r>
              <a:rPr lang="ar-SA" sz="2400" b="1" dirty="0" smtClean="0"/>
              <a:t>:</a:t>
            </a:r>
          </a:p>
          <a:p>
            <a:pPr lvl="1" rtl="1">
              <a:buFont typeface="Wingdings" pitchFamily="2" charset="2"/>
              <a:buChar char="§"/>
            </a:pPr>
            <a:r>
              <a:rPr lang="ar-SA" sz="2400" b="1" dirty="0" smtClean="0"/>
              <a:t>تشمل </a:t>
            </a:r>
            <a:r>
              <a:rPr lang="ar-SA" sz="2400" b="1" dirty="0" smtClean="0"/>
              <a:t>هذه المهمة التعرف على ما يحتاجه النظام من المعلومات (من يحتاجها، ومتى وكيف وأين). يعرّف تحليل المتطلبات أهداف النظام المطور بشكل دقيق ويبني وصف مفصل عن الوظائف التي يجب على النظام إنجازها. وأي خلل بتحديد المتطلبات يؤدي إلى إخفاق النظام وتكبد تكاليف باهظة لتطويره. </a:t>
            </a:r>
          </a:p>
          <a:p>
            <a:pPr lvl="1" rtl="1">
              <a:buFont typeface="Wingdings" pitchFamily="2" charset="2"/>
              <a:buChar char="§"/>
            </a:pPr>
            <a:r>
              <a:rPr lang="ar-SA" sz="2400" b="1" dirty="0" smtClean="0"/>
              <a:t>قد تتطلب بعض المشاكل ضبط الإدارة وتكثيف التدريب وتحسين الإجراءات التنظيمية </a:t>
            </a:r>
            <a:r>
              <a:rPr lang="ar-SA" sz="2400" b="1" dirty="0" smtClean="0"/>
              <a:t>القائمة </a:t>
            </a:r>
            <a:r>
              <a:rPr lang="ar-SA" sz="2400" b="1" dirty="0" smtClean="0"/>
              <a:t>ولكن المشاكل المتعلقة بالمعلومات تحتاج لتحليل النظام لتشخيص المشكلة والوصول إلى حل مناسب.</a:t>
            </a:r>
          </a:p>
        </p:txBody>
      </p:sp>
    </p:spTree>
    <p:extLst>
      <p:ext uri="{BB962C8B-B14F-4D97-AF65-F5344CB8AC3E}">
        <p14:creationId xmlns:p14="http://schemas.microsoft.com/office/powerpoint/2010/main" xmlns="" val="1007537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7</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2"/>
            </a:pPr>
            <a:endParaRPr lang="ar-EG" sz="2800" b="1" u="sng" dirty="0" smtClean="0"/>
          </a:p>
          <a:p>
            <a:pPr marL="514350" indent="-514350" rtl="1">
              <a:buFont typeface="+mj-lt"/>
              <a:buAutoNum type="arabicPeriod" startAt="2"/>
            </a:pPr>
            <a:r>
              <a:rPr lang="ar-SA" sz="2800" b="1" u="sng" dirty="0" smtClean="0"/>
              <a:t>تصميم النظم </a:t>
            </a:r>
            <a:r>
              <a:rPr lang="en-US" sz="2800" b="1" u="sng" dirty="0" smtClean="0"/>
              <a:t>Systems Design</a:t>
            </a:r>
            <a:r>
              <a:rPr lang="ar-SA" sz="2800" b="1" u="sng" dirty="0" smtClean="0"/>
              <a:t>:</a:t>
            </a:r>
            <a:r>
              <a:rPr lang="ar-SA" sz="2800" b="1" dirty="0" smtClean="0"/>
              <a:t> </a:t>
            </a:r>
          </a:p>
          <a:p>
            <a:pPr lvl="1" rtl="1">
              <a:buFont typeface="Wingdings" pitchFamily="2" charset="2"/>
              <a:buChar char="§"/>
            </a:pPr>
            <a:r>
              <a:rPr lang="ar-SA" sz="2400" b="1" dirty="0" smtClean="0"/>
              <a:t>يصف تحليل النظام </a:t>
            </a:r>
            <a:r>
              <a:rPr lang="ar-SA" sz="2400" b="1" u="sng" dirty="0" smtClean="0"/>
              <a:t>ماذا </a:t>
            </a:r>
            <a:r>
              <a:rPr lang="ar-EG" sz="2400" b="1" u="sng" dirty="0" smtClean="0"/>
              <a:t>(</a:t>
            </a:r>
            <a:r>
              <a:rPr lang="en-US" sz="2400" b="1" u="sng" dirty="0" smtClean="0"/>
              <a:t>what</a:t>
            </a:r>
            <a:r>
              <a:rPr lang="ar-EG" sz="2400" b="1" u="sng" dirty="0" smtClean="0"/>
              <a:t>)</a:t>
            </a:r>
            <a:r>
              <a:rPr lang="ar-SA" sz="2400" b="1" dirty="0" smtClean="0"/>
              <a:t> يجب على النظام إنجازه وفقا لمتطلبات المعلومات، بينما يبين تصميم النظام </a:t>
            </a:r>
            <a:r>
              <a:rPr lang="ar-SA" sz="2400" b="1" u="sng" dirty="0" smtClean="0"/>
              <a:t>كيف </a:t>
            </a:r>
            <a:r>
              <a:rPr lang="ar-EG" sz="2400" b="1" u="sng" dirty="0" smtClean="0"/>
              <a:t>(</a:t>
            </a:r>
            <a:r>
              <a:rPr lang="en-US" sz="2400" b="1" u="sng" dirty="0" smtClean="0"/>
              <a:t>how</a:t>
            </a:r>
            <a:r>
              <a:rPr lang="ar-SA" sz="2400" b="1" dirty="0" smtClean="0"/>
              <a:t> </a:t>
            </a:r>
            <a:r>
              <a:rPr lang="ar-EG" sz="2400" b="1" dirty="0" smtClean="0"/>
              <a:t>) </a:t>
            </a:r>
            <a:r>
              <a:rPr lang="ar-SA" sz="2400" b="1" dirty="0" smtClean="0"/>
              <a:t>سينجز النظام هذه المتطلبات ويحقق أهدافه.</a:t>
            </a:r>
          </a:p>
          <a:p>
            <a:pPr lvl="1" rtl="1">
              <a:buFont typeface="Wingdings" pitchFamily="2" charset="2"/>
              <a:buChar char="§"/>
            </a:pPr>
            <a:r>
              <a:rPr lang="ar-SA" sz="2400" b="1" dirty="0" smtClean="0"/>
              <a:t>تصميم نظام المعلومات هو النموذج أو المخطط </a:t>
            </a:r>
            <a:r>
              <a:rPr lang="ar-EG" sz="2400" b="1" dirty="0" smtClean="0"/>
              <a:t>ال</a:t>
            </a:r>
            <a:r>
              <a:rPr lang="ar-SA" sz="2400" b="1" dirty="0" smtClean="0"/>
              <a:t>شامل لهذا النظام حيث يشبه النسخة الكربونية عن مبنى أو بيت، وهو يتألف من كل التوصيفات التي تحدد وتبين شكل وهيكل النظام.</a:t>
            </a:r>
          </a:p>
          <a:p>
            <a:pPr lvl="1" rtl="1">
              <a:buFont typeface="Wingdings" pitchFamily="2" charset="2"/>
              <a:buChar char="§"/>
            </a:pPr>
            <a:r>
              <a:rPr lang="ar-SA" sz="2400" b="1" dirty="0" smtClean="0"/>
              <a:t>يفصل مصمم النظم توصيفات النظام التي ستؤدي إلى إنجاز الوظائف المحددة خلال مرحلة تحليل النظام.</a:t>
            </a:r>
          </a:p>
          <a:p>
            <a:pPr lvl="2" rtl="1">
              <a:buFont typeface="Wingdings" pitchFamily="2" charset="2"/>
              <a:buChar char="§"/>
            </a:pPr>
            <a:r>
              <a:rPr lang="ar-SA" b="1" dirty="0" smtClean="0"/>
              <a:t> يجب على هذه التوصيفات أن تتطرق إلى جميع المكونات التقنية والتنظيمية والإدارية لحل مشاكل النظام.</a:t>
            </a:r>
          </a:p>
        </p:txBody>
      </p:sp>
    </p:spTree>
    <p:extLst>
      <p:ext uri="{BB962C8B-B14F-4D97-AF65-F5344CB8AC3E}">
        <p14:creationId xmlns:p14="http://schemas.microsoft.com/office/powerpoint/2010/main" xmlns="" val="278031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8</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2"/>
            </a:pPr>
            <a:endParaRPr lang="ar-EG" sz="2800" b="1" u="sng" dirty="0" smtClean="0"/>
          </a:p>
          <a:p>
            <a:pPr marL="514350" indent="-514350" rtl="1">
              <a:buFont typeface="+mj-lt"/>
              <a:buAutoNum type="arabicPeriod" startAt="2"/>
            </a:pPr>
            <a:r>
              <a:rPr lang="ar-SA" sz="2800" b="1" u="sng" dirty="0" smtClean="0"/>
              <a:t>تصميم النظم </a:t>
            </a:r>
            <a:r>
              <a:rPr lang="en-US" sz="2800" b="1" u="sng" dirty="0" smtClean="0"/>
              <a:t>Systems Design</a:t>
            </a:r>
            <a:r>
              <a:rPr lang="ar-SA" sz="2800" b="1" u="sng" dirty="0" smtClean="0"/>
              <a:t>:</a:t>
            </a:r>
            <a:r>
              <a:rPr lang="ar-SA" sz="2800" b="1" dirty="0" smtClean="0"/>
              <a:t> </a:t>
            </a:r>
          </a:p>
          <a:p>
            <a:pPr marL="914400" lvl="1" indent="-514350" rtl="1">
              <a:buFont typeface="Wingdings" pitchFamily="2" charset="2"/>
              <a:buChar char="§"/>
            </a:pPr>
            <a:r>
              <a:rPr lang="ar-SA" sz="2400" b="1" dirty="0" smtClean="0"/>
              <a:t>التصميم المادي </a:t>
            </a:r>
            <a:r>
              <a:rPr lang="en-US" sz="2400" b="1" dirty="0" smtClean="0"/>
              <a:t>physical design</a:t>
            </a:r>
            <a:r>
              <a:rPr lang="ar-SA" sz="2400" b="1" dirty="0" smtClean="0"/>
              <a:t>: ترجمة التصميم المنطقي إلى تصميم فني للنظام لتحديد البرامج والأجهزة والتقنيات، ومعدات الاتصالات،  ووحدات الإدخال والإخراج والإجراءات اليدوية وطرق التشغيل ووسائل التحكم والرقابة وإجراءات النسخ الاحتياطي.</a:t>
            </a:r>
          </a:p>
          <a:p>
            <a:pPr marL="914400" lvl="1" indent="-514350" rtl="1">
              <a:buFont typeface="Wingdings" pitchFamily="2" charset="2"/>
              <a:buChar char="§"/>
            </a:pPr>
            <a:r>
              <a:rPr lang="ar-SA" sz="2400" b="1" dirty="0" smtClean="0"/>
              <a:t>دور المستخدم (النهائي) </a:t>
            </a:r>
            <a:r>
              <a:rPr lang="en-US" sz="2400" b="1" dirty="0" smtClean="0"/>
              <a:t>end user</a:t>
            </a:r>
            <a:r>
              <a:rPr lang="ar-SA" sz="2400" b="1" dirty="0" smtClean="0"/>
              <a:t>: تقود متطلبات المعلومات التي يحددها المستخدم كامل مجهود بناء النظام. لذلك يجب إشراك المستخدم بعملية تطوير النظام وإعطائه التحكم الكافي بعملية التصميم لضمان عمل النظام وفقا لأولويات الأعمال والحاجة للمعلومات وليس وفقا للتقنيين. ويزيد العمل على التصميم المستخدم فهما وقابلية للنظام ويقلل من المشاكل. فللمستخدم دور أساسي</a:t>
            </a:r>
            <a:r>
              <a:rPr lang="ar-EG" sz="2400" b="1" dirty="0" smtClean="0"/>
              <a:t>ي</a:t>
            </a:r>
            <a:r>
              <a:rPr lang="ar-SA" sz="2400" b="1" dirty="0" smtClean="0"/>
              <a:t> بتحديد متطلبات النظام المطور وقبوله.</a:t>
            </a:r>
          </a:p>
          <a:p>
            <a:pPr marL="914400" lvl="1" indent="-514350" rtl="1"/>
            <a:endParaRPr lang="ar-SA" b="1" dirty="0" smtClean="0"/>
          </a:p>
        </p:txBody>
      </p:sp>
    </p:spTree>
    <p:extLst>
      <p:ext uri="{BB962C8B-B14F-4D97-AF65-F5344CB8AC3E}">
        <p14:creationId xmlns:p14="http://schemas.microsoft.com/office/powerpoint/2010/main" xmlns="" val="2454661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9</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2"/>
            </a:pPr>
            <a:r>
              <a:rPr lang="ar-SA" sz="2800" u="sng" dirty="0" smtClean="0"/>
              <a:t>تصميم النظم </a:t>
            </a:r>
            <a:r>
              <a:rPr lang="en-US" sz="2800" u="sng" dirty="0" smtClean="0"/>
              <a:t>Systems Design</a:t>
            </a:r>
            <a:r>
              <a:rPr lang="ar-SA" sz="2800" u="sng" dirty="0" smtClean="0"/>
              <a:t>:</a:t>
            </a:r>
            <a:r>
              <a:rPr lang="ar-SA" sz="2800" dirty="0" smtClean="0"/>
              <a:t> </a:t>
            </a:r>
          </a:p>
        </p:txBody>
      </p:sp>
      <p:graphicFrame>
        <p:nvGraphicFramePr>
          <p:cNvPr id="5" name="جدول 4"/>
          <p:cNvGraphicFramePr>
            <a:graphicFrameLocks noGrp="1"/>
          </p:cNvGraphicFramePr>
          <p:nvPr/>
        </p:nvGraphicFramePr>
        <p:xfrm>
          <a:off x="448897" y="1857364"/>
          <a:ext cx="8915400" cy="4508034"/>
        </p:xfrm>
        <a:graphic>
          <a:graphicData uri="http://schemas.openxmlformats.org/drawingml/2006/table">
            <a:tbl>
              <a:tblPr rtl="1"/>
              <a:tblGrid>
                <a:gridCol w="2127380"/>
                <a:gridCol w="6788020"/>
              </a:tblGrid>
              <a:tr h="591286">
                <a:tc>
                  <a:txBody>
                    <a:bodyPr/>
                    <a:lstStyle/>
                    <a:p>
                      <a:pPr algn="ctr" rtl="1">
                        <a:lnSpc>
                          <a:spcPct val="115000"/>
                        </a:lnSpc>
                        <a:spcAft>
                          <a:spcPts val="1000"/>
                        </a:spcAft>
                      </a:pPr>
                      <a:r>
                        <a:rPr lang="ar-SA" sz="3200" b="1" dirty="0">
                          <a:latin typeface="Calibri"/>
                          <a:ea typeface="Calibri"/>
                          <a:cs typeface="Arial"/>
                        </a:rPr>
                        <a:t>الخاصية </a:t>
                      </a:r>
                      <a:endParaRPr lang="en-US" sz="32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rtl="1">
                        <a:lnSpc>
                          <a:spcPct val="115000"/>
                        </a:lnSpc>
                        <a:spcAft>
                          <a:spcPts val="1000"/>
                        </a:spcAft>
                      </a:pPr>
                      <a:r>
                        <a:rPr lang="ar-SA" sz="3200" b="1" dirty="0">
                          <a:latin typeface="Calibri"/>
                          <a:ea typeface="Calibri"/>
                          <a:cs typeface="Arial"/>
                        </a:rPr>
                        <a:t>الوصف </a:t>
                      </a:r>
                      <a:endParaRPr lang="en-US" sz="32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591286">
                <a:tc>
                  <a:txBody>
                    <a:bodyPr/>
                    <a:lstStyle/>
                    <a:p>
                      <a:pPr algn="r" rtl="1">
                        <a:lnSpc>
                          <a:spcPct val="115000"/>
                        </a:lnSpc>
                        <a:spcAft>
                          <a:spcPts val="1000"/>
                        </a:spcAft>
                      </a:pPr>
                      <a:r>
                        <a:rPr lang="ar-SA" sz="2400" b="1" dirty="0">
                          <a:latin typeface="Calibri"/>
                          <a:ea typeface="Calibri"/>
                          <a:cs typeface="Arial"/>
                        </a:rPr>
                        <a:t>المخرجات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a:latin typeface="Calibri"/>
                          <a:ea typeface="Calibri"/>
                          <a:cs typeface="Arial"/>
                        </a:rPr>
                        <a:t>الوسيلة (طباعة) / المحتوى (تقارير) /  التوقيت (يومية)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286">
                <a:tc>
                  <a:txBody>
                    <a:bodyPr/>
                    <a:lstStyle/>
                    <a:p>
                      <a:pPr algn="r" rtl="1">
                        <a:lnSpc>
                          <a:spcPct val="115000"/>
                        </a:lnSpc>
                        <a:spcAft>
                          <a:spcPts val="1000"/>
                        </a:spcAft>
                      </a:pPr>
                      <a:r>
                        <a:rPr lang="ar-SA" sz="2400" b="1" dirty="0">
                          <a:latin typeface="Calibri"/>
                          <a:ea typeface="Calibri"/>
                          <a:cs typeface="Arial"/>
                        </a:rPr>
                        <a:t>المدخلات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المصدر / </a:t>
                      </a:r>
                      <a:r>
                        <a:rPr lang="ar-SA" sz="2400" b="1" dirty="0">
                          <a:latin typeface="Calibri"/>
                          <a:ea typeface="Calibri"/>
                          <a:cs typeface="Arial"/>
                        </a:rPr>
                        <a:t>التدفق (</a:t>
                      </a:r>
                      <a:r>
                        <a:rPr lang="ar-SA" sz="2400" b="1" dirty="0" smtClean="0">
                          <a:latin typeface="Calibri"/>
                          <a:ea typeface="Calibri"/>
                          <a:cs typeface="Arial"/>
                        </a:rPr>
                        <a:t>دفعة / متداخل</a:t>
                      </a:r>
                      <a:r>
                        <a:rPr lang="ar-SA" sz="2400" b="1" dirty="0">
                          <a:latin typeface="Calibri"/>
                          <a:ea typeface="Calibri"/>
                          <a:cs typeface="Arial"/>
                        </a:rPr>
                        <a:t>) / مدخل البيانات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286">
                <a:tc>
                  <a:txBody>
                    <a:bodyPr/>
                    <a:lstStyle/>
                    <a:p>
                      <a:pPr algn="r" rtl="1">
                        <a:lnSpc>
                          <a:spcPct val="115000"/>
                        </a:lnSpc>
                        <a:spcAft>
                          <a:spcPts val="1000"/>
                        </a:spcAft>
                      </a:pPr>
                      <a:r>
                        <a:rPr lang="ar-SA" sz="2400" b="1" dirty="0">
                          <a:latin typeface="Calibri"/>
                          <a:ea typeface="Calibri"/>
                          <a:cs typeface="Arial"/>
                        </a:rPr>
                        <a:t>واجهة المستخدم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a:latin typeface="Calibri"/>
                          <a:ea typeface="Calibri"/>
                          <a:cs typeface="Arial"/>
                        </a:rPr>
                        <a:t>البساطة / </a:t>
                      </a:r>
                      <a:r>
                        <a:rPr lang="ar-SA" sz="2400" b="1" dirty="0" smtClean="0">
                          <a:latin typeface="Calibri"/>
                          <a:ea typeface="Calibri"/>
                          <a:cs typeface="Arial"/>
                        </a:rPr>
                        <a:t>الفعالية والكفاءة / </a:t>
                      </a:r>
                      <a:r>
                        <a:rPr lang="ar-SA" sz="2400" b="1" dirty="0">
                          <a:latin typeface="Calibri"/>
                          <a:ea typeface="Calibri"/>
                          <a:cs typeface="Arial"/>
                        </a:rPr>
                        <a:t>المنطقية </a:t>
                      </a:r>
                      <a:r>
                        <a:rPr lang="ar-SA" sz="2400" b="1" dirty="0" smtClean="0">
                          <a:latin typeface="Calibri"/>
                          <a:ea typeface="Calibri"/>
                          <a:cs typeface="Arial"/>
                        </a:rPr>
                        <a:t>/ ردة</a:t>
                      </a:r>
                      <a:r>
                        <a:rPr lang="ar-SA" sz="2400" b="1" baseline="0" dirty="0" smtClean="0">
                          <a:latin typeface="Calibri"/>
                          <a:ea typeface="Calibri"/>
                          <a:cs typeface="Arial"/>
                        </a:rPr>
                        <a:t> الفعل / الاخطاء</a:t>
                      </a:r>
                      <a:r>
                        <a:rPr lang="ar-SA" sz="2400" b="1" dirty="0" smtClean="0">
                          <a:latin typeface="Calibri"/>
                          <a:ea typeface="Calibri"/>
                          <a:cs typeface="Arial"/>
                        </a:rPr>
                        <a:t>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1883">
                <a:tc>
                  <a:txBody>
                    <a:bodyPr/>
                    <a:lstStyle/>
                    <a:p>
                      <a:pPr algn="r" rtl="1">
                        <a:lnSpc>
                          <a:spcPct val="115000"/>
                        </a:lnSpc>
                        <a:spcAft>
                          <a:spcPts val="1000"/>
                        </a:spcAft>
                      </a:pPr>
                      <a:r>
                        <a:rPr lang="ar-SA" sz="2400" b="1" dirty="0">
                          <a:latin typeface="Calibri"/>
                          <a:ea typeface="Calibri"/>
                          <a:cs typeface="Arial"/>
                        </a:rPr>
                        <a:t>تصميم قاعدة البيانات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نموذج البيانات المنطقي </a:t>
                      </a:r>
                      <a:r>
                        <a:rPr lang="ar-SA" sz="2400" b="1" dirty="0">
                          <a:latin typeface="Calibri"/>
                          <a:ea typeface="Calibri"/>
                          <a:cs typeface="Arial"/>
                        </a:rPr>
                        <a:t>/ </a:t>
                      </a:r>
                      <a:r>
                        <a:rPr lang="ar-SA" sz="2400" b="1" dirty="0" smtClean="0">
                          <a:latin typeface="Calibri"/>
                          <a:ea typeface="Calibri"/>
                          <a:cs typeface="Arial"/>
                        </a:rPr>
                        <a:t>متطلبات الحجم </a:t>
                      </a:r>
                      <a:r>
                        <a:rPr lang="ar-SA" sz="2400" b="1" dirty="0">
                          <a:latin typeface="Calibri"/>
                          <a:ea typeface="Calibri"/>
                          <a:cs typeface="Arial"/>
                        </a:rPr>
                        <a:t>و </a:t>
                      </a:r>
                      <a:r>
                        <a:rPr lang="ar-SA" sz="2400" b="1" dirty="0" smtClean="0">
                          <a:latin typeface="Calibri"/>
                          <a:ea typeface="Calibri"/>
                          <a:cs typeface="Arial"/>
                        </a:rPr>
                        <a:t>السرعة </a:t>
                      </a:r>
                      <a:r>
                        <a:rPr lang="ar-SA" sz="2400" b="1" dirty="0">
                          <a:latin typeface="Calibri"/>
                          <a:ea typeface="Calibri"/>
                          <a:cs typeface="Arial"/>
                        </a:rPr>
                        <a:t>/ تصميم </a:t>
                      </a:r>
                      <a:r>
                        <a:rPr lang="ar-SA" sz="2400" b="1" dirty="0" smtClean="0">
                          <a:latin typeface="Calibri"/>
                          <a:ea typeface="Calibri"/>
                          <a:cs typeface="Arial"/>
                        </a:rPr>
                        <a:t>وتنظيم </a:t>
                      </a:r>
                      <a:r>
                        <a:rPr lang="ar-SA" sz="2400" b="1" dirty="0">
                          <a:latin typeface="Calibri"/>
                          <a:ea typeface="Calibri"/>
                          <a:cs typeface="Arial"/>
                        </a:rPr>
                        <a:t>الملفات / </a:t>
                      </a:r>
                      <a:r>
                        <a:rPr lang="ar-SA" sz="2400" b="1" dirty="0" smtClean="0">
                          <a:latin typeface="Calibri"/>
                          <a:ea typeface="Calibri"/>
                          <a:cs typeface="Arial"/>
                        </a:rPr>
                        <a:t>توصيفات السجلات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286">
                <a:tc>
                  <a:txBody>
                    <a:bodyPr/>
                    <a:lstStyle/>
                    <a:p>
                      <a:pPr algn="r" rtl="1">
                        <a:lnSpc>
                          <a:spcPct val="115000"/>
                        </a:lnSpc>
                        <a:spcAft>
                          <a:spcPts val="1000"/>
                        </a:spcAft>
                      </a:pPr>
                      <a:r>
                        <a:rPr lang="ar-SA" sz="2400" b="1" dirty="0">
                          <a:latin typeface="Calibri"/>
                          <a:ea typeface="Calibri"/>
                          <a:cs typeface="Arial"/>
                        </a:rPr>
                        <a:t>العمليات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الحسابية </a:t>
                      </a:r>
                      <a:r>
                        <a:rPr lang="ar-SA" sz="2400" b="1" dirty="0">
                          <a:latin typeface="Calibri"/>
                          <a:ea typeface="Calibri"/>
                          <a:cs typeface="Arial"/>
                        </a:rPr>
                        <a:t>/ مكونات البرنامج / </a:t>
                      </a:r>
                      <a:r>
                        <a:rPr lang="ar-SA" sz="2400" b="1" dirty="0" smtClean="0">
                          <a:latin typeface="Calibri"/>
                          <a:ea typeface="Calibri"/>
                          <a:cs typeface="Arial"/>
                        </a:rPr>
                        <a:t>التقارير المتطلبة </a:t>
                      </a:r>
                      <a:r>
                        <a:rPr lang="ar-SA" sz="2400" b="1" dirty="0">
                          <a:latin typeface="Calibri"/>
                          <a:ea typeface="Calibri"/>
                          <a:cs typeface="Arial"/>
                        </a:rPr>
                        <a:t>/ توقيت المخرجات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286">
                <a:tc>
                  <a:txBody>
                    <a:bodyPr/>
                    <a:lstStyle/>
                    <a:p>
                      <a:pPr algn="l" rtl="1">
                        <a:lnSpc>
                          <a:spcPct val="115000"/>
                        </a:lnSpc>
                        <a:spcAft>
                          <a:spcPts val="1000"/>
                        </a:spcAft>
                      </a:pPr>
                      <a:r>
                        <a:rPr lang="ar-SA" sz="2400" b="1" dirty="0" smtClean="0">
                          <a:latin typeface="Calibri"/>
                          <a:ea typeface="Calibri"/>
                          <a:cs typeface="Arial"/>
                        </a:rPr>
                        <a:t>الإجراءات </a:t>
                      </a:r>
                      <a:r>
                        <a:rPr lang="ar-SA" sz="2400" b="1" dirty="0">
                          <a:latin typeface="Calibri"/>
                          <a:ea typeface="Calibri"/>
                          <a:cs typeface="Arial"/>
                        </a:rPr>
                        <a:t>اليدوية </a:t>
                      </a:r>
                      <a:endParaRPr lang="en-US" sz="2400" dirty="0">
                        <a:latin typeface="Calibri"/>
                        <a:ea typeface="Calibri"/>
                        <a:cs typeface="Arial"/>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a:latin typeface="Calibri"/>
                          <a:ea typeface="Calibri"/>
                          <a:cs typeface="Arial"/>
                        </a:rPr>
                        <a:t>ما هي الأنشطة؟ / من </a:t>
                      </a:r>
                      <a:r>
                        <a:rPr lang="ar-SA" sz="2400" b="1" dirty="0" smtClean="0">
                          <a:latin typeface="Calibri"/>
                          <a:ea typeface="Calibri"/>
                          <a:cs typeface="Arial"/>
                        </a:rPr>
                        <a:t>ينجزها؟ / </a:t>
                      </a:r>
                      <a:r>
                        <a:rPr lang="ar-SA" sz="2400" b="1" dirty="0">
                          <a:latin typeface="Calibri"/>
                          <a:ea typeface="Calibri"/>
                          <a:cs typeface="Arial"/>
                        </a:rPr>
                        <a:t>كيف؟ </a:t>
                      </a:r>
                      <a:r>
                        <a:rPr lang="ar-SA" sz="2400" b="1" dirty="0" smtClean="0">
                          <a:latin typeface="Calibri"/>
                          <a:ea typeface="Calibri"/>
                          <a:cs typeface="Arial"/>
                        </a:rPr>
                        <a:t>/ متى</a:t>
                      </a:r>
                      <a:r>
                        <a:rPr lang="ar-SA" sz="2400" b="1" dirty="0">
                          <a:latin typeface="Calibri"/>
                          <a:ea typeface="Calibri"/>
                          <a:cs typeface="Arial"/>
                        </a:rPr>
                        <a:t>؟ </a:t>
                      </a:r>
                      <a:r>
                        <a:rPr lang="ar-SA" sz="2400" b="1" dirty="0" smtClean="0">
                          <a:latin typeface="Calibri"/>
                          <a:ea typeface="Calibri"/>
                          <a:cs typeface="Arial"/>
                        </a:rPr>
                        <a:t>/ أين</a:t>
                      </a:r>
                      <a:r>
                        <a:rPr lang="ar-SA" sz="2400" b="1" dirty="0">
                          <a:latin typeface="Calibri"/>
                          <a:ea typeface="Calibri"/>
                          <a:cs typeface="Arial"/>
                        </a:rPr>
                        <a:t>؟ </a:t>
                      </a:r>
                      <a:endParaRPr lang="en-US" sz="2400" dirty="0">
                        <a:latin typeface="Calibri"/>
                        <a:ea typeface="Calibri"/>
                        <a:cs typeface="Arial"/>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1450453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10</a:t>
            </a:fld>
            <a:endParaRPr lang="en-US" dirty="0"/>
          </a:p>
        </p:txBody>
      </p:sp>
      <p:sp>
        <p:nvSpPr>
          <p:cNvPr id="11" name="Content Placeholder 10"/>
          <p:cNvSpPr>
            <a:spLocks noGrp="1"/>
          </p:cNvSpPr>
          <p:nvPr>
            <p:ph idx="1"/>
          </p:nvPr>
        </p:nvSpPr>
        <p:spPr>
          <a:xfrm>
            <a:off x="303643" y="1142984"/>
            <a:ext cx="9525000" cy="4953000"/>
          </a:xfrm>
        </p:spPr>
        <p:txBody>
          <a:bodyPr/>
          <a:lstStyle/>
          <a:p>
            <a:pPr marL="514350" indent="-514350" rtl="1">
              <a:buFont typeface="+mj-lt"/>
              <a:buAutoNum type="arabicPeriod" startAt="2"/>
            </a:pPr>
            <a:r>
              <a:rPr lang="ar-SA" sz="2800" u="sng" dirty="0" smtClean="0"/>
              <a:t>تصميم النظم </a:t>
            </a:r>
            <a:r>
              <a:rPr lang="en-US" sz="2800" u="sng" dirty="0" smtClean="0"/>
              <a:t>Systems Design</a:t>
            </a:r>
            <a:r>
              <a:rPr lang="ar-SA" sz="2800" u="sng" dirty="0" smtClean="0"/>
              <a:t>:</a:t>
            </a:r>
            <a:r>
              <a:rPr lang="ar-SA" sz="2800" dirty="0" smtClean="0"/>
              <a:t> </a:t>
            </a:r>
          </a:p>
        </p:txBody>
      </p:sp>
      <p:graphicFrame>
        <p:nvGraphicFramePr>
          <p:cNvPr id="6" name="جدول 5"/>
          <p:cNvGraphicFramePr>
            <a:graphicFrameLocks noGrp="1"/>
          </p:cNvGraphicFramePr>
          <p:nvPr/>
        </p:nvGraphicFramePr>
        <p:xfrm>
          <a:off x="324279" y="1637722"/>
          <a:ext cx="9194800" cy="4799678"/>
        </p:xfrm>
        <a:graphic>
          <a:graphicData uri="http://schemas.openxmlformats.org/drawingml/2006/table">
            <a:tbl>
              <a:tblPr rtl="1"/>
              <a:tblGrid>
                <a:gridCol w="1736518"/>
                <a:gridCol w="7458282"/>
              </a:tblGrid>
              <a:tr h="520710">
                <a:tc>
                  <a:txBody>
                    <a:bodyPr/>
                    <a:lstStyle/>
                    <a:p>
                      <a:pPr algn="ctr" rtl="1">
                        <a:lnSpc>
                          <a:spcPct val="115000"/>
                        </a:lnSpc>
                        <a:spcAft>
                          <a:spcPts val="1000"/>
                        </a:spcAft>
                      </a:pPr>
                      <a:r>
                        <a:rPr lang="ar-SA" sz="2800" b="1" dirty="0">
                          <a:latin typeface="Calibri"/>
                          <a:ea typeface="Calibri"/>
                          <a:cs typeface="Arial"/>
                        </a:rPr>
                        <a:t>الخاصية </a:t>
                      </a:r>
                      <a:endParaRPr lang="en-US" sz="28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1">
                        <a:lnSpc>
                          <a:spcPct val="115000"/>
                        </a:lnSpc>
                        <a:spcAft>
                          <a:spcPts val="1000"/>
                        </a:spcAft>
                      </a:pPr>
                      <a:r>
                        <a:rPr lang="ar-SA" sz="2800" b="1" dirty="0">
                          <a:latin typeface="Calibri"/>
                          <a:ea typeface="Calibri"/>
                          <a:cs typeface="Arial"/>
                        </a:rPr>
                        <a:t>الوصف </a:t>
                      </a:r>
                      <a:endParaRPr lang="en-US" sz="28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843473">
                <a:tc>
                  <a:txBody>
                    <a:bodyPr/>
                    <a:lstStyle/>
                    <a:p>
                      <a:pPr algn="r" rtl="1">
                        <a:lnSpc>
                          <a:spcPct val="115000"/>
                        </a:lnSpc>
                        <a:spcAft>
                          <a:spcPts val="1000"/>
                        </a:spcAft>
                      </a:pPr>
                      <a:r>
                        <a:rPr lang="ar-SA" sz="2400" b="1" dirty="0">
                          <a:latin typeface="Calibri"/>
                          <a:ea typeface="Calibri"/>
                          <a:cs typeface="Arial"/>
                        </a:rPr>
                        <a:t>الرقابة </a:t>
                      </a:r>
                      <a:r>
                        <a:rPr lang="ar-SA" sz="2400" b="1" dirty="0" smtClean="0">
                          <a:latin typeface="Calibri"/>
                          <a:ea typeface="Calibri"/>
                          <a:cs typeface="Arial"/>
                        </a:rPr>
                        <a:t>والتحكم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رقابة قيود </a:t>
                      </a:r>
                      <a:r>
                        <a:rPr lang="ar-SA" sz="2400" b="1" dirty="0">
                          <a:latin typeface="Calibri"/>
                          <a:ea typeface="Calibri"/>
                          <a:cs typeface="Arial"/>
                        </a:rPr>
                        <a:t>المدخلات / المخرجات / رقابة </a:t>
                      </a:r>
                      <a:r>
                        <a:rPr lang="ar-SA" sz="2400" b="1" dirty="0" smtClean="0">
                          <a:latin typeface="Calibri"/>
                          <a:ea typeface="Calibri"/>
                          <a:cs typeface="Arial"/>
                        </a:rPr>
                        <a:t>التشغيل (الثبات وعدد السجلات) / </a:t>
                      </a:r>
                      <a:r>
                        <a:rPr lang="ar-SA" sz="2400" b="1" dirty="0">
                          <a:latin typeface="Calibri"/>
                          <a:ea typeface="Calibri"/>
                          <a:cs typeface="Arial"/>
                        </a:rPr>
                        <a:t>رقابة الاجراءات </a:t>
                      </a:r>
                      <a:r>
                        <a:rPr lang="ar-SA" sz="2400" b="1" dirty="0" smtClean="0">
                          <a:latin typeface="Calibri"/>
                          <a:ea typeface="Calibri"/>
                          <a:cs typeface="Arial"/>
                        </a:rPr>
                        <a:t>(كلمات السر)</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57">
                <a:tc>
                  <a:txBody>
                    <a:bodyPr/>
                    <a:lstStyle/>
                    <a:p>
                      <a:pPr algn="r" rtl="1">
                        <a:lnSpc>
                          <a:spcPct val="115000"/>
                        </a:lnSpc>
                        <a:spcAft>
                          <a:spcPts val="1000"/>
                        </a:spcAft>
                      </a:pPr>
                      <a:r>
                        <a:rPr lang="ar-SA" sz="2400" b="1">
                          <a:latin typeface="Calibri"/>
                          <a:ea typeface="Calibri"/>
                          <a:cs typeface="Arial"/>
                        </a:rPr>
                        <a:t>الأمن </a:t>
                      </a:r>
                      <a:endParaRPr lang="en-US" sz="240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التحكم بالوصول </a:t>
                      </a:r>
                      <a:r>
                        <a:rPr lang="ar-SA" sz="2400" b="1" dirty="0">
                          <a:latin typeface="Calibri"/>
                          <a:ea typeface="Calibri"/>
                          <a:cs typeface="Arial"/>
                        </a:rPr>
                        <a:t>/ خطة الطوارئ / </a:t>
                      </a:r>
                      <a:r>
                        <a:rPr lang="ar-SA" sz="2400" b="1" dirty="0" smtClean="0">
                          <a:latin typeface="Calibri"/>
                          <a:ea typeface="Calibri"/>
                          <a:cs typeface="Arial"/>
                        </a:rPr>
                        <a:t>مراجعة وتدقيق </a:t>
                      </a:r>
                      <a:r>
                        <a:rPr lang="ar-SA" sz="2400" b="1" dirty="0">
                          <a:latin typeface="Calibri"/>
                          <a:ea typeface="Calibri"/>
                          <a:cs typeface="Arial"/>
                        </a:rPr>
                        <a:t>الحسابات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57">
                <a:tc>
                  <a:txBody>
                    <a:bodyPr/>
                    <a:lstStyle/>
                    <a:p>
                      <a:pPr algn="r" rtl="1">
                        <a:lnSpc>
                          <a:spcPct val="115000"/>
                        </a:lnSpc>
                        <a:spcAft>
                          <a:spcPts val="1000"/>
                        </a:spcAft>
                      </a:pPr>
                      <a:r>
                        <a:rPr lang="ar-SA" sz="2400" b="1">
                          <a:latin typeface="Calibri"/>
                          <a:ea typeface="Calibri"/>
                          <a:cs typeface="Arial"/>
                        </a:rPr>
                        <a:t>التوثيق </a:t>
                      </a:r>
                      <a:endParaRPr lang="en-US" sz="240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a:latin typeface="Calibri"/>
                          <a:ea typeface="Calibri"/>
                          <a:cs typeface="Arial"/>
                        </a:rPr>
                        <a:t>توثيق العمليات / وثائق النظام / </a:t>
                      </a:r>
                      <a:r>
                        <a:rPr lang="ar-SA" sz="2400" b="1" dirty="0" smtClean="0">
                          <a:latin typeface="Calibri"/>
                          <a:ea typeface="Calibri"/>
                          <a:cs typeface="Arial"/>
                        </a:rPr>
                        <a:t>دليل المستخدمين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3473">
                <a:tc>
                  <a:txBody>
                    <a:bodyPr/>
                    <a:lstStyle/>
                    <a:p>
                      <a:pPr algn="r" rtl="1">
                        <a:lnSpc>
                          <a:spcPct val="115000"/>
                        </a:lnSpc>
                        <a:spcAft>
                          <a:spcPts val="1000"/>
                        </a:spcAft>
                      </a:pPr>
                      <a:r>
                        <a:rPr lang="ar-SA" sz="2400" b="1" dirty="0">
                          <a:latin typeface="Calibri"/>
                          <a:ea typeface="Calibri"/>
                          <a:cs typeface="Arial"/>
                        </a:rPr>
                        <a:t>التحويل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a:latin typeface="Calibri"/>
                          <a:ea typeface="Calibri"/>
                          <a:cs typeface="Arial"/>
                        </a:rPr>
                        <a:t>تحويل الملفات </a:t>
                      </a:r>
                      <a:r>
                        <a:rPr lang="ar-SA" sz="2400" b="1" dirty="0" smtClean="0">
                          <a:latin typeface="Calibri"/>
                          <a:ea typeface="Calibri"/>
                          <a:cs typeface="Arial"/>
                        </a:rPr>
                        <a:t>/ بدء إجراءات جديدة / اختيار طريقة الاختبار / الانتقال للنظام </a:t>
                      </a:r>
                      <a:r>
                        <a:rPr lang="ar-SA" sz="2400" b="1" dirty="0">
                          <a:latin typeface="Calibri"/>
                          <a:ea typeface="Calibri"/>
                          <a:cs typeface="Arial"/>
                        </a:rPr>
                        <a:t>الجديد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57">
                <a:tc>
                  <a:txBody>
                    <a:bodyPr/>
                    <a:lstStyle/>
                    <a:p>
                      <a:pPr algn="r" rtl="1">
                        <a:lnSpc>
                          <a:spcPct val="115000"/>
                        </a:lnSpc>
                        <a:spcAft>
                          <a:spcPts val="1000"/>
                        </a:spcAft>
                      </a:pPr>
                      <a:r>
                        <a:rPr lang="ar-SA" sz="2400" b="1">
                          <a:latin typeface="Calibri"/>
                          <a:ea typeface="Calibri"/>
                          <a:cs typeface="Arial"/>
                        </a:rPr>
                        <a:t>التدريب </a:t>
                      </a:r>
                      <a:endParaRPr lang="en-US" sz="240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اختيار تقنيات </a:t>
                      </a:r>
                      <a:r>
                        <a:rPr lang="ar-SA" sz="2400" b="1" dirty="0">
                          <a:latin typeface="Calibri"/>
                          <a:ea typeface="Calibri"/>
                          <a:cs typeface="Arial"/>
                        </a:rPr>
                        <a:t>التدريب / تطوير </a:t>
                      </a:r>
                      <a:r>
                        <a:rPr lang="ar-SA" sz="2400" b="1" dirty="0" smtClean="0">
                          <a:latin typeface="Calibri"/>
                          <a:ea typeface="Calibri"/>
                          <a:cs typeface="Arial"/>
                        </a:rPr>
                        <a:t>وحدة</a:t>
                      </a:r>
                      <a:r>
                        <a:rPr lang="ar-SA" sz="2400" b="1" baseline="0" dirty="0" smtClean="0">
                          <a:latin typeface="Calibri"/>
                          <a:ea typeface="Calibri"/>
                          <a:cs typeface="Arial"/>
                        </a:rPr>
                        <a:t> </a:t>
                      </a:r>
                      <a:r>
                        <a:rPr lang="ar-SA" sz="2400" b="1" dirty="0" smtClean="0">
                          <a:latin typeface="Calibri"/>
                          <a:ea typeface="Calibri"/>
                          <a:cs typeface="Arial"/>
                        </a:rPr>
                        <a:t>تدريب </a:t>
                      </a:r>
                      <a:r>
                        <a:rPr lang="ar-SA" sz="2400" b="1" dirty="0">
                          <a:latin typeface="Calibri"/>
                          <a:ea typeface="Calibri"/>
                          <a:cs typeface="Arial"/>
                        </a:rPr>
                        <a:t>/ التعرف على مرافق التدريب </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3473">
                <a:tc>
                  <a:txBody>
                    <a:bodyPr/>
                    <a:lstStyle/>
                    <a:p>
                      <a:pPr algn="r" rtl="1">
                        <a:lnSpc>
                          <a:spcPct val="115000"/>
                        </a:lnSpc>
                        <a:spcAft>
                          <a:spcPts val="1000"/>
                        </a:spcAft>
                      </a:pPr>
                      <a:r>
                        <a:rPr lang="ar-SA" sz="2400" b="1" dirty="0">
                          <a:latin typeface="Calibri"/>
                          <a:ea typeface="Calibri"/>
                          <a:cs typeface="Arial"/>
                        </a:rPr>
                        <a:t>التغيير التنظيمي </a:t>
                      </a:r>
                      <a:endParaRPr lang="en-US" sz="2400" dirty="0">
                        <a:latin typeface="Calibri"/>
                        <a:ea typeface="Calibri"/>
                        <a:cs typeface="Arial"/>
                      </a:endParaRPr>
                    </a:p>
                  </a:txBody>
                  <a:tcPr marL="74762" marR="74762" marT="37381" marB="3738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إعادة </a:t>
                      </a:r>
                      <a:r>
                        <a:rPr lang="ar-SA" sz="2400" b="1" dirty="0">
                          <a:latin typeface="Calibri"/>
                          <a:ea typeface="Calibri"/>
                          <a:cs typeface="Arial"/>
                        </a:rPr>
                        <a:t>تصميم </a:t>
                      </a:r>
                      <a:r>
                        <a:rPr lang="ar-SA" sz="2400" b="1" dirty="0" smtClean="0">
                          <a:latin typeface="Calibri"/>
                          <a:ea typeface="Calibri"/>
                          <a:cs typeface="Arial"/>
                        </a:rPr>
                        <a:t>المهام / تصميم الأعمال </a:t>
                      </a:r>
                      <a:r>
                        <a:rPr lang="ar-SA" sz="2400" b="1" dirty="0">
                          <a:latin typeface="Calibri"/>
                          <a:ea typeface="Calibri"/>
                          <a:cs typeface="Arial"/>
                        </a:rPr>
                        <a:t>/ تصميم العمليات / تصميم هيكل المنظمة </a:t>
                      </a:r>
                      <a:r>
                        <a:rPr lang="ar-SA" sz="2400" b="1" dirty="0" smtClean="0">
                          <a:latin typeface="Calibri"/>
                          <a:ea typeface="Calibri"/>
                          <a:cs typeface="Arial"/>
                        </a:rPr>
                        <a:t> / علاقات المرؤوسية</a:t>
                      </a:r>
                      <a:endParaRPr lang="en-US" sz="2400" dirty="0">
                        <a:latin typeface="Calibri"/>
                        <a:ea typeface="Calibri"/>
                        <a:cs typeface="Arial"/>
                      </a:endParaRPr>
                    </a:p>
                  </a:txBody>
                  <a:tcPr marL="74762" marR="74762" marT="37381" marB="3738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543967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11</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3"/>
            </a:pPr>
            <a:endParaRPr lang="ar-EG" sz="2400" b="1" u="sng" dirty="0" smtClean="0"/>
          </a:p>
          <a:p>
            <a:pPr marL="514350" indent="-514350" rtl="1">
              <a:buFont typeface="+mj-lt"/>
              <a:buAutoNum type="arabicPeriod" startAt="3"/>
            </a:pPr>
            <a:r>
              <a:rPr lang="ar-SA" sz="2400" b="1" u="sng" dirty="0" smtClean="0"/>
              <a:t>البرمجة </a:t>
            </a:r>
            <a:r>
              <a:rPr lang="en-US" sz="2400" b="1" u="sng" dirty="0" smtClean="0"/>
              <a:t>Programming</a:t>
            </a:r>
            <a:r>
              <a:rPr lang="ar-SA" sz="2400" u="sng" dirty="0" smtClean="0"/>
              <a:t>:</a:t>
            </a:r>
            <a:r>
              <a:rPr lang="ar-SA" sz="2400" dirty="0" smtClean="0"/>
              <a:t> </a:t>
            </a:r>
          </a:p>
          <a:p>
            <a:pPr marL="914400" lvl="1" indent="-514350" rtl="1">
              <a:buFont typeface="Wingdings" pitchFamily="2" charset="2"/>
              <a:buChar char="§"/>
            </a:pPr>
            <a:r>
              <a:rPr lang="ar-SA" sz="2400" b="1" dirty="0" smtClean="0"/>
              <a:t>هي عملية ترجمة مواصفات النظام التي أعدت أثناء مرحلة التصميم إلى شفرة برامج مكتوبة بلغة برمجة مناسبة لطبيعة النظام. </a:t>
            </a:r>
          </a:p>
          <a:p>
            <a:pPr marL="914400" lvl="1" indent="-514350" rtl="1">
              <a:buFont typeface="Wingdings" pitchFamily="2" charset="2"/>
              <a:buChar char="§"/>
            </a:pPr>
            <a:r>
              <a:rPr lang="ar-SA" sz="2400" b="1" dirty="0" smtClean="0"/>
              <a:t>تتضمن البرمجة التالي: وصف مختصر لوظيفة وعمل البرنامج، لغة البرمجة المستخدمة، توصيف المدخلات والمخرجات، جدولة العمليات، وصف تفصيلي للعمليات، الحدود والقيود</a:t>
            </a:r>
          </a:p>
          <a:p>
            <a:pPr marL="914400" lvl="1" indent="-514350" rtl="1">
              <a:buFont typeface="Wingdings" pitchFamily="2" charset="2"/>
              <a:buChar char="§"/>
            </a:pPr>
            <a:r>
              <a:rPr lang="ar-SA" sz="2400" b="1" dirty="0" smtClean="0"/>
              <a:t>المنتج النهائي لهذه المرحلة هو برنامج قابل للتحميل والتنصيب.</a:t>
            </a:r>
          </a:p>
          <a:p>
            <a:pPr marL="914400" lvl="1" indent="-514350" rtl="1">
              <a:buFont typeface="Wingdings" pitchFamily="2" charset="2"/>
              <a:buChar char="§"/>
            </a:pPr>
            <a:r>
              <a:rPr lang="ar-SA" sz="2400" b="1" dirty="0" smtClean="0"/>
              <a:t>لا تقوم معظم المنظمات ببرمجة النظم بنفسها حيث هناك عدة طرق لذلك: </a:t>
            </a:r>
          </a:p>
          <a:p>
            <a:pPr marL="1314450" lvl="2" indent="-514350" rtl="1">
              <a:buFont typeface="Wingdings" pitchFamily="2" charset="2"/>
              <a:buChar char="§"/>
            </a:pPr>
            <a:r>
              <a:rPr lang="ar-SA" b="1" dirty="0" smtClean="0"/>
              <a:t>شراء البرامج الجاهزة</a:t>
            </a:r>
          </a:p>
          <a:p>
            <a:pPr marL="1314450" lvl="2" indent="-514350" rtl="1">
              <a:buFont typeface="Wingdings" pitchFamily="2" charset="2"/>
              <a:buChar char="§"/>
            </a:pPr>
            <a:r>
              <a:rPr lang="ar-SA" b="1" dirty="0" smtClean="0"/>
              <a:t>شراء خدمات البرامج من مزودي خدمات البرامج</a:t>
            </a:r>
          </a:p>
          <a:p>
            <a:pPr marL="1314450" lvl="2" indent="-514350" rtl="1">
              <a:buFont typeface="Wingdings" pitchFamily="2" charset="2"/>
              <a:buChar char="§"/>
            </a:pPr>
            <a:r>
              <a:rPr lang="ar-SA" b="1" dirty="0" smtClean="0"/>
              <a:t>إسناد تطوير البرامج إلى منظمات خارجية مختصة بذلك</a:t>
            </a:r>
          </a:p>
        </p:txBody>
      </p:sp>
    </p:spTree>
    <p:extLst>
      <p:ext uri="{BB962C8B-B14F-4D97-AF65-F5344CB8AC3E}">
        <p14:creationId xmlns:p14="http://schemas.microsoft.com/office/powerpoint/2010/main" xmlns="" val="1326345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12</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4"/>
            </a:pPr>
            <a:endParaRPr lang="ar-EG" sz="2400" b="1" u="sng" dirty="0" smtClean="0"/>
          </a:p>
          <a:p>
            <a:pPr marL="514350" indent="-514350" rtl="1">
              <a:buFont typeface="+mj-lt"/>
              <a:buAutoNum type="arabicPeriod" startAt="4"/>
            </a:pPr>
            <a:r>
              <a:rPr lang="ar-SA" sz="2400" b="1" u="sng" dirty="0" smtClean="0"/>
              <a:t>الاختبار </a:t>
            </a:r>
            <a:r>
              <a:rPr lang="en-US" sz="2400" b="1" u="sng" dirty="0" smtClean="0"/>
              <a:t>Testing</a:t>
            </a:r>
            <a:r>
              <a:rPr lang="ar-SA" sz="2400" b="1" u="sng" dirty="0" smtClean="0"/>
              <a:t>: </a:t>
            </a:r>
            <a:endParaRPr lang="ar-SA" sz="2400" b="1" dirty="0" smtClean="0"/>
          </a:p>
          <a:p>
            <a:pPr marL="914400" lvl="1" indent="-514350" rtl="1">
              <a:buFont typeface="Wingdings" pitchFamily="2" charset="2"/>
              <a:buChar char="§"/>
            </a:pPr>
            <a:r>
              <a:rPr lang="ar-SA" sz="2400" b="1" dirty="0" smtClean="0"/>
              <a:t>يجب  اختبار النظام بشكل شامل ومفصل للتأكد من صحة عمل النظام وإعطائه النتائج المتوقعة ضمن الظروف المعروفة.</a:t>
            </a:r>
          </a:p>
          <a:p>
            <a:pPr marL="914400" lvl="1" indent="-514350" rtl="1">
              <a:buFont typeface="Wingdings" pitchFamily="2" charset="2"/>
              <a:buChar char="§"/>
            </a:pPr>
            <a:r>
              <a:rPr lang="ar-SA" sz="2400" b="1" dirty="0" smtClean="0"/>
              <a:t>يجب إعداد بيانات الاختبار</a:t>
            </a:r>
            <a:r>
              <a:rPr lang="ar-EG" sz="2400" b="1" dirty="0" smtClean="0"/>
              <a:t> </a:t>
            </a:r>
            <a:r>
              <a:rPr lang="ar-SA" sz="2400" b="1" dirty="0" smtClean="0"/>
              <a:t>بعناية  ومراجعة النتائج وإجراء التصحيحات في النظام. ويمكن أن يتطلب ذلك إعادة تصميم أجزاء من النظام. </a:t>
            </a:r>
          </a:p>
          <a:p>
            <a:pPr marL="914400" lvl="1" indent="-514350" rtl="1">
              <a:buFont typeface="Wingdings" pitchFamily="2" charset="2"/>
              <a:buChar char="§"/>
            </a:pPr>
            <a:r>
              <a:rPr lang="ar-SA" sz="2400" b="1" dirty="0" smtClean="0"/>
              <a:t>يمكن تقسيم اختبار نظام المعلومات إلى ثلاثة أنواع من النشاطات: اختبار الوحدات أو البرنامج </a:t>
            </a:r>
            <a:r>
              <a:rPr lang="en-US" sz="2400" b="1" dirty="0" smtClean="0"/>
              <a:t>unit or program testing</a:t>
            </a:r>
            <a:r>
              <a:rPr lang="ar-SA" sz="2400" b="1" dirty="0" smtClean="0"/>
              <a:t> ، اختبار النظام </a:t>
            </a:r>
            <a:r>
              <a:rPr lang="en-US" sz="2400" b="1" dirty="0" smtClean="0"/>
              <a:t>system testing</a:t>
            </a:r>
            <a:r>
              <a:rPr lang="ar-SA" sz="2400" b="1" dirty="0" smtClean="0"/>
              <a:t> واختبار القبول </a:t>
            </a:r>
            <a:r>
              <a:rPr lang="en-US" sz="2400" b="1" dirty="0" smtClean="0"/>
              <a:t>acceptance testing</a:t>
            </a:r>
            <a:r>
              <a:rPr lang="ar-SA" sz="2400" b="1" dirty="0" smtClean="0"/>
              <a:t>.</a:t>
            </a:r>
          </a:p>
        </p:txBody>
      </p:sp>
    </p:spTree>
    <p:extLst>
      <p:ext uri="{BB962C8B-B14F-4D97-AF65-F5344CB8AC3E}">
        <p14:creationId xmlns:p14="http://schemas.microsoft.com/office/powerpoint/2010/main" xmlns="" val="39611437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13</a:t>
            </a:fld>
            <a:endParaRPr lang="en-US" dirty="0"/>
          </a:p>
        </p:txBody>
      </p:sp>
      <p:sp>
        <p:nvSpPr>
          <p:cNvPr id="11" name="Content Placeholder 10"/>
          <p:cNvSpPr>
            <a:spLocks noGrp="1"/>
          </p:cNvSpPr>
          <p:nvPr>
            <p:ph idx="1"/>
          </p:nvPr>
        </p:nvSpPr>
        <p:spPr>
          <a:xfrm>
            <a:off x="303643" y="1142984"/>
            <a:ext cx="9525000" cy="4953000"/>
          </a:xfrm>
        </p:spPr>
        <p:txBody>
          <a:bodyPr/>
          <a:lstStyle/>
          <a:p>
            <a:pPr marL="514350" indent="-514350" rtl="1">
              <a:buFont typeface="+mj-lt"/>
              <a:buAutoNum type="arabicPeriod" startAt="4"/>
            </a:pPr>
            <a:endParaRPr lang="ar-EG" sz="2400" b="1" u="sng" dirty="0" smtClean="0"/>
          </a:p>
          <a:p>
            <a:pPr marL="514350" indent="-514350" rtl="1">
              <a:buFont typeface="+mj-lt"/>
              <a:buAutoNum type="arabicPeriod" startAt="4"/>
            </a:pPr>
            <a:r>
              <a:rPr lang="ar-SA" sz="2400" b="1" u="sng" dirty="0" smtClean="0"/>
              <a:t>الاختبار </a:t>
            </a:r>
            <a:r>
              <a:rPr lang="en-US" sz="2400" b="1" u="sng" dirty="0" smtClean="0"/>
              <a:t>Testing</a:t>
            </a:r>
            <a:r>
              <a:rPr lang="ar-SA" sz="2400" b="1" u="sng" dirty="0" smtClean="0"/>
              <a:t>:</a:t>
            </a:r>
            <a:endParaRPr lang="ar-SA" sz="2400" b="1" dirty="0" smtClean="0"/>
          </a:p>
          <a:p>
            <a:pPr marL="914400" lvl="1" indent="-514350" rtl="1">
              <a:buFont typeface="Wingdings" pitchFamily="2" charset="2"/>
              <a:buChar char="§"/>
            </a:pPr>
            <a:r>
              <a:rPr lang="ar-SA" sz="2400" b="1" u="sng" dirty="0" smtClean="0"/>
              <a:t>اختبار الوحدات أو البرنامج: </a:t>
            </a:r>
            <a:r>
              <a:rPr lang="ar-SA" sz="2400" b="1" dirty="0" smtClean="0"/>
              <a:t>يتوقف على اختبار كل وحدة أو برنامج بطريقة منفردة في النظام. ويعتقد أن الهدف من هذا الاختبار هو ضمان خلو البرنامج من الأخطاء ولكن هذا مستحيل واقعيا. يجب النظر للاختبار على أنه التركيز على إيجاد كل السبل لجعل البرنامج يفشل بدلا من البحث عن الأخطاء في البرنامج. وعند تحديد فشل النظام يمكن تصحيح المشكلة.</a:t>
            </a:r>
          </a:p>
          <a:p>
            <a:pPr marL="914400" lvl="1" indent="-514350" rtl="1">
              <a:buFont typeface="Wingdings" pitchFamily="2" charset="2"/>
              <a:buChar char="§"/>
            </a:pPr>
            <a:r>
              <a:rPr lang="ar-SA" sz="2400" b="1" u="sng" dirty="0" smtClean="0"/>
              <a:t>اختبار النظام: </a:t>
            </a:r>
            <a:r>
              <a:rPr lang="ar-SA" sz="2400" b="1" dirty="0" smtClean="0"/>
              <a:t>يقوم باختبار عمل نظام المعلومات ككل. يحاول تحديد إذا كانت الوحدات المنفصلة ستعمل سوية كما هو مخطط لها </a:t>
            </a:r>
            <a:r>
              <a:rPr lang="ar-EG" sz="2400" b="1" dirty="0" smtClean="0"/>
              <a:t>وهل </a:t>
            </a:r>
            <a:r>
              <a:rPr lang="ar-SA" sz="2400" b="1" dirty="0" smtClean="0"/>
              <a:t>يوجد </a:t>
            </a:r>
            <a:r>
              <a:rPr lang="ar-SA" sz="2400" b="1" dirty="0" smtClean="0"/>
              <a:t>تعارض بين طريقة عمل النظام الحالية والطريقة التي صمم ليعمل وفقا لها. ويتم أيضا اختبار وقت الانجاز، قدرة تخزين الملف وإدارة قمة التحميل، الاسترجاع، وقدرات إعادة التشغيل والإجراءات اليدوية.</a:t>
            </a:r>
          </a:p>
        </p:txBody>
      </p:sp>
    </p:spTree>
    <p:extLst>
      <p:ext uri="{BB962C8B-B14F-4D97-AF65-F5344CB8AC3E}">
        <p14:creationId xmlns:p14="http://schemas.microsoft.com/office/powerpoint/2010/main" xmlns="" val="24043774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14</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4"/>
            </a:pPr>
            <a:endParaRPr lang="ar-EG" sz="2400" b="1" u="sng" dirty="0" smtClean="0"/>
          </a:p>
          <a:p>
            <a:pPr marL="514350" indent="-514350" rtl="1">
              <a:buFont typeface="+mj-lt"/>
              <a:buAutoNum type="arabicPeriod" startAt="4"/>
            </a:pPr>
            <a:r>
              <a:rPr lang="ar-SA" sz="2400" b="1" u="sng" dirty="0" smtClean="0"/>
              <a:t>الاختبار </a:t>
            </a:r>
            <a:r>
              <a:rPr lang="en-US" sz="2400" b="1" u="sng" dirty="0" smtClean="0"/>
              <a:t>Testing</a:t>
            </a:r>
            <a:r>
              <a:rPr lang="ar-SA" sz="2400" b="1" u="sng" dirty="0" smtClean="0"/>
              <a:t>:</a:t>
            </a:r>
            <a:endParaRPr lang="ar-SA" sz="2400" b="1" dirty="0" smtClean="0"/>
          </a:p>
          <a:p>
            <a:pPr marL="914400" lvl="1" indent="-514350" rtl="1">
              <a:buFont typeface="Wingdings" pitchFamily="2" charset="2"/>
              <a:buChar char="§"/>
            </a:pPr>
            <a:r>
              <a:rPr lang="ar-SA" sz="2400" b="1" u="sng" dirty="0" smtClean="0"/>
              <a:t>اختبار القبول:</a:t>
            </a:r>
            <a:r>
              <a:rPr lang="ar-SA" sz="2400" b="1" dirty="0" smtClean="0"/>
              <a:t> يزود اختبار القبول الشهادة النهائية بأن النظام جاهز للاستخدام.</a:t>
            </a:r>
            <a:endParaRPr lang="ar-EG" sz="2400" b="1" dirty="0" smtClean="0"/>
          </a:p>
          <a:p>
            <a:pPr marL="914400" lvl="1" indent="-514350" rtl="1">
              <a:buFont typeface="Wingdings" pitchFamily="2" charset="2"/>
              <a:buChar char="§"/>
            </a:pPr>
            <a:r>
              <a:rPr lang="ar-SA" sz="2400" b="1" dirty="0" smtClean="0"/>
              <a:t> يتم تقييم اختبار النظام من قبل المستخدمين ومراجعتها من قبل الإدارة. عندما يصبح مرضي عن كل أجزاء النظام </a:t>
            </a:r>
            <a:r>
              <a:rPr lang="ar-EG" sz="2400" b="1" dirty="0" smtClean="0"/>
              <a:t>فهذا </a:t>
            </a:r>
            <a:r>
              <a:rPr lang="ar-SA" sz="2400" b="1" dirty="0" smtClean="0"/>
              <a:t>يعني أن النظام يتوافق مع معاييره، فيقبل النظام رسميا لإجراء تركيبه</a:t>
            </a:r>
            <a:r>
              <a:rPr lang="ar-EG" sz="2400" b="1" dirty="0" smtClean="0"/>
              <a:t> وتشغيله</a:t>
            </a:r>
            <a:r>
              <a:rPr lang="ar-SA" sz="2400" b="1" dirty="0" smtClean="0"/>
              <a:t>.</a:t>
            </a:r>
          </a:p>
          <a:p>
            <a:pPr marL="914400" lvl="1" indent="-514350" rtl="1">
              <a:buFont typeface="Wingdings" pitchFamily="2" charset="2"/>
              <a:buChar char="§"/>
            </a:pPr>
            <a:r>
              <a:rPr lang="ar-SA" sz="2400" b="1" dirty="0" smtClean="0"/>
              <a:t>خطة الاختبار: يتم إعدادها من قبل فريق التطوير بالاشتراك مع المستخدمين وتتضمن الترتيبات الضرورية ل</a:t>
            </a:r>
            <a:r>
              <a:rPr lang="ar-EG" sz="2400" b="1" dirty="0" smtClean="0"/>
              <a:t>ل</a:t>
            </a:r>
            <a:r>
              <a:rPr lang="ar-SA" sz="2400" b="1" dirty="0" smtClean="0"/>
              <a:t>سلسلة التي تؤدي إلى عمل النظام بشكل صحيح.</a:t>
            </a:r>
          </a:p>
        </p:txBody>
      </p:sp>
    </p:spTree>
    <p:extLst>
      <p:ext uri="{BB962C8B-B14F-4D97-AF65-F5344CB8AC3E}">
        <p14:creationId xmlns:p14="http://schemas.microsoft.com/office/powerpoint/2010/main" xmlns="" val="27950288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15</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4"/>
            </a:pPr>
            <a:endParaRPr lang="ar-EG" sz="2400" b="1" u="sng" dirty="0" smtClean="0"/>
          </a:p>
          <a:p>
            <a:pPr marL="514350" indent="-514350" rtl="1">
              <a:buFont typeface="+mj-lt"/>
              <a:buAutoNum type="arabicPeriod" startAt="5"/>
            </a:pPr>
            <a:r>
              <a:rPr lang="ar-SA" sz="2400" b="1" u="sng" dirty="0" smtClean="0"/>
              <a:t>التحول </a:t>
            </a:r>
            <a:r>
              <a:rPr lang="en-US" sz="2400" b="1" u="sng" dirty="0" smtClean="0"/>
              <a:t>conversion</a:t>
            </a:r>
            <a:r>
              <a:rPr lang="ar-SA" sz="2400" b="1" u="sng" dirty="0" smtClean="0"/>
              <a:t>:</a:t>
            </a:r>
            <a:endParaRPr lang="ar-SA" sz="2400" b="1" dirty="0" smtClean="0"/>
          </a:p>
          <a:p>
            <a:pPr marL="914400" lvl="1" indent="-514350" rtl="1"/>
            <a:r>
              <a:rPr lang="ar-SA" sz="2400" b="1" dirty="0" smtClean="0"/>
              <a:t>هو عملية الانتقال من النظام القديم إلى النظام الجديد. يوجد أربعة استراتيجيات لتطبيق هذا الانتقال:</a:t>
            </a:r>
          </a:p>
          <a:p>
            <a:pPr marL="914400" lvl="1" indent="-514350" rtl="1">
              <a:buFont typeface="+mj-lt"/>
              <a:buAutoNum type="arabicParenR"/>
            </a:pPr>
            <a:r>
              <a:rPr lang="ar-SA" sz="2400" b="1" dirty="0" smtClean="0"/>
              <a:t>إستراتيجية التوازي </a:t>
            </a:r>
            <a:r>
              <a:rPr lang="en-US" sz="2400" b="1" dirty="0" smtClean="0"/>
              <a:t>Parallel Strategy</a:t>
            </a:r>
            <a:r>
              <a:rPr lang="ar-SA" sz="2400" b="1" dirty="0" smtClean="0"/>
              <a:t>: </a:t>
            </a:r>
          </a:p>
          <a:p>
            <a:pPr marL="1314450" lvl="2" indent="-514350" rtl="1">
              <a:buFont typeface="Wingdings" pitchFamily="2" charset="2"/>
              <a:buChar char="§"/>
            </a:pPr>
            <a:r>
              <a:rPr lang="ar-SA" b="1" dirty="0" smtClean="0"/>
              <a:t>يتم تشغيل النظام الجديد أثناء تشغيل النظام القديم، أي أن النظامين  يشتغلان معا بنفس الوقت، وذلك خلال فترة زمنية حتى يطمئن الجميع بأن النظام الجديد يعمل كما </a:t>
            </a:r>
            <a:r>
              <a:rPr lang="ar-SA" b="1" dirty="0" smtClean="0"/>
              <a:t>يجب.</a:t>
            </a:r>
            <a:endParaRPr lang="ar-SA" b="1" dirty="0" smtClean="0"/>
          </a:p>
          <a:p>
            <a:pPr marL="1314450" lvl="2" indent="-514350" rtl="1">
              <a:buFont typeface="Wingdings" pitchFamily="2" charset="2"/>
              <a:buChar char="§"/>
            </a:pPr>
            <a:r>
              <a:rPr lang="ar-SA" b="1" dirty="0" smtClean="0"/>
              <a:t>تعتبر هذه الطريقة أكثر أمانا حيث لا يؤثر ظهور أي مشاكل في النظام الجديد </a:t>
            </a:r>
            <a:r>
              <a:rPr lang="ar-EG" b="1" dirty="0" smtClean="0"/>
              <a:t>علي اداء المؤسسة </a:t>
            </a:r>
            <a:r>
              <a:rPr lang="ar-SA" b="1" dirty="0" smtClean="0"/>
              <a:t>نظرا </a:t>
            </a:r>
            <a:r>
              <a:rPr lang="ar-SA" b="1" dirty="0" smtClean="0"/>
              <a:t>لعمل النظام القديم بنفس الوقت، لذلك تستعمل هذه الطريقة مع الأنظمة التي لا تحتمل طبيعتها التوقف عن العمل.</a:t>
            </a:r>
          </a:p>
        </p:txBody>
      </p:sp>
    </p:spTree>
    <p:extLst>
      <p:ext uri="{BB962C8B-B14F-4D97-AF65-F5344CB8AC3E}">
        <p14:creationId xmlns:p14="http://schemas.microsoft.com/office/powerpoint/2010/main" xmlns="" val="4043092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16</a:t>
            </a:fld>
            <a:endParaRPr lang="en-US" dirty="0"/>
          </a:p>
        </p:txBody>
      </p:sp>
      <p:sp>
        <p:nvSpPr>
          <p:cNvPr id="11" name="Content Placeholder 10"/>
          <p:cNvSpPr>
            <a:spLocks noGrp="1"/>
          </p:cNvSpPr>
          <p:nvPr>
            <p:ph idx="1"/>
          </p:nvPr>
        </p:nvSpPr>
        <p:spPr>
          <a:xfrm>
            <a:off x="303643" y="1190644"/>
            <a:ext cx="9525000" cy="4953000"/>
          </a:xfrm>
        </p:spPr>
        <p:txBody>
          <a:bodyPr/>
          <a:lstStyle/>
          <a:p>
            <a:pPr marL="514350" indent="-514350" rtl="1">
              <a:buFont typeface="+mj-lt"/>
              <a:buAutoNum type="arabicPeriod" startAt="5"/>
            </a:pPr>
            <a:endParaRPr lang="ar-EG" sz="2400" b="1" u="sng" dirty="0" smtClean="0"/>
          </a:p>
          <a:p>
            <a:pPr marL="514350" indent="-514350" rtl="1">
              <a:buFont typeface="+mj-lt"/>
              <a:buAutoNum type="arabicPeriod" startAt="5"/>
            </a:pPr>
            <a:r>
              <a:rPr lang="ar-SA" sz="2400" b="1" u="sng" dirty="0" smtClean="0"/>
              <a:t>التحول </a:t>
            </a:r>
            <a:r>
              <a:rPr lang="en-US" sz="2400" b="1" u="sng" dirty="0" smtClean="0"/>
              <a:t>conversion</a:t>
            </a:r>
            <a:r>
              <a:rPr lang="ar-SA" sz="2400" b="1" u="sng" dirty="0" smtClean="0"/>
              <a:t>:</a:t>
            </a:r>
            <a:endParaRPr lang="ar-SA" sz="2400" b="1" dirty="0" smtClean="0"/>
          </a:p>
          <a:p>
            <a:pPr marL="914400" lvl="1" indent="-514350" rtl="1">
              <a:buFont typeface="+mj-lt"/>
              <a:buAutoNum type="arabicParenR" startAt="2"/>
            </a:pPr>
            <a:r>
              <a:rPr lang="ar-SA" sz="2400" b="1" dirty="0" smtClean="0"/>
              <a:t>إستراتيجية الانتقال المباشر </a:t>
            </a:r>
            <a:r>
              <a:rPr lang="en-US" sz="2400" b="1" dirty="0" smtClean="0"/>
              <a:t>Direct Cutover Strategy </a:t>
            </a:r>
            <a:r>
              <a:rPr lang="ar-SA" sz="2400" b="1" dirty="0" smtClean="0"/>
              <a:t>:</a:t>
            </a:r>
          </a:p>
          <a:p>
            <a:pPr marL="1314450" lvl="2" indent="-514350" rtl="1"/>
            <a:r>
              <a:rPr lang="ar-SA" b="1" dirty="0" smtClean="0"/>
              <a:t>يتم إحلال النظام الجديد مكان النظام القديم بشكل كامل ومباشر في وقت محدد حيث يتم إيقاف العمل </a:t>
            </a:r>
            <a:r>
              <a:rPr lang="ar-EG" b="1" dirty="0" smtClean="0"/>
              <a:t>ب</a:t>
            </a:r>
            <a:r>
              <a:rPr lang="ar-SA" b="1" dirty="0" smtClean="0"/>
              <a:t>النظام </a:t>
            </a:r>
            <a:r>
              <a:rPr lang="ar-SA" b="1" dirty="0" smtClean="0"/>
              <a:t>القديم تماما ويتم البدء بتشغيل النظام الجديد فورا.</a:t>
            </a:r>
          </a:p>
          <a:p>
            <a:pPr marL="1314450" lvl="2" indent="-514350" rtl="1"/>
            <a:r>
              <a:rPr lang="ar-SA" b="1" dirty="0" smtClean="0"/>
              <a:t>تعتبر هذه الإستراتيجية خطرة جدا وتصبح مكلفة جدا، أكثر من إستراتيجية التوازي، في حال وجود أخطاء جسيمة بالنظام الجديد.</a:t>
            </a:r>
          </a:p>
          <a:p>
            <a:pPr marL="914400" lvl="1" indent="-514350" rtl="1">
              <a:buFont typeface="+mj-lt"/>
              <a:buAutoNum type="arabicParenR" startAt="2"/>
            </a:pPr>
            <a:r>
              <a:rPr lang="ar-SA" sz="2400" b="1" dirty="0" smtClean="0"/>
              <a:t>إستراتيجية الدراسة التجريبية </a:t>
            </a:r>
            <a:r>
              <a:rPr lang="en-US" sz="2400" b="1" dirty="0" smtClean="0"/>
              <a:t>Pilot Study Strategy </a:t>
            </a:r>
            <a:r>
              <a:rPr lang="ar-SA" sz="2400" b="1" dirty="0" smtClean="0"/>
              <a:t>:</a:t>
            </a:r>
          </a:p>
          <a:p>
            <a:pPr marL="1314450" lvl="2" indent="-514350" rtl="1"/>
            <a:r>
              <a:rPr lang="ar-SA" b="1" dirty="0" smtClean="0"/>
              <a:t>يتم تطبيق النظام الجديد في منطقة محدودة من المنظمة مثل قسم واحد على سبيل التجربة، وإذا ثبتت فاعلية عمل النظام من دون مشاكل فيعمم العمل به على باقي الأقسام إما في وقت واحد أو على مراحل.</a:t>
            </a:r>
          </a:p>
        </p:txBody>
      </p:sp>
    </p:spTree>
    <p:extLst>
      <p:ext uri="{BB962C8B-B14F-4D97-AF65-F5344CB8AC3E}">
        <p14:creationId xmlns:p14="http://schemas.microsoft.com/office/powerpoint/2010/main" xmlns="" val="12602762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17</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mj-lt"/>
              <a:buAutoNum type="arabicPeriod" startAt="5"/>
            </a:pPr>
            <a:r>
              <a:rPr lang="ar-SA" sz="2400" b="1" u="sng" dirty="0" smtClean="0"/>
              <a:t>التحول </a:t>
            </a:r>
            <a:r>
              <a:rPr lang="en-US" sz="2400" b="1" u="sng" dirty="0" smtClean="0"/>
              <a:t>conversion</a:t>
            </a:r>
            <a:r>
              <a:rPr lang="ar-SA" sz="2400" b="1" u="sng" dirty="0" smtClean="0"/>
              <a:t>:</a:t>
            </a:r>
            <a:endParaRPr lang="ar-SA" sz="2400" b="1" dirty="0" smtClean="0"/>
          </a:p>
          <a:p>
            <a:pPr marL="914400" lvl="1" indent="-514350" rtl="1">
              <a:buFont typeface="+mj-lt"/>
              <a:buAutoNum type="arabicParenR" startAt="4"/>
            </a:pPr>
            <a:r>
              <a:rPr lang="ar-SA" sz="2400" b="1" dirty="0" smtClean="0"/>
              <a:t>إستراتيجية الطريقة المرحلية </a:t>
            </a:r>
            <a:r>
              <a:rPr lang="en-US" sz="2400" b="1" dirty="0" smtClean="0"/>
              <a:t>Phased Approach Strategy </a:t>
            </a:r>
            <a:r>
              <a:rPr lang="ar-SA" sz="2400" b="1" dirty="0" smtClean="0"/>
              <a:t>:</a:t>
            </a:r>
          </a:p>
          <a:p>
            <a:pPr marL="1314450" lvl="2" indent="-514350" rtl="1"/>
            <a:r>
              <a:rPr lang="ar-SA" b="1" dirty="0" smtClean="0"/>
              <a:t>يتم العمل بالنظام الجديد على مراحل </a:t>
            </a:r>
            <a:r>
              <a:rPr lang="ar-SA" sz="2400" b="1" dirty="0" smtClean="0"/>
              <a:t>على </a:t>
            </a:r>
            <a:r>
              <a:rPr lang="ar-SA" sz="2400" b="1" dirty="0" smtClean="0"/>
              <a:t>مستوى </a:t>
            </a:r>
            <a:r>
              <a:rPr lang="ar-SA" sz="2400" b="1" dirty="0" smtClean="0"/>
              <a:t>الوظائف</a:t>
            </a:r>
            <a:r>
              <a:rPr lang="ar-EG" sz="2400" b="1" dirty="0" smtClean="0"/>
              <a:t>:</a:t>
            </a:r>
          </a:p>
          <a:p>
            <a:pPr marL="1314450" lvl="2" indent="-514350" rtl="1"/>
            <a:r>
              <a:rPr lang="ar-SA" sz="2400" b="1" dirty="0" smtClean="0"/>
              <a:t> </a:t>
            </a:r>
            <a:r>
              <a:rPr lang="ar-SA" sz="2400" b="1" dirty="0" smtClean="0"/>
              <a:t>مثلا، لتطبيق نظام الرواتب الجديد بشكل شامل للمنظمة، يتم أولا تطبيق النظام على الموظفين الذين يأخذون  رواتب أسبوعية على حساب الساعة، ثم بعد عدة أشهر يتم تطبيق النظام على الموظفين الذين يتقاضون رواتب شهرية.</a:t>
            </a:r>
          </a:p>
          <a:p>
            <a:pPr marL="1314450" lvl="2" indent="-514350" rtl="1"/>
            <a:endParaRPr lang="ar-SA" b="1" dirty="0" smtClean="0"/>
          </a:p>
        </p:txBody>
      </p:sp>
    </p:spTree>
    <p:extLst>
      <p:ext uri="{BB962C8B-B14F-4D97-AF65-F5344CB8AC3E}">
        <p14:creationId xmlns:p14="http://schemas.microsoft.com/office/powerpoint/2010/main" xmlns="" val="3747450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US" sz="40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18</a:t>
            </a:fld>
            <a:endParaRPr lang="en-US" dirty="0"/>
          </a:p>
        </p:txBody>
      </p:sp>
      <p:sp>
        <p:nvSpPr>
          <p:cNvPr id="11" name="Content Placeholder 10"/>
          <p:cNvSpPr>
            <a:spLocks noGrp="1"/>
          </p:cNvSpPr>
          <p:nvPr>
            <p:ph idx="1"/>
          </p:nvPr>
        </p:nvSpPr>
        <p:spPr>
          <a:xfrm>
            <a:off x="303643" y="1190644"/>
            <a:ext cx="9525000" cy="4953000"/>
          </a:xfrm>
        </p:spPr>
        <p:txBody>
          <a:bodyPr/>
          <a:lstStyle/>
          <a:p>
            <a:pPr marL="514350" indent="-514350" rtl="1"/>
            <a:endParaRPr lang="ar-EG" sz="2400" b="1" dirty="0" smtClean="0"/>
          </a:p>
          <a:p>
            <a:pPr marL="514350" indent="-514350" rtl="1"/>
            <a:r>
              <a:rPr lang="ar-SA" sz="2400" b="1" dirty="0" smtClean="0"/>
              <a:t>يتطلب الانتقال من النظام القديم للنظام الجديد تدريب المستخدمين على استخدام النظام. ويتم خلال وقت التحول إنهاء التوثيق المفصل الذي يبين كيف يعمل النظام من وجهة النظر التقنية </a:t>
            </a:r>
            <a:r>
              <a:rPr lang="ar-SA" sz="2400" b="1" dirty="0" smtClean="0"/>
              <a:t>و</a:t>
            </a:r>
            <a:r>
              <a:rPr lang="ar-EG" sz="2400" b="1" dirty="0" smtClean="0"/>
              <a:t>وجهة نظر </a:t>
            </a:r>
            <a:r>
              <a:rPr lang="ar-SA" sz="2400" b="1" dirty="0" smtClean="0"/>
              <a:t>المستخدم </a:t>
            </a:r>
            <a:r>
              <a:rPr lang="ar-SA" sz="2400" b="1" dirty="0" smtClean="0"/>
              <a:t>لاستخدامه في التدريب والعمليات اليومية. ويساهم النقص في التدريب المناسب والتوثيق بفشل النظام ، من هنا يمكن اعتبار هذا الجزء من عملية تطوير النظام مهم جدا.</a:t>
            </a:r>
          </a:p>
        </p:txBody>
      </p:sp>
    </p:spTree>
    <p:extLst>
      <p:ext uri="{BB962C8B-B14F-4D97-AF65-F5344CB8AC3E}">
        <p14:creationId xmlns:p14="http://schemas.microsoft.com/office/powerpoint/2010/main" xmlns="" val="5456708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b="1" dirty="0" smtClean="0">
                <a:solidFill>
                  <a:srgbClr val="009900"/>
                </a:solidFill>
                <a:cs typeface="Arial" pitchFamily="34" charset="0"/>
              </a:rPr>
              <a:t> </a:t>
            </a:r>
            <a:r>
              <a:rPr lang="ar-EG" sz="4000" b="1" dirty="0" smtClean="0">
                <a:solidFill>
                  <a:srgbClr val="009900"/>
                </a:solidFill>
              </a:rPr>
              <a:t>مراحل </a:t>
            </a:r>
            <a:r>
              <a:rPr lang="ar-SA" sz="4000" b="1" dirty="0" smtClean="0">
                <a:solidFill>
                  <a:srgbClr val="009900"/>
                </a:solidFill>
                <a:cs typeface="Arial" pitchFamily="34" charset="0"/>
              </a:rPr>
              <a:t>تطوير النظم </a:t>
            </a:r>
            <a:r>
              <a:rPr lang="en-US" sz="4000" b="1" dirty="0" smtClean="0">
                <a:solidFill>
                  <a:srgbClr val="009900"/>
                </a:solidFill>
                <a:cs typeface="Arial" pitchFamily="34" charset="0"/>
              </a:rPr>
              <a:t>Systems Development</a:t>
            </a:r>
            <a:endParaRPr lang="en-GB" sz="4000" dirty="0"/>
          </a:p>
        </p:txBody>
      </p:sp>
      <p:sp>
        <p:nvSpPr>
          <p:cNvPr id="3" name="Content Placeholder 2"/>
          <p:cNvSpPr>
            <a:spLocks noGrp="1"/>
          </p:cNvSpPr>
          <p:nvPr>
            <p:ph idx="1"/>
          </p:nvPr>
        </p:nvSpPr>
        <p:spPr/>
        <p:txBody>
          <a:bodyPr/>
          <a:lstStyle/>
          <a:p>
            <a:pPr marL="514350" indent="-514350" rtl="1">
              <a:buFont typeface="+mj-lt"/>
              <a:buAutoNum type="arabicPeriod" startAt="6"/>
            </a:pPr>
            <a:r>
              <a:rPr lang="ar-SA" sz="2400" b="1" u="sng" dirty="0" smtClean="0"/>
              <a:t>الإنتاج والصيانة </a:t>
            </a:r>
            <a:r>
              <a:rPr lang="en-US" sz="2400" b="1" u="sng" dirty="0" smtClean="0"/>
              <a:t>Production and Maintenance</a:t>
            </a:r>
            <a:r>
              <a:rPr lang="ar-SA" sz="2400" b="1" u="sng" dirty="0" smtClean="0"/>
              <a:t>:</a:t>
            </a:r>
            <a:endParaRPr lang="ar-SA" sz="2400" b="1" dirty="0" smtClean="0"/>
          </a:p>
          <a:p>
            <a:pPr marL="914400" lvl="1" indent="-514350" rtl="1"/>
            <a:r>
              <a:rPr lang="ar-SA" sz="2400" b="1" dirty="0" smtClean="0"/>
              <a:t>الإنتاج: تأتي هذه المرحلة بعد تركيب النظام الجديد، يقيّم النظام من قبل المستخدمين والفنيين لتحديد مدى تحقيق الأهداف التي طور من </a:t>
            </a:r>
            <a:r>
              <a:rPr lang="ar-SA" sz="2400" b="1" dirty="0" smtClean="0"/>
              <a:t>أجلها</a:t>
            </a:r>
            <a:r>
              <a:rPr lang="ar-EG" sz="2400" b="1" dirty="0" smtClean="0"/>
              <a:t> وهي مرحلة الاستخدام الفعلي للنظام</a:t>
            </a:r>
            <a:r>
              <a:rPr lang="ar-SA" sz="2400" b="1" dirty="0" smtClean="0"/>
              <a:t>.</a:t>
            </a:r>
            <a:endParaRPr lang="ar-SA" sz="2400" b="1" dirty="0" smtClean="0"/>
          </a:p>
          <a:p>
            <a:pPr marL="914400" lvl="1" indent="-514350" rtl="1"/>
            <a:r>
              <a:rPr lang="ar-SA" sz="2400" b="1" dirty="0" smtClean="0"/>
              <a:t>الصيانة: هي متابعة تحسين النظام من خلال تصحيح الأخطاء، وإضافة الوظائف لتحقيق الاحتياجات الجديدة، وزيادة فاعلية وكفاءة النظام وتغيير الأجهزة والبرمجيات والتوثيق</a:t>
            </a:r>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3200" b="1" dirty="0" smtClean="0">
                <a:solidFill>
                  <a:srgbClr val="009900"/>
                </a:solidFill>
              </a:rPr>
              <a:t>نمذجة وتصميم النظم </a:t>
            </a:r>
            <a:r>
              <a:rPr lang="en-US" sz="3200" b="1" dirty="0" smtClean="0">
                <a:solidFill>
                  <a:srgbClr val="009900"/>
                </a:solidFill>
              </a:rPr>
              <a:t>Systems Modeling and Designing</a:t>
            </a:r>
            <a:endParaRPr lang="en-US" sz="3200"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20</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endParaRPr lang="ar-EG" sz="2400" b="1" dirty="0" smtClean="0"/>
          </a:p>
          <a:p>
            <a:pPr marL="914400" lvl="1" indent="-514350" rtl="1"/>
            <a:r>
              <a:rPr lang="ar-SA" sz="2400" b="1" dirty="0" smtClean="0"/>
              <a:t>يوجد العديد من الطرق المستخدمة لنمذجة وتصميم النظم مثل:</a:t>
            </a:r>
          </a:p>
          <a:p>
            <a:pPr marL="914400" lvl="1" indent="-514350" rtl="1">
              <a:buFont typeface="Wingdings" pitchFamily="2" charset="2"/>
              <a:buChar char="q"/>
            </a:pPr>
            <a:r>
              <a:rPr lang="ar-SA" sz="2400" b="1" dirty="0" smtClean="0"/>
              <a:t>المنهجية الهيكلية </a:t>
            </a:r>
            <a:r>
              <a:rPr lang="en-US" sz="2400" b="1" dirty="0" smtClean="0"/>
              <a:t>Structured Methodologies</a:t>
            </a:r>
            <a:r>
              <a:rPr lang="ar-SA" sz="2400" b="1" dirty="0" smtClean="0"/>
              <a:t>:</a:t>
            </a:r>
            <a:endParaRPr lang="ar-EG" sz="2400" b="1" dirty="0" smtClean="0"/>
          </a:p>
          <a:p>
            <a:pPr marL="1314450" lvl="2" indent="-514350" rtl="1">
              <a:buFont typeface="Wingdings" pitchFamily="2" charset="2"/>
              <a:buChar char="§"/>
            </a:pPr>
            <a:r>
              <a:rPr lang="ar-EG" b="1" dirty="0" smtClean="0"/>
              <a:t>	</a:t>
            </a:r>
            <a:r>
              <a:rPr lang="ar-SA" b="1" dirty="0" smtClean="0"/>
              <a:t>تستخدم هذه المنهجية في توثيق، تحليل وتصميم النظم منذ 1970 م.</a:t>
            </a:r>
          </a:p>
          <a:p>
            <a:pPr marL="1314450" lvl="2" indent="-514350" rtl="1">
              <a:buFont typeface="Wingdings" pitchFamily="2" charset="2"/>
              <a:buChar char="§"/>
            </a:pPr>
            <a:r>
              <a:rPr lang="ar-SA" b="1" dirty="0" smtClean="0"/>
              <a:t>سميت هيكلية لأنها تستخدم وسائل </a:t>
            </a:r>
            <a:r>
              <a:rPr lang="ar-EG" b="1" dirty="0" smtClean="0"/>
              <a:t>ل</a:t>
            </a:r>
            <a:r>
              <a:rPr lang="ar-SA" b="1" dirty="0" smtClean="0"/>
              <a:t>توضيح </a:t>
            </a:r>
            <a:r>
              <a:rPr lang="ar-SA" b="1" dirty="0" smtClean="0"/>
              <a:t>منهجية التطوير خطوة خطوة حيث كل خطوة تعتمد على سابقتها.</a:t>
            </a:r>
          </a:p>
          <a:p>
            <a:pPr marL="1314450" lvl="2" indent="-514350" rtl="1">
              <a:buFont typeface="Wingdings" pitchFamily="2" charset="2"/>
              <a:buChar char="§"/>
            </a:pPr>
            <a:r>
              <a:rPr lang="ar-SA" b="1" dirty="0" smtClean="0"/>
              <a:t>تركز هذه المنهجية على العمليات والإجراءات حيث تقوم بتجميع وتخزين وتشغيل وتوزيع البيانات عبر النظام.</a:t>
            </a:r>
          </a:p>
          <a:p>
            <a:pPr marL="1314450" lvl="2" indent="-514350" rtl="1">
              <a:buFont typeface="Wingdings" pitchFamily="2" charset="2"/>
              <a:buChar char="§"/>
            </a:pPr>
            <a:r>
              <a:rPr lang="ar-SA" b="1" dirty="0" smtClean="0"/>
              <a:t>تفصل هذه المنهجية البيانات عن العمليات.</a:t>
            </a:r>
          </a:p>
        </p:txBody>
      </p:sp>
    </p:spTree>
    <p:extLst>
      <p:ext uri="{BB962C8B-B14F-4D97-AF65-F5344CB8AC3E}">
        <p14:creationId xmlns:p14="http://schemas.microsoft.com/office/powerpoint/2010/main" xmlns="" val="6912855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3200" b="1" dirty="0" smtClean="0">
                <a:solidFill>
                  <a:srgbClr val="009900"/>
                </a:solidFill>
              </a:rPr>
              <a:t>نمذجة وتصميم النظم </a:t>
            </a:r>
            <a:r>
              <a:rPr lang="en-US" sz="3200" b="1" dirty="0" smtClean="0">
                <a:solidFill>
                  <a:srgbClr val="009900"/>
                </a:solidFill>
              </a:rPr>
              <a:t>Systems Modeling and Designing</a:t>
            </a:r>
            <a:endParaRPr lang="en-US" sz="32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21</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Wingdings" pitchFamily="2" charset="2"/>
              <a:buChar char="§"/>
            </a:pPr>
            <a:endParaRPr lang="ar-SA" sz="2400" b="1" dirty="0" smtClean="0"/>
          </a:p>
          <a:p>
            <a:pPr marL="914400" lvl="1" indent="-514350" rtl="1">
              <a:buFont typeface="Wingdings" pitchFamily="2" charset="2"/>
              <a:buChar char="§"/>
            </a:pPr>
            <a:r>
              <a:rPr lang="ar-SA" sz="2400" b="1" dirty="0" smtClean="0"/>
              <a:t>تستخدم هذه الطريقة بعض الأدوات مثل:</a:t>
            </a:r>
          </a:p>
          <a:p>
            <a:pPr marL="1314450" lvl="2" indent="-514350" rtl="1">
              <a:buFont typeface="Wingdings" pitchFamily="2" charset="2"/>
              <a:buChar char="§"/>
            </a:pPr>
            <a:r>
              <a:rPr lang="ar-SA" b="1" dirty="0" smtClean="0"/>
              <a:t>مخطط تدفق البيانات </a:t>
            </a:r>
            <a:r>
              <a:rPr lang="en-US" b="1" dirty="0" smtClean="0"/>
              <a:t>Data Flow Diagram</a:t>
            </a:r>
            <a:r>
              <a:rPr lang="ar-SA" b="1" dirty="0" smtClean="0"/>
              <a:t> لعرض تدفق البيانات خلال تطبيق العمليات. </a:t>
            </a:r>
          </a:p>
          <a:p>
            <a:pPr marL="1314450" lvl="2" indent="-514350" rtl="1">
              <a:buFont typeface="Wingdings" pitchFamily="2" charset="2"/>
              <a:buChar char="§"/>
            </a:pPr>
            <a:r>
              <a:rPr lang="ar-SA" b="1" dirty="0" smtClean="0"/>
              <a:t>قاموس البيانات </a:t>
            </a:r>
            <a:r>
              <a:rPr lang="en-US" b="1" dirty="0" smtClean="0"/>
              <a:t>Data Dictionary</a:t>
            </a:r>
            <a:r>
              <a:rPr lang="ar-SA" b="1" dirty="0" smtClean="0"/>
              <a:t> الذي يحتوي على معلومات عن كل البيانات ومجموعات البيانات في النظام. </a:t>
            </a:r>
          </a:p>
          <a:p>
            <a:pPr marL="1314450" lvl="2" indent="-514350" rtl="1">
              <a:buFont typeface="Wingdings" pitchFamily="2" charset="2"/>
              <a:buChar char="§"/>
            </a:pPr>
            <a:r>
              <a:rPr lang="ar-SA" b="1" dirty="0" smtClean="0"/>
              <a:t>الرسم الهيكلي </a:t>
            </a:r>
            <a:r>
              <a:rPr lang="en-US" b="1" dirty="0" smtClean="0"/>
              <a:t>Structured Chart</a:t>
            </a:r>
            <a:r>
              <a:rPr lang="ar-SA" b="1" dirty="0" smtClean="0"/>
              <a:t> أو مخطط التقسيم الوظيفي </a:t>
            </a:r>
            <a:r>
              <a:rPr lang="en-US" b="1" dirty="0" smtClean="0"/>
              <a:t>Functional Decomposition Diagram</a:t>
            </a:r>
            <a:r>
              <a:rPr lang="ar-SA" b="1" dirty="0" smtClean="0"/>
              <a:t> الذي يستخدم في نمذجة وعرض تصميم النظام على صورة هيكلية من أعلى إلى أسفل حيث يوضح فيها تقسيم النظام إلى عدة وظائف أساسية ثم يتم تقسيم كل وظيفة إلى وظائف فرعية.</a:t>
            </a:r>
          </a:p>
        </p:txBody>
      </p:sp>
    </p:spTree>
    <p:extLst>
      <p:ext uri="{BB962C8B-B14F-4D97-AF65-F5344CB8AC3E}">
        <p14:creationId xmlns:p14="http://schemas.microsoft.com/office/powerpoint/2010/main" xmlns="" val="2937177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sz="3200" b="1" dirty="0" smtClean="0">
                <a:solidFill>
                  <a:srgbClr val="009900"/>
                </a:solidFill>
              </a:rPr>
              <a:t>نمذجة وتصميم النظم </a:t>
            </a:r>
            <a:r>
              <a:rPr lang="en-US" sz="3200" b="1" dirty="0" smtClean="0">
                <a:solidFill>
                  <a:srgbClr val="009900"/>
                </a:solidFill>
              </a:rPr>
              <a:t>Systems Modeling and Designing</a:t>
            </a:r>
            <a:endParaRPr lang="en-US" sz="3200"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22</a:t>
            </a:fld>
            <a:endParaRPr lang="en-US" dirty="0"/>
          </a:p>
        </p:txBody>
      </p:sp>
      <p:sp>
        <p:nvSpPr>
          <p:cNvPr id="11" name="Content Placeholder 10"/>
          <p:cNvSpPr>
            <a:spLocks noGrp="1"/>
          </p:cNvSpPr>
          <p:nvPr>
            <p:ph idx="1"/>
          </p:nvPr>
        </p:nvSpPr>
        <p:spPr>
          <a:xfrm>
            <a:off x="303643" y="1214422"/>
            <a:ext cx="9525000" cy="4953000"/>
          </a:xfrm>
        </p:spPr>
        <p:txBody>
          <a:bodyPr/>
          <a:lstStyle/>
          <a:p>
            <a:pPr marL="514350" indent="-514350" rtl="1">
              <a:buFont typeface="Wingdings" pitchFamily="2" charset="2"/>
              <a:buChar char="§"/>
            </a:pPr>
            <a:endParaRPr lang="ar-EG" sz="2400" b="1" dirty="0" smtClean="0"/>
          </a:p>
          <a:p>
            <a:pPr marL="514350" indent="-514350" rtl="1">
              <a:buFont typeface="Wingdings" pitchFamily="2" charset="2"/>
              <a:buChar char="q"/>
            </a:pPr>
            <a:r>
              <a:rPr lang="ar-SA" sz="2400" b="1" dirty="0" smtClean="0"/>
              <a:t>المنهجيات كائنية التوجه </a:t>
            </a:r>
            <a:r>
              <a:rPr lang="en-US" sz="2400" b="1" dirty="0" smtClean="0"/>
              <a:t>Object Oriented Methodologies</a:t>
            </a:r>
            <a:r>
              <a:rPr lang="ar-SA" sz="2400" b="1" dirty="0" smtClean="0"/>
              <a:t>:</a:t>
            </a:r>
          </a:p>
          <a:p>
            <a:pPr marL="914400" lvl="1" indent="-514350" rtl="1">
              <a:buFont typeface="Wingdings" pitchFamily="2" charset="2"/>
              <a:buChar char="§"/>
            </a:pPr>
            <a:r>
              <a:rPr lang="ar-SA" sz="2400" b="1" dirty="0" smtClean="0"/>
              <a:t>تستخدم هذه الطرق منهجية الكائن </a:t>
            </a:r>
            <a:r>
              <a:rPr lang="en-US" sz="2400" b="1" dirty="0" smtClean="0"/>
              <a:t>Object</a:t>
            </a:r>
            <a:r>
              <a:rPr lang="ar-SA" sz="2400" b="1" dirty="0" smtClean="0"/>
              <a:t> كوحدة في عملية التحليل والتصميم. يجمع مفهوم الكيان بين صفاته البيانية والعمليات التي تعمل عليها حيث يتم الوصول إلى بيانات الكائن من </a:t>
            </a:r>
            <a:r>
              <a:rPr lang="ar-SA" sz="2400" b="1" dirty="0" smtClean="0"/>
              <a:t>خلال</a:t>
            </a:r>
            <a:r>
              <a:rPr lang="ar-EG" sz="2400" b="1" dirty="0" smtClean="0"/>
              <a:t> عملياته</a:t>
            </a:r>
            <a:r>
              <a:rPr lang="ar-SA" sz="2400" b="1" dirty="0" smtClean="0"/>
              <a:t> فقط.</a:t>
            </a:r>
            <a:endParaRPr lang="ar-SA" sz="2400" b="1" dirty="0" smtClean="0"/>
          </a:p>
          <a:p>
            <a:pPr marL="914400" lvl="1" indent="-514350" rtl="1">
              <a:buFont typeface="Wingdings" pitchFamily="2" charset="2"/>
              <a:buChar char="§"/>
            </a:pPr>
            <a:r>
              <a:rPr lang="ar-SA" sz="2400" b="1" dirty="0" err="1" smtClean="0"/>
              <a:t>تنمذج</a:t>
            </a:r>
            <a:r>
              <a:rPr lang="ar-SA" sz="2400" b="1" dirty="0" smtClean="0"/>
              <a:t> النظم كمجموعة كائنات متعلقة ببعضها البعض وتعمل بالتعاون فيما بينها لإنجاز وظائف النظام.</a:t>
            </a:r>
          </a:p>
          <a:p>
            <a:pPr marL="914400" lvl="1" indent="-514350" rtl="1">
              <a:buFont typeface="Wingdings" pitchFamily="2" charset="2"/>
              <a:buChar char="§"/>
            </a:pPr>
            <a:r>
              <a:rPr lang="ar-SA" sz="2400" b="1" dirty="0" smtClean="0"/>
              <a:t>تشمل هذه المنهجية مفاهيم كائنية التوجه مثل الصنف والوراثة. </a:t>
            </a:r>
          </a:p>
          <a:p>
            <a:pPr marL="914400" lvl="1" indent="-514350" rtl="1">
              <a:buFont typeface="Wingdings" pitchFamily="2" charset="2"/>
              <a:buChar char="§"/>
            </a:pPr>
            <a:r>
              <a:rPr lang="ar-SA" sz="2400" b="1" dirty="0" smtClean="0"/>
              <a:t>يمكن نمذجة النظام باستخدام لغة النمذجة الموحدة </a:t>
            </a:r>
            <a:r>
              <a:rPr lang="en-US" sz="2400" b="1" dirty="0" smtClean="0"/>
              <a:t>Unified Modeling Language - </a:t>
            </a:r>
            <a:r>
              <a:rPr lang="en-US" sz="2400" b="1" dirty="0" smtClean="0"/>
              <a:t>UML</a:t>
            </a:r>
            <a:r>
              <a:rPr lang="ar-SA" sz="2400" b="1" dirty="0" smtClean="0"/>
              <a:t>.</a:t>
            </a:r>
            <a:endParaRPr lang="ar-SA" sz="2400" b="1" dirty="0" smtClean="0"/>
          </a:p>
        </p:txBody>
      </p:sp>
    </p:spTree>
    <p:extLst>
      <p:ext uri="{BB962C8B-B14F-4D97-AF65-F5344CB8AC3E}">
        <p14:creationId xmlns:p14="http://schemas.microsoft.com/office/powerpoint/2010/main" xmlns="" val="25313516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4795</TotalTime>
  <Words>1865</Words>
  <Application>Microsoft Office PowerPoint</Application>
  <PresentationFormat>A4 Paper (210x297 mm)</PresentationFormat>
  <Paragraphs>187</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نظم المعلومات الإدارية Management Information Systems</vt:lpstr>
      <vt:lpstr>عناصر المحاضرة </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 مراحل تطوير النظم Systems Development</vt:lpstr>
      <vt:lpstr>نمذجة وتصميم النظم Systems Modeling and Designing</vt:lpstr>
      <vt:lpstr>نمذجة وتصميم النظم Systems Modeling and Designing</vt:lpstr>
      <vt:lpstr>نمذجة وتصميم النظم Systems Modeling and Designing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342</cp:revision>
  <dcterms:created xsi:type="dcterms:W3CDTF">2009-10-14T19:14:34Z</dcterms:created>
  <dcterms:modified xsi:type="dcterms:W3CDTF">2013-11-10T04:45:16Z</dcterms:modified>
</cp:coreProperties>
</file>