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368" r:id="rId2"/>
    <p:sldId id="369" r:id="rId3"/>
    <p:sldId id="371" r:id="rId4"/>
    <p:sldId id="372" r:id="rId5"/>
    <p:sldId id="373" r:id="rId6"/>
    <p:sldId id="374" r:id="rId7"/>
    <p:sldId id="375" r:id="rId8"/>
    <p:sldId id="376" r:id="rId9"/>
    <p:sldId id="377" r:id="rId10"/>
    <p:sldId id="378" r:id="rId11"/>
    <p:sldId id="379" r:id="rId12"/>
    <p:sldId id="380" r:id="rId13"/>
    <p:sldId id="381" r:id="rId14"/>
    <p:sldId id="382" r:id="rId15"/>
    <p:sldId id="383" r:id="rId16"/>
    <p:sldId id="384" r:id="rId17"/>
    <p:sldId id="385" r:id="rId18"/>
    <p:sldId id="386" r:id="rId19"/>
    <p:sldId id="387" r:id="rId20"/>
    <p:sldId id="388" r:id="rId21"/>
    <p:sldId id="389"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9104" autoAdjust="0"/>
  </p:normalViewPr>
  <p:slideViewPr>
    <p:cSldViewPr>
      <p:cViewPr>
        <p:scale>
          <a:sx n="90" d="100"/>
          <a:sy n="90" d="100"/>
        </p:scale>
        <p:origin x="-600" y="630"/>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856" y="-10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11/10/2013</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 xmlns:p14="http://schemas.microsoft.com/office/powerpoint/2010/main" val="69892315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6" name="Slide Number Placeholder 5"/>
          <p:cNvSpPr>
            <a:spLocks noGrp="1"/>
          </p:cNvSpPr>
          <p:nvPr>
            <p:ph type="sldNum" sz="quarter" idx="12"/>
          </p:nvPr>
        </p:nvSpPr>
        <p:spPr/>
        <p:txBody>
          <a:bodyPr/>
          <a:lstStyle/>
          <a:p>
            <a:pPr>
              <a:defRPr/>
            </a:pPr>
            <a:fld id="{81E5C72A-B4EA-4DEB-9345-BEFC6E0479BA}" type="slidenum">
              <a:rPr lang="ar-SA" smtClean="0"/>
              <a:pPr>
                <a:defRPr/>
              </a:pPr>
              <a:t>1</a:t>
            </a:fld>
            <a:endParaRPr lang="en-US" dirty="0"/>
          </a:p>
        </p:txBody>
      </p:sp>
      <p:sp>
        <p:nvSpPr>
          <p:cNvPr id="7" name="Footer Placeholder 6"/>
          <p:cNvSpPr>
            <a:spLocks noGrp="1"/>
          </p:cNvSpPr>
          <p:nvPr>
            <p:ph type="ftr" sz="quarter" idx="13"/>
          </p:nvPr>
        </p:nvSpPr>
        <p:spPr/>
        <p:txBody>
          <a:bodyPr/>
          <a:lstStyle/>
          <a:p>
            <a:pPr>
              <a:defRPr/>
            </a:pPr>
            <a:r>
              <a:rPr lang="nl-NL" smtClean="0"/>
              <a:t>Dr Khaled KHALIL - MIS - KFU</a:t>
            </a:r>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GB"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2</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www.microsoft.com/"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p:txBody>
          <a:bodyPr anchor="b"/>
          <a:lstStyle/>
          <a:p>
            <a:pPr algn="ctr"/>
            <a:r>
              <a:rPr lang="ar-SA" sz="4800" dirty="0" smtClean="0">
                <a:solidFill>
                  <a:srgbClr val="376092"/>
                </a:solidFill>
                <a:latin typeface="AYM Wadiy S_U normal."/>
                <a:cs typeface="Times New Roman" pitchFamily="18" charset="0"/>
              </a:rPr>
              <a:t>نظم المعلومات الإدارية</a:t>
            </a:r>
            <a:r>
              <a:rPr lang="ar-SA" sz="4800" dirty="0" smtClean="0">
                <a:solidFill>
                  <a:srgbClr val="0000FF"/>
                </a:solidFill>
              </a:rPr>
              <a:t/>
            </a:r>
            <a:br>
              <a:rPr lang="ar-SA" sz="4800" dirty="0" smtClean="0">
                <a:solidFill>
                  <a:srgbClr val="0000FF"/>
                </a:solidFill>
              </a:rPr>
            </a:br>
            <a:r>
              <a:rPr lang="en-US" dirty="0" smtClean="0">
                <a:solidFill>
                  <a:srgbClr val="FF0000"/>
                </a:solidFill>
              </a:rPr>
              <a:t>M</a:t>
            </a:r>
            <a:r>
              <a:rPr lang="en-US" dirty="0" smtClean="0">
                <a:solidFill>
                  <a:srgbClr val="0000FF"/>
                </a:solidFill>
              </a:rPr>
              <a:t>anagement </a:t>
            </a:r>
            <a:r>
              <a:rPr lang="en-US" dirty="0" smtClean="0">
                <a:solidFill>
                  <a:srgbClr val="FF0000"/>
                </a:solidFill>
              </a:rPr>
              <a:t>I</a:t>
            </a:r>
            <a:r>
              <a:rPr lang="en-US" dirty="0" smtClean="0">
                <a:solidFill>
                  <a:srgbClr val="0000FF"/>
                </a:solidFill>
              </a:rPr>
              <a:t>nformation </a:t>
            </a:r>
            <a:r>
              <a:rPr lang="en-US" dirty="0" smtClean="0">
                <a:solidFill>
                  <a:srgbClr val="FF0000"/>
                </a:solidFill>
              </a:rPr>
              <a:t>S</a:t>
            </a:r>
            <a:r>
              <a:rPr lang="en-US" dirty="0" smtClean="0">
                <a:solidFill>
                  <a:srgbClr val="0000FF"/>
                </a:solidFill>
              </a:rPr>
              <a:t>ystems</a:t>
            </a:r>
            <a:endParaRPr lang="en-US" sz="4800" dirty="0" smtClean="0">
              <a:solidFill>
                <a:srgbClr val="FF0000"/>
              </a:solidFill>
            </a:endParaRPr>
          </a:p>
        </p:txBody>
      </p:sp>
      <p:sp>
        <p:nvSpPr>
          <p:cNvPr id="6" name="Rectangle 3"/>
          <p:cNvSpPr>
            <a:spLocks noGrp="1" noChangeArrowheads="1"/>
          </p:cNvSpPr>
          <p:nvPr>
            <p:ph type="subTitle" idx="1"/>
          </p:nvPr>
        </p:nvSpPr>
        <p:spPr>
          <a:xfrm>
            <a:off x="247650" y="3886200"/>
            <a:ext cx="9245600" cy="2590800"/>
          </a:xfrm>
        </p:spPr>
        <p:txBody>
          <a:bodyPr/>
          <a:lstStyle/>
          <a:p>
            <a:pPr>
              <a:lnSpc>
                <a:spcPct val="90000"/>
              </a:lnSpc>
            </a:pPr>
            <a:r>
              <a:rPr lang="ar-EG" sz="2800" b="1" dirty="0" smtClean="0">
                <a:solidFill>
                  <a:srgbClr val="C00000"/>
                </a:solidFill>
                <a:latin typeface="Lucida Calligraphy" pitchFamily="66" charset="0"/>
              </a:rPr>
              <a:t>المحاضرة الثالثة عشر</a:t>
            </a:r>
          </a:p>
          <a:p>
            <a:r>
              <a:rPr lang="ar-SA" sz="2800" b="1" dirty="0" smtClean="0">
                <a:solidFill>
                  <a:srgbClr val="FF0000"/>
                </a:solidFill>
                <a:cs typeface="Arial" pitchFamily="34" charset="0"/>
              </a:rPr>
              <a:t>الانترنت، التجارة الإلكترونية والأعمال الإلكترونية</a:t>
            </a:r>
          </a:p>
          <a:p>
            <a:r>
              <a:rPr lang="en-US" sz="2800" b="1" dirty="0" smtClean="0">
                <a:solidFill>
                  <a:srgbClr val="FF0000"/>
                </a:solidFill>
                <a:cs typeface="Arial" pitchFamily="34" charset="0"/>
              </a:rPr>
              <a:t>Internet, E-Commerce and </a:t>
            </a:r>
            <a:endParaRPr lang="ar-SA" sz="2800" b="1" dirty="0" smtClean="0">
              <a:solidFill>
                <a:srgbClr val="FF0000"/>
              </a:solidFill>
              <a:cs typeface="Arial" pitchFamily="34" charset="0"/>
            </a:endParaRPr>
          </a:p>
          <a:p>
            <a:pPr rtl="1" eaLnBrk="1" hangingPunct="1"/>
            <a:r>
              <a:rPr lang="ar-EG" sz="2800" b="1" dirty="0" smtClean="0">
                <a:solidFill>
                  <a:srgbClr val="C00000"/>
                </a:solidFill>
                <a:latin typeface="Lucida Calligraphy" pitchFamily="66" charset="0"/>
              </a:rPr>
              <a:t> د. عادل عثمان فتح الرحمن</a:t>
            </a:r>
            <a:endParaRPr lang="ar-SA" sz="2800" b="1" dirty="0" smtClean="0">
              <a:solidFill>
                <a:srgbClr val="C00000"/>
              </a:solidFill>
              <a:latin typeface="Lucida Calligraphy" pitchFamily="66" charset="0"/>
            </a:endParaRPr>
          </a:p>
          <a:p>
            <a:pPr>
              <a:lnSpc>
                <a:spcPct val="90000"/>
              </a:lnSpc>
            </a:pPr>
            <a:r>
              <a:rPr lang="ar-SA" sz="2800" dirty="0" smtClean="0">
                <a:solidFill>
                  <a:srgbClr val="C00000"/>
                </a:solidFill>
                <a:latin typeface="Lucida Calligraphy" pitchFamily="66" charset="0"/>
              </a:rPr>
              <a:t>كلية إدارة الأعمال – قسم نظم المعلومات الإدارية</a:t>
            </a:r>
          </a:p>
          <a:p>
            <a:pPr>
              <a:lnSpc>
                <a:spcPct val="90000"/>
              </a:lnSpc>
            </a:pPr>
            <a:r>
              <a:rPr lang="en-GB" sz="2800" dirty="0" smtClean="0">
                <a:latin typeface="Lucida Calligraphy" pitchFamily="66" charset="0"/>
              </a:rPr>
              <a:t> </a:t>
            </a:r>
            <a:endParaRPr lang="en-US" sz="2800" b="1" dirty="0" smtClean="0">
              <a:solidFill>
                <a:srgbClr val="C00000"/>
              </a:solidFill>
              <a:latin typeface="Lucida Calligraphy" pitchFamily="66"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72480" y="-26988"/>
            <a:ext cx="9633521" cy="1093788"/>
          </a:xfrm>
        </p:spPr>
        <p:txBody>
          <a:bodyPr/>
          <a:lstStyle/>
          <a:p>
            <a:pPr algn="ctr" eaLnBrk="1" hangingPunct="1">
              <a:defRPr/>
            </a:pPr>
            <a:r>
              <a:rPr lang="ar-EG" b="1" dirty="0" smtClean="0">
                <a:solidFill>
                  <a:srgbClr val="FF0000"/>
                </a:solidFill>
              </a:rPr>
              <a:t>عناصر المحاضرة</a:t>
            </a:r>
            <a:r>
              <a:rPr lang="en-GB" b="1" dirty="0" smtClean="0">
                <a:solidFill>
                  <a:srgbClr val="FF0000"/>
                </a:solidFill>
              </a:rPr>
              <a:t> </a:t>
            </a:r>
            <a:endParaRPr lang="en-US" b="1" dirty="0"/>
          </a:p>
        </p:txBody>
      </p:sp>
      <p:sp>
        <p:nvSpPr>
          <p:cNvPr id="7171" name="Text Placeholder 5"/>
          <p:cNvSpPr>
            <a:spLocks noGrp="1"/>
          </p:cNvSpPr>
          <p:nvPr>
            <p:ph idx="1"/>
          </p:nvPr>
        </p:nvSpPr>
        <p:spPr>
          <a:xfrm>
            <a:off x="495300" y="1371600"/>
            <a:ext cx="8915400" cy="4754563"/>
          </a:xfrm>
        </p:spPr>
        <p:txBody>
          <a:bodyPr/>
          <a:lstStyle/>
          <a:p>
            <a:pPr marL="514350" lvl="1" indent="-514350" rtl="1">
              <a:buFont typeface="Wingdings" pitchFamily="2" charset="2"/>
              <a:buChar char="q"/>
            </a:pPr>
            <a:r>
              <a:rPr lang="ar-SA" sz="2400" b="1" dirty="0" smtClean="0">
                <a:solidFill>
                  <a:srgbClr val="009900"/>
                </a:solidFill>
                <a:cs typeface="Arial" pitchFamily="34" charset="0"/>
              </a:rPr>
              <a:t> الانترنت </a:t>
            </a:r>
            <a:r>
              <a:rPr lang="en-US" sz="2400" b="1" dirty="0" smtClean="0">
                <a:solidFill>
                  <a:srgbClr val="009900"/>
                </a:solidFill>
                <a:cs typeface="Arial" pitchFamily="34" charset="0"/>
              </a:rPr>
              <a:t>Internet</a:t>
            </a:r>
            <a:endParaRPr lang="ar-EG" sz="2400" b="1" dirty="0" smtClean="0">
              <a:solidFill>
                <a:srgbClr val="009900"/>
              </a:solidFill>
              <a:cs typeface="Arial" pitchFamily="34" charset="0"/>
            </a:endParaRPr>
          </a:p>
          <a:p>
            <a:pPr marL="514350" lvl="1" indent="-514350" rtl="1">
              <a:buFont typeface="Wingdings" pitchFamily="2" charset="2"/>
              <a:buChar char="q"/>
            </a:pPr>
            <a:r>
              <a:rPr lang="ar-SA" b="1" dirty="0" smtClean="0">
                <a:solidFill>
                  <a:srgbClr val="009900"/>
                </a:solidFill>
              </a:rPr>
              <a:t>هيكلية وعنونة الانترنت</a:t>
            </a:r>
            <a:endParaRPr lang="ar-EG" b="1" dirty="0" smtClean="0">
              <a:solidFill>
                <a:srgbClr val="009900"/>
              </a:solidFill>
            </a:endParaRPr>
          </a:p>
          <a:p>
            <a:pPr marL="514350" lvl="1" indent="-514350" rtl="1">
              <a:buFont typeface="Wingdings" pitchFamily="2" charset="2"/>
              <a:buChar char="q"/>
            </a:pPr>
            <a:r>
              <a:rPr lang="ar-SA" b="1" dirty="0" smtClean="0">
                <a:solidFill>
                  <a:srgbClr val="009900"/>
                </a:solidFill>
              </a:rPr>
              <a:t>خدمات الانترنت</a:t>
            </a:r>
            <a:endParaRPr lang="ar-EG" b="1" dirty="0" smtClean="0">
              <a:solidFill>
                <a:srgbClr val="009900"/>
              </a:solidFill>
            </a:endParaRPr>
          </a:p>
          <a:p>
            <a:pPr marL="514350" lvl="1" indent="-514350" rtl="1">
              <a:buFont typeface="Wingdings" pitchFamily="2" charset="2"/>
              <a:buChar char="q"/>
            </a:pPr>
            <a:r>
              <a:rPr lang="ar-EG" sz="2400" b="1" dirty="0" smtClean="0">
                <a:solidFill>
                  <a:srgbClr val="009900"/>
                </a:solidFill>
                <a:cs typeface="Arial" pitchFamily="34" charset="0"/>
              </a:rPr>
              <a:t>مفاهيم </a:t>
            </a:r>
            <a:r>
              <a:rPr lang="ar-SA" sz="2400" b="1" dirty="0" smtClean="0">
                <a:solidFill>
                  <a:srgbClr val="009900"/>
                </a:solidFill>
                <a:cs typeface="Arial" pitchFamily="34" charset="0"/>
              </a:rPr>
              <a:t> الانترنت </a:t>
            </a:r>
            <a:r>
              <a:rPr lang="en-US" sz="2400" b="1" dirty="0" smtClean="0">
                <a:solidFill>
                  <a:srgbClr val="009900"/>
                </a:solidFill>
                <a:cs typeface="Arial" pitchFamily="34" charset="0"/>
              </a:rPr>
              <a:t>Internet</a:t>
            </a:r>
            <a:endParaRPr lang="ar-SA" sz="2400" b="1" dirty="0" smtClean="0">
              <a:solidFill>
                <a:srgbClr val="009900"/>
              </a:solidFill>
            </a:endParaRPr>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3B451192-5E2C-4A80-A0CD-76FADA5AA297}" type="datetime1">
              <a:rPr lang="en-US" smtClean="0"/>
              <a:pPr>
                <a:defRPr/>
              </a:pPr>
              <a:t>11/10/2013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1" rtl="1"/>
            <a:r>
              <a:rPr lang="ar-SA" b="1" dirty="0" smtClean="0">
                <a:solidFill>
                  <a:srgbClr val="009900"/>
                </a:solidFill>
                <a:cs typeface="Arial" pitchFamily="34" charset="0"/>
              </a:rPr>
              <a:t> الانترنت </a:t>
            </a:r>
            <a:r>
              <a:rPr lang="en-US" b="1" dirty="0" smtClean="0">
                <a:solidFill>
                  <a:srgbClr val="009900"/>
                </a:solidFill>
                <a:cs typeface="Arial" pitchFamily="34" charset="0"/>
              </a:rPr>
              <a:t>Internet</a:t>
            </a:r>
            <a:endParaRPr lang="en-US" b="1" dirty="0">
              <a:solidFill>
                <a:srgbClr val="009900"/>
              </a:solidFill>
              <a:cs typeface="Arial" pitchFamily="34" charset="0"/>
            </a:endParaRP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3</a:t>
            </a:fld>
            <a:endParaRPr lang="en-US" dirty="0"/>
          </a:p>
        </p:txBody>
      </p:sp>
      <p:sp>
        <p:nvSpPr>
          <p:cNvPr id="11" name="Content Placeholder 10"/>
          <p:cNvSpPr>
            <a:spLocks noGrp="1"/>
          </p:cNvSpPr>
          <p:nvPr>
            <p:ph idx="1"/>
          </p:nvPr>
        </p:nvSpPr>
        <p:spPr>
          <a:xfrm>
            <a:off x="303643" y="1214422"/>
            <a:ext cx="9525000" cy="4953000"/>
          </a:xfrm>
        </p:spPr>
        <p:txBody>
          <a:bodyPr/>
          <a:lstStyle/>
          <a:p>
            <a:pPr rtl="1">
              <a:buFont typeface="Wingdings" pitchFamily="2" charset="2"/>
              <a:buChar char="q"/>
            </a:pPr>
            <a:endParaRPr lang="ar-EG" sz="2400" b="1" dirty="0" smtClean="0"/>
          </a:p>
          <a:p>
            <a:pPr rtl="1">
              <a:buFont typeface="Wingdings" pitchFamily="2" charset="2"/>
              <a:buChar char="q"/>
            </a:pPr>
            <a:r>
              <a:rPr lang="ar-SA" sz="2400" b="1" dirty="0" smtClean="0"/>
              <a:t>الانترنت هي شبكة الحاسبات العالمية التي تربط بين مئات الآلاف من شبكات الحاسبات المحلية حول العالم، وهي معروفة بأنها أكبر تطبيق لحوسبة الخادم والعميل التي تخدم مئات الملايين من الأفراد المرتبطة بها من خلال حاسبات مختلفة الأنواع والأحجام. والفائدة الأساسية للانترنت أنها وسيلة تستخدم من قبل الأفراد والمؤسسات لتبادل المعلومات وإجراء المعاملات. </a:t>
            </a:r>
          </a:p>
          <a:p>
            <a:pPr rtl="1">
              <a:buFont typeface="Wingdings" pitchFamily="2" charset="2"/>
              <a:buChar char="q"/>
            </a:pPr>
            <a:r>
              <a:rPr lang="ar-SA" sz="2400" b="1" dirty="0" smtClean="0"/>
              <a:t>صمم النموذج الأول للإنترنت على أساس الموثوقية العالية، حيث بدأت بشبكة لامركزية</a:t>
            </a:r>
            <a:r>
              <a:rPr lang="en-US" sz="2400" b="1" dirty="0" smtClean="0"/>
              <a:t> </a:t>
            </a:r>
            <a:r>
              <a:rPr lang="ar-SA" sz="2400" b="1" dirty="0" smtClean="0"/>
              <a:t>تدعى </a:t>
            </a:r>
            <a:r>
              <a:rPr lang="en-US" sz="2400" b="1" dirty="0" smtClean="0"/>
              <a:t>ARPANET </a:t>
            </a:r>
            <a:r>
              <a:rPr lang="ar-SA" sz="2400" b="1" dirty="0" smtClean="0"/>
              <a:t>أنشأتها وزارة الدفاع الأمريكية عام </a:t>
            </a:r>
            <a:r>
              <a:rPr lang="en-US" sz="2400" b="1" dirty="0" smtClean="0"/>
              <a:t>1969</a:t>
            </a:r>
            <a:r>
              <a:rPr lang="ar-SA" sz="2400" b="1" dirty="0" smtClean="0"/>
              <a:t> لضمان استمرارية الاتصالات في حالة حدوث هجوم نووي. ومن ثم تم ربِطها بشبكات مهمة أخرى مثل: شبكة </a:t>
            </a:r>
            <a:r>
              <a:rPr lang="en-US" sz="2400" b="1" dirty="0" smtClean="0"/>
              <a:t>Usenet</a:t>
            </a:r>
            <a:r>
              <a:rPr lang="ar-SA" sz="2400" b="1" dirty="0" smtClean="0"/>
              <a:t>، وشبكة </a:t>
            </a:r>
            <a:r>
              <a:rPr lang="en-US" sz="2400" b="1" dirty="0" err="1" smtClean="0"/>
              <a:t>BitNet</a:t>
            </a:r>
            <a:r>
              <a:rPr lang="ar-SA" sz="2400" b="1" dirty="0" smtClean="0"/>
              <a:t>، وشبكة </a:t>
            </a:r>
            <a:r>
              <a:rPr lang="en-US" sz="2400" b="1" dirty="0" err="1" smtClean="0"/>
              <a:t>NSFnet</a:t>
            </a:r>
            <a:r>
              <a:rPr lang="ar-SA" sz="2400" b="1" dirty="0" smtClean="0"/>
              <a:t> التي أنشأتها المؤسسة الوطنية الأمريكية للعلوم</a:t>
            </a:r>
            <a:r>
              <a:rPr lang="en-US" sz="2400" b="1" dirty="0" smtClean="0"/>
              <a:t>.</a:t>
            </a:r>
            <a:r>
              <a:rPr lang="ar-SA" sz="2400" b="1" dirty="0" smtClean="0"/>
              <a:t> ومع الوقت زادت الشبكات الخاصة والعامة المرتبطة بالانترنت حتى تجاوزت مئات ملايين الشبكات الحاسوبية.</a:t>
            </a:r>
            <a:endParaRPr lang="ar-SA" sz="2400"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1" rtl="1"/>
            <a:r>
              <a:rPr lang="ar-SA" b="1" dirty="0" smtClean="0">
                <a:solidFill>
                  <a:srgbClr val="009900"/>
                </a:solidFill>
                <a:cs typeface="Arial" pitchFamily="34" charset="0"/>
              </a:rPr>
              <a:t> الانترنت </a:t>
            </a:r>
            <a:r>
              <a:rPr lang="en-US" b="1" dirty="0" smtClean="0">
                <a:solidFill>
                  <a:srgbClr val="009900"/>
                </a:solidFill>
                <a:cs typeface="Arial" pitchFamily="34" charset="0"/>
              </a:rPr>
              <a:t>Internet</a:t>
            </a:r>
            <a:endParaRPr lang="en-US" b="1" dirty="0">
              <a:solidFill>
                <a:srgbClr val="009900"/>
              </a:solidFill>
              <a:cs typeface="Arial" pitchFamily="34" charset="0"/>
            </a:endParaRP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4</a:t>
            </a:fld>
            <a:endParaRPr lang="en-US" dirty="0"/>
          </a:p>
        </p:txBody>
      </p:sp>
      <p:sp>
        <p:nvSpPr>
          <p:cNvPr id="11" name="Content Placeholder 10"/>
          <p:cNvSpPr>
            <a:spLocks noGrp="1"/>
          </p:cNvSpPr>
          <p:nvPr>
            <p:ph idx="1"/>
          </p:nvPr>
        </p:nvSpPr>
        <p:spPr>
          <a:xfrm>
            <a:off x="303643" y="1214422"/>
            <a:ext cx="9525000" cy="4953000"/>
          </a:xfrm>
        </p:spPr>
        <p:txBody>
          <a:bodyPr/>
          <a:lstStyle/>
          <a:p>
            <a:pPr rtl="1">
              <a:buFont typeface="Wingdings" pitchFamily="2" charset="2"/>
              <a:buChar char="q"/>
            </a:pPr>
            <a:endParaRPr lang="ar-EG" sz="2400" b="1" dirty="0" smtClean="0"/>
          </a:p>
          <a:p>
            <a:pPr rtl="1">
              <a:buFont typeface="Wingdings" pitchFamily="2" charset="2"/>
              <a:buChar char="q"/>
            </a:pPr>
            <a:r>
              <a:rPr lang="ar-SA" sz="2400" b="1" dirty="0" smtClean="0"/>
              <a:t>تحتاج أجهزة الكمبيوتر لتتبادل المعلومات والاتصال فيما بينها، إلى العمل وفق مجموعة معايير وقواعد اتصال تدعى </a:t>
            </a:r>
            <a:r>
              <a:rPr lang="ar-SA" sz="2400" b="1" u="sng" dirty="0" smtClean="0"/>
              <a:t>بروتوكولات </a:t>
            </a:r>
            <a:r>
              <a:rPr lang="en-US" sz="2400" b="1" u="sng" dirty="0" smtClean="0"/>
              <a:t>Protocols</a:t>
            </a:r>
            <a:r>
              <a:rPr lang="ar-SA" sz="2400" b="1" dirty="0" smtClean="0"/>
              <a:t>. يستعمل الانترنت مجموعة بروتوكولات للتحكم بإرسال البيانات عبر وسائط الإرسال ولتوجيه الإرسال لاختيار المسار الأنسب لنقل البيانات من مكان لآخر، وحيث تسمى </a:t>
            </a:r>
            <a:r>
              <a:rPr lang="en-US" sz="2400" b="1" dirty="0" smtClean="0"/>
              <a:t>Transmission Control Protocol / Internet Protocol</a:t>
            </a:r>
            <a:r>
              <a:rPr lang="ar-SA" sz="2400" b="1" dirty="0" smtClean="0"/>
              <a:t> الذي يختصر </a:t>
            </a:r>
            <a:r>
              <a:rPr lang="en-US" sz="2400" b="1" dirty="0" smtClean="0"/>
              <a:t>TCP/IP</a:t>
            </a:r>
            <a:r>
              <a:rPr lang="ar-SA" sz="2400" b="1" dirty="0" smtClean="0"/>
              <a:t>. </a:t>
            </a:r>
          </a:p>
          <a:p>
            <a:pPr rtl="1">
              <a:buFont typeface="Wingdings" pitchFamily="2" charset="2"/>
              <a:buChar char="q"/>
            </a:pPr>
            <a:r>
              <a:rPr lang="ar-SA" sz="2400" b="1" dirty="0" smtClean="0"/>
              <a:t>عندما يرسل مستخدم رسالة أ</a:t>
            </a:r>
            <a:r>
              <a:rPr lang="ar-EG" sz="2400" b="1" dirty="0" smtClean="0"/>
              <a:t>ل</a:t>
            </a:r>
            <a:r>
              <a:rPr lang="ar-SA" sz="2400" b="1" dirty="0" smtClean="0"/>
              <a:t>ي مستخدم آخر يقوم </a:t>
            </a:r>
            <a:r>
              <a:rPr lang="en-US" sz="2400" b="1" dirty="0" smtClean="0"/>
              <a:t>TCP</a:t>
            </a:r>
            <a:r>
              <a:rPr lang="ar-SA" sz="2400" b="1" dirty="0" smtClean="0"/>
              <a:t> بتجزئة الرسالة إلى وحدات بيانات تدعى </a:t>
            </a:r>
            <a:r>
              <a:rPr lang="ar-SA" sz="2400" b="1" u="sng" dirty="0" smtClean="0"/>
              <a:t>حُزَم </a:t>
            </a:r>
            <a:r>
              <a:rPr lang="en-US" sz="2400" b="1" u="sng" dirty="0" smtClean="0"/>
              <a:t>packets</a:t>
            </a:r>
            <a:r>
              <a:rPr lang="ar-SA" sz="2400" b="1" dirty="0" smtClean="0"/>
              <a:t> حيث تحتوي كل حزمة عنوان المرسل وعنوان المرسل إليه. وترسل الحزم على الشبكة لتسلك مسارات مختلفة وتصل بالنهاية إلى الجهاز المرسلة إليه حيث يتم التحقق من صحتها وإعادة طلب إرسالها إذا لم تكن سليمة، ويتم بالنهاية تجميع كامل الرسالة عند مستلمها. </a:t>
            </a:r>
            <a:endParaRPr lang="en-US" sz="2400" b="1"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1" rtl="1"/>
            <a:r>
              <a:rPr lang="ar-SA" b="1" dirty="0" smtClean="0">
                <a:solidFill>
                  <a:srgbClr val="009900"/>
                </a:solidFill>
                <a:cs typeface="Arial" pitchFamily="34" charset="0"/>
              </a:rPr>
              <a:t> الانترنت </a:t>
            </a:r>
            <a:r>
              <a:rPr lang="en-US" b="1" dirty="0" smtClean="0">
                <a:solidFill>
                  <a:srgbClr val="009900"/>
                </a:solidFill>
                <a:cs typeface="Arial" pitchFamily="34" charset="0"/>
              </a:rPr>
              <a:t>Internet</a:t>
            </a:r>
            <a:endParaRPr lang="en-US" b="1" dirty="0">
              <a:solidFill>
                <a:srgbClr val="009900"/>
              </a:solidFill>
              <a:cs typeface="Arial" pitchFamily="34" charset="0"/>
            </a:endParaRP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5</a:t>
            </a:fld>
            <a:endParaRPr lang="en-US" dirty="0"/>
          </a:p>
        </p:txBody>
      </p:sp>
      <p:sp>
        <p:nvSpPr>
          <p:cNvPr id="11" name="Content Placeholder 10"/>
          <p:cNvSpPr>
            <a:spLocks noGrp="1"/>
          </p:cNvSpPr>
          <p:nvPr>
            <p:ph idx="1"/>
          </p:nvPr>
        </p:nvSpPr>
        <p:spPr>
          <a:xfrm>
            <a:off x="303643" y="1214422"/>
            <a:ext cx="9525000" cy="4953000"/>
          </a:xfrm>
        </p:spPr>
        <p:txBody>
          <a:bodyPr/>
          <a:lstStyle/>
          <a:p>
            <a:pPr rtl="1">
              <a:buFont typeface="Wingdings" pitchFamily="2" charset="2"/>
              <a:buChar char="q"/>
            </a:pPr>
            <a:endParaRPr lang="ar-EG" sz="2400" b="1" dirty="0" smtClean="0"/>
          </a:p>
          <a:p>
            <a:pPr rtl="1">
              <a:buFont typeface="Wingdings" pitchFamily="2" charset="2"/>
              <a:buChar char="q"/>
            </a:pPr>
            <a:r>
              <a:rPr lang="ar-SA" sz="2400" b="1" dirty="0" smtClean="0"/>
              <a:t>يمكن الاتصال بالانترنت بالاشتراك مع مزود خدمات الانترنت </a:t>
            </a:r>
            <a:r>
              <a:rPr lang="en-US" sz="2400" b="1" dirty="0" smtClean="0"/>
              <a:t>Internet Service Provider – ISP</a:t>
            </a:r>
            <a:r>
              <a:rPr lang="ar-SA" sz="2400" b="1" dirty="0" smtClean="0"/>
              <a:t> وهي شركات تجارية متصلة بشكل دائم بالانترنت وتبيع وصلات مؤقتة لبائعي الاشتراكات</a:t>
            </a:r>
            <a:endParaRPr lang="ar-EG" sz="2400" b="1" dirty="0" smtClean="0"/>
          </a:p>
          <a:p>
            <a:pPr rtl="1">
              <a:buFont typeface="Wingdings" pitchFamily="2" charset="2"/>
              <a:buChar char="q"/>
            </a:pPr>
            <a:r>
              <a:rPr lang="ar-SA" sz="2400" b="1" dirty="0" smtClean="0"/>
              <a:t>ترتبط الشبكات الدولية من خلال العمود الفقري </a:t>
            </a:r>
            <a:r>
              <a:rPr lang="en-US" sz="2400" b="1" dirty="0" smtClean="0"/>
              <a:t>backbone</a:t>
            </a:r>
            <a:r>
              <a:rPr lang="ar-SA" sz="2400" b="1" dirty="0" smtClean="0"/>
              <a:t> لخطوط الانترنت والتي تشكل الشبكات الممتلكة من قبل مزودي خدمات الانترنت.</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1" rtl="1"/>
            <a:r>
              <a:rPr lang="ar-SA" b="1" dirty="0" smtClean="0">
                <a:solidFill>
                  <a:srgbClr val="009900"/>
                </a:solidFill>
              </a:rPr>
              <a:t>هيكلية وعنونة الانترنت</a:t>
            </a:r>
            <a:endParaRPr lang="en-US" b="1" dirty="0">
              <a:solidFill>
                <a:srgbClr val="009900"/>
              </a:solidFill>
              <a:cs typeface="Arial" pitchFamily="34" charset="0"/>
            </a:endParaRP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6</a:t>
            </a:fld>
            <a:endParaRPr lang="en-US" dirty="0"/>
          </a:p>
        </p:txBody>
      </p:sp>
      <p:sp>
        <p:nvSpPr>
          <p:cNvPr id="11" name="Content Placeholder 10"/>
          <p:cNvSpPr>
            <a:spLocks noGrp="1"/>
          </p:cNvSpPr>
          <p:nvPr>
            <p:ph idx="1"/>
          </p:nvPr>
        </p:nvSpPr>
        <p:spPr>
          <a:xfrm>
            <a:off x="303643" y="1214422"/>
            <a:ext cx="9525000" cy="4953000"/>
          </a:xfrm>
        </p:spPr>
        <p:txBody>
          <a:bodyPr/>
          <a:lstStyle/>
          <a:p>
            <a:pPr rtl="1"/>
            <a:endParaRPr lang="ar-SA" sz="2400" b="1" dirty="0" smtClean="0"/>
          </a:p>
          <a:p>
            <a:pPr lvl="1" rtl="1">
              <a:buFont typeface="Wingdings" pitchFamily="2" charset="2"/>
              <a:buChar char="q"/>
            </a:pPr>
            <a:r>
              <a:rPr lang="ar-SA" sz="2400" b="1" dirty="0" smtClean="0"/>
              <a:t>يستعمل الانترنت مجموعة بروتوكولات </a:t>
            </a:r>
            <a:r>
              <a:rPr lang="en-US" sz="2400" b="1" dirty="0" smtClean="0"/>
              <a:t>TCP/IP</a:t>
            </a:r>
            <a:r>
              <a:rPr lang="ar-SA" sz="2400" b="1" dirty="0" smtClean="0"/>
              <a:t> حيث يتم تعيين عنوان فريد لكل جهاز مرتبط بالانترنت وفقا لبروتوكول الانترنت </a:t>
            </a:r>
            <a:r>
              <a:rPr lang="en-US" sz="2400" b="1" dirty="0" smtClean="0"/>
              <a:t>IP</a:t>
            </a:r>
            <a:r>
              <a:rPr lang="ar-SA" sz="2400" b="1" dirty="0" smtClean="0"/>
              <a:t>. ويتألف حاليا هذا العنوان من عدد مكون من 32 بت وفقا للإصدار </a:t>
            </a:r>
            <a:r>
              <a:rPr lang="en-US" sz="2400" b="1" dirty="0" smtClean="0"/>
              <a:t>IPv4</a:t>
            </a:r>
            <a:r>
              <a:rPr lang="ar-SA" sz="2400" b="1" dirty="0" smtClean="0"/>
              <a:t> حيث يتكون هذا العنوان من أربعة أعداد فرعية يفرق بينها برمز النقطة وتأخذ قيمها من 0 إلى 255. </a:t>
            </a:r>
            <a:r>
              <a:rPr lang="ar-EG" sz="2400" b="1" dirty="0" smtClean="0"/>
              <a:t>مثال </a:t>
            </a:r>
            <a:r>
              <a:rPr lang="ar-SA" sz="2400" b="1" dirty="0" smtClean="0"/>
              <a:t>عنوان </a:t>
            </a:r>
            <a:r>
              <a:rPr lang="en-US" sz="2400" b="1" dirty="0" smtClean="0"/>
              <a:t>IP</a:t>
            </a:r>
            <a:r>
              <a:rPr lang="ar-SA" sz="2400" b="1" dirty="0" smtClean="0"/>
              <a:t> للموقع </a:t>
            </a:r>
            <a:r>
              <a:rPr lang="en-US" sz="2400" b="1" dirty="0" smtClean="0">
                <a:hlinkClick r:id="rId2"/>
              </a:rPr>
              <a:t>www.microsoft.com</a:t>
            </a:r>
            <a:r>
              <a:rPr lang="ar-SA" sz="2400" b="1" dirty="0" smtClean="0"/>
              <a:t> هو </a:t>
            </a:r>
            <a:r>
              <a:rPr lang="en-US" sz="2400" b="1" dirty="0" smtClean="0"/>
              <a:t>207.46.250.119</a:t>
            </a:r>
            <a:r>
              <a:rPr lang="ar-SA" sz="2400" b="1" dirty="0" smtClean="0"/>
              <a:t> ويمكن استعمال إحدى الصيغتين للوصول للمواقع على الانترنت. </a:t>
            </a:r>
          </a:p>
          <a:p>
            <a:pPr lvl="1" rtl="1">
              <a:buFont typeface="Wingdings" pitchFamily="2" charset="2"/>
              <a:buChar char="q"/>
            </a:pPr>
            <a:r>
              <a:rPr lang="ar-SA" sz="2400" b="1" dirty="0" smtClean="0"/>
              <a:t>بسبب التزايد السريع لعدد المتصلين بالانترنت ومحدودية بروتوكول الانترنت </a:t>
            </a:r>
            <a:r>
              <a:rPr lang="en-US" sz="2400" b="1" dirty="0" smtClean="0"/>
              <a:t>IPv4</a:t>
            </a:r>
            <a:r>
              <a:rPr lang="ar-SA" sz="2400" b="1" dirty="0" smtClean="0"/>
              <a:t> لعنونة الأجهزة المتصلة بالانترنت، حوالي 4 بليون جهاز أي 2 أس 32. تم تطوير نسخة جديدة </a:t>
            </a:r>
            <a:r>
              <a:rPr lang="en-US" sz="2400" b="1" dirty="0" smtClean="0"/>
              <a:t>IPv6</a:t>
            </a:r>
            <a:r>
              <a:rPr lang="ar-SA" sz="2400" b="1" dirty="0" smtClean="0"/>
              <a:t> لعنونة تعمل على 128 بت.</a:t>
            </a:r>
          </a:p>
          <a:p>
            <a:pPr lvl="1" rtl="1">
              <a:buFont typeface="Wingdings" pitchFamily="2" charset="2"/>
              <a:buChar char="q"/>
            </a:pPr>
            <a:endParaRPr lang="en-US" sz="2400" b="1"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1" rtl="1"/>
            <a:r>
              <a:rPr lang="ar-SA" b="1" dirty="0" smtClean="0">
                <a:solidFill>
                  <a:srgbClr val="009900"/>
                </a:solidFill>
              </a:rPr>
              <a:t>هيكلية وعنونة الانترنت</a:t>
            </a:r>
            <a:endParaRPr lang="en-US" b="1" dirty="0">
              <a:solidFill>
                <a:srgbClr val="009900"/>
              </a:solidFill>
              <a:cs typeface="Arial" pitchFamily="34" charset="0"/>
            </a:endParaRP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7</a:t>
            </a:fld>
            <a:endParaRPr lang="en-US" dirty="0"/>
          </a:p>
        </p:txBody>
      </p:sp>
      <p:sp>
        <p:nvSpPr>
          <p:cNvPr id="11" name="Content Placeholder 10"/>
          <p:cNvSpPr>
            <a:spLocks noGrp="1"/>
          </p:cNvSpPr>
          <p:nvPr>
            <p:ph idx="1"/>
          </p:nvPr>
        </p:nvSpPr>
        <p:spPr>
          <a:xfrm>
            <a:off x="303643" y="1119206"/>
            <a:ext cx="9525000" cy="4953000"/>
          </a:xfrm>
        </p:spPr>
        <p:txBody>
          <a:bodyPr/>
          <a:lstStyle/>
          <a:p>
            <a:pPr rtl="1">
              <a:buFont typeface="Wingdings" pitchFamily="2" charset="2"/>
              <a:buChar char="q"/>
            </a:pPr>
            <a:endParaRPr lang="ar-EG" sz="2400" b="1" dirty="0" smtClean="0"/>
          </a:p>
          <a:p>
            <a:pPr lvl="1" rtl="1">
              <a:buFont typeface="Wingdings" pitchFamily="2" charset="2"/>
              <a:buChar char="q"/>
            </a:pPr>
            <a:r>
              <a:rPr lang="ar-SA" sz="2400" b="1" dirty="0" smtClean="0"/>
              <a:t>نظام أسماء المجالات </a:t>
            </a:r>
            <a:r>
              <a:rPr lang="en-US" sz="2400" b="1" dirty="0" smtClean="0"/>
              <a:t>Domain Name System - DNS</a:t>
            </a:r>
            <a:r>
              <a:rPr lang="ar-SA" sz="2400" b="1" dirty="0" smtClean="0"/>
              <a:t>: من المستحيل تذكر الأعداد المؤلفة لعناوين المواقع لذلك تم استبدال الأعداد بأسماء مجالات تشبه الإنجليزية، أو أي لغة أخرى، تقابل العناوين العددية لكل جهاز متصل بالانترنت. يوجد خادمات </a:t>
            </a:r>
            <a:r>
              <a:rPr lang="en-US" sz="2400" b="1" dirty="0" smtClean="0"/>
              <a:t>DNS</a:t>
            </a:r>
            <a:r>
              <a:rPr lang="ar-SA" sz="2400" b="1" dirty="0" smtClean="0"/>
              <a:t> تحافظ على قاعدة بيانات محتوية على العناوين العددية </a:t>
            </a:r>
            <a:r>
              <a:rPr lang="en-US" sz="2400" b="1" dirty="0" smtClean="0"/>
              <a:t>IP</a:t>
            </a:r>
            <a:r>
              <a:rPr lang="ar-SA" sz="2400" b="1" dirty="0" smtClean="0"/>
              <a:t> المقابلة لأسماء المجالات. </a:t>
            </a:r>
          </a:p>
          <a:p>
            <a:pPr lvl="1" rtl="1">
              <a:buFont typeface="Wingdings" pitchFamily="2" charset="2"/>
              <a:buChar char="q"/>
            </a:pPr>
            <a:r>
              <a:rPr lang="ar-SA" sz="2400" b="1" dirty="0" smtClean="0"/>
              <a:t>لنظام أسماء المجالات هيكلية هرمية يكون في أعلاها المجال الأساسي </a:t>
            </a:r>
            <a:r>
              <a:rPr lang="en-US" sz="2400" b="1" dirty="0" smtClean="0"/>
              <a:t>root domain</a:t>
            </a:r>
            <a:r>
              <a:rPr lang="ar-SA" sz="2400" b="1" dirty="0" smtClean="0"/>
              <a:t> ويشكل المستوى الأعلى في الهرمية، ثم يأتي تحتها مجال الأبناء </a:t>
            </a:r>
            <a:r>
              <a:rPr lang="en-US" sz="2400" b="1" dirty="0" smtClean="0"/>
              <a:t>child domain</a:t>
            </a:r>
            <a:r>
              <a:rPr lang="ar-SA" sz="2400" b="1" dirty="0" smtClean="0"/>
              <a:t> للمجال الأساسي وتسمى مجالات المستوى الثاني ومن ثم مجالات المستوى الثالث وهكذا. تتألف أسماء مجال المستوى الأعلى من حرفين أو ثلاثة </a:t>
            </a:r>
            <a:r>
              <a:rPr lang="en-US" sz="2400" b="1" dirty="0" smtClean="0"/>
              <a:t>.com</a:t>
            </a:r>
            <a:r>
              <a:rPr lang="ar-SA" sz="2400" b="1" dirty="0" smtClean="0"/>
              <a:t>، </a:t>
            </a:r>
            <a:r>
              <a:rPr lang="en-US" sz="2400" b="1" dirty="0" smtClean="0"/>
              <a:t>.</a:t>
            </a:r>
            <a:r>
              <a:rPr lang="en-US" sz="2400" b="1" dirty="0" err="1" smtClean="0"/>
              <a:t>edu</a:t>
            </a:r>
            <a:r>
              <a:rPr lang="ar-SA" sz="2400" b="1" dirty="0" smtClean="0"/>
              <a:t> و </a:t>
            </a:r>
            <a:r>
              <a:rPr lang="en-US" sz="2400" b="1" dirty="0" smtClean="0"/>
              <a:t>.</a:t>
            </a:r>
            <a:r>
              <a:rPr lang="en-US" sz="2400" b="1" dirty="0" err="1" smtClean="0"/>
              <a:t>gov</a:t>
            </a:r>
            <a:r>
              <a:rPr lang="ar-SA" sz="2400" b="1" dirty="0" smtClean="0"/>
              <a:t> والدول </a:t>
            </a:r>
            <a:r>
              <a:rPr lang="en-US" sz="2400" b="1" dirty="0" smtClean="0"/>
              <a:t>lb</a:t>
            </a:r>
            <a:r>
              <a:rPr lang="ar-SA" sz="2400" b="1" dirty="0" smtClean="0"/>
              <a:t>، </a:t>
            </a:r>
            <a:r>
              <a:rPr lang="en-US" sz="2400" b="1" dirty="0" err="1" smtClean="0"/>
              <a:t>sa</a:t>
            </a:r>
            <a:r>
              <a:rPr lang="ar-SA" sz="2400" b="1" dirty="0" smtClean="0"/>
              <a:t>، </a:t>
            </a:r>
            <a:r>
              <a:rPr lang="en-US" sz="2400" b="1" dirty="0" smtClean="0"/>
              <a:t>ca</a:t>
            </a:r>
            <a:r>
              <a:rPr lang="ar-SA" sz="2400" b="1" dirty="0" smtClean="0"/>
              <a:t> و </a:t>
            </a:r>
            <a:r>
              <a:rPr lang="en-US" sz="2400" b="1" dirty="0" err="1" smtClean="0"/>
              <a:t>fr</a:t>
            </a:r>
            <a:r>
              <a:rPr lang="ar-SA" sz="2400" b="1" dirty="0" smtClean="0"/>
              <a:t>.</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1" rtl="1"/>
            <a:r>
              <a:rPr lang="ar-SA" b="1" dirty="0" smtClean="0">
                <a:solidFill>
                  <a:srgbClr val="009900"/>
                </a:solidFill>
              </a:rPr>
              <a:t>هيكلية وعنونة الانترنت</a:t>
            </a:r>
            <a:endParaRPr lang="en-US" b="1" dirty="0">
              <a:solidFill>
                <a:srgbClr val="009900"/>
              </a:solidFill>
              <a:cs typeface="Arial" pitchFamily="34" charset="0"/>
            </a:endParaRP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8</a:t>
            </a:fld>
            <a:endParaRPr lang="en-US" dirty="0"/>
          </a:p>
        </p:txBody>
      </p:sp>
      <p:pic>
        <p:nvPicPr>
          <p:cNvPr id="6" name="صورة 5" descr="DNS_Structure.JPG"/>
          <p:cNvPicPr>
            <a:picLocks noChangeAspect="1"/>
          </p:cNvPicPr>
          <p:nvPr/>
        </p:nvPicPr>
        <p:blipFill>
          <a:blip r:embed="rId2" cstate="print"/>
          <a:stretch>
            <a:fillRect/>
          </a:stretch>
        </p:blipFill>
        <p:spPr>
          <a:xfrm>
            <a:off x="257094" y="1428736"/>
            <a:ext cx="5082862" cy="4876800"/>
          </a:xfrm>
          <a:prstGeom prst="rect">
            <a:avLst/>
          </a:prstGeom>
        </p:spPr>
      </p:pic>
      <p:sp>
        <p:nvSpPr>
          <p:cNvPr id="11" name="Content Placeholder 10"/>
          <p:cNvSpPr>
            <a:spLocks noGrp="1"/>
          </p:cNvSpPr>
          <p:nvPr>
            <p:ph idx="1"/>
          </p:nvPr>
        </p:nvSpPr>
        <p:spPr>
          <a:xfrm>
            <a:off x="303643" y="1214422"/>
            <a:ext cx="9525000" cy="4953000"/>
          </a:xfrm>
        </p:spPr>
        <p:txBody>
          <a:bodyPr/>
          <a:lstStyle/>
          <a:p>
            <a:pPr rtl="1"/>
            <a:endParaRPr lang="ar-EG" sz="2400" b="1" dirty="0" smtClean="0"/>
          </a:p>
          <a:p>
            <a:pPr lvl="1" rtl="1">
              <a:buNone/>
            </a:pPr>
            <a:r>
              <a:rPr lang="ar-SA" sz="2400" b="1" dirty="0" smtClean="0"/>
              <a:t>ويتألف المستوى الثاني للمجالات</a:t>
            </a:r>
          </a:p>
          <a:p>
            <a:pPr lvl="1" rtl="1">
              <a:buNone/>
            </a:pPr>
            <a:r>
              <a:rPr lang="ar-SA" sz="2400" b="1" dirty="0" smtClean="0"/>
              <a:t> من جزأين يشير الأول إلى اسم </a:t>
            </a:r>
          </a:p>
          <a:p>
            <a:pPr lvl="1" rtl="1">
              <a:buNone/>
            </a:pPr>
            <a:r>
              <a:rPr lang="ar-SA" sz="2400" b="1" dirty="0" smtClean="0"/>
              <a:t>المستوى الأعلى  والثاني إلى</a:t>
            </a:r>
          </a:p>
          <a:p>
            <a:pPr lvl="1" rtl="1">
              <a:buNone/>
            </a:pPr>
            <a:r>
              <a:rPr lang="ar-SA" sz="2400" b="1" dirty="0" smtClean="0"/>
              <a:t> اسم المستوى الثاني مثل </a:t>
            </a:r>
            <a:r>
              <a:rPr lang="en-US" sz="2400" b="1" dirty="0" smtClean="0"/>
              <a:t>edu.sa</a:t>
            </a:r>
            <a:endParaRPr lang="ar-SA" sz="2400" b="1" dirty="0" smtClean="0"/>
          </a:p>
          <a:p>
            <a:pPr lvl="1" rtl="1">
              <a:buNone/>
            </a:pPr>
            <a:r>
              <a:rPr lang="ar-SA" sz="2400" b="1" dirty="0" smtClean="0"/>
              <a:t> و </a:t>
            </a:r>
            <a:r>
              <a:rPr lang="en-US" sz="2400" b="1" dirty="0" smtClean="0"/>
              <a:t>google.com</a:t>
            </a:r>
            <a:r>
              <a:rPr lang="ar-SA" sz="2400" b="1" dirty="0" smtClean="0"/>
              <a:t>. ويوجد اسم </a:t>
            </a:r>
          </a:p>
          <a:p>
            <a:pPr lvl="1" rtl="1">
              <a:buNone/>
            </a:pPr>
            <a:r>
              <a:rPr lang="ar-SA" sz="2400" b="1" dirty="0" smtClean="0"/>
              <a:t>جهاز مضيف بأسفل الهرمية يشير</a:t>
            </a:r>
          </a:p>
          <a:p>
            <a:pPr lvl="1" rtl="1">
              <a:buNone/>
            </a:pPr>
            <a:r>
              <a:rPr lang="ar-SA" sz="2400" b="1" dirty="0" smtClean="0"/>
              <a:t> إلى حاسب محدد </a:t>
            </a:r>
            <a:r>
              <a:rPr lang="en-US" sz="2400" b="1" dirty="0" smtClean="0"/>
              <a:t>computer1</a:t>
            </a:r>
            <a:endParaRPr lang="ar-SA" sz="2400" b="1" dirty="0" smtClean="0"/>
          </a:p>
          <a:p>
            <a:pPr lvl="1" rtl="1">
              <a:buNone/>
            </a:pPr>
            <a:r>
              <a:rPr lang="ar-SA" sz="2400" b="1" dirty="0" smtClean="0"/>
              <a:t>على شبكة الانترنت أو شبكة خاصة</a:t>
            </a:r>
            <a:r>
              <a:rPr lang="ar-SA" sz="2800" dirty="0" smtClean="0"/>
              <a:t>.</a:t>
            </a:r>
            <a:endParaRPr lang="en-US" sz="2800"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1" rtl="1"/>
            <a:r>
              <a:rPr lang="ar-SA" b="1" dirty="0" smtClean="0">
                <a:solidFill>
                  <a:srgbClr val="009900"/>
                </a:solidFill>
              </a:rPr>
              <a:t>هيكلية وعنونة الانترنت</a:t>
            </a:r>
            <a:endParaRPr lang="en-US" b="1" dirty="0">
              <a:solidFill>
                <a:srgbClr val="009900"/>
              </a:solidFill>
              <a:cs typeface="Arial" pitchFamily="34" charset="0"/>
            </a:endParaRP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9</a:t>
            </a:fld>
            <a:endParaRPr lang="en-US" dirty="0"/>
          </a:p>
        </p:txBody>
      </p:sp>
      <p:pic>
        <p:nvPicPr>
          <p:cNvPr id="6" name="صورة 5" descr="Internet_Architecture.JPG"/>
          <p:cNvPicPr>
            <a:picLocks noChangeAspect="1"/>
          </p:cNvPicPr>
          <p:nvPr/>
        </p:nvPicPr>
        <p:blipFill>
          <a:blip r:embed="rId2" cstate="print"/>
          <a:stretch>
            <a:fillRect/>
          </a:stretch>
        </p:blipFill>
        <p:spPr>
          <a:xfrm>
            <a:off x="232140" y="1371600"/>
            <a:ext cx="5905500" cy="4733925"/>
          </a:xfrm>
          <a:prstGeom prst="rect">
            <a:avLst/>
          </a:prstGeom>
        </p:spPr>
      </p:pic>
      <p:sp>
        <p:nvSpPr>
          <p:cNvPr id="11" name="Content Placeholder 10"/>
          <p:cNvSpPr>
            <a:spLocks noGrp="1"/>
          </p:cNvSpPr>
          <p:nvPr>
            <p:ph idx="1"/>
          </p:nvPr>
        </p:nvSpPr>
        <p:spPr>
          <a:xfrm>
            <a:off x="304800" y="1371600"/>
            <a:ext cx="9525000" cy="4953000"/>
          </a:xfrm>
        </p:spPr>
        <p:txBody>
          <a:bodyPr/>
          <a:lstStyle/>
          <a:p>
            <a:pPr rtl="1"/>
            <a:endParaRPr lang="ar-SA" sz="2400" b="1" dirty="0" smtClean="0"/>
          </a:p>
          <a:p>
            <a:pPr marL="411163" lvl="1" rtl="1">
              <a:buNone/>
            </a:pPr>
            <a:r>
              <a:rPr lang="ar-SA" sz="2400" b="1" dirty="0" smtClean="0"/>
              <a:t>تسير حركة بيانات  الانترنت عبر</a:t>
            </a:r>
          </a:p>
          <a:p>
            <a:pPr marL="411163" lvl="1" rtl="1">
              <a:buNone/>
            </a:pPr>
            <a:r>
              <a:rPr lang="ar-SA" sz="2400" b="1" dirty="0" smtClean="0"/>
              <a:t>شبكات من الأعمدة الفقرية فائقة</a:t>
            </a:r>
          </a:p>
          <a:p>
            <a:pPr marL="411163" lvl="1" rtl="1">
              <a:buNone/>
            </a:pPr>
            <a:r>
              <a:rPr lang="ar-SA" sz="2400" b="1" dirty="0" smtClean="0"/>
              <a:t>السرعة الممتدة على القارات التي </a:t>
            </a:r>
          </a:p>
          <a:p>
            <a:pPr marL="411163" lvl="1" rtl="1">
              <a:buNone/>
            </a:pPr>
            <a:r>
              <a:rPr lang="ar-SA" sz="2400" b="1" dirty="0" smtClean="0"/>
              <a:t>تعمل ضمن مجال سرعة </a:t>
            </a:r>
            <a:endParaRPr lang="en-US" sz="2400" b="1" dirty="0" smtClean="0"/>
          </a:p>
          <a:p>
            <a:pPr marL="411163" lvl="1" rtl="1">
              <a:buNone/>
            </a:pPr>
            <a:r>
              <a:rPr lang="en-US" sz="2400" b="1" dirty="0" smtClean="0"/>
              <a:t>45 Mbps</a:t>
            </a:r>
            <a:r>
              <a:rPr lang="ar-SA" sz="2400" b="1" dirty="0" smtClean="0"/>
              <a:t> إلى  </a:t>
            </a:r>
            <a:r>
              <a:rPr lang="en-US" sz="2400" b="1" dirty="0" smtClean="0"/>
              <a:t>2.5 </a:t>
            </a:r>
            <a:r>
              <a:rPr lang="en-US" sz="2400" b="1" dirty="0" err="1" smtClean="0"/>
              <a:t>Gbps</a:t>
            </a:r>
            <a:r>
              <a:rPr lang="ar-SA" sz="2400" b="1" dirty="0" smtClean="0"/>
              <a:t> </a:t>
            </a:r>
          </a:p>
          <a:p>
            <a:pPr marL="411163" lvl="1" rtl="1">
              <a:buNone/>
            </a:pPr>
            <a:r>
              <a:rPr lang="ar-SA" sz="2400" b="1" dirty="0" smtClean="0"/>
              <a:t>(سنة 2007)</a:t>
            </a:r>
            <a:r>
              <a:rPr lang="en-US" sz="2400" b="1" dirty="0" smtClean="0"/>
              <a:t> </a:t>
            </a:r>
            <a:r>
              <a:rPr lang="ar-SA" sz="2400" b="1" dirty="0" smtClean="0"/>
              <a:t> حيث تكون ممتلكة</a:t>
            </a:r>
          </a:p>
          <a:p>
            <a:pPr marL="411163" lvl="1" rtl="1">
              <a:buNone/>
            </a:pPr>
            <a:r>
              <a:rPr lang="ar-SA" sz="2400" b="1" dirty="0" smtClean="0"/>
              <a:t>من قبل شركات الهاتف بعيدة </a:t>
            </a:r>
          </a:p>
          <a:p>
            <a:pPr marL="411163" lvl="1" rtl="1">
              <a:buNone/>
            </a:pPr>
            <a:r>
              <a:rPr lang="ar-SA" sz="2400" b="1" dirty="0" smtClean="0"/>
              <a:t>المدى تسمى شبكة مزودي</a:t>
            </a:r>
          </a:p>
          <a:p>
            <a:pPr marL="411163" lvl="1" rtl="1">
              <a:buNone/>
            </a:pPr>
            <a:r>
              <a:rPr lang="ar-SA" sz="2400" b="1" dirty="0" smtClean="0"/>
              <a:t>الخدمة أو الحكومات المحلية.    </a:t>
            </a:r>
            <a:endParaRPr lang="en-US" sz="2400" b="1"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1" rtl="1"/>
            <a:r>
              <a:rPr lang="ar-SA" b="1" dirty="0" smtClean="0">
                <a:solidFill>
                  <a:srgbClr val="009900"/>
                </a:solidFill>
              </a:rPr>
              <a:t>هيكلية وعنونة الانترنت</a:t>
            </a:r>
            <a:endParaRPr lang="en-US" b="1" dirty="0">
              <a:solidFill>
                <a:srgbClr val="009900"/>
              </a:solidFill>
              <a:cs typeface="Arial" pitchFamily="34" charset="0"/>
            </a:endParaRP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10</a:t>
            </a:fld>
            <a:endParaRPr lang="en-US" dirty="0"/>
          </a:p>
        </p:txBody>
      </p:sp>
      <p:sp>
        <p:nvSpPr>
          <p:cNvPr id="11" name="Content Placeholder 10"/>
          <p:cNvSpPr>
            <a:spLocks noGrp="1"/>
          </p:cNvSpPr>
          <p:nvPr>
            <p:ph idx="1"/>
          </p:nvPr>
        </p:nvSpPr>
        <p:spPr>
          <a:xfrm>
            <a:off x="309530" y="1214422"/>
            <a:ext cx="9519114" cy="4953000"/>
          </a:xfrm>
        </p:spPr>
        <p:txBody>
          <a:bodyPr/>
          <a:lstStyle/>
          <a:p>
            <a:pPr rtl="1">
              <a:buFont typeface="Wingdings" pitchFamily="2" charset="2"/>
              <a:buChar char="q"/>
            </a:pPr>
            <a:endParaRPr lang="ar-EG" sz="2400" b="1" dirty="0" smtClean="0"/>
          </a:p>
          <a:p>
            <a:pPr rtl="1">
              <a:buFont typeface="Wingdings" pitchFamily="2" charset="2"/>
              <a:buChar char="q"/>
            </a:pPr>
            <a:r>
              <a:rPr lang="ar-SA" sz="2400" b="1" dirty="0" smtClean="0"/>
              <a:t>مالكي الانترنت: لا يوجد جهة معينة تملك الانترنت، ولكن يوجد عدد من المنظمات والحكومات المختلفة التي بنت سياسات عالمية للانترنت منها:</a:t>
            </a:r>
          </a:p>
          <a:p>
            <a:pPr marL="574675" lvl="1" indent="-174625" rtl="1">
              <a:buFont typeface="Wingdings" pitchFamily="2" charset="2"/>
              <a:buChar char="q"/>
            </a:pPr>
            <a:r>
              <a:rPr lang="en-US" sz="2400" b="1" dirty="0" smtClean="0"/>
              <a:t>Internet Architecture Board –  IAB</a:t>
            </a:r>
            <a:r>
              <a:rPr lang="ar-SY" sz="2400" b="1" dirty="0" smtClean="0"/>
              <a:t>: </a:t>
            </a:r>
            <a:r>
              <a:rPr lang="ar-SA" sz="2400" b="1" dirty="0" smtClean="0"/>
              <a:t>تساعد بتعريف الهيكل الكامل للإنترنت.</a:t>
            </a:r>
          </a:p>
          <a:p>
            <a:pPr marL="574675" lvl="1" indent="-174625" rtl="1">
              <a:buFont typeface="Wingdings" pitchFamily="2" charset="2"/>
              <a:buChar char="q"/>
            </a:pPr>
            <a:r>
              <a:rPr lang="en-US" sz="2400" b="1" dirty="0" smtClean="0"/>
              <a:t>Internet Corporation for Assigned Names and Numbers – ICANN </a:t>
            </a:r>
            <a:r>
              <a:rPr lang="ar-SA" sz="2400" b="1" dirty="0" smtClean="0"/>
              <a:t>: هي مؤسسة غير ربحية تتولى إدارة عناوين</a:t>
            </a:r>
            <a:r>
              <a:rPr lang="en-US" sz="2400" b="1" dirty="0" smtClean="0"/>
              <a:t> </a:t>
            </a:r>
            <a:r>
              <a:rPr lang="ar-SA" sz="2400" b="1" dirty="0" smtClean="0"/>
              <a:t> </a:t>
            </a:r>
            <a:r>
              <a:rPr lang="en-US" sz="2400" b="1" dirty="0" smtClean="0"/>
              <a:t>IP addresses</a:t>
            </a:r>
            <a:r>
              <a:rPr lang="ar-SA" sz="2400" b="1" dirty="0" smtClean="0"/>
              <a:t>.</a:t>
            </a:r>
          </a:p>
          <a:p>
            <a:pPr marL="574675" lvl="1" indent="-174625" rtl="1">
              <a:buFont typeface="Wingdings" pitchFamily="2" charset="2"/>
              <a:buChar char="q"/>
            </a:pPr>
            <a:r>
              <a:rPr lang="en-US" sz="2400" b="1" dirty="0" smtClean="0"/>
              <a:t>:Internet Network Information Center – </a:t>
            </a:r>
            <a:r>
              <a:rPr lang="en-US" sz="2400" b="1" dirty="0" err="1" smtClean="0"/>
              <a:t>InterNIC</a:t>
            </a:r>
            <a:r>
              <a:rPr lang="en-US" sz="2400" b="1" dirty="0" smtClean="0"/>
              <a:t>  </a:t>
            </a:r>
            <a:r>
              <a:rPr lang="ar-SA" sz="2400" b="1" dirty="0" smtClean="0"/>
              <a:t> تم إنشاؤها من قبل وزارة التجارة الأمريكية وتتولى تخصيص أسماء المجالات</a:t>
            </a:r>
            <a:r>
              <a:rPr lang="en-US" sz="2400" b="1" dirty="0" smtClean="0"/>
              <a:t>. Domain Names </a:t>
            </a:r>
            <a:endParaRPr lang="ar-SA" sz="2400" b="1" dirty="0" smtClean="0"/>
          </a:p>
          <a:p>
            <a:pPr lvl="0" rtl="1">
              <a:buFont typeface="Wingdings" pitchFamily="2" charset="2"/>
              <a:buChar char="q"/>
            </a:pPr>
            <a:r>
              <a:rPr lang="en-US" sz="2400" b="1" dirty="0" smtClean="0"/>
              <a:t>The Internet Engineering Task Force – IETF </a:t>
            </a:r>
            <a:r>
              <a:rPr lang="ar-SA" sz="2400" b="1" dirty="0" smtClean="0"/>
              <a:t>:</a:t>
            </a:r>
            <a:r>
              <a:rPr lang="en-US" sz="2400" b="1" dirty="0" smtClean="0"/>
              <a:t> </a:t>
            </a:r>
            <a:r>
              <a:rPr lang="ar-SA" sz="2400" b="1" dirty="0" smtClean="0"/>
              <a:t>هيئة عالمية كبيرة تقوم بتطوير الإنترنت، وتقديم حلول للمشاكل التقنية التي قد تواجه الإنترنت</a:t>
            </a:r>
            <a:r>
              <a:rPr lang="en-US" sz="2400" b="1" dirty="0" smtClean="0"/>
              <a:t>. </a:t>
            </a:r>
          </a:p>
          <a:p>
            <a:pPr lvl="0" rtl="1">
              <a:buFont typeface="Wingdings" pitchFamily="2" charset="2"/>
              <a:buChar char="q"/>
            </a:pPr>
            <a:r>
              <a:rPr lang="en-US" sz="2400" b="1" dirty="0" smtClean="0"/>
              <a:t>:The World Wide Web Consortium – W3C </a:t>
            </a:r>
            <a:r>
              <a:rPr lang="ar-SA" sz="2400" b="1" dirty="0" smtClean="0"/>
              <a:t>هيئة تشجع تطوير المعايير المفتوحة للويب مثلا لغة لنص المترابط  </a:t>
            </a:r>
            <a:r>
              <a:rPr lang="en-US" sz="2400" b="1" dirty="0" smtClean="0"/>
              <a:t>HTML</a:t>
            </a:r>
            <a:r>
              <a:rPr lang="ar-SA" sz="2400" b="1" dirty="0" smtClean="0"/>
              <a:t>.</a:t>
            </a:r>
            <a:endParaRPr lang="en-US" sz="2400" b="1"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1" rtl="1"/>
            <a:r>
              <a:rPr lang="ar-SA" b="1" dirty="0" smtClean="0">
                <a:solidFill>
                  <a:srgbClr val="009900"/>
                </a:solidFill>
              </a:rPr>
              <a:t>خدمات الانترنت</a:t>
            </a:r>
            <a:endParaRPr lang="en-US" b="1" dirty="0">
              <a:solidFill>
                <a:srgbClr val="009900"/>
              </a:solidFill>
              <a:cs typeface="Arial" pitchFamily="34" charset="0"/>
            </a:endParaRP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11</a:t>
            </a:fld>
            <a:endParaRPr lang="en-US" dirty="0"/>
          </a:p>
        </p:txBody>
      </p:sp>
      <p:sp>
        <p:nvSpPr>
          <p:cNvPr id="11" name="Content Placeholder 10"/>
          <p:cNvSpPr>
            <a:spLocks noGrp="1"/>
          </p:cNvSpPr>
          <p:nvPr>
            <p:ph idx="1"/>
          </p:nvPr>
        </p:nvSpPr>
        <p:spPr>
          <a:xfrm>
            <a:off x="307183" y="1142984"/>
            <a:ext cx="9521461" cy="4953000"/>
          </a:xfrm>
        </p:spPr>
        <p:txBody>
          <a:bodyPr/>
          <a:lstStyle/>
          <a:p>
            <a:pPr rtl="1">
              <a:buFont typeface="Wingdings" pitchFamily="2" charset="2"/>
              <a:buChar char="q"/>
            </a:pPr>
            <a:endParaRPr lang="ar-EG" sz="2400" b="1" dirty="0" smtClean="0"/>
          </a:p>
          <a:p>
            <a:pPr lvl="1" rtl="1">
              <a:buFont typeface="Wingdings" pitchFamily="2" charset="2"/>
              <a:buChar char="q"/>
            </a:pPr>
            <a:r>
              <a:rPr lang="ar-SA" sz="2400" b="1" dirty="0" smtClean="0"/>
              <a:t>يرتكز الانترنت على تقنية الخادم والعميل، حيث يتحكم مستخدمي الانترنت بما يعملوه من خلال التطبيقات التي على أجهزتهم مثل متصفح الانترنت </a:t>
            </a:r>
            <a:r>
              <a:rPr lang="en-US" sz="2400" b="1" dirty="0" smtClean="0"/>
              <a:t>IE</a:t>
            </a:r>
            <a:r>
              <a:rPr lang="ar-SA" sz="2400" b="1" dirty="0" smtClean="0"/>
              <a:t>. يتم تخزين كل البيانات والرسائل الالكترونية وصفحات الويب في خادمات. يستخدم العميل الانترنت ليطلب معلومات من خادم ويب محدد بعيد، ويقوم ذاك الخادم بإرسال المعلومات المطلوبة للعميل عبر الانترنت. </a:t>
            </a:r>
          </a:p>
          <a:p>
            <a:pPr lvl="1" rtl="1">
              <a:buFont typeface="Wingdings" pitchFamily="2" charset="2"/>
              <a:buChar char="q"/>
            </a:pPr>
            <a:r>
              <a:rPr lang="ar-SA" sz="2400" b="1" dirty="0" smtClean="0"/>
              <a:t>تضم منصات عمل العميل حاليا، بالإضافة إلى الحاسبات، الهواتف الخلوية </a:t>
            </a:r>
            <a:r>
              <a:rPr lang="en-US" sz="2400" b="1" dirty="0" smtClean="0"/>
              <a:t>mobiles</a:t>
            </a:r>
            <a:r>
              <a:rPr lang="ar-SA" sz="2400" b="1" dirty="0" smtClean="0"/>
              <a:t> والأجهزة الرقمية المحمولة باليد </a:t>
            </a:r>
            <a:r>
              <a:rPr lang="en-US" sz="2400" b="1" dirty="0" smtClean="0"/>
              <a:t>PDA</a:t>
            </a:r>
            <a:r>
              <a:rPr lang="ar-SA" sz="2400" b="1" dirty="0" smtClean="0"/>
              <a:t> وأجهزة المعلومات الأخرى، حيث تم تكييف هذه الأجهزة لتنفيذ بعض المهام الحاسوبية بشكل جيد، وحيث يزداد استخدام الأفراد هذه الأجهزة للاتصال بالانترنت.</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1" rtl="1"/>
            <a:r>
              <a:rPr lang="ar-SA" b="1" dirty="0" smtClean="0">
                <a:solidFill>
                  <a:srgbClr val="009900"/>
                </a:solidFill>
              </a:rPr>
              <a:t>خدمات الانترنت</a:t>
            </a:r>
            <a:endParaRPr lang="en-US" b="1" dirty="0">
              <a:solidFill>
                <a:srgbClr val="009900"/>
              </a:solidFill>
              <a:cs typeface="Arial" pitchFamily="34" charset="0"/>
            </a:endParaRP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12</a:t>
            </a:fld>
            <a:endParaRPr lang="en-US" dirty="0"/>
          </a:p>
        </p:txBody>
      </p:sp>
      <p:sp>
        <p:nvSpPr>
          <p:cNvPr id="11" name="Content Placeholder 10"/>
          <p:cNvSpPr>
            <a:spLocks noGrp="1"/>
          </p:cNvSpPr>
          <p:nvPr>
            <p:ph idx="1"/>
          </p:nvPr>
        </p:nvSpPr>
        <p:spPr>
          <a:xfrm>
            <a:off x="307183" y="1214422"/>
            <a:ext cx="9521461" cy="4953000"/>
          </a:xfrm>
        </p:spPr>
        <p:txBody>
          <a:bodyPr/>
          <a:lstStyle/>
          <a:p>
            <a:pPr marL="514350" lvl="1" indent="-514350" rtl="1">
              <a:buClr>
                <a:srgbClr val="0000A4"/>
              </a:buClr>
            </a:pPr>
            <a:endParaRPr lang="ar-SA" sz="2400" b="1" dirty="0" smtClean="0"/>
          </a:p>
          <a:p>
            <a:pPr marL="914400" lvl="1" indent="-457200" rtl="1">
              <a:buFont typeface="Wingdings" pitchFamily="2" charset="2"/>
              <a:buChar char="q"/>
            </a:pPr>
            <a:r>
              <a:rPr lang="ar-SA" sz="2400" b="1" u="sng" dirty="0" smtClean="0"/>
              <a:t>خدمة البريد الإلكتروني </a:t>
            </a:r>
            <a:r>
              <a:rPr lang="en-US" sz="2400" b="1" u="sng" dirty="0" smtClean="0"/>
              <a:t>email</a:t>
            </a:r>
            <a:r>
              <a:rPr lang="ar-SA" sz="2400" b="1" u="sng" dirty="0" smtClean="0"/>
              <a:t>: </a:t>
            </a:r>
            <a:r>
              <a:rPr lang="ar-SA" sz="2400" b="1" dirty="0" smtClean="0"/>
              <a:t>تسمح هذه الخدمة بتواصل الأفراد فيما بينهم بإرسال رسائل متعددة الوسائط من مستخدم إلى مستخدم أخر أو إلى عدة مستخدمين. حيث تضم الرسالة عدة عناصر غير محتواها ومنها عنوان المرسل له (</a:t>
            </a:r>
            <a:r>
              <a:rPr lang="en-US" sz="2400" b="1" dirty="0" smtClean="0"/>
              <a:t>to</a:t>
            </a:r>
            <a:r>
              <a:rPr lang="ar-SA" sz="2400" b="1" dirty="0" smtClean="0"/>
              <a:t>) وموضوع الرسالة (</a:t>
            </a:r>
            <a:r>
              <a:rPr lang="en-US" sz="2400" b="1" dirty="0" smtClean="0"/>
              <a:t>subject</a:t>
            </a:r>
            <a:r>
              <a:rPr lang="ar-SA" sz="2400" b="1" dirty="0" smtClean="0"/>
              <a:t>) والأولوية ويمكن إضافة عدة عناوين أخرى ترسل لها أيضا الرسالة ضمن البند </a:t>
            </a:r>
            <a:r>
              <a:rPr lang="en-US" sz="2400" b="1" dirty="0" smtClean="0"/>
              <a:t>CC</a:t>
            </a:r>
            <a:r>
              <a:rPr lang="ar-SA" sz="2400" b="1" dirty="0" smtClean="0"/>
              <a:t> (نسخة كربونية) حيث تظهر كل العناوين الموضوعة بهذا البند لمستقبلي الرسالة. ويمكن إرسالها لعدة أشخاص من دون كشف عناوينهم للمرسل الاساسي باستعمال البند </a:t>
            </a:r>
            <a:r>
              <a:rPr lang="en-US" sz="2400" b="1" dirty="0" smtClean="0"/>
              <a:t>Blind Courtesy Copy - BCC</a:t>
            </a:r>
            <a:r>
              <a:rPr lang="ar-SA" sz="2400" b="1" dirty="0" smtClean="0"/>
              <a:t>. يمكن إرفاق ملفات بحجم اقصى </a:t>
            </a:r>
            <a:r>
              <a:rPr lang="en-US" sz="2400" b="1" dirty="0" smtClean="0"/>
              <a:t>10 MB</a:t>
            </a:r>
            <a:r>
              <a:rPr lang="ar-SA" sz="2400" b="1" dirty="0" smtClean="0"/>
              <a:t>.</a:t>
            </a:r>
          </a:p>
          <a:p>
            <a:pPr marL="914400" lvl="1" indent="-457200" rtl="1">
              <a:buFont typeface="Wingdings" pitchFamily="2" charset="2"/>
              <a:buChar char="q"/>
            </a:pPr>
            <a:r>
              <a:rPr lang="ar-SA" sz="2400" b="1" dirty="0" smtClean="0"/>
              <a:t>يمكن لمستقبل الرسالة فتح الرسالة بعد استلامها بأي وقت شاء حيث تكون مخزنة في خادم الرسائل ولا يتطلب أن يكون متصلا بالانترنت عند مراسلته.</a:t>
            </a:r>
            <a:endParaRPr lang="en-US" sz="2400" b="1"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1" rtl="1"/>
            <a:r>
              <a:rPr lang="ar-SA" b="1" dirty="0" smtClean="0">
                <a:solidFill>
                  <a:srgbClr val="009900"/>
                </a:solidFill>
              </a:rPr>
              <a:t>خدمات الانترنت</a:t>
            </a:r>
            <a:endParaRPr lang="en-US" b="1" dirty="0">
              <a:solidFill>
                <a:srgbClr val="009900"/>
              </a:solidFill>
              <a:cs typeface="Arial" pitchFamily="34" charset="0"/>
            </a:endParaRP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13</a:t>
            </a:fld>
            <a:endParaRPr lang="en-US" dirty="0"/>
          </a:p>
        </p:txBody>
      </p:sp>
      <p:sp>
        <p:nvSpPr>
          <p:cNvPr id="11" name="Content Placeholder 10"/>
          <p:cNvSpPr>
            <a:spLocks noGrp="1"/>
          </p:cNvSpPr>
          <p:nvPr>
            <p:ph idx="1"/>
          </p:nvPr>
        </p:nvSpPr>
        <p:spPr>
          <a:xfrm>
            <a:off x="309530" y="1214422"/>
            <a:ext cx="9519114" cy="4953000"/>
          </a:xfrm>
        </p:spPr>
        <p:txBody>
          <a:bodyPr/>
          <a:lstStyle/>
          <a:p>
            <a:pPr rtl="1"/>
            <a:endParaRPr lang="ar-SA" sz="2400" b="1" dirty="0" smtClean="0"/>
          </a:p>
          <a:p>
            <a:pPr lvl="1" rtl="1">
              <a:buFont typeface="Wingdings" pitchFamily="2" charset="2"/>
              <a:buChar char="q"/>
            </a:pPr>
            <a:r>
              <a:rPr lang="ar-SA" sz="2400" b="1" u="sng" dirty="0" smtClean="0"/>
              <a:t>خدمة البريد الإلكتروني </a:t>
            </a:r>
            <a:r>
              <a:rPr lang="en-US" sz="2400" b="1" u="sng" dirty="0" smtClean="0"/>
              <a:t>email</a:t>
            </a:r>
            <a:r>
              <a:rPr lang="ar-SA" sz="2400" b="1" u="sng" dirty="0" smtClean="0"/>
              <a:t>:</a:t>
            </a:r>
            <a:r>
              <a:rPr lang="ar-SA" sz="2400" b="1" dirty="0" smtClean="0"/>
              <a:t> يجب إن يكون للشخص عنوان بريد إلكتروني كي نتمكن من مراسلته إلكترونيا حيث يضم العنوان الرمز @ ويسمى الجزء من البريد الإلكتروني الذي عن يمين هذا الرمز بإسم المجال الذي يجب أن يكون فريدا ولا يتكررا لانه يشبه مجالات عناوين الانترنت.</a:t>
            </a:r>
            <a:endParaRPr lang="en-US" sz="2400" b="1" dirty="0" smtClean="0"/>
          </a:p>
        </p:txBody>
      </p:sp>
      <p:grpSp>
        <p:nvGrpSpPr>
          <p:cNvPr id="3" name="Group 31"/>
          <p:cNvGrpSpPr>
            <a:grpSpLocks/>
          </p:cNvGrpSpPr>
          <p:nvPr/>
        </p:nvGrpSpPr>
        <p:grpSpPr bwMode="auto">
          <a:xfrm>
            <a:off x="533400" y="4038600"/>
            <a:ext cx="8534400" cy="2057400"/>
            <a:chOff x="336" y="2208"/>
            <a:chExt cx="5376" cy="1296"/>
          </a:xfrm>
        </p:grpSpPr>
        <p:sp>
          <p:nvSpPr>
            <p:cNvPr id="6" name="Text Box 21"/>
            <p:cNvSpPr txBox="1">
              <a:spLocks noChangeArrowheads="1"/>
            </p:cNvSpPr>
            <p:nvPr/>
          </p:nvSpPr>
          <p:spPr bwMode="auto">
            <a:xfrm>
              <a:off x="1344" y="2208"/>
              <a:ext cx="3408" cy="330"/>
            </a:xfrm>
            <a:prstGeom prst="rect">
              <a:avLst/>
            </a:prstGeom>
            <a:noFill/>
            <a:ln w="9525">
              <a:noFill/>
              <a:miter lim="800000"/>
              <a:headEnd/>
              <a:tailEnd/>
            </a:ln>
            <a:effectLst/>
          </p:spPr>
          <p:txBody>
            <a:bodyPr>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spcBef>
                  <a:spcPct val="50000"/>
                </a:spcBef>
              </a:pPr>
              <a:r>
                <a:rPr lang="en-US" sz="2800" b="1" dirty="0" smtClean="0">
                  <a:solidFill>
                    <a:srgbClr val="0000FF"/>
                  </a:solidFill>
                  <a:latin typeface="Georgia" pitchFamily="18" charset="0"/>
                  <a:cs typeface="Simplified Arabic" pitchFamily="2" charset="-78"/>
                </a:rPr>
                <a:t>khaled@kfu.edu.sa </a:t>
              </a:r>
              <a:endParaRPr lang="en-US" sz="2000" b="1" dirty="0">
                <a:solidFill>
                  <a:srgbClr val="0000FF"/>
                </a:solidFill>
                <a:latin typeface="Georgia" pitchFamily="18" charset="0"/>
                <a:cs typeface="Simplified Arabic" pitchFamily="2" charset="-78"/>
              </a:endParaRPr>
            </a:p>
          </p:txBody>
        </p:sp>
        <p:sp>
          <p:nvSpPr>
            <p:cNvPr id="7" name="Rectangle 23"/>
            <p:cNvSpPr>
              <a:spLocks noChangeArrowheads="1"/>
            </p:cNvSpPr>
            <p:nvPr/>
          </p:nvSpPr>
          <p:spPr bwMode="auto">
            <a:xfrm>
              <a:off x="336" y="2784"/>
              <a:ext cx="1296" cy="720"/>
            </a:xfrm>
            <a:prstGeom prst="rect">
              <a:avLst/>
            </a:prstGeom>
            <a:solidFill>
              <a:schemeClr val="accent1"/>
            </a:solidFill>
            <a:ln w="9525" algn="ctr">
              <a:miter lim="800000"/>
              <a:headEnd/>
              <a:tailEnd/>
            </a:ln>
            <a:effectLst/>
            <a:scene3d>
              <a:camera prst="legacyObliqueBottomLeft"/>
              <a:lightRig rig="legacyFlat3" dir="t"/>
            </a:scene3d>
            <a:sp3d extrusionH="430200" prstMaterial="legacyMatte">
              <a:bevelT w="13500" h="13500" prst="angle"/>
              <a:bevelB w="13500" h="13500" prst="angle"/>
              <a:extrusionClr>
                <a:schemeClr val="accent1"/>
              </a:extrusionClr>
            </a:sp3d>
          </p:spPr>
          <p:txBody>
            <a:bodyPr wrap="none" anchor="ctr">
              <a:flatTx/>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r>
                <a:rPr lang="ar-SA" sz="2000" b="1" dirty="0">
                  <a:solidFill>
                    <a:schemeClr val="bg1"/>
                  </a:solidFill>
                  <a:latin typeface="Georgia" pitchFamily="18" charset="0"/>
                </a:rPr>
                <a:t>اسم الفرد </a:t>
              </a:r>
              <a:r>
                <a:rPr lang="ar-SA" sz="2000" b="1" dirty="0" smtClean="0">
                  <a:solidFill>
                    <a:schemeClr val="bg1"/>
                  </a:solidFill>
                  <a:latin typeface="Georgia" pitchFamily="18" charset="0"/>
                </a:rPr>
                <a:t>أو </a:t>
              </a:r>
              <a:r>
                <a:rPr lang="ar-SA" sz="2000" b="1" dirty="0">
                  <a:solidFill>
                    <a:schemeClr val="bg1"/>
                  </a:solidFill>
                  <a:latin typeface="Georgia" pitchFamily="18" charset="0"/>
                </a:rPr>
                <a:t>المنظمة</a:t>
              </a:r>
            </a:p>
            <a:p>
              <a:pPr algn="ctr"/>
              <a:r>
                <a:rPr lang="en-US" sz="2000" b="1" dirty="0">
                  <a:solidFill>
                    <a:schemeClr val="bg1"/>
                  </a:solidFill>
                  <a:latin typeface="Georgia" pitchFamily="18" charset="0"/>
                </a:rPr>
                <a:t>Individual or </a:t>
              </a:r>
            </a:p>
            <a:p>
              <a:pPr algn="ctr"/>
              <a:r>
                <a:rPr lang="en-US" sz="2000" b="1" dirty="0">
                  <a:solidFill>
                    <a:schemeClr val="bg1"/>
                  </a:solidFill>
                  <a:latin typeface="Georgia" pitchFamily="18" charset="0"/>
                </a:rPr>
                <a:t>Organization </a:t>
              </a:r>
            </a:p>
            <a:p>
              <a:pPr algn="ctr"/>
              <a:r>
                <a:rPr lang="en-US" sz="2000" b="1" dirty="0">
                  <a:solidFill>
                    <a:schemeClr val="bg1"/>
                  </a:solidFill>
                  <a:latin typeface="Georgia" pitchFamily="18" charset="0"/>
                </a:rPr>
                <a:t>Name</a:t>
              </a:r>
            </a:p>
          </p:txBody>
        </p:sp>
        <p:sp>
          <p:nvSpPr>
            <p:cNvPr id="8" name="Rectangle 24"/>
            <p:cNvSpPr>
              <a:spLocks noChangeArrowheads="1"/>
            </p:cNvSpPr>
            <p:nvPr/>
          </p:nvSpPr>
          <p:spPr bwMode="auto">
            <a:xfrm>
              <a:off x="1824" y="2784"/>
              <a:ext cx="1104" cy="720"/>
            </a:xfrm>
            <a:prstGeom prst="rect">
              <a:avLst/>
            </a:prstGeom>
            <a:solidFill>
              <a:schemeClr val="accent1"/>
            </a:solidFill>
            <a:ln w="9525" algn="ctr">
              <a:miter lim="800000"/>
              <a:headEnd/>
              <a:tailEnd/>
            </a:ln>
            <a:effectLst/>
            <a:scene3d>
              <a:camera prst="legacyObliqueBottomLeft"/>
              <a:lightRig rig="legacyFlat3" dir="t"/>
            </a:scene3d>
            <a:sp3d extrusionH="430200" prstMaterial="legacyMatte">
              <a:bevelT w="13500" h="13500" prst="angle"/>
              <a:bevelB w="13500" h="13500" prst="angle"/>
              <a:extrusionClr>
                <a:schemeClr val="accent1"/>
              </a:extrusionClr>
            </a:sp3d>
          </p:spPr>
          <p:txBody>
            <a:bodyPr wrap="none" anchor="ctr">
              <a:flatTx/>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r>
                <a:rPr lang="ar-SA" sz="2000" b="1" dirty="0">
                  <a:solidFill>
                    <a:schemeClr val="bg1"/>
                  </a:solidFill>
                  <a:latin typeface="Georgia" pitchFamily="18" charset="0"/>
                </a:rPr>
                <a:t>الحاسب المضيف</a:t>
              </a:r>
            </a:p>
            <a:p>
              <a:pPr algn="ctr"/>
              <a:r>
                <a:rPr lang="en-US" sz="2000" b="1" dirty="0">
                  <a:solidFill>
                    <a:schemeClr val="bg1"/>
                  </a:solidFill>
                  <a:latin typeface="Georgia" pitchFamily="18" charset="0"/>
                </a:rPr>
                <a:t>Host Computer</a:t>
              </a:r>
            </a:p>
          </p:txBody>
        </p:sp>
        <p:sp>
          <p:nvSpPr>
            <p:cNvPr id="9" name="Rectangle 25"/>
            <p:cNvSpPr>
              <a:spLocks noChangeArrowheads="1"/>
            </p:cNvSpPr>
            <p:nvPr/>
          </p:nvSpPr>
          <p:spPr bwMode="auto">
            <a:xfrm>
              <a:off x="3216" y="2784"/>
              <a:ext cx="1200" cy="720"/>
            </a:xfrm>
            <a:prstGeom prst="rect">
              <a:avLst/>
            </a:prstGeom>
            <a:solidFill>
              <a:schemeClr val="accent1"/>
            </a:solidFill>
            <a:ln w="9525" algn="ctr">
              <a:miter lim="800000"/>
              <a:headEnd/>
              <a:tailEnd/>
            </a:ln>
            <a:effectLst/>
            <a:scene3d>
              <a:camera prst="legacyObliqueBottomLeft"/>
              <a:lightRig rig="legacyFlat3" dir="t"/>
            </a:scene3d>
            <a:sp3d extrusionH="430200" prstMaterial="legacyMatte">
              <a:bevelT w="13500" h="13500" prst="angle"/>
              <a:bevelB w="13500" h="13500" prst="angle"/>
              <a:extrusionClr>
                <a:schemeClr val="accent1"/>
              </a:extrusionClr>
            </a:sp3d>
          </p:spPr>
          <p:txBody>
            <a:bodyPr wrap="none" anchor="ctr">
              <a:flatTx/>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r>
                <a:rPr lang="ar-SA" sz="2000" b="1" dirty="0">
                  <a:solidFill>
                    <a:schemeClr val="bg1"/>
                  </a:solidFill>
                  <a:latin typeface="Georgia" pitchFamily="18" charset="0"/>
                </a:rPr>
                <a:t>الوظيفة</a:t>
              </a:r>
            </a:p>
            <a:p>
              <a:pPr algn="ctr"/>
              <a:r>
                <a:rPr lang="en-US" sz="2000" b="1" dirty="0">
                  <a:solidFill>
                    <a:schemeClr val="bg1"/>
                  </a:solidFill>
                  <a:latin typeface="Georgia" pitchFamily="18" charset="0"/>
                </a:rPr>
                <a:t>Function</a:t>
              </a:r>
              <a:endParaRPr lang="ar-SA" sz="2000" b="1" dirty="0">
                <a:solidFill>
                  <a:schemeClr val="bg1"/>
                </a:solidFill>
                <a:latin typeface="Georgia" pitchFamily="18" charset="0"/>
              </a:endParaRPr>
            </a:p>
            <a:p>
              <a:pPr algn="ctr"/>
              <a:r>
                <a:rPr lang="en-US" sz="2000" b="1" dirty="0" err="1" smtClean="0">
                  <a:solidFill>
                    <a:schemeClr val="bg1"/>
                  </a:solidFill>
                  <a:latin typeface="Georgia" pitchFamily="18" charset="0"/>
                </a:rPr>
                <a:t>edu</a:t>
              </a:r>
              <a:r>
                <a:rPr lang="en-US" sz="2000" b="1" dirty="0" smtClean="0">
                  <a:solidFill>
                    <a:schemeClr val="bg1"/>
                  </a:solidFill>
                  <a:latin typeface="Georgia" pitchFamily="18" charset="0"/>
                </a:rPr>
                <a:t>/com/</a:t>
              </a:r>
              <a:r>
                <a:rPr lang="en-US" sz="2000" b="1" dirty="0" err="1" smtClean="0">
                  <a:solidFill>
                    <a:schemeClr val="bg1"/>
                  </a:solidFill>
                  <a:latin typeface="Georgia" pitchFamily="18" charset="0"/>
                </a:rPr>
                <a:t>gov</a:t>
              </a:r>
              <a:endParaRPr lang="en-US" sz="2000" b="1" dirty="0">
                <a:solidFill>
                  <a:schemeClr val="bg1"/>
                </a:solidFill>
                <a:latin typeface="Georgia" pitchFamily="18" charset="0"/>
              </a:endParaRPr>
            </a:p>
          </p:txBody>
        </p:sp>
        <p:sp>
          <p:nvSpPr>
            <p:cNvPr id="10" name="Rectangle 26"/>
            <p:cNvSpPr>
              <a:spLocks noChangeArrowheads="1"/>
            </p:cNvSpPr>
            <p:nvPr/>
          </p:nvSpPr>
          <p:spPr bwMode="auto">
            <a:xfrm>
              <a:off x="4608" y="2784"/>
              <a:ext cx="1104" cy="720"/>
            </a:xfrm>
            <a:prstGeom prst="rect">
              <a:avLst/>
            </a:prstGeom>
            <a:solidFill>
              <a:schemeClr val="accent1"/>
            </a:solidFill>
            <a:ln w="9525" algn="ctr">
              <a:miter lim="800000"/>
              <a:headEnd/>
              <a:tailEnd/>
            </a:ln>
            <a:effectLst/>
            <a:scene3d>
              <a:camera prst="legacyObliqueBottomLeft"/>
              <a:lightRig rig="legacyFlat3" dir="t"/>
            </a:scene3d>
            <a:sp3d extrusionH="430200" prstMaterial="legacyMatte">
              <a:bevelT w="13500" h="13500" prst="angle"/>
              <a:bevelB w="13500" h="13500" prst="angle"/>
              <a:extrusionClr>
                <a:schemeClr val="accent1"/>
              </a:extrusionClr>
            </a:sp3d>
          </p:spPr>
          <p:txBody>
            <a:bodyPr wrap="none" anchor="ctr">
              <a:flatTx/>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r>
                <a:rPr lang="ar-SA" sz="2000" b="1" dirty="0">
                  <a:solidFill>
                    <a:schemeClr val="bg1"/>
                  </a:solidFill>
                  <a:latin typeface="Georgia" pitchFamily="18" charset="0"/>
                </a:rPr>
                <a:t>المكان</a:t>
              </a:r>
            </a:p>
            <a:p>
              <a:pPr algn="ctr"/>
              <a:r>
                <a:rPr lang="en-US" sz="2000" b="1" dirty="0" smtClean="0">
                  <a:solidFill>
                    <a:schemeClr val="bg1"/>
                  </a:solidFill>
                  <a:latin typeface="Georgia" pitchFamily="18" charset="0"/>
                </a:rPr>
                <a:t>Location</a:t>
              </a:r>
              <a:endParaRPr lang="en-US" sz="2000" b="1" dirty="0">
                <a:solidFill>
                  <a:schemeClr val="bg1"/>
                </a:solidFill>
                <a:latin typeface="Georgia" pitchFamily="18" charset="0"/>
              </a:endParaRPr>
            </a:p>
          </p:txBody>
        </p:sp>
        <p:sp>
          <p:nvSpPr>
            <p:cNvPr id="12" name="Line 27"/>
            <p:cNvSpPr>
              <a:spLocks noChangeShapeType="1"/>
            </p:cNvSpPr>
            <p:nvPr/>
          </p:nvSpPr>
          <p:spPr bwMode="auto">
            <a:xfrm flipV="1">
              <a:off x="960" y="2496"/>
              <a:ext cx="1104" cy="288"/>
            </a:xfrm>
            <a:prstGeom prst="line">
              <a:avLst/>
            </a:prstGeom>
            <a:noFill/>
            <a:ln w="28575">
              <a:solidFill>
                <a:schemeClr val="tx1"/>
              </a:solidFill>
              <a:round/>
              <a:headEnd/>
              <a:tailEnd type="triangle" w="lg" len="med"/>
            </a:ln>
            <a:effectLst/>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ar-SA"/>
            </a:p>
          </p:txBody>
        </p:sp>
        <p:sp>
          <p:nvSpPr>
            <p:cNvPr id="13" name="Line 28"/>
            <p:cNvSpPr>
              <a:spLocks noChangeShapeType="1"/>
            </p:cNvSpPr>
            <p:nvPr/>
          </p:nvSpPr>
          <p:spPr bwMode="auto">
            <a:xfrm flipV="1">
              <a:off x="2400" y="2448"/>
              <a:ext cx="720" cy="336"/>
            </a:xfrm>
            <a:prstGeom prst="line">
              <a:avLst/>
            </a:prstGeom>
            <a:noFill/>
            <a:ln w="28575">
              <a:solidFill>
                <a:schemeClr val="tx1"/>
              </a:solidFill>
              <a:round/>
              <a:headEnd/>
              <a:tailEnd type="triangle" w="med" len="med"/>
            </a:ln>
            <a:effectLst/>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ar-SA"/>
            </a:p>
          </p:txBody>
        </p:sp>
        <p:sp>
          <p:nvSpPr>
            <p:cNvPr id="14" name="Line 29"/>
            <p:cNvSpPr>
              <a:spLocks noChangeShapeType="1"/>
            </p:cNvSpPr>
            <p:nvPr/>
          </p:nvSpPr>
          <p:spPr bwMode="auto">
            <a:xfrm flipH="1" flipV="1">
              <a:off x="3552" y="2448"/>
              <a:ext cx="48" cy="336"/>
            </a:xfrm>
            <a:prstGeom prst="line">
              <a:avLst/>
            </a:prstGeom>
            <a:noFill/>
            <a:ln w="28575">
              <a:solidFill>
                <a:schemeClr val="tx1"/>
              </a:solidFill>
              <a:round/>
              <a:headEnd/>
              <a:tailEnd type="triangle" w="med" len="med"/>
            </a:ln>
            <a:effectLst/>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ar-SA"/>
            </a:p>
          </p:txBody>
        </p:sp>
        <p:sp>
          <p:nvSpPr>
            <p:cNvPr id="15" name="Line 30"/>
            <p:cNvSpPr>
              <a:spLocks noChangeShapeType="1"/>
            </p:cNvSpPr>
            <p:nvPr/>
          </p:nvSpPr>
          <p:spPr bwMode="auto">
            <a:xfrm flipH="1" flipV="1">
              <a:off x="4128" y="2448"/>
              <a:ext cx="816" cy="288"/>
            </a:xfrm>
            <a:prstGeom prst="line">
              <a:avLst/>
            </a:prstGeom>
            <a:noFill/>
            <a:ln w="28575">
              <a:solidFill>
                <a:schemeClr val="tx1"/>
              </a:solidFill>
              <a:round/>
              <a:headEnd/>
              <a:tailEnd type="triangle" w="med" len="med"/>
            </a:ln>
            <a:effectLst/>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ar-SA"/>
            </a:p>
          </p:txBody>
        </p:sp>
      </p:grpSp>
      <p:sp>
        <p:nvSpPr>
          <p:cNvPr id="16" name="Text Box 21"/>
          <p:cNvSpPr txBox="1">
            <a:spLocks noChangeArrowheads="1"/>
          </p:cNvSpPr>
          <p:nvPr/>
        </p:nvSpPr>
        <p:spPr bwMode="auto">
          <a:xfrm>
            <a:off x="4267201" y="3714690"/>
            <a:ext cx="2438400" cy="400110"/>
          </a:xfrm>
          <a:prstGeom prst="rect">
            <a:avLst/>
          </a:prstGeom>
          <a:noFill/>
          <a:ln w="9525">
            <a:noFill/>
            <a:miter lim="800000"/>
            <a:headEnd/>
            <a:tailEnd/>
          </a:ln>
          <a:effectLst/>
        </p:spPr>
        <p:txBody>
          <a:bodyPr wrap="square">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spcBef>
                <a:spcPct val="50000"/>
              </a:spcBef>
            </a:pPr>
            <a:r>
              <a:rPr lang="en-US" sz="2000" b="1" dirty="0" smtClean="0">
                <a:solidFill>
                  <a:srgbClr val="FF0000"/>
                </a:solidFill>
                <a:latin typeface="Georgia" pitchFamily="18" charset="0"/>
                <a:cs typeface="Simplified Arabic" pitchFamily="2" charset="-78"/>
              </a:rPr>
              <a:t>domain name</a:t>
            </a:r>
            <a:endParaRPr lang="en-US" sz="1600" b="1" dirty="0">
              <a:solidFill>
                <a:srgbClr val="FF0000"/>
              </a:solidFill>
              <a:latin typeface="Georgia" pitchFamily="18" charset="0"/>
              <a:cs typeface="Simplified Arabic" pitchFamily="2" charset="-78"/>
            </a:endParaRPr>
          </a:p>
        </p:txBody>
      </p:sp>
      <p:cxnSp>
        <p:nvCxnSpPr>
          <p:cNvPr id="18" name="رابط مستقيم 17"/>
          <p:cNvCxnSpPr/>
          <p:nvPr/>
        </p:nvCxnSpPr>
        <p:spPr>
          <a:xfrm>
            <a:off x="4749415" y="4495800"/>
            <a:ext cx="18288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1" rtl="1"/>
            <a:r>
              <a:rPr lang="ar-SA" b="1" dirty="0" smtClean="0">
                <a:solidFill>
                  <a:srgbClr val="009900"/>
                </a:solidFill>
              </a:rPr>
              <a:t>خدمات الانترنت</a:t>
            </a:r>
            <a:endParaRPr lang="en-US" b="1" dirty="0">
              <a:solidFill>
                <a:srgbClr val="009900"/>
              </a:solidFill>
              <a:cs typeface="Arial" pitchFamily="34" charset="0"/>
            </a:endParaRP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14</a:t>
            </a:fld>
            <a:endParaRPr lang="en-US" dirty="0"/>
          </a:p>
        </p:txBody>
      </p:sp>
      <p:sp>
        <p:nvSpPr>
          <p:cNvPr id="11" name="Content Placeholder 10"/>
          <p:cNvSpPr>
            <a:spLocks noGrp="1"/>
          </p:cNvSpPr>
          <p:nvPr>
            <p:ph idx="1"/>
          </p:nvPr>
        </p:nvSpPr>
        <p:spPr>
          <a:xfrm>
            <a:off x="307183" y="1190644"/>
            <a:ext cx="9521461" cy="4953000"/>
          </a:xfrm>
        </p:spPr>
        <p:txBody>
          <a:bodyPr/>
          <a:lstStyle/>
          <a:p>
            <a:pPr rtl="1"/>
            <a:endParaRPr lang="ar-SA" sz="2400" b="1" dirty="0" smtClean="0"/>
          </a:p>
          <a:p>
            <a:pPr lvl="1" rtl="1">
              <a:buFont typeface="Wingdings" pitchFamily="2" charset="2"/>
              <a:buChar char="q"/>
            </a:pPr>
            <a:r>
              <a:rPr lang="ar-SA" sz="2400" b="1" u="sng" dirty="0" smtClean="0"/>
              <a:t>خدمة الدردشة </a:t>
            </a:r>
            <a:r>
              <a:rPr lang="en-US" sz="2400" b="1" u="sng" dirty="0" smtClean="0"/>
              <a:t>chatting</a:t>
            </a:r>
            <a:r>
              <a:rPr lang="ar-SA" sz="2400" b="1" u="sng" dirty="0" smtClean="0"/>
              <a:t>:</a:t>
            </a:r>
            <a:r>
              <a:rPr lang="ar-SA" sz="2400" b="1" dirty="0" smtClean="0"/>
              <a:t> يسمح الانترنت لمستخدميه من التواصل المباشر من خلال برامج خاصة لإجراء محادثات تفاعلية مباشرة بين شخصين أو أكثر حيث يمكن التحادث نصيا أو كلاميا مع إمكانية استعمال كاميرات ليشاهدوا بعضهم البعض. ومن الأمثلة عن البرامج التي توفر هذه الخدمة </a:t>
            </a:r>
            <a:r>
              <a:rPr lang="en-US" sz="2400" b="1" dirty="0" smtClean="0"/>
              <a:t>Skype, Yahoo Messenger</a:t>
            </a:r>
            <a:r>
              <a:rPr lang="ar-SA" sz="2400" b="1" dirty="0" smtClean="0"/>
              <a:t>، </a:t>
            </a:r>
            <a:r>
              <a:rPr lang="en-US" sz="2400" b="1" dirty="0" smtClean="0"/>
              <a:t>Hotmail Messenger</a:t>
            </a:r>
            <a:r>
              <a:rPr lang="ar-SA" sz="2400" b="1" dirty="0" smtClean="0"/>
              <a:t>.</a:t>
            </a:r>
          </a:p>
          <a:p>
            <a:pPr lvl="1" rtl="1">
              <a:buFont typeface="Wingdings" pitchFamily="2" charset="2"/>
              <a:buChar char="q"/>
            </a:pPr>
            <a:r>
              <a:rPr lang="ar-SA" sz="2400" b="1" u="sng" dirty="0" smtClean="0"/>
              <a:t>منتديات الحوار </a:t>
            </a:r>
            <a:r>
              <a:rPr lang="en-US" sz="2400" b="1" u="sng" dirty="0" smtClean="0"/>
              <a:t>Usenet Newsgroups - Forums</a:t>
            </a:r>
            <a:r>
              <a:rPr lang="ar-SA" sz="2400" b="1" dirty="0" smtClean="0"/>
              <a:t>: هي منتديات عامة للحوار وتبادل الأفكار والمعلومات حول موضوع معين معلن عنه من خلال لوحات الإعلانات الالكترونية </a:t>
            </a:r>
            <a:r>
              <a:rPr lang="en-US" sz="2400" b="1" dirty="0" smtClean="0"/>
              <a:t>Electronic Bulletin Boards</a:t>
            </a:r>
            <a:r>
              <a:rPr lang="ar-SA" sz="2400" b="1" dirty="0" smtClean="0"/>
              <a:t>. ويمكن تبادل المعلومات عن طريق الرسائل.</a:t>
            </a:r>
            <a:endParaRPr lang="en-US" sz="2400" b="1"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1" rtl="1"/>
            <a:r>
              <a:rPr lang="ar-EG" b="1" dirty="0" smtClean="0">
                <a:solidFill>
                  <a:srgbClr val="009900"/>
                </a:solidFill>
                <a:cs typeface="Arial" pitchFamily="34" charset="0"/>
              </a:rPr>
              <a:t>مفاهيم </a:t>
            </a:r>
            <a:r>
              <a:rPr lang="ar-SA" b="1" dirty="0" smtClean="0">
                <a:solidFill>
                  <a:srgbClr val="009900"/>
                </a:solidFill>
                <a:cs typeface="Arial" pitchFamily="34" charset="0"/>
              </a:rPr>
              <a:t> الانترنت </a:t>
            </a:r>
            <a:r>
              <a:rPr lang="en-US" b="1" dirty="0" smtClean="0">
                <a:solidFill>
                  <a:srgbClr val="009900"/>
                </a:solidFill>
                <a:cs typeface="Arial" pitchFamily="34" charset="0"/>
              </a:rPr>
              <a:t>Internet</a:t>
            </a:r>
            <a:endParaRPr lang="en-US" b="1" dirty="0">
              <a:solidFill>
                <a:srgbClr val="009900"/>
              </a:solidFill>
              <a:cs typeface="Arial" pitchFamily="34" charset="0"/>
            </a:endParaRP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15</a:t>
            </a:fld>
            <a:endParaRPr lang="en-US" dirty="0"/>
          </a:p>
        </p:txBody>
      </p:sp>
      <p:sp>
        <p:nvSpPr>
          <p:cNvPr id="11" name="Content Placeholder 10"/>
          <p:cNvSpPr>
            <a:spLocks noGrp="1"/>
          </p:cNvSpPr>
          <p:nvPr>
            <p:ph idx="1"/>
          </p:nvPr>
        </p:nvSpPr>
        <p:spPr>
          <a:xfrm>
            <a:off x="151244" y="1071546"/>
            <a:ext cx="9677400" cy="4953000"/>
          </a:xfrm>
        </p:spPr>
        <p:txBody>
          <a:bodyPr/>
          <a:lstStyle/>
          <a:p>
            <a:pPr lvl="1" rtl="1">
              <a:buFont typeface="Wingdings" pitchFamily="2" charset="2"/>
              <a:buChar char="q"/>
            </a:pPr>
            <a:endParaRPr lang="ar-EG" sz="2400" b="1" u="sng" dirty="0" smtClean="0"/>
          </a:p>
          <a:p>
            <a:pPr lvl="1" rtl="1">
              <a:buFont typeface="Wingdings" pitchFamily="2" charset="2"/>
              <a:buChar char="q"/>
            </a:pPr>
            <a:r>
              <a:rPr lang="ar-SA" sz="2400" b="1" u="sng" dirty="0" smtClean="0"/>
              <a:t>تلنت </a:t>
            </a:r>
            <a:r>
              <a:rPr lang="en-US" sz="2400" b="1" u="sng" dirty="0" smtClean="0"/>
              <a:t>Telnet</a:t>
            </a:r>
            <a:r>
              <a:rPr lang="ar-SA" sz="2400" b="1" u="sng" dirty="0" smtClean="0"/>
              <a:t>: </a:t>
            </a:r>
            <a:r>
              <a:rPr lang="ar-SA" sz="2400" b="1" dirty="0" smtClean="0"/>
              <a:t>هو بروتوكول يحاكي جهاز للاتصال عبر الشبكة حيث يمكن الدخول على حاسب وإجراء بعض الأعمال على حاسب آخر. </a:t>
            </a:r>
            <a:endParaRPr lang="en-US" sz="2400" b="1" dirty="0" smtClean="0"/>
          </a:p>
          <a:p>
            <a:pPr lvl="1" rtl="1">
              <a:buFont typeface="Wingdings" pitchFamily="2" charset="2"/>
              <a:buChar char="q"/>
            </a:pPr>
            <a:r>
              <a:rPr lang="ar-SA" sz="2400" b="1" u="sng" dirty="0" smtClean="0"/>
              <a:t>بروتوكول نقل الملفات </a:t>
            </a:r>
            <a:r>
              <a:rPr lang="en-US" sz="2400" b="1" u="sng" dirty="0" smtClean="0"/>
              <a:t>File Transfer Protocol - FTP</a:t>
            </a:r>
            <a:r>
              <a:rPr lang="ar-SA" sz="2400" b="1" u="sng" dirty="0" smtClean="0"/>
              <a:t>: </a:t>
            </a:r>
            <a:r>
              <a:rPr lang="ar-SA" sz="2400" b="1" dirty="0" smtClean="0"/>
              <a:t>هو بروتوكول لنقل الملفات من حاسب إلى حاسب آخر عبر الشبكة.</a:t>
            </a:r>
          </a:p>
          <a:p>
            <a:pPr lvl="1" rtl="1">
              <a:buFont typeface="Wingdings" pitchFamily="2" charset="2"/>
              <a:buChar char="q"/>
            </a:pPr>
            <a:r>
              <a:rPr lang="ar-SA" sz="2400" b="1" u="sng" dirty="0" smtClean="0"/>
              <a:t>شبكة الويب العالمية </a:t>
            </a:r>
            <a:r>
              <a:rPr lang="en-US" sz="2400" b="1" u="sng" dirty="0" smtClean="0"/>
              <a:t>World Wide Web - WWW</a:t>
            </a:r>
            <a:r>
              <a:rPr lang="ar-SA" sz="2400" b="1" u="sng" dirty="0" smtClean="0"/>
              <a:t>: </a:t>
            </a:r>
            <a:r>
              <a:rPr lang="ar-SA" sz="2400" b="1" dirty="0" smtClean="0"/>
              <a:t>هي شبكة عالمية من صفحات الويب المترابطة، من خلال ارتباطات نصية متشعبة </a:t>
            </a:r>
            <a:r>
              <a:rPr lang="en-US" sz="2400" b="1" dirty="0" smtClean="0"/>
              <a:t>hypertext links</a:t>
            </a:r>
            <a:r>
              <a:rPr lang="ar-SA" sz="2400" b="1" dirty="0" smtClean="0"/>
              <a:t>، والمنتشرة حول العالم. لهذه الشبكة بروتوكولات خاصة لاسترجاع وتشكيل وعرض المعلومات (نص، صوت، صور وفيديو).</a:t>
            </a:r>
          </a:p>
          <a:p>
            <a:pPr lvl="1" rtl="1">
              <a:buFont typeface="Wingdings" pitchFamily="2" charset="2"/>
              <a:buChar char="q"/>
            </a:pPr>
            <a:r>
              <a:rPr lang="en-US" sz="2400" b="1" u="sng" dirty="0" err="1" smtClean="0"/>
              <a:t>HyperText</a:t>
            </a:r>
            <a:r>
              <a:rPr lang="en-US" sz="2400" b="1" u="sng" dirty="0" smtClean="0"/>
              <a:t> Transfer Protocol – HTTP</a:t>
            </a:r>
            <a:r>
              <a:rPr lang="ar-SA" sz="2400" b="1" u="sng" dirty="0" smtClean="0"/>
              <a:t>: </a:t>
            </a:r>
            <a:r>
              <a:rPr lang="ar-SA" sz="2400" b="1" dirty="0" smtClean="0"/>
              <a:t>هو بروتوكول اتصال بين خادم ويب وعميل لاسترجاع وتشكيل وعرض صفحات مواقع الويب ضمن متصفح الويب. </a:t>
            </a:r>
            <a:r>
              <a:rPr lang="en-US" sz="2400" b="1" dirty="0" smtClean="0"/>
              <a:t>HTTPs</a:t>
            </a:r>
            <a:r>
              <a:rPr lang="ar-SA" sz="2400" b="1" dirty="0" smtClean="0"/>
              <a:t> هو بروتوكول لنفس المهمة ولكن آمن </a:t>
            </a:r>
            <a:r>
              <a:rPr lang="en-US" sz="2400" b="1" dirty="0" smtClean="0"/>
              <a:t>secure</a:t>
            </a:r>
            <a:r>
              <a:rPr lang="ar-SA" sz="2400" b="1" dirty="0" smtClean="0"/>
              <a:t>.</a:t>
            </a:r>
            <a:endParaRPr lang="en-US" sz="2400"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1" rtl="1"/>
            <a:r>
              <a:rPr lang="ar-EG" b="1" dirty="0" smtClean="0">
                <a:solidFill>
                  <a:srgbClr val="009900"/>
                </a:solidFill>
                <a:cs typeface="Arial" pitchFamily="34" charset="0"/>
              </a:rPr>
              <a:t>مفاهيم </a:t>
            </a:r>
            <a:r>
              <a:rPr lang="ar-SA" b="1" dirty="0" smtClean="0">
                <a:solidFill>
                  <a:srgbClr val="009900"/>
                </a:solidFill>
                <a:cs typeface="Arial" pitchFamily="34" charset="0"/>
              </a:rPr>
              <a:t> الانترنت </a:t>
            </a:r>
            <a:r>
              <a:rPr lang="en-US" b="1" dirty="0" smtClean="0">
                <a:solidFill>
                  <a:srgbClr val="009900"/>
                </a:solidFill>
                <a:cs typeface="Arial" pitchFamily="34" charset="0"/>
              </a:rPr>
              <a:t>Internet</a:t>
            </a:r>
            <a:endParaRPr lang="en-US" b="1" dirty="0">
              <a:solidFill>
                <a:srgbClr val="009900"/>
              </a:solidFill>
              <a:cs typeface="Arial" pitchFamily="34" charset="0"/>
            </a:endParaRP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16</a:t>
            </a:fld>
            <a:endParaRPr lang="en-US" dirty="0"/>
          </a:p>
        </p:txBody>
      </p:sp>
      <p:sp>
        <p:nvSpPr>
          <p:cNvPr id="11" name="Content Placeholder 10"/>
          <p:cNvSpPr>
            <a:spLocks noGrp="1"/>
          </p:cNvSpPr>
          <p:nvPr>
            <p:ph idx="1"/>
          </p:nvPr>
        </p:nvSpPr>
        <p:spPr>
          <a:xfrm>
            <a:off x="309530" y="1071546"/>
            <a:ext cx="9519114" cy="4953000"/>
          </a:xfrm>
        </p:spPr>
        <p:txBody>
          <a:bodyPr/>
          <a:lstStyle/>
          <a:p>
            <a:pPr lvl="1" rtl="1">
              <a:buFont typeface="Wingdings" pitchFamily="2" charset="2"/>
              <a:buChar char="q"/>
            </a:pPr>
            <a:endParaRPr lang="ar-EG" sz="2400" b="1" dirty="0" smtClean="0"/>
          </a:p>
          <a:p>
            <a:pPr lvl="1" rtl="1">
              <a:buFont typeface="Wingdings" pitchFamily="2" charset="2"/>
              <a:buChar char="q"/>
            </a:pPr>
            <a:r>
              <a:rPr lang="ar-SA" sz="2400" b="1" dirty="0" smtClean="0"/>
              <a:t>موقع ويب </a:t>
            </a:r>
            <a:r>
              <a:rPr lang="en-US" sz="2400" b="1" dirty="0" smtClean="0"/>
              <a:t>web site</a:t>
            </a:r>
            <a:r>
              <a:rPr lang="ar-SA" sz="2400" b="1" dirty="0" smtClean="0"/>
              <a:t>: هو مجموعة صفحات ويب مرتبطة ببعضها البعض من خلال الارتباطات </a:t>
            </a:r>
            <a:r>
              <a:rPr lang="ar-SA" sz="2400" b="1" dirty="0" err="1" smtClean="0"/>
              <a:t>التشعبية</a:t>
            </a:r>
            <a:r>
              <a:rPr lang="ar-SA" sz="2400" b="1" dirty="0" smtClean="0"/>
              <a:t> </a:t>
            </a:r>
            <a:r>
              <a:rPr lang="en-US" sz="2400" b="1" dirty="0" smtClean="0"/>
              <a:t>hyperlinks</a:t>
            </a:r>
            <a:r>
              <a:rPr lang="ar-SA" sz="2400" b="1" dirty="0" smtClean="0"/>
              <a:t> والتي تحتوي على المعلومات التي يريد صاحب الموقع أن ينشرها على الانترنت. </a:t>
            </a:r>
          </a:p>
          <a:p>
            <a:pPr lvl="1" rtl="1">
              <a:buFont typeface="Wingdings" pitchFamily="2" charset="2"/>
              <a:buChar char="q"/>
            </a:pPr>
            <a:r>
              <a:rPr lang="ar-SA" sz="2400" b="1" dirty="0" smtClean="0"/>
              <a:t>صفحات ويب </a:t>
            </a:r>
            <a:r>
              <a:rPr lang="en-US" sz="2400" b="1" dirty="0" smtClean="0"/>
              <a:t>web pages</a:t>
            </a:r>
            <a:r>
              <a:rPr lang="ar-SA" sz="2400" b="1" dirty="0" smtClean="0"/>
              <a:t>: هي صفحات مترابطة تؤلف مواقع ويب حيث تضم صفحة البداية </a:t>
            </a:r>
            <a:r>
              <a:rPr lang="en-US" sz="2400" b="1" dirty="0" smtClean="0"/>
              <a:t>Home page</a:t>
            </a:r>
            <a:r>
              <a:rPr lang="ar-SA" sz="2400" b="1" dirty="0" smtClean="0"/>
              <a:t> </a:t>
            </a:r>
            <a:r>
              <a:rPr lang="ar-EG" sz="2400" b="1" dirty="0" smtClean="0"/>
              <a:t>التي </a:t>
            </a:r>
            <a:r>
              <a:rPr lang="ar-EG" sz="2400" b="1" dirty="0" smtClean="0"/>
              <a:t>ت</a:t>
            </a:r>
            <a:r>
              <a:rPr lang="ar-SA" sz="2400" b="1" dirty="0" smtClean="0"/>
              <a:t>مثل </a:t>
            </a:r>
            <a:r>
              <a:rPr lang="ar-SA" sz="2400" b="1" dirty="0" smtClean="0"/>
              <a:t>واجهة </a:t>
            </a:r>
            <a:r>
              <a:rPr lang="ar-SA" sz="2400" b="1" dirty="0" smtClean="0"/>
              <a:t>الموقع.</a:t>
            </a:r>
            <a:endParaRPr lang="ar-SA" sz="2400" b="1" dirty="0" smtClean="0"/>
          </a:p>
          <a:p>
            <a:pPr lvl="1" rtl="1">
              <a:buFont typeface="Wingdings" pitchFamily="2" charset="2"/>
              <a:buChar char="q"/>
            </a:pPr>
            <a:r>
              <a:rPr lang="en-US" sz="2400" b="1" dirty="0" smtClean="0"/>
              <a:t>Hypertext Markup Language – HTML</a:t>
            </a:r>
            <a:r>
              <a:rPr lang="ar-SA" sz="2400" b="1" dirty="0" smtClean="0"/>
              <a:t>: هي لغة تستخدم لكتابة صفحات الويب أو تصميم مواقع الويب حيث يقوم متصفح الويب بإظهارها بشكلها النهائي بعد تفسيرها. تعتبر هذه اللغة لغة تشكيل النصوص وليست لغة تفاعلية لذلك يلجأ مصممو مواقع الويب التي تعمل على قواعد البيانات إلى استعمال لغات برمجة خاصة للتعامل مع قواعد البيانات من خلال مواقع الويب ومنها لغات </a:t>
            </a:r>
            <a:r>
              <a:rPr lang="en-US" sz="2400" b="1" dirty="0" smtClean="0"/>
              <a:t>Visual Studio </a:t>
            </a:r>
            <a:r>
              <a:rPr lang="en-US" sz="2400" b="1" dirty="0" err="1" smtClean="0"/>
              <a:t>.Net</a:t>
            </a:r>
            <a:r>
              <a:rPr lang="ar-SA" sz="2400" b="1" dirty="0" smtClean="0"/>
              <a:t> و </a:t>
            </a:r>
            <a:r>
              <a:rPr lang="en-US" sz="2400" b="1" dirty="0" smtClean="0"/>
              <a:t>Java</a:t>
            </a:r>
            <a:r>
              <a:rPr lang="ar-SA" sz="2400" b="1" dirty="0" smtClean="0"/>
              <a:t> و </a:t>
            </a:r>
            <a:r>
              <a:rPr lang="en-US" sz="2400" b="1" dirty="0" smtClean="0"/>
              <a:t>PHP</a:t>
            </a:r>
            <a:r>
              <a:rPr lang="ar-SA" sz="2400" b="1" dirty="0" smtClean="0"/>
              <a:t>.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1" rtl="1"/>
            <a:r>
              <a:rPr lang="ar-EG" b="1" dirty="0" smtClean="0">
                <a:solidFill>
                  <a:srgbClr val="009900"/>
                </a:solidFill>
                <a:cs typeface="Arial" pitchFamily="34" charset="0"/>
              </a:rPr>
              <a:t>مفاهيم </a:t>
            </a:r>
            <a:r>
              <a:rPr lang="ar-SA" b="1" dirty="0" smtClean="0">
                <a:solidFill>
                  <a:srgbClr val="009900"/>
                </a:solidFill>
                <a:cs typeface="Arial" pitchFamily="34" charset="0"/>
              </a:rPr>
              <a:t> الانترنت </a:t>
            </a:r>
            <a:r>
              <a:rPr lang="en-US" b="1" dirty="0" smtClean="0">
                <a:solidFill>
                  <a:srgbClr val="009900"/>
                </a:solidFill>
                <a:cs typeface="Arial" pitchFamily="34" charset="0"/>
              </a:rPr>
              <a:t>Internet</a:t>
            </a:r>
            <a:endParaRPr lang="en-US" b="1" dirty="0">
              <a:solidFill>
                <a:srgbClr val="009900"/>
              </a:solidFill>
              <a:cs typeface="Arial" pitchFamily="34" charset="0"/>
            </a:endParaRP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17</a:t>
            </a:fld>
            <a:endParaRPr lang="en-US" dirty="0"/>
          </a:p>
        </p:txBody>
      </p:sp>
      <p:sp>
        <p:nvSpPr>
          <p:cNvPr id="11" name="Content Placeholder 10"/>
          <p:cNvSpPr>
            <a:spLocks noGrp="1"/>
          </p:cNvSpPr>
          <p:nvPr>
            <p:ph idx="1"/>
          </p:nvPr>
        </p:nvSpPr>
        <p:spPr>
          <a:xfrm>
            <a:off x="307183" y="1214422"/>
            <a:ext cx="9521461" cy="4953000"/>
          </a:xfrm>
        </p:spPr>
        <p:txBody>
          <a:bodyPr/>
          <a:lstStyle/>
          <a:p>
            <a:pPr lvl="1" rtl="1">
              <a:buFont typeface="Wingdings" pitchFamily="2" charset="2"/>
              <a:buChar char="q"/>
            </a:pPr>
            <a:endParaRPr lang="ar-EG" sz="2400" b="1" dirty="0" smtClean="0"/>
          </a:p>
          <a:p>
            <a:pPr lvl="1" rtl="1">
              <a:buFont typeface="Wingdings" pitchFamily="2" charset="2"/>
              <a:buChar char="q"/>
            </a:pPr>
            <a:r>
              <a:rPr lang="ar-SA" sz="2400" b="1" dirty="0" smtClean="0"/>
              <a:t>مسئول الموقع </a:t>
            </a:r>
            <a:r>
              <a:rPr lang="en-US" sz="2400" b="1" dirty="0" smtClean="0"/>
              <a:t>Web Master</a:t>
            </a:r>
            <a:r>
              <a:rPr lang="ar-SA" sz="2400" b="1" dirty="0" smtClean="0"/>
              <a:t>: هو الشخص المسئول من قبل المؤسسة عن الموقع حيث يشرف عليه ويديره.</a:t>
            </a:r>
            <a:endParaRPr lang="en-US" sz="2400" b="1" dirty="0" smtClean="0"/>
          </a:p>
          <a:p>
            <a:pPr lvl="1" rtl="1">
              <a:buFont typeface="Wingdings" pitchFamily="2" charset="2"/>
              <a:buChar char="q"/>
            </a:pPr>
            <a:r>
              <a:rPr lang="en-US" sz="2400" b="1" dirty="0" smtClean="0"/>
              <a:t>Extensible Markup Language – XML</a:t>
            </a:r>
            <a:r>
              <a:rPr lang="ar-SA" sz="2400" b="1" dirty="0" smtClean="0"/>
              <a:t>: هي لغة </a:t>
            </a:r>
            <a:r>
              <a:rPr lang="ar-EG" sz="2400" b="1" dirty="0" smtClean="0"/>
              <a:t>ل</a:t>
            </a:r>
            <a:r>
              <a:rPr lang="ar-SA" sz="2400" b="1" dirty="0" smtClean="0"/>
              <a:t>تعريف </a:t>
            </a:r>
            <a:r>
              <a:rPr lang="ar-SA" sz="2400" b="1" dirty="0" smtClean="0"/>
              <a:t>البيانات </a:t>
            </a:r>
            <a:r>
              <a:rPr lang="ar-SA" sz="2400" b="1" dirty="0" smtClean="0"/>
              <a:t>.</a:t>
            </a:r>
            <a:endParaRPr lang="ar-SA" sz="2400" b="1" dirty="0" smtClean="0"/>
          </a:p>
          <a:p>
            <a:pPr lvl="1" rtl="1">
              <a:buFont typeface="Wingdings" pitchFamily="2" charset="2"/>
              <a:buChar char="q"/>
            </a:pPr>
            <a:r>
              <a:rPr lang="en-US" sz="2400" b="1" dirty="0" smtClean="0"/>
              <a:t>Uniform Resource Locator – URL</a:t>
            </a:r>
            <a:r>
              <a:rPr lang="ar-SA" sz="2400" b="1" dirty="0" smtClean="0"/>
              <a:t>: هو نص يعرف ويحدد عنوان مواقع صفحات الويب على الانترنت. وهو يأخذ الشكل التالي: </a:t>
            </a:r>
          </a:p>
        </p:txBody>
      </p:sp>
      <p:grpSp>
        <p:nvGrpSpPr>
          <p:cNvPr id="3" name="Group 28"/>
          <p:cNvGrpSpPr>
            <a:grpSpLocks/>
          </p:cNvGrpSpPr>
          <p:nvPr/>
        </p:nvGrpSpPr>
        <p:grpSpPr bwMode="auto">
          <a:xfrm>
            <a:off x="381001" y="4048801"/>
            <a:ext cx="9219847" cy="2274448"/>
            <a:chOff x="336" y="3216"/>
            <a:chExt cx="5227" cy="783"/>
          </a:xfrm>
        </p:grpSpPr>
        <p:sp>
          <p:nvSpPr>
            <p:cNvPr id="6" name="Text Box 13"/>
            <p:cNvSpPr txBox="1">
              <a:spLocks noChangeArrowheads="1"/>
            </p:cNvSpPr>
            <p:nvPr/>
          </p:nvSpPr>
          <p:spPr bwMode="auto">
            <a:xfrm>
              <a:off x="1296" y="3216"/>
              <a:ext cx="3408" cy="159"/>
            </a:xfrm>
            <a:prstGeom prst="rect">
              <a:avLst/>
            </a:prstGeom>
            <a:noFill/>
            <a:ln w="9525">
              <a:noFill/>
              <a:miter lim="800000"/>
              <a:headEnd/>
              <a:tailEnd/>
            </a:ln>
            <a:effectLst/>
          </p:spPr>
          <p:txBody>
            <a:bodyPr>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spcBef>
                  <a:spcPct val="50000"/>
                </a:spcBef>
              </a:pPr>
              <a:r>
                <a:rPr lang="en-US" sz="2400" b="1" dirty="0">
                  <a:solidFill>
                    <a:schemeClr val="accent5">
                      <a:lumMod val="50000"/>
                    </a:schemeClr>
                  </a:solidFill>
                  <a:latin typeface="Georgia" pitchFamily="18" charset="0"/>
                  <a:cs typeface="Simplified Arabic" pitchFamily="2" charset="-78"/>
                </a:rPr>
                <a:t>http://</a:t>
              </a:r>
              <a:r>
                <a:rPr lang="en-US" sz="2400" b="1" dirty="0" smtClean="0">
                  <a:solidFill>
                    <a:schemeClr val="accent5">
                      <a:lumMod val="50000"/>
                    </a:schemeClr>
                  </a:solidFill>
                  <a:latin typeface="Georgia" pitchFamily="18" charset="0"/>
                  <a:cs typeface="Simplified Arabic" pitchFamily="2" charset="-78"/>
                </a:rPr>
                <a:t>www.kfu.edu.sa/~kkhalil</a:t>
              </a:r>
              <a:endParaRPr lang="en-US" sz="2400" b="1" dirty="0">
                <a:solidFill>
                  <a:schemeClr val="accent5">
                    <a:lumMod val="50000"/>
                  </a:schemeClr>
                </a:solidFill>
                <a:latin typeface="Georgia" pitchFamily="18" charset="0"/>
                <a:cs typeface="Simplified Arabic" pitchFamily="2" charset="-78"/>
              </a:endParaRPr>
            </a:p>
          </p:txBody>
        </p:sp>
        <p:grpSp>
          <p:nvGrpSpPr>
            <p:cNvPr id="5" name="Group 27"/>
            <p:cNvGrpSpPr>
              <a:grpSpLocks/>
            </p:cNvGrpSpPr>
            <p:nvPr/>
          </p:nvGrpSpPr>
          <p:grpSpPr bwMode="auto">
            <a:xfrm>
              <a:off x="336" y="3338"/>
              <a:ext cx="5227" cy="661"/>
              <a:chOff x="336" y="3338"/>
              <a:chExt cx="5227" cy="661"/>
            </a:xfrm>
          </p:grpSpPr>
          <p:sp>
            <p:nvSpPr>
              <p:cNvPr id="8" name="Rectangle 14"/>
              <p:cNvSpPr>
                <a:spLocks noChangeArrowheads="1"/>
              </p:cNvSpPr>
              <p:nvPr/>
            </p:nvSpPr>
            <p:spPr bwMode="auto">
              <a:xfrm>
                <a:off x="336" y="3568"/>
                <a:ext cx="1296" cy="320"/>
              </a:xfrm>
              <a:prstGeom prst="rect">
                <a:avLst/>
              </a:prstGeom>
              <a:solidFill>
                <a:schemeClr val="accent1"/>
              </a:solidFill>
              <a:ln w="9525" algn="ctr">
                <a:miter lim="800000"/>
                <a:headEnd/>
                <a:tailEnd/>
              </a:ln>
              <a:effectLst/>
              <a:scene3d>
                <a:camera prst="legacyObliqueBottomLeft"/>
                <a:lightRig rig="legacyFlat3" dir="t"/>
              </a:scene3d>
              <a:sp3d extrusionH="430200" prstMaterial="legacyMatte">
                <a:bevelT w="13500" h="13500" prst="angle"/>
                <a:bevelB w="13500" h="13500" prst="angle"/>
                <a:extrusionClr>
                  <a:schemeClr val="accent1"/>
                </a:extrusionClr>
              </a:sp3d>
            </p:spPr>
            <p:txBody>
              <a:bodyPr wrap="none" anchor="ctr">
                <a:flatTx/>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r>
                  <a:rPr lang="ar-SA" sz="2400" b="1" dirty="0">
                    <a:solidFill>
                      <a:schemeClr val="bg1"/>
                    </a:solidFill>
                    <a:latin typeface="Georgia" pitchFamily="18" charset="0"/>
                  </a:rPr>
                  <a:t>مقاييس الشبكة</a:t>
                </a:r>
              </a:p>
              <a:p>
                <a:pPr algn="ctr"/>
                <a:r>
                  <a:rPr lang="en-US" sz="2400" b="1" dirty="0">
                    <a:solidFill>
                      <a:schemeClr val="bg1"/>
                    </a:solidFill>
                    <a:latin typeface="Georgia" pitchFamily="18" charset="0"/>
                  </a:rPr>
                  <a:t>Web Protocol</a:t>
                </a:r>
              </a:p>
            </p:txBody>
          </p:sp>
          <p:sp>
            <p:nvSpPr>
              <p:cNvPr id="9" name="Rectangle 15"/>
              <p:cNvSpPr>
                <a:spLocks noChangeArrowheads="1"/>
              </p:cNvSpPr>
              <p:nvPr/>
            </p:nvSpPr>
            <p:spPr bwMode="auto">
              <a:xfrm>
                <a:off x="1757" y="3627"/>
                <a:ext cx="1301" cy="320"/>
              </a:xfrm>
              <a:prstGeom prst="rect">
                <a:avLst/>
              </a:prstGeom>
              <a:solidFill>
                <a:schemeClr val="accent1"/>
              </a:solidFill>
              <a:ln w="9525" algn="ctr">
                <a:miter lim="800000"/>
                <a:headEnd/>
                <a:tailEnd/>
              </a:ln>
              <a:effectLst/>
              <a:scene3d>
                <a:camera prst="legacyObliqueBottomLeft"/>
                <a:lightRig rig="legacyFlat3" dir="t"/>
              </a:scene3d>
              <a:sp3d extrusionH="430200" prstMaterial="legacyMatte">
                <a:bevelT w="13500" h="13500" prst="angle"/>
                <a:bevelB w="13500" h="13500" prst="angle"/>
                <a:extrusionClr>
                  <a:schemeClr val="accent1"/>
                </a:extrusionClr>
              </a:sp3d>
            </p:spPr>
            <p:txBody>
              <a:bodyPr wrap="none" anchor="ctr">
                <a:flatTx/>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r>
                  <a:rPr lang="ar-SA" sz="2400" b="1" dirty="0">
                    <a:solidFill>
                      <a:schemeClr val="bg1"/>
                    </a:solidFill>
                    <a:latin typeface="Georgia" pitchFamily="18" charset="0"/>
                  </a:rPr>
                  <a:t>الحاسب المضيف</a:t>
                </a:r>
              </a:p>
              <a:p>
                <a:pPr algn="ctr"/>
                <a:r>
                  <a:rPr lang="en-US" sz="2400" b="1" dirty="0">
                    <a:solidFill>
                      <a:schemeClr val="bg1"/>
                    </a:solidFill>
                    <a:latin typeface="Georgia" pitchFamily="18" charset="0"/>
                  </a:rPr>
                  <a:t>Host Computer</a:t>
                </a:r>
              </a:p>
            </p:txBody>
          </p:sp>
          <p:sp>
            <p:nvSpPr>
              <p:cNvPr id="10" name="Rectangle 16"/>
              <p:cNvSpPr>
                <a:spLocks noChangeArrowheads="1"/>
              </p:cNvSpPr>
              <p:nvPr/>
            </p:nvSpPr>
            <p:spPr bwMode="auto">
              <a:xfrm>
                <a:off x="3206" y="3627"/>
                <a:ext cx="1104" cy="372"/>
              </a:xfrm>
              <a:prstGeom prst="rect">
                <a:avLst/>
              </a:prstGeom>
              <a:solidFill>
                <a:schemeClr val="accent1"/>
              </a:solidFill>
              <a:ln w="9525" algn="ctr">
                <a:miter lim="800000"/>
                <a:headEnd/>
                <a:tailEnd/>
              </a:ln>
              <a:effectLst/>
              <a:scene3d>
                <a:camera prst="legacyObliqueBottomLeft"/>
                <a:lightRig rig="legacyFlat3" dir="t"/>
              </a:scene3d>
              <a:sp3d extrusionH="430200" prstMaterial="legacyMatte">
                <a:bevelT w="13500" h="13500" prst="angle"/>
                <a:bevelB w="13500" h="13500" prst="angle"/>
                <a:extrusionClr>
                  <a:schemeClr val="accent1"/>
                </a:extrusionClr>
              </a:sp3d>
            </p:spPr>
            <p:txBody>
              <a:bodyPr wrap="none" anchor="ctr">
                <a:flatTx/>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r>
                  <a:rPr lang="ar-SA" sz="2400" b="1" dirty="0">
                    <a:solidFill>
                      <a:schemeClr val="bg1"/>
                    </a:solidFill>
                    <a:latin typeface="Georgia" pitchFamily="18" charset="0"/>
                  </a:rPr>
                  <a:t>الامتداد</a:t>
                </a:r>
              </a:p>
              <a:p>
                <a:pPr algn="ctr"/>
                <a:r>
                  <a:rPr lang="en-US" sz="2400" b="1" dirty="0" smtClean="0">
                    <a:solidFill>
                      <a:schemeClr val="bg1"/>
                    </a:solidFill>
                    <a:latin typeface="Georgia" pitchFamily="18" charset="0"/>
                  </a:rPr>
                  <a:t>Extension</a:t>
                </a:r>
                <a:endParaRPr lang="ar-SA" sz="2400" b="1" dirty="0" smtClean="0">
                  <a:solidFill>
                    <a:schemeClr val="bg1"/>
                  </a:solidFill>
                  <a:latin typeface="Georgia" pitchFamily="18" charset="0"/>
                </a:endParaRPr>
              </a:p>
              <a:p>
                <a:pPr algn="ctr"/>
                <a:r>
                  <a:rPr lang="en-US" sz="2400" b="1" dirty="0" smtClean="0">
                    <a:solidFill>
                      <a:schemeClr val="bg1"/>
                    </a:solidFill>
                    <a:latin typeface="Georgia" pitchFamily="18" charset="0"/>
                  </a:rPr>
                  <a:t> or domain</a:t>
                </a:r>
                <a:endParaRPr lang="en-US" sz="2400" b="1" dirty="0">
                  <a:solidFill>
                    <a:schemeClr val="bg1"/>
                  </a:solidFill>
                  <a:latin typeface="Georgia" pitchFamily="18" charset="0"/>
                </a:endParaRPr>
              </a:p>
            </p:txBody>
          </p:sp>
          <p:sp>
            <p:nvSpPr>
              <p:cNvPr id="12" name="Rectangle 17"/>
              <p:cNvSpPr>
                <a:spLocks noChangeArrowheads="1"/>
              </p:cNvSpPr>
              <p:nvPr/>
            </p:nvSpPr>
            <p:spPr bwMode="auto">
              <a:xfrm>
                <a:off x="4459" y="3408"/>
                <a:ext cx="1104" cy="320"/>
              </a:xfrm>
              <a:prstGeom prst="rect">
                <a:avLst/>
              </a:prstGeom>
              <a:solidFill>
                <a:schemeClr val="accent1"/>
              </a:solidFill>
              <a:ln w="9525" algn="ctr">
                <a:miter lim="800000"/>
                <a:headEnd/>
                <a:tailEnd/>
              </a:ln>
              <a:effectLst/>
              <a:scene3d>
                <a:camera prst="legacyObliqueBottomLeft"/>
                <a:lightRig rig="legacyFlat3" dir="t"/>
              </a:scene3d>
              <a:sp3d extrusionH="430200" prstMaterial="legacyMatte">
                <a:bevelT w="13500" h="13500" prst="angle"/>
                <a:bevelB w="13500" h="13500" prst="angle"/>
                <a:extrusionClr>
                  <a:schemeClr val="accent1"/>
                </a:extrusionClr>
              </a:sp3d>
            </p:spPr>
            <p:txBody>
              <a:bodyPr wrap="none" anchor="ctr">
                <a:flatTx/>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r>
                  <a:rPr lang="ar-SA" sz="2400" b="1">
                    <a:solidFill>
                      <a:schemeClr val="bg1"/>
                    </a:solidFill>
                    <a:latin typeface="Georgia" pitchFamily="18" charset="0"/>
                  </a:rPr>
                  <a:t>الفهرس</a:t>
                </a:r>
              </a:p>
              <a:p>
                <a:pPr algn="ctr"/>
                <a:r>
                  <a:rPr lang="en-US" sz="2400" b="1">
                    <a:solidFill>
                      <a:schemeClr val="bg1"/>
                    </a:solidFill>
                    <a:latin typeface="Georgia" pitchFamily="18" charset="0"/>
                  </a:rPr>
                  <a:t>Directory</a:t>
                </a:r>
              </a:p>
            </p:txBody>
          </p:sp>
          <p:sp>
            <p:nvSpPr>
              <p:cNvPr id="13" name="Line 22"/>
              <p:cNvSpPr>
                <a:spLocks noChangeShapeType="1"/>
              </p:cNvSpPr>
              <p:nvPr/>
            </p:nvSpPr>
            <p:spPr bwMode="auto">
              <a:xfrm flipH="1" flipV="1">
                <a:off x="4080" y="3338"/>
                <a:ext cx="240" cy="96"/>
              </a:xfrm>
              <a:prstGeom prst="line">
                <a:avLst/>
              </a:prstGeom>
              <a:noFill/>
              <a:ln w="28575">
                <a:solidFill>
                  <a:schemeClr val="tx1"/>
                </a:solidFill>
                <a:round/>
                <a:headEnd/>
                <a:tailEnd type="triangle" w="med" len="med"/>
              </a:ln>
              <a:effectLst/>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ar-SA" sz="2400">
                  <a:solidFill>
                    <a:schemeClr val="bg1"/>
                  </a:solidFill>
                </a:endParaRPr>
              </a:p>
            </p:txBody>
          </p:sp>
          <p:sp>
            <p:nvSpPr>
              <p:cNvPr id="14" name="Line 23"/>
              <p:cNvSpPr>
                <a:spLocks noChangeShapeType="1"/>
              </p:cNvSpPr>
              <p:nvPr/>
            </p:nvSpPr>
            <p:spPr bwMode="auto">
              <a:xfrm flipH="1" flipV="1">
                <a:off x="3360" y="3391"/>
                <a:ext cx="240" cy="209"/>
              </a:xfrm>
              <a:prstGeom prst="line">
                <a:avLst/>
              </a:prstGeom>
              <a:noFill/>
              <a:ln w="28575">
                <a:solidFill>
                  <a:schemeClr val="tx1"/>
                </a:solidFill>
                <a:round/>
                <a:headEnd/>
                <a:tailEnd type="triangle" w="med" len="med"/>
              </a:ln>
              <a:effectLst/>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ar-SA" sz="2400">
                  <a:solidFill>
                    <a:schemeClr val="bg1"/>
                  </a:solidFill>
                </a:endParaRPr>
              </a:p>
            </p:txBody>
          </p:sp>
          <p:sp>
            <p:nvSpPr>
              <p:cNvPr id="15" name="Line 24"/>
              <p:cNvSpPr>
                <a:spLocks noChangeShapeType="1"/>
              </p:cNvSpPr>
              <p:nvPr/>
            </p:nvSpPr>
            <p:spPr bwMode="auto">
              <a:xfrm flipV="1">
                <a:off x="2544" y="3338"/>
                <a:ext cx="298" cy="262"/>
              </a:xfrm>
              <a:prstGeom prst="line">
                <a:avLst/>
              </a:prstGeom>
              <a:noFill/>
              <a:ln w="28575">
                <a:solidFill>
                  <a:schemeClr val="tx1"/>
                </a:solidFill>
                <a:round/>
                <a:headEnd/>
                <a:tailEnd type="triangle" w="med" len="med"/>
              </a:ln>
              <a:effectLst/>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ar-SA" sz="2400">
                  <a:solidFill>
                    <a:schemeClr val="bg1"/>
                  </a:solidFill>
                </a:endParaRPr>
              </a:p>
            </p:txBody>
          </p:sp>
          <p:sp>
            <p:nvSpPr>
              <p:cNvPr id="16" name="Line 25"/>
              <p:cNvSpPr>
                <a:spLocks noChangeShapeType="1"/>
              </p:cNvSpPr>
              <p:nvPr/>
            </p:nvSpPr>
            <p:spPr bwMode="auto">
              <a:xfrm flipV="1">
                <a:off x="1200" y="3338"/>
                <a:ext cx="1210" cy="262"/>
              </a:xfrm>
              <a:prstGeom prst="line">
                <a:avLst/>
              </a:prstGeom>
              <a:noFill/>
              <a:ln w="28575">
                <a:solidFill>
                  <a:schemeClr val="tx1"/>
                </a:solidFill>
                <a:round/>
                <a:headEnd/>
                <a:tailEnd type="triangle" w="med" len="med"/>
              </a:ln>
              <a:effectLst/>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ar-SA" sz="2400">
                  <a:solidFill>
                    <a:schemeClr val="bg1"/>
                  </a:solidFill>
                </a:endParaRPr>
              </a:p>
            </p:txBody>
          </p:sp>
          <p:sp>
            <p:nvSpPr>
              <p:cNvPr id="17" name="Line 26"/>
              <p:cNvSpPr>
                <a:spLocks noChangeShapeType="1"/>
              </p:cNvSpPr>
              <p:nvPr/>
            </p:nvSpPr>
            <p:spPr bwMode="auto">
              <a:xfrm flipV="1">
                <a:off x="1200" y="3360"/>
                <a:ext cx="576" cy="240"/>
              </a:xfrm>
              <a:prstGeom prst="line">
                <a:avLst/>
              </a:prstGeom>
              <a:noFill/>
              <a:ln w="28575">
                <a:solidFill>
                  <a:schemeClr val="tx1"/>
                </a:solidFill>
                <a:round/>
                <a:headEnd/>
                <a:tailEnd type="triangle" w="med" len="med"/>
              </a:ln>
              <a:effectLst/>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ar-SA" sz="2400">
                  <a:solidFill>
                    <a:schemeClr val="bg1"/>
                  </a:solidFill>
                </a:endParaRPr>
              </a:p>
            </p:txBody>
          </p:sp>
        </p:grpSp>
      </p:gr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1" rtl="1"/>
            <a:r>
              <a:rPr lang="ar-EG" b="1" dirty="0" smtClean="0">
                <a:solidFill>
                  <a:srgbClr val="009900"/>
                </a:solidFill>
                <a:cs typeface="Arial" pitchFamily="34" charset="0"/>
              </a:rPr>
              <a:t>مفاهيم </a:t>
            </a:r>
            <a:r>
              <a:rPr lang="ar-SA" b="1" dirty="0" smtClean="0">
                <a:solidFill>
                  <a:srgbClr val="009900"/>
                </a:solidFill>
                <a:cs typeface="Arial" pitchFamily="34" charset="0"/>
              </a:rPr>
              <a:t> الانترنت </a:t>
            </a:r>
            <a:r>
              <a:rPr lang="en-US" b="1" dirty="0" smtClean="0">
                <a:solidFill>
                  <a:srgbClr val="009900"/>
                </a:solidFill>
                <a:cs typeface="Arial" pitchFamily="34" charset="0"/>
              </a:rPr>
              <a:t>Internet</a:t>
            </a:r>
            <a:endParaRPr lang="en-US" b="1" dirty="0">
              <a:solidFill>
                <a:srgbClr val="009900"/>
              </a:solidFill>
              <a:cs typeface="Arial" pitchFamily="34" charset="0"/>
            </a:endParaRP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18</a:t>
            </a:fld>
            <a:endParaRPr lang="en-US" dirty="0"/>
          </a:p>
        </p:txBody>
      </p:sp>
      <p:sp>
        <p:nvSpPr>
          <p:cNvPr id="11" name="Content Placeholder 10"/>
          <p:cNvSpPr>
            <a:spLocks noGrp="1"/>
          </p:cNvSpPr>
          <p:nvPr>
            <p:ph idx="1"/>
          </p:nvPr>
        </p:nvSpPr>
        <p:spPr>
          <a:xfrm>
            <a:off x="309530" y="1214422"/>
            <a:ext cx="9519114" cy="4953000"/>
          </a:xfrm>
        </p:spPr>
        <p:txBody>
          <a:bodyPr/>
          <a:lstStyle/>
          <a:p>
            <a:pPr rtl="1">
              <a:buFont typeface="Wingdings" pitchFamily="2" charset="2"/>
              <a:buChar char="q"/>
            </a:pPr>
            <a:endParaRPr lang="ar-EG" sz="2400" b="1" dirty="0" smtClean="0"/>
          </a:p>
          <a:p>
            <a:pPr rtl="1">
              <a:buFont typeface="Wingdings" pitchFamily="2" charset="2"/>
              <a:buChar char="q"/>
            </a:pPr>
            <a:r>
              <a:rPr lang="ar-SA" sz="2400" b="1" dirty="0" smtClean="0"/>
              <a:t>محركات البحث </a:t>
            </a:r>
            <a:r>
              <a:rPr lang="en-US" sz="2400" b="1" dirty="0" smtClean="0"/>
              <a:t>search engine </a:t>
            </a:r>
            <a:r>
              <a:rPr lang="ar-SA" sz="2400" b="1" dirty="0" smtClean="0"/>
              <a:t>: </a:t>
            </a:r>
          </a:p>
          <a:p>
            <a:pPr lvl="1" rtl="1">
              <a:buFont typeface="Wingdings" pitchFamily="2" charset="2"/>
              <a:buChar char="q"/>
            </a:pPr>
            <a:r>
              <a:rPr lang="ar-SA" sz="2400" b="1" dirty="0" smtClean="0"/>
              <a:t>هو برنامج يتيح للمستخدمين البحث </a:t>
            </a:r>
            <a:r>
              <a:rPr lang="ar-EG" sz="2400" b="1" dirty="0" smtClean="0"/>
              <a:t>باستخدام </a:t>
            </a:r>
            <a:r>
              <a:rPr lang="ar-SA" sz="2400" b="1" dirty="0" smtClean="0"/>
              <a:t>كلمات </a:t>
            </a:r>
            <a:r>
              <a:rPr lang="ar-SA" sz="2400" b="1" dirty="0" smtClean="0"/>
              <a:t>محددة ضمن مصادر الإنترنت المختلفة (مواقع الويب ومواقع </a:t>
            </a:r>
            <a:r>
              <a:rPr lang="en-US" sz="2400" b="1" dirty="0" smtClean="0"/>
              <a:t>FTP</a:t>
            </a:r>
            <a:r>
              <a:rPr lang="ar-SA" sz="2400" b="1" dirty="0" smtClean="0"/>
              <a:t> و </a:t>
            </a:r>
            <a:r>
              <a:rPr lang="en-US" sz="2400" b="1" dirty="0" smtClean="0"/>
              <a:t>Telnet</a:t>
            </a:r>
            <a:r>
              <a:rPr lang="ar-SA" sz="2400" b="1" dirty="0" smtClean="0"/>
              <a:t>)، ويتألف محرك البحث من ثلاثة أجزاء رئيسة هي:</a:t>
            </a:r>
          </a:p>
          <a:p>
            <a:pPr marL="914400" lvl="1" indent="-457200" rtl="1">
              <a:buFont typeface="Wingdings" pitchFamily="2" charset="2"/>
              <a:buChar char="q"/>
            </a:pPr>
            <a:r>
              <a:rPr lang="ar-SA" sz="2400" b="1" u="sng" dirty="0" smtClean="0"/>
              <a:t>برنامج العنكبوت </a:t>
            </a:r>
            <a:r>
              <a:rPr lang="en-US" sz="2400" b="1" u="sng" dirty="0" smtClean="0"/>
              <a:t> web spider</a:t>
            </a:r>
            <a:r>
              <a:rPr lang="ar-SA" sz="2400" b="1" u="sng" dirty="0" smtClean="0"/>
              <a:t>:</a:t>
            </a:r>
            <a:r>
              <a:rPr lang="ar-SA" sz="2400" b="1" dirty="0" smtClean="0"/>
              <a:t> تستخدم محركات البحث برنامج العنكبوت لإيجاد صفحات جديدة على الويب لأخذها بالاعتبار، ويسمى أيضاً بالزاحف </a:t>
            </a:r>
            <a:r>
              <a:rPr lang="en-US" sz="2400" b="1" dirty="0" smtClean="0"/>
              <a:t>web crawler</a:t>
            </a:r>
            <a:r>
              <a:rPr lang="ar-SA" sz="2400" b="1" dirty="0" smtClean="0"/>
              <a:t> لأنه يُبحر في الإنترنت بهدوء لزيارة صفحات الويب والإطلاع على محتوياتها، ويأخذ هذا البرنامج مؤشرات المواقع من عنوان الصفحة </a:t>
            </a:r>
            <a:r>
              <a:rPr lang="en-US" sz="2400" b="1" dirty="0" smtClean="0"/>
              <a:t>title</a:t>
            </a:r>
            <a:r>
              <a:rPr lang="ar-SA" sz="2400" b="1" dirty="0" smtClean="0"/>
              <a:t>، والكلمات </a:t>
            </a:r>
            <a:r>
              <a:rPr lang="ar-SA" sz="2400" b="1" dirty="0" err="1" smtClean="0"/>
              <a:t>المفتاحية</a:t>
            </a:r>
            <a:r>
              <a:rPr lang="ar-SA" sz="2400" b="1" dirty="0" smtClean="0"/>
              <a:t> </a:t>
            </a:r>
            <a:r>
              <a:rPr lang="en-US" sz="2400" b="1" dirty="0" smtClean="0"/>
              <a:t>keywords</a:t>
            </a:r>
            <a:r>
              <a:rPr lang="ar-SA" sz="2400" b="1" dirty="0" smtClean="0"/>
              <a:t> التي تحويها، ومحتويات محددات الميتا (</a:t>
            </a:r>
            <a:r>
              <a:rPr lang="en-US" sz="2400" b="1" dirty="0" smtClean="0"/>
              <a:t>Meta tags</a:t>
            </a:r>
            <a:r>
              <a:rPr lang="ar-SA" sz="2400" b="1" dirty="0" smtClean="0"/>
              <a:t>) فيها. ويتعقب البرنامج الروابط (</a:t>
            </a:r>
            <a:r>
              <a:rPr lang="en-US" sz="2400" b="1" dirty="0" smtClean="0"/>
              <a:t>links</a:t>
            </a:r>
            <a:r>
              <a:rPr lang="ar-SA" sz="2400" b="1" dirty="0" smtClean="0"/>
              <a:t>) في الصفحات لزيارة صفحات أخرى. تتم هذه الزيارات لوضع النصوص المنتقاة</a:t>
            </a:r>
            <a:endParaRPr lang="en-US" sz="2400" b="1"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1" rtl="1"/>
            <a:r>
              <a:rPr lang="ar-EG" b="1" dirty="0" smtClean="0">
                <a:cs typeface="Arial" pitchFamily="34" charset="0"/>
              </a:rPr>
              <a:t>مفاهيم </a:t>
            </a:r>
            <a:r>
              <a:rPr lang="ar-SA" b="1" dirty="0" smtClean="0">
                <a:cs typeface="Arial" pitchFamily="34" charset="0"/>
              </a:rPr>
              <a:t> الانترنت </a:t>
            </a:r>
            <a:r>
              <a:rPr lang="en-US" b="1" dirty="0" smtClean="0">
                <a:cs typeface="Arial" pitchFamily="34" charset="0"/>
              </a:rPr>
              <a:t>Internet</a:t>
            </a:r>
            <a:endParaRPr lang="en-US" b="1" dirty="0">
              <a:cs typeface="Arial" pitchFamily="34" charset="0"/>
            </a:endParaRP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19</a:t>
            </a:fld>
            <a:endParaRPr lang="en-US" dirty="0"/>
          </a:p>
        </p:txBody>
      </p:sp>
      <p:sp>
        <p:nvSpPr>
          <p:cNvPr id="11" name="Content Placeholder 10"/>
          <p:cNvSpPr>
            <a:spLocks noGrp="1"/>
          </p:cNvSpPr>
          <p:nvPr>
            <p:ph idx="1"/>
          </p:nvPr>
        </p:nvSpPr>
        <p:spPr>
          <a:xfrm>
            <a:off x="307183" y="1190644"/>
            <a:ext cx="9521461" cy="4953000"/>
          </a:xfrm>
        </p:spPr>
        <p:txBody>
          <a:bodyPr/>
          <a:lstStyle/>
          <a:p>
            <a:pPr rtl="1">
              <a:buFont typeface="Wingdings" pitchFamily="2" charset="2"/>
              <a:buChar char="q"/>
            </a:pPr>
            <a:endParaRPr lang="ar-EG" sz="2400" b="1" dirty="0" smtClean="0"/>
          </a:p>
          <a:p>
            <a:pPr rtl="1">
              <a:buFont typeface="Wingdings" pitchFamily="2" charset="2"/>
              <a:buChar char="q"/>
            </a:pPr>
            <a:r>
              <a:rPr lang="ar-SA" sz="2400" b="1" dirty="0" smtClean="0"/>
              <a:t>محركات البحث </a:t>
            </a:r>
            <a:r>
              <a:rPr lang="en-US" sz="2400" b="1" dirty="0" smtClean="0"/>
              <a:t>search engine </a:t>
            </a:r>
            <a:r>
              <a:rPr lang="ar-SA" sz="2400" b="1" dirty="0" smtClean="0"/>
              <a:t>: </a:t>
            </a:r>
          </a:p>
          <a:p>
            <a:pPr marL="971550" lvl="1" indent="0" rtl="1">
              <a:buFont typeface="Wingdings" pitchFamily="2" charset="2"/>
              <a:buChar char="q"/>
            </a:pPr>
            <a:r>
              <a:rPr lang="ar-SA" sz="2400" b="1" dirty="0" smtClean="0"/>
              <a:t>نظام </a:t>
            </a:r>
            <a:r>
              <a:rPr lang="ar-SA" sz="2400" b="1" dirty="0" smtClean="0"/>
              <a:t>الفهارس لمحرك </a:t>
            </a:r>
            <a:r>
              <a:rPr lang="ar-SA" sz="2400" b="1" dirty="0" smtClean="0"/>
              <a:t>البحث، ينظم </a:t>
            </a:r>
            <a:r>
              <a:rPr lang="ar-SA" sz="2400" b="1" dirty="0" smtClean="0"/>
              <a:t>محرك البحث زيارات دورية للمواقع الموجودة في الفهرس للتأكد من التعديلات التي </a:t>
            </a:r>
            <a:r>
              <a:rPr lang="ar-EG" sz="2400" b="1" dirty="0" smtClean="0"/>
              <a:t>تحدث علي </a:t>
            </a:r>
            <a:r>
              <a:rPr lang="ar-SA" sz="2400" b="1" dirty="0" smtClean="0"/>
              <a:t>المواقع </a:t>
            </a:r>
            <a:r>
              <a:rPr lang="ar-SA" sz="2400" b="1" dirty="0" smtClean="0"/>
              <a:t>المفهرسة.</a:t>
            </a:r>
          </a:p>
          <a:p>
            <a:pPr marL="971550" lvl="1" indent="-514350" rtl="1">
              <a:buFont typeface="Wingdings" pitchFamily="2" charset="2"/>
              <a:buChar char="q"/>
            </a:pPr>
            <a:r>
              <a:rPr lang="ar-SA" sz="2400" b="1" u="sng" dirty="0" smtClean="0"/>
              <a:t>برنامج المُفهرس </a:t>
            </a:r>
            <a:r>
              <a:rPr lang="en-US" sz="2400" b="1" u="sng" dirty="0" smtClean="0"/>
              <a:t>indexer</a:t>
            </a:r>
            <a:r>
              <a:rPr lang="ar-SA" sz="2400" b="1" u="sng" dirty="0" smtClean="0"/>
              <a:t>:</a:t>
            </a:r>
            <a:r>
              <a:rPr lang="ar-SA" sz="2400" b="1" dirty="0" smtClean="0"/>
              <a:t> يمثل الكتالوج </a:t>
            </a:r>
            <a:r>
              <a:rPr lang="en-US" sz="2400" b="1" dirty="0" smtClean="0"/>
              <a:t>catalogue</a:t>
            </a:r>
            <a:r>
              <a:rPr lang="ar-SA" sz="2400" b="1" dirty="0" smtClean="0"/>
              <a:t> أحيانا، يجمع ويخزن البيانات في قاعدة بيانات ضخمة توصف صفحات الويب وتصنفها، وتعتمد في هذا التوصيف على المعلومات التي حصلت عليها من برنامج العنكبوت </a:t>
            </a:r>
            <a:r>
              <a:rPr lang="en-US" sz="2400" b="1" dirty="0" smtClean="0"/>
              <a:t>web spider</a:t>
            </a:r>
            <a:r>
              <a:rPr lang="ar-SA" sz="2400" b="1" dirty="0" smtClean="0"/>
              <a:t>. كما تعتمد على بعض المعايير مثل الكلمات الأكثر تكراراً من غيرها، وتختلف محركات البحث عن بعضها في هذه المعايير، إضافة إلى اختلافها في خوارزميات التصنيف </a:t>
            </a:r>
            <a:r>
              <a:rPr lang="en-US" sz="2400" b="1" dirty="0" smtClean="0"/>
              <a:t>ranking algorithms</a:t>
            </a:r>
            <a:r>
              <a:rPr lang="ar-SA" sz="2400" b="1" dirty="0" smtClean="0"/>
              <a:t>.</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1" rtl="1"/>
            <a:r>
              <a:rPr lang="ar-EG" b="1" dirty="0" smtClean="0">
                <a:solidFill>
                  <a:srgbClr val="009900"/>
                </a:solidFill>
                <a:cs typeface="Arial" pitchFamily="34" charset="0"/>
              </a:rPr>
              <a:t>مفاهيم </a:t>
            </a:r>
            <a:r>
              <a:rPr lang="ar-SA" b="1" dirty="0" smtClean="0">
                <a:solidFill>
                  <a:srgbClr val="009900"/>
                </a:solidFill>
                <a:cs typeface="Arial" pitchFamily="34" charset="0"/>
              </a:rPr>
              <a:t> الانترنت </a:t>
            </a:r>
            <a:r>
              <a:rPr lang="en-US" b="1" dirty="0" smtClean="0">
                <a:solidFill>
                  <a:srgbClr val="009900"/>
                </a:solidFill>
                <a:cs typeface="Arial" pitchFamily="34" charset="0"/>
              </a:rPr>
              <a:t>Internet</a:t>
            </a:r>
            <a:endParaRPr lang="en-US" b="1" dirty="0">
              <a:solidFill>
                <a:srgbClr val="009900"/>
              </a:solidFill>
              <a:cs typeface="Arial" pitchFamily="34" charset="0"/>
            </a:endParaRP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20</a:t>
            </a:fld>
            <a:endParaRPr lang="en-US" dirty="0"/>
          </a:p>
        </p:txBody>
      </p:sp>
      <p:sp>
        <p:nvSpPr>
          <p:cNvPr id="11" name="Content Placeholder 10"/>
          <p:cNvSpPr>
            <a:spLocks noGrp="1"/>
          </p:cNvSpPr>
          <p:nvPr>
            <p:ph idx="1"/>
          </p:nvPr>
        </p:nvSpPr>
        <p:spPr>
          <a:xfrm>
            <a:off x="309530" y="1214422"/>
            <a:ext cx="9519114" cy="4953000"/>
          </a:xfrm>
        </p:spPr>
        <p:txBody>
          <a:bodyPr/>
          <a:lstStyle/>
          <a:p>
            <a:pPr rtl="1">
              <a:buFont typeface="Wingdings" pitchFamily="2" charset="2"/>
              <a:buChar char="q"/>
            </a:pPr>
            <a:endParaRPr lang="ar-EG" sz="2400" b="1" dirty="0" smtClean="0"/>
          </a:p>
          <a:p>
            <a:pPr rtl="1">
              <a:buFont typeface="Wingdings" pitchFamily="2" charset="2"/>
              <a:buChar char="q"/>
            </a:pPr>
            <a:r>
              <a:rPr lang="ar-SA" sz="2400" b="1" dirty="0" smtClean="0"/>
              <a:t>محركات البحث </a:t>
            </a:r>
            <a:r>
              <a:rPr lang="en-US" sz="2400" b="1" dirty="0" smtClean="0"/>
              <a:t>search engine </a:t>
            </a:r>
            <a:r>
              <a:rPr lang="ar-SA" sz="2400" b="1" dirty="0" smtClean="0"/>
              <a:t>: </a:t>
            </a:r>
          </a:p>
          <a:p>
            <a:pPr marL="971550" lvl="1" indent="-514350" rtl="1">
              <a:buFont typeface="Wingdings" pitchFamily="2" charset="2"/>
              <a:buChar char="q"/>
            </a:pPr>
            <a:r>
              <a:rPr lang="ar-SA" sz="2400" b="1" u="sng" dirty="0" smtClean="0"/>
              <a:t>برنامج محرك البحث: </a:t>
            </a:r>
            <a:r>
              <a:rPr lang="ar-SA" sz="2400" b="1" dirty="0" smtClean="0"/>
              <a:t>يبدأ دور برنامج محرك البحث عند كتابة كلمة مفتاحية (</a:t>
            </a:r>
            <a:r>
              <a:rPr lang="en-US" sz="2400" b="1" dirty="0" smtClean="0"/>
              <a:t>keyword</a:t>
            </a:r>
            <a:r>
              <a:rPr lang="ar-SA" sz="2400" b="1" dirty="0" smtClean="0"/>
              <a:t>) في مربع البحث (</a:t>
            </a:r>
            <a:r>
              <a:rPr lang="en-US" sz="2400" b="1" dirty="0" smtClean="0"/>
              <a:t>search box</a:t>
            </a:r>
            <a:r>
              <a:rPr lang="ar-SA" sz="2400" b="1" dirty="0" smtClean="0"/>
              <a:t>)؛ إذ يأخذ هذا البرنامج الكلمة </a:t>
            </a:r>
            <a:r>
              <a:rPr lang="ar-SA" sz="2400" b="1" dirty="0" err="1" smtClean="0"/>
              <a:t>المفتاحية</a:t>
            </a:r>
            <a:r>
              <a:rPr lang="ar-SA" sz="2400" b="1" dirty="0" smtClean="0"/>
              <a:t> ويبحث عن صفحات الويب التي تحقق الاستعلام الذي كونه برنامج المُفهرس في قاعدة بيانات الفهرس، ثم تعرض نتيجة البحث المتمثلة بصفحات الويب التي طلبها المستخدم في نافذة متصفح الويب. مثل </a:t>
            </a:r>
            <a:r>
              <a:rPr lang="en-US" sz="2400" b="1" dirty="0" smtClean="0"/>
              <a:t>Google</a:t>
            </a:r>
            <a:r>
              <a:rPr lang="ar-SY" sz="2400" b="1" dirty="0" smtClean="0"/>
              <a:t> </a:t>
            </a:r>
            <a:r>
              <a:rPr lang="en-US" sz="2400" b="1" dirty="0" smtClean="0"/>
              <a:t>AltaVista </a:t>
            </a:r>
            <a:r>
              <a:rPr lang="ar-SA" sz="2400" b="1" dirty="0" smtClean="0"/>
              <a:t>، </a:t>
            </a:r>
            <a:r>
              <a:rPr lang="en-US" sz="2400" b="1" dirty="0" smtClean="0"/>
              <a:t>Lycos</a:t>
            </a:r>
            <a:r>
              <a:rPr lang="ar-SA" sz="2400" b="1" dirty="0" smtClean="0"/>
              <a:t>. تختلف محركات البحث فيما بينها بأسلوب عملها، فمثلاً: تحتفظ قاعدة بيانات ألتافيستا بكل تفاصيل صفحة الويب بينما تحتفظ محركات أخرى بالعناوين الرئيسة للصفحات فقط، مما يؤدي إلى اختلاف بدقة النتائج.</a:t>
            </a:r>
            <a:endParaRPr lang="en-US" sz="2400" b="1" dirty="0" smtClean="0"/>
          </a:p>
          <a:p>
            <a:pPr marL="914400" lvl="1" indent="-457200" rtl="1">
              <a:buFont typeface="Wingdings" pitchFamily="2" charset="2"/>
              <a:buChar char="q"/>
            </a:pPr>
            <a:endParaRPr lang="ar-SA" sz="2400" b="1"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1" rtl="1"/>
            <a:r>
              <a:rPr lang="ar-EG" b="1" dirty="0" smtClean="0">
                <a:solidFill>
                  <a:srgbClr val="009900"/>
                </a:solidFill>
                <a:cs typeface="Arial" pitchFamily="34" charset="0"/>
              </a:rPr>
              <a:t>مفاهيم </a:t>
            </a:r>
            <a:r>
              <a:rPr lang="ar-SA" b="1" dirty="0" smtClean="0">
                <a:solidFill>
                  <a:srgbClr val="009900"/>
                </a:solidFill>
                <a:cs typeface="Arial" pitchFamily="34" charset="0"/>
              </a:rPr>
              <a:t> الانترنت </a:t>
            </a:r>
            <a:r>
              <a:rPr lang="en-US" b="1" dirty="0" smtClean="0">
                <a:solidFill>
                  <a:srgbClr val="009900"/>
                </a:solidFill>
                <a:cs typeface="Arial" pitchFamily="34" charset="0"/>
              </a:rPr>
              <a:t>Internet</a:t>
            </a:r>
            <a:endParaRPr lang="en-US" b="1" dirty="0">
              <a:solidFill>
                <a:srgbClr val="009900"/>
              </a:solidFill>
              <a:cs typeface="Arial" pitchFamily="34" charset="0"/>
            </a:endParaRP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21</a:t>
            </a:fld>
            <a:endParaRPr lang="en-US" dirty="0"/>
          </a:p>
        </p:txBody>
      </p:sp>
      <p:sp>
        <p:nvSpPr>
          <p:cNvPr id="11" name="Content Placeholder 10"/>
          <p:cNvSpPr>
            <a:spLocks noGrp="1"/>
          </p:cNvSpPr>
          <p:nvPr>
            <p:ph idx="1"/>
          </p:nvPr>
        </p:nvSpPr>
        <p:spPr>
          <a:xfrm>
            <a:off x="309530" y="1214422"/>
            <a:ext cx="9519114" cy="4953000"/>
          </a:xfrm>
        </p:spPr>
        <p:txBody>
          <a:bodyPr/>
          <a:lstStyle/>
          <a:p>
            <a:pPr rtl="1"/>
            <a:endParaRPr lang="ar-SA" sz="2400" b="1" dirty="0" smtClean="0"/>
          </a:p>
          <a:p>
            <a:pPr marL="914400" lvl="1" indent="-457200" rtl="1">
              <a:buFont typeface="Wingdings" pitchFamily="2" charset="2"/>
              <a:buChar char="q"/>
            </a:pPr>
            <a:r>
              <a:rPr lang="ar-SA" sz="2400" b="1" dirty="0" smtClean="0"/>
              <a:t>المدخل </a:t>
            </a:r>
            <a:r>
              <a:rPr lang="en-US" sz="2400" b="1" dirty="0" smtClean="0"/>
              <a:t>Portal</a:t>
            </a:r>
            <a:r>
              <a:rPr lang="ar-SA" sz="2400" b="1" dirty="0" smtClean="0"/>
              <a:t>: هو معروف بصفحة الروابط ويضم موقع لمحرك البحث على الانترنت ويمثل نقطة دخول الأولى إلى الانترنت، ويقدم المدخل خدمات البريد الإلكتروني الاخبار </a:t>
            </a:r>
            <a:r>
              <a:rPr lang="ar-SA" sz="2400" b="1" dirty="0" smtClean="0"/>
              <a:t>ألعاب</a:t>
            </a:r>
            <a:r>
              <a:rPr lang="ar-EG" sz="2400" b="1" dirty="0" smtClean="0"/>
              <a:t> </a:t>
            </a:r>
            <a:r>
              <a:rPr lang="ar-SA" sz="2400" b="1" dirty="0" smtClean="0"/>
              <a:t>وتسلية </a:t>
            </a:r>
            <a:r>
              <a:rPr lang="ar-SA" sz="2400" b="1" dirty="0" smtClean="0"/>
              <a:t>والمنتديات. </a:t>
            </a:r>
            <a:r>
              <a:rPr lang="en-US" sz="2400" b="1" dirty="0" smtClean="0"/>
              <a:t>Yahoo</a:t>
            </a:r>
            <a:r>
              <a:rPr lang="ar-SA" sz="2400" b="1" dirty="0" smtClean="0"/>
              <a:t>، </a:t>
            </a:r>
            <a:r>
              <a:rPr lang="en-US" sz="2400" b="1" dirty="0" err="1" smtClean="0"/>
              <a:t>iGoogle</a:t>
            </a:r>
            <a:r>
              <a:rPr lang="ar-SA" sz="2400" b="1" dirty="0" smtClean="0"/>
              <a:t>.</a:t>
            </a:r>
          </a:p>
          <a:p>
            <a:pPr lvl="1" rtl="1">
              <a:buFont typeface="Wingdings" pitchFamily="2" charset="2"/>
              <a:buChar char="q"/>
            </a:pPr>
            <a:r>
              <a:rPr lang="ar-SA" sz="2400" b="1" dirty="0" smtClean="0"/>
              <a:t>تكنولوجيا الدفع </a:t>
            </a:r>
            <a:r>
              <a:rPr lang="en-US" sz="2400" b="1" dirty="0" smtClean="0"/>
              <a:t>Push Technology or server push</a:t>
            </a:r>
            <a:r>
              <a:rPr lang="ar-SA" sz="2400" b="1" dirty="0" smtClean="0"/>
              <a:t>: هي نوع من الاتصالات المعتمدة على الانترنت </a:t>
            </a:r>
            <a:r>
              <a:rPr lang="ar-SA" sz="2400" b="1" dirty="0" smtClean="0"/>
              <a:t>حيث</a:t>
            </a:r>
            <a:r>
              <a:rPr lang="ar-EG" sz="2400" b="1" smtClean="0"/>
              <a:t> يوفر</a:t>
            </a:r>
            <a:r>
              <a:rPr lang="ar-SA" sz="2400" b="1" smtClean="0"/>
              <a:t> </a:t>
            </a:r>
            <a:r>
              <a:rPr lang="ar-SA" sz="2400" b="1" dirty="0" smtClean="0"/>
              <a:t>وسيلة للحصول على المعلومات من الانترنت وتحميلها على جهاز الكمبيوتر اعتمادا على بيانات محددة سابقا من قبل المستخدم توضح اهتماماته. وهو نموذج يسمى </a:t>
            </a:r>
            <a:r>
              <a:rPr lang="en-US" sz="2400" b="1" dirty="0" smtClean="0"/>
              <a:t>publish/subscribe</a:t>
            </a:r>
            <a:r>
              <a:rPr lang="ar-SA" sz="2400" b="1" dirty="0" smtClean="0"/>
              <a:t>.</a:t>
            </a:r>
            <a:endParaRPr lang="en-US" sz="2400" b="1" dirty="0" smtClean="0"/>
          </a:p>
          <a:p>
            <a:pPr lvl="1" rtl="1">
              <a:buFont typeface="Wingdings" pitchFamily="2" charset="2"/>
              <a:buChar char="q"/>
            </a:pPr>
            <a:r>
              <a:rPr lang="ar-SA" sz="2400" b="1" dirty="0" smtClean="0"/>
              <a:t>تعدد الإرسال </a:t>
            </a:r>
            <a:r>
              <a:rPr lang="en-US" sz="2400" b="1" dirty="0" smtClean="0"/>
              <a:t>Multicasting</a:t>
            </a:r>
            <a:r>
              <a:rPr lang="ar-SA" sz="2400" b="1" dirty="0" smtClean="0"/>
              <a:t>: استخدام تكنولوجيا الدفع لإرسال المعلومات إلى مجموعة معينة من الأشخاص. </a:t>
            </a:r>
            <a:endParaRPr lang="en-US" sz="2400" b="1"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4816</TotalTime>
  <Words>1891</Words>
  <Application>Microsoft Office PowerPoint</Application>
  <PresentationFormat>A4 Paper (210x297 mm)</PresentationFormat>
  <Paragraphs>157</Paragraphs>
  <Slides>21</Slides>
  <Notes>2</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نظم المعلومات الإدارية Management Information Systems</vt:lpstr>
      <vt:lpstr>عناصر المحاضرة </vt:lpstr>
      <vt:lpstr> الانترنت Internet</vt:lpstr>
      <vt:lpstr> الانترنت Internet</vt:lpstr>
      <vt:lpstr> الانترنت Internet</vt:lpstr>
      <vt:lpstr>هيكلية وعنونة الانترنت</vt:lpstr>
      <vt:lpstr>هيكلية وعنونة الانترنت</vt:lpstr>
      <vt:lpstr>هيكلية وعنونة الانترنت</vt:lpstr>
      <vt:lpstr>هيكلية وعنونة الانترنت</vt:lpstr>
      <vt:lpstr>هيكلية وعنونة الانترنت</vt:lpstr>
      <vt:lpstr>خدمات الانترنت</vt:lpstr>
      <vt:lpstr>خدمات الانترنت</vt:lpstr>
      <vt:lpstr>خدمات الانترنت</vt:lpstr>
      <vt:lpstr>خدمات الانترنت</vt:lpstr>
      <vt:lpstr>مفاهيم  الانترنت Internet</vt:lpstr>
      <vt:lpstr>مفاهيم  الانترنت Internet</vt:lpstr>
      <vt:lpstr>مفاهيم  الانترنت Internet</vt:lpstr>
      <vt:lpstr>مفاهيم  الانترنت Internet</vt:lpstr>
      <vt:lpstr>مفاهيم  الانترنت Internet</vt:lpstr>
      <vt:lpstr>مفاهيم  الانترنت Internet</vt:lpstr>
      <vt:lpstr>مفاهيم  الانترنت Internet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ao</cp:lastModifiedBy>
  <cp:revision>344</cp:revision>
  <dcterms:created xsi:type="dcterms:W3CDTF">2009-10-14T19:14:34Z</dcterms:created>
  <dcterms:modified xsi:type="dcterms:W3CDTF">2013-11-10T05:01:28Z</dcterms:modified>
</cp:coreProperties>
</file>