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68" r:id="rId2"/>
    <p:sldId id="369" r:id="rId3"/>
    <p:sldId id="370" r:id="rId4"/>
    <p:sldId id="371" r:id="rId5"/>
    <p:sldId id="372" r:id="rId6"/>
    <p:sldId id="373" r:id="rId7"/>
    <p:sldId id="374" r:id="rId8"/>
    <p:sldId id="375" r:id="rId9"/>
    <p:sldId id="376" r:id="rId10"/>
    <p:sldId id="377" r:id="rId11"/>
    <p:sldId id="378" r:id="rId12"/>
    <p:sldId id="379" r:id="rId13"/>
    <p:sldId id="381" r:id="rId14"/>
    <p:sldId id="382" r:id="rId15"/>
    <p:sldId id="383" r:id="rId16"/>
    <p:sldId id="384" r:id="rId17"/>
    <p:sldId id="385" r:id="rId18"/>
    <p:sldId id="38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9104" autoAdjust="0"/>
  </p:normalViewPr>
  <p:slideViewPr>
    <p:cSldViewPr>
      <p:cViewPr varScale="1">
        <p:scale>
          <a:sx n="99" d="100"/>
          <a:sy n="99" d="100"/>
        </p:scale>
        <p:origin x="90" y="55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6989231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dirty="0"/>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dirty="0"/>
          </a:p>
        </p:txBody>
      </p:sp>
    </p:spTree>
    <p:extLst>
      <p:ext uri="{BB962C8B-B14F-4D97-AF65-F5344CB8AC3E}">
        <p14:creationId xmlns:p14="http://schemas.microsoft.com/office/powerpoint/2010/main" val="50080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val="342304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2800" b="1" dirty="0" smtClean="0">
                <a:solidFill>
                  <a:srgbClr val="C00000"/>
                </a:solidFill>
                <a:latin typeface="Lucida Calligraphy" pitchFamily="66" charset="0"/>
              </a:rPr>
              <a:t>المحاضرة الرابعة عشر</a:t>
            </a:r>
          </a:p>
          <a:p>
            <a:r>
              <a:rPr lang="ar-SA" sz="2800" b="1" dirty="0" smtClean="0">
                <a:solidFill>
                  <a:srgbClr val="FF0000"/>
                </a:solidFill>
                <a:cs typeface="Arial" pitchFamily="34" charset="0"/>
              </a:rPr>
              <a:t>الانترنت، التجارة الإلكترونية والأعمال الإلكترونية</a:t>
            </a:r>
          </a:p>
          <a:p>
            <a:r>
              <a:rPr lang="en-US" sz="2800" b="1" dirty="0" smtClean="0">
                <a:solidFill>
                  <a:srgbClr val="FF0000"/>
                </a:solidFill>
                <a:cs typeface="Arial" pitchFamily="34" charset="0"/>
              </a:rPr>
              <a:t>Internet, </a:t>
            </a:r>
            <a:r>
              <a:rPr lang="en-US" sz="2800" b="1" dirty="0" smtClean="0">
                <a:solidFill>
                  <a:srgbClr val="FF0000"/>
                </a:solidFill>
                <a:cs typeface="Arial" pitchFamily="34" charset="0"/>
              </a:rPr>
              <a:t>E-Commerce</a:t>
            </a:r>
            <a:endParaRPr lang="ar-SA" sz="2800" b="1" dirty="0" smtClean="0">
              <a:solidFill>
                <a:srgbClr val="FF0000"/>
              </a:solidFill>
              <a:cs typeface="Arial" pitchFamily="34" charset="0"/>
            </a:endParaRPr>
          </a:p>
          <a:p>
            <a:pPr rtl="1" eaLnBrk="1" hangingPunct="1"/>
            <a:r>
              <a:rPr lang="ar-EG" sz="2800" b="1" dirty="0" smtClean="0">
                <a:solidFill>
                  <a:srgbClr val="C00000"/>
                </a:solidFill>
                <a:latin typeface="Lucida Calligraphy" pitchFamily="66" charset="0"/>
              </a:rPr>
              <a:t> د. عادل عثمان فتح الرحمن</a:t>
            </a:r>
            <a:endParaRPr lang="ar-SA" sz="2800" b="1" dirty="0" smtClean="0">
              <a:solidFill>
                <a:srgbClr val="C00000"/>
              </a:solidFill>
              <a:latin typeface="Lucida Calligraphy" pitchFamily="66" charset="0"/>
            </a:endParaRPr>
          </a:p>
          <a:p>
            <a:pPr>
              <a:lnSpc>
                <a:spcPct val="90000"/>
              </a:lnSpc>
            </a:pPr>
            <a:r>
              <a:rPr lang="ar-SA" sz="28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2800" dirty="0" smtClean="0">
                <a:latin typeface="Lucida Calligraphy" pitchFamily="66" charset="0"/>
              </a:rPr>
              <a:t> </a:t>
            </a:r>
            <a:endParaRPr lang="en-US" sz="28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lvl="1" indent="-514350" rtl="1">
              <a:buFont typeface="Wingdings" pitchFamily="2" charset="2"/>
              <a:buChar char="q"/>
            </a:pPr>
            <a:r>
              <a:rPr lang="ar-SA" sz="2400" b="1" dirty="0" smtClean="0">
                <a:solidFill>
                  <a:srgbClr val="009900"/>
                </a:solidFill>
                <a:cs typeface="Arial" pitchFamily="34" charset="0"/>
              </a:rPr>
              <a:t> </a:t>
            </a:r>
            <a:r>
              <a:rPr lang="ar-SA" sz="2400" b="1" dirty="0" smtClean="0">
                <a:solidFill>
                  <a:srgbClr val="009900"/>
                </a:solidFill>
              </a:rPr>
              <a:t>شبكات الإنترانت </a:t>
            </a:r>
            <a:r>
              <a:rPr lang="en-US" sz="2400" b="1" dirty="0" smtClean="0">
                <a:solidFill>
                  <a:srgbClr val="009900"/>
                </a:solidFill>
              </a:rPr>
              <a:t>Intranet </a:t>
            </a:r>
            <a:r>
              <a:rPr lang="ar-SA" sz="2400" b="1" dirty="0" smtClean="0">
                <a:solidFill>
                  <a:srgbClr val="009900"/>
                </a:solidFill>
              </a:rPr>
              <a:t> والاكسترانت </a:t>
            </a:r>
            <a:r>
              <a:rPr lang="en-US" sz="2400" b="1" dirty="0" smtClean="0">
                <a:solidFill>
                  <a:srgbClr val="009900"/>
                </a:solidFill>
              </a:rPr>
              <a:t>Extranet</a:t>
            </a:r>
            <a:endParaRPr lang="ar-EG" sz="2400" b="1" dirty="0" smtClean="0">
              <a:solidFill>
                <a:srgbClr val="009900"/>
              </a:solidFill>
            </a:endParaRPr>
          </a:p>
          <a:p>
            <a:pPr marL="514350" lvl="1" indent="-514350" rtl="1">
              <a:buFont typeface="Wingdings" pitchFamily="2" charset="2"/>
              <a:buChar char="q"/>
            </a:pPr>
            <a:r>
              <a:rPr lang="ar-SA" sz="2400" b="1" dirty="0" smtClean="0">
                <a:solidFill>
                  <a:srgbClr val="009900"/>
                </a:solidFill>
              </a:rPr>
              <a:t>فوائد الانترنت للمنظمات </a:t>
            </a:r>
            <a:endParaRPr lang="ar-EG" sz="2400" b="1" dirty="0" smtClean="0">
              <a:solidFill>
                <a:srgbClr val="009900"/>
              </a:solidFill>
              <a:cs typeface="Arial" pitchFamily="34" charset="0"/>
            </a:endParaRPr>
          </a:p>
          <a:p>
            <a:pPr marL="514350" lvl="1" indent="-514350" rtl="1">
              <a:buFont typeface="Wingdings" pitchFamily="2" charset="2"/>
              <a:buChar char="q"/>
            </a:pPr>
            <a:r>
              <a:rPr lang="ar-SA" b="1" dirty="0" smtClean="0">
                <a:solidFill>
                  <a:srgbClr val="009900"/>
                </a:solidFill>
                <a:cs typeface="Arial" pitchFamily="34" charset="0"/>
              </a:rPr>
              <a:t> الانترنت والتجارة الالكترونية </a:t>
            </a:r>
            <a:endParaRPr lang="ar-EG" b="1" dirty="0" smtClean="0">
              <a:solidFill>
                <a:srgbClr val="009900"/>
              </a:solidFill>
            </a:endParaRPr>
          </a:p>
          <a:p>
            <a:pPr marL="514350" lvl="1" indent="-514350" rtl="1">
              <a:buFont typeface="Wingdings" pitchFamily="2" charset="2"/>
              <a:buChar char="q"/>
            </a:pPr>
            <a:r>
              <a:rPr lang="ar-SA" b="1" dirty="0" smtClean="0">
                <a:solidFill>
                  <a:srgbClr val="009900"/>
                </a:solidFill>
              </a:rPr>
              <a:t>التحديات</a:t>
            </a:r>
            <a:r>
              <a:rPr lang="ar-EG" b="1" dirty="0" smtClean="0">
                <a:solidFill>
                  <a:srgbClr val="009900"/>
                </a:solidFill>
              </a:rPr>
              <a:t> التي</a:t>
            </a:r>
            <a:r>
              <a:rPr lang="ar-SA" b="1" dirty="0" smtClean="0">
                <a:solidFill>
                  <a:srgbClr val="009900"/>
                </a:solidFill>
              </a:rPr>
              <a:t> </a:t>
            </a:r>
            <a:r>
              <a:rPr lang="ar-EG" b="1" dirty="0" smtClean="0">
                <a:solidFill>
                  <a:srgbClr val="009900"/>
                </a:solidFill>
              </a:rPr>
              <a:t>ت</a:t>
            </a:r>
            <a:r>
              <a:rPr lang="ar-SA" b="1" dirty="0" smtClean="0">
                <a:solidFill>
                  <a:srgbClr val="009900"/>
                </a:solidFill>
              </a:rPr>
              <a:t>واجه منظمات الأعمال الإلكترونية</a:t>
            </a:r>
            <a:endParaRPr lang="ar-EG" b="1" dirty="0" smtClean="0">
              <a:solidFill>
                <a:srgbClr val="009900"/>
              </a:solidFill>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B451192-5E2C-4A80-A0CD-76FADA5AA297}" type="datetime1">
              <a:rPr lang="en-US" smtClean="0"/>
              <a:pPr>
                <a:defRPr/>
              </a:pPr>
              <a:t>11/10/2013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rPr>
              <a:t>شبكات الإنترانت </a:t>
            </a:r>
            <a:r>
              <a:rPr lang="en-US" sz="4000" b="1" dirty="0" smtClean="0">
                <a:solidFill>
                  <a:srgbClr val="009900"/>
                </a:solidFill>
              </a:rPr>
              <a:t>Intranet </a:t>
            </a:r>
            <a:r>
              <a:rPr lang="ar-SA" sz="4000" b="1" dirty="0" smtClean="0">
                <a:solidFill>
                  <a:srgbClr val="009900"/>
                </a:solidFill>
              </a:rPr>
              <a:t> والاكسترانت </a:t>
            </a:r>
            <a:r>
              <a:rPr lang="en-US" sz="4000" b="1" dirty="0" smtClean="0">
                <a:solidFill>
                  <a:srgbClr val="009900"/>
                </a:solidFill>
              </a:rPr>
              <a:t>Extranet</a:t>
            </a:r>
            <a:endParaRPr lang="en-US" sz="4000"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3</a:t>
            </a:fld>
            <a:endParaRPr lang="en-US" dirty="0"/>
          </a:p>
        </p:txBody>
      </p:sp>
      <p:sp>
        <p:nvSpPr>
          <p:cNvPr id="11" name="Content Placeholder 10"/>
          <p:cNvSpPr>
            <a:spLocks noGrp="1"/>
          </p:cNvSpPr>
          <p:nvPr>
            <p:ph idx="1"/>
          </p:nvPr>
        </p:nvSpPr>
        <p:spPr>
          <a:xfrm>
            <a:off x="309530" y="1071546"/>
            <a:ext cx="9519114" cy="4953000"/>
          </a:xfrm>
        </p:spPr>
        <p:txBody>
          <a:bodyPr/>
          <a:lstStyle/>
          <a:p>
            <a:pPr rtl="1">
              <a:buFont typeface="Wingdings" pitchFamily="2" charset="2"/>
              <a:buChar char="q"/>
            </a:pPr>
            <a:r>
              <a:rPr lang="ar-SA" sz="2400" b="1" dirty="0" smtClean="0"/>
              <a:t>:</a:t>
            </a:r>
            <a:endParaRPr lang="en-US" sz="2400" b="1" dirty="0" smtClean="0"/>
          </a:p>
          <a:p>
            <a:pPr lvl="1" rtl="1">
              <a:buFont typeface="Wingdings" pitchFamily="2" charset="2"/>
              <a:buChar char="q"/>
            </a:pPr>
            <a:r>
              <a:rPr lang="ar-SA" sz="2400" b="1" dirty="0" err="1" smtClean="0"/>
              <a:t>الانترانت</a:t>
            </a:r>
            <a:r>
              <a:rPr lang="ar-SA" sz="2400" b="1" dirty="0" smtClean="0"/>
              <a:t> </a:t>
            </a:r>
            <a:r>
              <a:rPr lang="en-US" sz="2400" b="1" dirty="0" smtClean="0"/>
              <a:t>Intranet</a:t>
            </a:r>
            <a:r>
              <a:rPr lang="ar-SA" sz="2400" b="1" dirty="0" smtClean="0"/>
              <a:t>: هي شبكة داخلية تستخدم البنية التحتية للشبكة الحالية في المؤسسة حيث تربط الحاسبات المختلفة فيها وتستخدم تقنيات الانترنت. </a:t>
            </a:r>
            <a:endParaRPr lang="en-US" sz="2400" b="1" dirty="0" smtClean="0"/>
          </a:p>
          <a:p>
            <a:pPr lvl="1" rtl="1">
              <a:buFont typeface="Wingdings" pitchFamily="2" charset="2"/>
              <a:buChar char="q"/>
            </a:pPr>
            <a:r>
              <a:rPr lang="ar-SA" sz="2400" b="1" dirty="0" smtClean="0"/>
              <a:t>لحماية الشبكة من الانتهاكات يجب استخدام الجدار الناري </a:t>
            </a:r>
            <a:r>
              <a:rPr lang="en-US" sz="2400" b="1" dirty="0" smtClean="0"/>
              <a:t>Firewall</a:t>
            </a:r>
            <a:r>
              <a:rPr lang="ar-SA" sz="2400" b="1" dirty="0" smtClean="0"/>
              <a:t>، وهو برنامج ومعدات متكاملة تستخدم كحاجز بين الشبكة الداخلة وشبكة الانترنت لتصفية البيانات والوصول إلى الشبكة الداخلية</a:t>
            </a:r>
            <a:endParaRPr lang="en-US" sz="2400" b="1" dirty="0" smtClean="0"/>
          </a:p>
          <a:p>
            <a:pPr lvl="1" rtl="1">
              <a:buFont typeface="Wingdings" pitchFamily="2" charset="2"/>
              <a:buChar char="q"/>
            </a:pPr>
            <a:r>
              <a:rPr lang="ar-SA" sz="2400" b="1" dirty="0" err="1" smtClean="0"/>
              <a:t>الاكسترانت</a:t>
            </a:r>
            <a:r>
              <a:rPr lang="ar-SA" sz="2400" b="1" dirty="0" smtClean="0"/>
              <a:t> </a:t>
            </a:r>
            <a:r>
              <a:rPr lang="en-US" sz="2400" b="1" dirty="0" smtClean="0"/>
              <a:t>Extranet</a:t>
            </a:r>
            <a:r>
              <a:rPr lang="ar-SA" sz="2400" b="1" dirty="0" smtClean="0"/>
              <a:t>: هي شبكة خارجية تستخدم لربط بعض العملاء والزبائن والشركاء بالشبكة الداخلية للمنظمة. تستخدم لعرض المنتجات والأسعار و خدمات الشحن والتوصيل. هذه الخدمات تسمى خدمات التبادل الالكتروني للمعلومات </a:t>
            </a:r>
            <a:r>
              <a:rPr lang="en-US" sz="2400" b="1" dirty="0" smtClean="0"/>
              <a:t>Electronic Data Interchange - EDI</a:t>
            </a:r>
            <a:r>
              <a:rPr lang="ar-SA" sz="2400" b="1" dirty="0" smtClean="0"/>
              <a:t>.</a:t>
            </a:r>
            <a:endParaRPr lang="en-US" sz="2400"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rPr>
              <a:t>شبكات الإنترانت </a:t>
            </a:r>
            <a:r>
              <a:rPr lang="en-US" sz="4000" b="1" dirty="0" smtClean="0">
                <a:solidFill>
                  <a:srgbClr val="009900"/>
                </a:solidFill>
              </a:rPr>
              <a:t>Intranet </a:t>
            </a:r>
            <a:r>
              <a:rPr lang="ar-SA" sz="4000" b="1" dirty="0" smtClean="0">
                <a:solidFill>
                  <a:srgbClr val="009900"/>
                </a:solidFill>
              </a:rPr>
              <a:t> والاكسترانت </a:t>
            </a:r>
            <a:r>
              <a:rPr lang="en-US" sz="4000" b="1" dirty="0" smtClean="0">
                <a:solidFill>
                  <a:srgbClr val="009900"/>
                </a:solidFill>
              </a:rPr>
              <a:t>Extranet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4</a:t>
            </a:fld>
            <a:endParaRPr lang="en-US" dirty="0"/>
          </a:p>
        </p:txBody>
      </p:sp>
      <p:sp>
        <p:nvSpPr>
          <p:cNvPr id="11" name="Content Placeholder 10"/>
          <p:cNvSpPr>
            <a:spLocks noGrp="1"/>
          </p:cNvSpPr>
          <p:nvPr>
            <p:ph idx="1"/>
          </p:nvPr>
        </p:nvSpPr>
        <p:spPr>
          <a:xfrm>
            <a:off x="151244" y="1214422"/>
            <a:ext cx="9677400" cy="4953000"/>
          </a:xfrm>
        </p:spPr>
        <p:txBody>
          <a:bodyPr/>
          <a:lstStyle/>
          <a:p>
            <a:endParaRPr lang="en-US" sz="2800" dirty="0" smtClean="0"/>
          </a:p>
        </p:txBody>
      </p:sp>
      <p:grpSp>
        <p:nvGrpSpPr>
          <p:cNvPr id="3" name="Group 33"/>
          <p:cNvGrpSpPr/>
          <p:nvPr/>
        </p:nvGrpSpPr>
        <p:grpSpPr>
          <a:xfrm>
            <a:off x="838200" y="1905000"/>
            <a:ext cx="8229600" cy="4038600"/>
            <a:chOff x="533400" y="990600"/>
            <a:chExt cx="8229600" cy="5029200"/>
          </a:xfrm>
        </p:grpSpPr>
        <p:grpSp>
          <p:nvGrpSpPr>
            <p:cNvPr id="5" name="Group 55"/>
            <p:cNvGrpSpPr>
              <a:grpSpLocks/>
            </p:cNvGrpSpPr>
            <p:nvPr/>
          </p:nvGrpSpPr>
          <p:grpSpPr bwMode="auto">
            <a:xfrm>
              <a:off x="4572000" y="990600"/>
              <a:ext cx="4191000" cy="5029200"/>
              <a:chOff x="2736" y="624"/>
              <a:chExt cx="2640" cy="3168"/>
            </a:xfrm>
          </p:grpSpPr>
          <p:sp>
            <p:nvSpPr>
              <p:cNvPr id="21" name="Rectangle 48"/>
              <p:cNvSpPr>
                <a:spLocks noChangeArrowheads="1"/>
              </p:cNvSpPr>
              <p:nvPr/>
            </p:nvSpPr>
            <p:spPr bwMode="auto">
              <a:xfrm>
                <a:off x="2736" y="624"/>
                <a:ext cx="2640" cy="3168"/>
              </a:xfrm>
              <a:prstGeom prst="rect">
                <a:avLst/>
              </a:prstGeom>
              <a:solidFill>
                <a:schemeClr val="bg1"/>
              </a:solidFill>
              <a:ln w="9525" algn="ctr">
                <a:solidFill>
                  <a:schemeClr val="tx1"/>
                </a:solidFill>
                <a:prstDash val="dashDot"/>
                <a:miter lim="800000"/>
                <a:headEnd/>
                <a:tailEnd/>
              </a:ln>
              <a:effectLst/>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22" name="Rectangle 42"/>
              <p:cNvSpPr>
                <a:spLocks noChangeArrowheads="1"/>
              </p:cNvSpPr>
              <p:nvPr/>
            </p:nvSpPr>
            <p:spPr bwMode="auto">
              <a:xfrm>
                <a:off x="4368" y="1008"/>
                <a:ext cx="816" cy="240"/>
              </a:xfrm>
              <a:prstGeom prst="rect">
                <a:avLst/>
              </a:prstGeom>
              <a:solidFill>
                <a:schemeClr val="accent1"/>
              </a:solidFill>
              <a:ln w="9525" algn="ctr">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b="1">
                    <a:solidFill>
                      <a:schemeClr val="bg1"/>
                    </a:solidFill>
                    <a:effectLst>
                      <a:outerShdw blurRad="38100" dist="38100" dir="2700000" algn="tl">
                        <a:srgbClr val="000000">
                          <a:alpha val="43137"/>
                        </a:srgbClr>
                      </a:outerShdw>
                    </a:effectLst>
                    <a:latin typeface="Georgia" pitchFamily="18" charset="0"/>
                  </a:rPr>
                  <a:t>عميل </a:t>
                </a:r>
                <a:r>
                  <a:rPr lang="en-US" b="1">
                    <a:solidFill>
                      <a:schemeClr val="bg1"/>
                    </a:solidFill>
                    <a:effectLst>
                      <a:outerShdw blurRad="38100" dist="38100" dir="2700000" algn="tl">
                        <a:srgbClr val="000000">
                          <a:alpha val="43137"/>
                        </a:srgbClr>
                      </a:outerShdw>
                    </a:effectLst>
                    <a:latin typeface="Georgia" pitchFamily="18" charset="0"/>
                  </a:rPr>
                  <a:t>(Client)</a:t>
                </a:r>
              </a:p>
            </p:txBody>
          </p:sp>
          <p:sp>
            <p:nvSpPr>
              <p:cNvPr id="23" name="Rectangle 43"/>
              <p:cNvSpPr>
                <a:spLocks noChangeArrowheads="1"/>
              </p:cNvSpPr>
              <p:nvPr/>
            </p:nvSpPr>
            <p:spPr bwMode="auto">
              <a:xfrm>
                <a:off x="4368" y="1536"/>
                <a:ext cx="816" cy="240"/>
              </a:xfrm>
              <a:prstGeom prst="rect">
                <a:avLst/>
              </a:prstGeom>
              <a:solidFill>
                <a:schemeClr val="accent1"/>
              </a:solidFill>
              <a:ln w="9525" algn="ctr">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b="1">
                    <a:solidFill>
                      <a:schemeClr val="bg1"/>
                    </a:solidFill>
                    <a:effectLst>
                      <a:outerShdw blurRad="38100" dist="38100" dir="2700000" algn="tl">
                        <a:srgbClr val="000000">
                          <a:alpha val="43137"/>
                        </a:srgbClr>
                      </a:outerShdw>
                    </a:effectLst>
                    <a:latin typeface="Georgia" pitchFamily="18" charset="0"/>
                  </a:rPr>
                  <a:t>عميل </a:t>
                </a:r>
                <a:r>
                  <a:rPr lang="en-US" b="1">
                    <a:solidFill>
                      <a:schemeClr val="bg1"/>
                    </a:solidFill>
                    <a:effectLst>
                      <a:outerShdw blurRad="38100" dist="38100" dir="2700000" algn="tl">
                        <a:srgbClr val="000000">
                          <a:alpha val="43137"/>
                        </a:srgbClr>
                      </a:outerShdw>
                    </a:effectLst>
                    <a:latin typeface="Georgia" pitchFamily="18" charset="0"/>
                  </a:rPr>
                  <a:t>(Client)</a:t>
                </a:r>
              </a:p>
            </p:txBody>
          </p:sp>
          <p:sp>
            <p:nvSpPr>
              <p:cNvPr id="24" name="Rectangle 44"/>
              <p:cNvSpPr>
                <a:spLocks noChangeArrowheads="1"/>
              </p:cNvSpPr>
              <p:nvPr/>
            </p:nvSpPr>
            <p:spPr bwMode="auto">
              <a:xfrm>
                <a:off x="4368" y="2064"/>
                <a:ext cx="816" cy="240"/>
              </a:xfrm>
              <a:prstGeom prst="rect">
                <a:avLst/>
              </a:prstGeom>
              <a:solidFill>
                <a:schemeClr val="accent1"/>
              </a:solidFill>
              <a:ln w="9525" algn="ctr">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b="1">
                    <a:solidFill>
                      <a:schemeClr val="bg1"/>
                    </a:solidFill>
                    <a:effectLst>
                      <a:outerShdw blurRad="38100" dist="38100" dir="2700000" algn="tl">
                        <a:srgbClr val="000000">
                          <a:alpha val="43137"/>
                        </a:srgbClr>
                      </a:outerShdw>
                    </a:effectLst>
                    <a:latin typeface="Georgia" pitchFamily="18" charset="0"/>
                  </a:rPr>
                  <a:t>عميل </a:t>
                </a:r>
                <a:r>
                  <a:rPr lang="en-US" b="1">
                    <a:solidFill>
                      <a:schemeClr val="bg1"/>
                    </a:solidFill>
                    <a:effectLst>
                      <a:outerShdw blurRad="38100" dist="38100" dir="2700000" algn="tl">
                        <a:srgbClr val="000000">
                          <a:alpha val="43137"/>
                        </a:srgbClr>
                      </a:outerShdw>
                    </a:effectLst>
                    <a:latin typeface="Georgia" pitchFamily="18" charset="0"/>
                  </a:rPr>
                  <a:t>(Client)</a:t>
                </a:r>
              </a:p>
            </p:txBody>
          </p:sp>
          <p:sp>
            <p:nvSpPr>
              <p:cNvPr id="25" name="Rectangle 45"/>
              <p:cNvSpPr>
                <a:spLocks noChangeArrowheads="1"/>
              </p:cNvSpPr>
              <p:nvPr/>
            </p:nvSpPr>
            <p:spPr bwMode="auto">
              <a:xfrm>
                <a:off x="4368" y="2592"/>
                <a:ext cx="816" cy="240"/>
              </a:xfrm>
              <a:prstGeom prst="rect">
                <a:avLst/>
              </a:prstGeom>
              <a:solidFill>
                <a:schemeClr val="accent1"/>
              </a:solidFill>
              <a:ln w="9525" algn="ctr">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b="1">
                    <a:solidFill>
                      <a:schemeClr val="bg1"/>
                    </a:solidFill>
                    <a:effectLst>
                      <a:outerShdw blurRad="38100" dist="38100" dir="2700000" algn="tl">
                        <a:srgbClr val="000000">
                          <a:alpha val="43137"/>
                        </a:srgbClr>
                      </a:outerShdw>
                    </a:effectLst>
                    <a:latin typeface="Georgia" pitchFamily="18" charset="0"/>
                  </a:rPr>
                  <a:t>عميل </a:t>
                </a:r>
                <a:r>
                  <a:rPr lang="en-US" b="1">
                    <a:solidFill>
                      <a:schemeClr val="bg1"/>
                    </a:solidFill>
                    <a:effectLst>
                      <a:outerShdw blurRad="38100" dist="38100" dir="2700000" algn="tl">
                        <a:srgbClr val="000000">
                          <a:alpha val="43137"/>
                        </a:srgbClr>
                      </a:outerShdw>
                    </a:effectLst>
                    <a:latin typeface="Georgia" pitchFamily="18" charset="0"/>
                  </a:rPr>
                  <a:t>(Client)</a:t>
                </a:r>
              </a:p>
            </p:txBody>
          </p:sp>
          <p:sp>
            <p:nvSpPr>
              <p:cNvPr id="26" name="Rectangle 46"/>
              <p:cNvSpPr>
                <a:spLocks noChangeArrowheads="1"/>
              </p:cNvSpPr>
              <p:nvPr/>
            </p:nvSpPr>
            <p:spPr bwMode="auto">
              <a:xfrm>
                <a:off x="3120" y="864"/>
                <a:ext cx="816" cy="1824"/>
              </a:xfrm>
              <a:prstGeom prst="rect">
                <a:avLst/>
              </a:prstGeom>
              <a:solidFill>
                <a:schemeClr val="accent1"/>
              </a:solidFill>
              <a:ln w="9525" algn="ctr">
                <a:miter lim="800000"/>
                <a:headEnd/>
                <a:tailEnd/>
              </a:ln>
              <a:effectLst/>
              <a:scene3d>
                <a:camera prst="legacyPerspectiveBottom"/>
                <a:lightRig rig="legacyFlat3" dir="t"/>
              </a:scene3d>
              <a:sp3d extrusionH="8874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b="1">
                    <a:solidFill>
                      <a:schemeClr val="bg1"/>
                    </a:solidFill>
                    <a:effectLst>
                      <a:outerShdw blurRad="38100" dist="38100" dir="2700000" algn="tl">
                        <a:srgbClr val="000000">
                          <a:alpha val="43137"/>
                        </a:srgbClr>
                      </a:outerShdw>
                    </a:effectLst>
                    <a:latin typeface="Georgia" pitchFamily="18" charset="0"/>
                  </a:rPr>
                  <a:t>Server</a:t>
                </a:r>
              </a:p>
              <a:p>
                <a:pPr algn="ctr"/>
                <a:r>
                  <a:rPr lang="ar-SA" b="1">
                    <a:solidFill>
                      <a:schemeClr val="bg1"/>
                    </a:solidFill>
                    <a:effectLst>
                      <a:outerShdw blurRad="38100" dist="38100" dir="2700000" algn="tl">
                        <a:srgbClr val="000000">
                          <a:alpha val="43137"/>
                        </a:srgbClr>
                      </a:outerShdw>
                    </a:effectLst>
                    <a:latin typeface="Georgia" pitchFamily="18" charset="0"/>
                  </a:rPr>
                  <a:t>(خادم)</a:t>
                </a:r>
                <a:endParaRPr lang="en-US" b="1">
                  <a:solidFill>
                    <a:schemeClr val="bg1"/>
                  </a:solidFill>
                  <a:effectLst>
                    <a:outerShdw blurRad="38100" dist="38100" dir="2700000" algn="tl">
                      <a:srgbClr val="000000">
                        <a:alpha val="43137"/>
                      </a:srgbClr>
                    </a:outerShdw>
                  </a:effectLst>
                  <a:latin typeface="Georgia" pitchFamily="18" charset="0"/>
                </a:endParaRPr>
              </a:p>
            </p:txBody>
          </p:sp>
          <p:sp>
            <p:nvSpPr>
              <p:cNvPr id="27" name="AutoShape 47"/>
              <p:cNvSpPr>
                <a:spLocks noChangeArrowheads="1"/>
              </p:cNvSpPr>
              <p:nvPr/>
            </p:nvSpPr>
            <p:spPr bwMode="auto">
              <a:xfrm>
                <a:off x="3312" y="2976"/>
                <a:ext cx="432" cy="672"/>
              </a:xfrm>
              <a:prstGeom prst="can">
                <a:avLst>
                  <a:gd name="adj" fmla="val 38889"/>
                </a:avLst>
              </a:prstGeom>
              <a:solidFill>
                <a:schemeClr val="accent1"/>
              </a:solidFill>
              <a:ln w="9525">
                <a:solidFill>
                  <a:schemeClr val="tx1"/>
                </a:solidFill>
                <a:round/>
                <a:headEnd/>
                <a:tailEnd/>
              </a:ln>
              <a:effectLst/>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b="1">
                    <a:solidFill>
                      <a:schemeClr val="bg1"/>
                    </a:solidFill>
                    <a:effectLst>
                      <a:outerShdw blurRad="38100" dist="38100" dir="2700000" algn="tl">
                        <a:srgbClr val="000000">
                          <a:alpha val="43137"/>
                        </a:srgbClr>
                      </a:outerShdw>
                    </a:effectLst>
                    <a:latin typeface="Georgia" pitchFamily="18" charset="0"/>
                  </a:rPr>
                  <a:t>Data-</a:t>
                </a:r>
              </a:p>
              <a:p>
                <a:pPr algn="ctr"/>
                <a:r>
                  <a:rPr lang="en-US" b="1">
                    <a:solidFill>
                      <a:schemeClr val="bg1"/>
                    </a:solidFill>
                    <a:effectLst>
                      <a:outerShdw blurRad="38100" dist="38100" dir="2700000" algn="tl">
                        <a:srgbClr val="000000">
                          <a:alpha val="43137"/>
                        </a:srgbClr>
                      </a:outerShdw>
                    </a:effectLst>
                    <a:latin typeface="Georgia" pitchFamily="18" charset="0"/>
                  </a:rPr>
                  <a:t>Bases</a:t>
                </a:r>
              </a:p>
            </p:txBody>
          </p:sp>
          <p:sp>
            <p:nvSpPr>
              <p:cNvPr id="28" name="Line 49"/>
              <p:cNvSpPr>
                <a:spLocks noChangeShapeType="1"/>
              </p:cNvSpPr>
              <p:nvPr/>
            </p:nvSpPr>
            <p:spPr bwMode="auto">
              <a:xfrm flipV="1">
                <a:off x="3525" y="2784"/>
                <a:ext cx="0" cy="240"/>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29" name="Line 50"/>
              <p:cNvSpPr>
                <a:spLocks noChangeShapeType="1"/>
              </p:cNvSpPr>
              <p:nvPr/>
            </p:nvSpPr>
            <p:spPr bwMode="auto">
              <a:xfrm flipH="1" flipV="1">
                <a:off x="3936" y="2496"/>
                <a:ext cx="384" cy="192"/>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30" name="Line 51"/>
              <p:cNvSpPr>
                <a:spLocks noChangeShapeType="1"/>
              </p:cNvSpPr>
              <p:nvPr/>
            </p:nvSpPr>
            <p:spPr bwMode="auto">
              <a:xfrm flipH="1">
                <a:off x="3936" y="2208"/>
                <a:ext cx="432" cy="0"/>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31" name="Line 52"/>
              <p:cNvSpPr>
                <a:spLocks noChangeShapeType="1"/>
              </p:cNvSpPr>
              <p:nvPr/>
            </p:nvSpPr>
            <p:spPr bwMode="auto">
              <a:xfrm flipH="1">
                <a:off x="3936" y="1680"/>
                <a:ext cx="432" cy="0"/>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32" name="Line 53"/>
              <p:cNvSpPr>
                <a:spLocks noChangeShapeType="1"/>
              </p:cNvSpPr>
              <p:nvPr/>
            </p:nvSpPr>
            <p:spPr bwMode="auto">
              <a:xfrm flipH="1">
                <a:off x="3936" y="1104"/>
                <a:ext cx="432" cy="144"/>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33" name="Text Box 54"/>
              <p:cNvSpPr txBox="1">
                <a:spLocks noChangeArrowheads="1"/>
              </p:cNvSpPr>
              <p:nvPr/>
            </p:nvSpPr>
            <p:spPr bwMode="auto">
              <a:xfrm>
                <a:off x="2784" y="624"/>
                <a:ext cx="816" cy="290"/>
              </a:xfrm>
              <a:prstGeom prst="rect">
                <a:avLst/>
              </a:prstGeom>
              <a:noFill/>
              <a:ln w="9525" algn="ctr">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a:spcBef>
                    <a:spcPct val="50000"/>
                  </a:spcBef>
                </a:pPr>
                <a:r>
                  <a:rPr lang="en-US" b="1" dirty="0">
                    <a:latin typeface="Georgia" pitchFamily="18" charset="0"/>
                  </a:rPr>
                  <a:t>Intranet</a:t>
                </a:r>
              </a:p>
            </p:txBody>
          </p:sp>
        </p:grpSp>
        <p:grpSp>
          <p:nvGrpSpPr>
            <p:cNvPr id="6" name="Group 82"/>
            <p:cNvGrpSpPr>
              <a:grpSpLocks/>
            </p:cNvGrpSpPr>
            <p:nvPr/>
          </p:nvGrpSpPr>
          <p:grpSpPr bwMode="auto">
            <a:xfrm>
              <a:off x="533400" y="1066800"/>
              <a:ext cx="4648200" cy="4876800"/>
              <a:chOff x="336" y="672"/>
              <a:chExt cx="2928" cy="3072"/>
            </a:xfrm>
          </p:grpSpPr>
          <p:sp>
            <p:nvSpPr>
              <p:cNvPr id="8" name="Rectangle 56"/>
              <p:cNvSpPr>
                <a:spLocks noChangeArrowheads="1"/>
              </p:cNvSpPr>
              <p:nvPr/>
            </p:nvSpPr>
            <p:spPr bwMode="auto">
              <a:xfrm>
                <a:off x="2112" y="1824"/>
                <a:ext cx="768" cy="336"/>
              </a:xfrm>
              <a:prstGeom prst="rect">
                <a:avLst/>
              </a:prstGeom>
              <a:solidFill>
                <a:schemeClr val="accent1"/>
              </a:solidFill>
              <a:ln w="9525" algn="ctr">
                <a:miter lim="800000"/>
                <a:headEnd/>
                <a:tailEnd/>
              </a:ln>
              <a:effectLst/>
              <a:scene3d>
                <a:camera prst="legacyPerspectiveBottom"/>
                <a:lightRig rig="legacyFlat3" dir="t"/>
              </a:scene3d>
              <a:sp3d extrusionH="8874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b="1">
                    <a:solidFill>
                      <a:schemeClr val="bg1"/>
                    </a:solidFill>
                    <a:effectLst>
                      <a:outerShdw blurRad="38100" dist="38100" dir="2700000" algn="tl">
                        <a:srgbClr val="000000">
                          <a:alpha val="43137"/>
                        </a:srgbClr>
                      </a:outerShdw>
                    </a:effectLst>
                    <a:latin typeface="Georgia" pitchFamily="18" charset="0"/>
                  </a:rPr>
                  <a:t>Firewall</a:t>
                </a:r>
              </a:p>
            </p:txBody>
          </p:sp>
          <p:sp>
            <p:nvSpPr>
              <p:cNvPr id="9" name="Line 57"/>
              <p:cNvSpPr>
                <a:spLocks noChangeShapeType="1"/>
              </p:cNvSpPr>
              <p:nvPr/>
            </p:nvSpPr>
            <p:spPr bwMode="auto">
              <a:xfrm flipH="1">
                <a:off x="2880" y="2016"/>
                <a:ext cx="384" cy="0"/>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10" name="Oval 58"/>
              <p:cNvSpPr>
                <a:spLocks noChangeArrowheads="1"/>
              </p:cNvSpPr>
              <p:nvPr/>
            </p:nvSpPr>
            <p:spPr bwMode="auto">
              <a:xfrm>
                <a:off x="1152" y="1728"/>
                <a:ext cx="624" cy="576"/>
              </a:xfrm>
              <a:prstGeom prst="ellipse">
                <a:avLst/>
              </a:prstGeom>
              <a:solidFill>
                <a:schemeClr val="accent1"/>
              </a:solidFill>
              <a:ln w="9525" algn="ctr">
                <a:solidFill>
                  <a:schemeClr val="tx1"/>
                </a:solidFill>
                <a:round/>
                <a:headEnd/>
                <a:tailEnd/>
              </a:ln>
              <a:effectLst/>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b="1">
                    <a:solidFill>
                      <a:schemeClr val="bg1"/>
                    </a:solidFill>
                    <a:effectLst>
                      <a:outerShdw blurRad="38100" dist="38100" dir="2700000" algn="tl">
                        <a:srgbClr val="000000">
                          <a:alpha val="43137"/>
                        </a:srgbClr>
                      </a:outerShdw>
                    </a:effectLst>
                    <a:latin typeface="Georgia" pitchFamily="18" charset="0"/>
                  </a:rPr>
                  <a:t>Internet</a:t>
                </a:r>
              </a:p>
            </p:txBody>
          </p:sp>
          <p:sp>
            <p:nvSpPr>
              <p:cNvPr id="12" name="Line 59"/>
              <p:cNvSpPr>
                <a:spLocks noChangeShapeType="1"/>
              </p:cNvSpPr>
              <p:nvPr/>
            </p:nvSpPr>
            <p:spPr bwMode="auto">
              <a:xfrm flipH="1">
                <a:off x="1776" y="2016"/>
                <a:ext cx="336" cy="0"/>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13" name="Rectangle 74"/>
              <p:cNvSpPr>
                <a:spLocks noChangeArrowheads="1"/>
              </p:cNvSpPr>
              <p:nvPr/>
            </p:nvSpPr>
            <p:spPr bwMode="auto">
              <a:xfrm>
                <a:off x="336" y="672"/>
                <a:ext cx="960" cy="432"/>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GB" b="1" dirty="0" smtClean="0">
                    <a:solidFill>
                      <a:schemeClr val="bg1"/>
                    </a:solidFill>
                    <a:effectLst>
                      <a:outerShdw blurRad="38100" dist="38100" dir="2700000" algn="tl">
                        <a:srgbClr val="000000">
                          <a:alpha val="43137"/>
                        </a:srgbClr>
                      </a:outerShdw>
                    </a:effectLst>
                    <a:latin typeface="Georgia" pitchFamily="18" charset="0"/>
                  </a:rPr>
                  <a:t>Customer </a:t>
                </a:r>
                <a:endParaRPr lang="en-US" b="1" dirty="0">
                  <a:solidFill>
                    <a:schemeClr val="bg1"/>
                  </a:solidFill>
                  <a:effectLst>
                    <a:outerShdw blurRad="38100" dist="38100" dir="2700000" algn="tl">
                      <a:srgbClr val="000000">
                        <a:alpha val="43137"/>
                      </a:srgbClr>
                    </a:outerShdw>
                  </a:effectLst>
                  <a:latin typeface="Georgia" pitchFamily="18" charset="0"/>
                </a:endParaRPr>
              </a:p>
              <a:p>
                <a:pPr algn="ctr"/>
                <a:r>
                  <a:rPr lang="ar-SA" b="1" dirty="0">
                    <a:solidFill>
                      <a:schemeClr val="bg1"/>
                    </a:solidFill>
                    <a:effectLst>
                      <a:outerShdw blurRad="38100" dist="38100" dir="2700000" algn="tl">
                        <a:srgbClr val="000000">
                          <a:alpha val="43137"/>
                        </a:srgbClr>
                      </a:outerShdw>
                    </a:effectLst>
                    <a:latin typeface="Georgia" pitchFamily="18" charset="0"/>
                  </a:rPr>
                  <a:t>عميل</a:t>
                </a:r>
                <a:endParaRPr lang="en-US" b="1" dirty="0">
                  <a:solidFill>
                    <a:schemeClr val="bg1"/>
                  </a:solidFill>
                  <a:effectLst>
                    <a:outerShdw blurRad="38100" dist="38100" dir="2700000" algn="tl">
                      <a:srgbClr val="000000">
                        <a:alpha val="43137"/>
                      </a:srgbClr>
                    </a:outerShdw>
                  </a:effectLst>
                  <a:latin typeface="Georgia" pitchFamily="18" charset="0"/>
                </a:endParaRPr>
              </a:p>
            </p:txBody>
          </p:sp>
          <p:sp>
            <p:nvSpPr>
              <p:cNvPr id="14" name="Rectangle 75"/>
              <p:cNvSpPr>
                <a:spLocks noChangeArrowheads="1"/>
              </p:cNvSpPr>
              <p:nvPr/>
            </p:nvSpPr>
            <p:spPr bwMode="auto">
              <a:xfrm>
                <a:off x="336" y="1248"/>
                <a:ext cx="960" cy="432"/>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GB" b="1" dirty="0" smtClean="0">
                    <a:solidFill>
                      <a:schemeClr val="bg1"/>
                    </a:solidFill>
                    <a:effectLst>
                      <a:outerShdw blurRad="38100" dist="38100" dir="2700000" algn="tl">
                        <a:srgbClr val="000000">
                          <a:alpha val="43137"/>
                        </a:srgbClr>
                      </a:outerShdw>
                    </a:effectLst>
                    <a:latin typeface="Georgia" pitchFamily="18" charset="0"/>
                  </a:rPr>
                  <a:t>Customer</a:t>
                </a:r>
                <a:endParaRPr lang="en-US" b="1" dirty="0">
                  <a:solidFill>
                    <a:schemeClr val="bg1"/>
                  </a:solidFill>
                  <a:effectLst>
                    <a:outerShdw blurRad="38100" dist="38100" dir="2700000" algn="tl">
                      <a:srgbClr val="000000">
                        <a:alpha val="43137"/>
                      </a:srgbClr>
                    </a:outerShdw>
                  </a:effectLst>
                  <a:latin typeface="Georgia" pitchFamily="18" charset="0"/>
                </a:endParaRPr>
              </a:p>
              <a:p>
                <a:pPr algn="ctr"/>
                <a:r>
                  <a:rPr lang="ar-SA" b="1" dirty="0">
                    <a:solidFill>
                      <a:schemeClr val="bg1"/>
                    </a:solidFill>
                    <a:effectLst>
                      <a:outerShdw blurRad="38100" dist="38100" dir="2700000" algn="tl">
                        <a:srgbClr val="000000">
                          <a:alpha val="43137"/>
                        </a:srgbClr>
                      </a:outerShdw>
                    </a:effectLst>
                    <a:latin typeface="Georgia" pitchFamily="18" charset="0"/>
                  </a:rPr>
                  <a:t>عميل</a:t>
                </a:r>
                <a:endParaRPr lang="en-US" b="1" dirty="0">
                  <a:solidFill>
                    <a:schemeClr val="bg1"/>
                  </a:solidFill>
                  <a:effectLst>
                    <a:outerShdw blurRad="38100" dist="38100" dir="2700000" algn="tl">
                      <a:srgbClr val="000000">
                        <a:alpha val="43137"/>
                      </a:srgbClr>
                    </a:outerShdw>
                  </a:effectLst>
                  <a:latin typeface="Georgia" pitchFamily="18" charset="0"/>
                </a:endParaRPr>
              </a:p>
            </p:txBody>
          </p:sp>
          <p:sp>
            <p:nvSpPr>
              <p:cNvPr id="15" name="Rectangle 76"/>
              <p:cNvSpPr>
                <a:spLocks noChangeArrowheads="1"/>
              </p:cNvSpPr>
              <p:nvPr/>
            </p:nvSpPr>
            <p:spPr bwMode="auto">
              <a:xfrm>
                <a:off x="336" y="2496"/>
                <a:ext cx="960" cy="432"/>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b="1" dirty="0">
                    <a:solidFill>
                      <a:schemeClr val="bg1"/>
                    </a:solidFill>
                    <a:effectLst>
                      <a:outerShdw blurRad="38100" dist="38100" dir="2700000" algn="tl">
                        <a:srgbClr val="000000">
                          <a:alpha val="43137"/>
                        </a:srgbClr>
                      </a:outerShdw>
                    </a:effectLst>
                    <a:latin typeface="Georgia" pitchFamily="18" charset="0"/>
                  </a:rPr>
                  <a:t>Supplier</a:t>
                </a:r>
              </a:p>
              <a:p>
                <a:pPr algn="ctr"/>
                <a:r>
                  <a:rPr lang="ar-SA" b="1" dirty="0">
                    <a:solidFill>
                      <a:schemeClr val="bg1"/>
                    </a:solidFill>
                    <a:effectLst>
                      <a:outerShdw blurRad="38100" dist="38100" dir="2700000" algn="tl">
                        <a:srgbClr val="000000">
                          <a:alpha val="43137"/>
                        </a:srgbClr>
                      </a:outerShdw>
                    </a:effectLst>
                    <a:latin typeface="Georgia" pitchFamily="18" charset="0"/>
                  </a:rPr>
                  <a:t>مورد</a:t>
                </a:r>
                <a:endParaRPr lang="en-US" b="1" dirty="0">
                  <a:solidFill>
                    <a:schemeClr val="bg1"/>
                  </a:solidFill>
                  <a:effectLst>
                    <a:outerShdw blurRad="38100" dist="38100" dir="2700000" algn="tl">
                      <a:srgbClr val="000000">
                        <a:alpha val="43137"/>
                      </a:srgbClr>
                    </a:outerShdw>
                  </a:effectLst>
                  <a:latin typeface="Georgia" pitchFamily="18" charset="0"/>
                </a:endParaRPr>
              </a:p>
            </p:txBody>
          </p:sp>
          <p:sp>
            <p:nvSpPr>
              <p:cNvPr id="16" name="Rectangle 77"/>
              <p:cNvSpPr>
                <a:spLocks noChangeArrowheads="1"/>
              </p:cNvSpPr>
              <p:nvPr/>
            </p:nvSpPr>
            <p:spPr bwMode="auto">
              <a:xfrm>
                <a:off x="336" y="3168"/>
                <a:ext cx="960" cy="576"/>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b="1">
                    <a:solidFill>
                      <a:schemeClr val="bg1"/>
                    </a:solidFill>
                    <a:effectLst>
                      <a:outerShdw blurRad="38100" dist="38100" dir="2700000" algn="tl">
                        <a:srgbClr val="000000">
                          <a:alpha val="43137"/>
                        </a:srgbClr>
                      </a:outerShdw>
                    </a:effectLst>
                    <a:latin typeface="Georgia" pitchFamily="18" charset="0"/>
                  </a:rPr>
                  <a:t>Business</a:t>
                </a:r>
              </a:p>
              <a:p>
                <a:pPr algn="ctr"/>
                <a:r>
                  <a:rPr lang="en-US" b="1">
                    <a:solidFill>
                      <a:schemeClr val="bg1"/>
                    </a:solidFill>
                    <a:effectLst>
                      <a:outerShdw blurRad="38100" dist="38100" dir="2700000" algn="tl">
                        <a:srgbClr val="000000">
                          <a:alpha val="43137"/>
                        </a:srgbClr>
                      </a:outerShdw>
                    </a:effectLst>
                    <a:latin typeface="Georgia" pitchFamily="18" charset="0"/>
                  </a:rPr>
                  <a:t>Partner</a:t>
                </a:r>
              </a:p>
              <a:p>
                <a:pPr algn="ctr"/>
                <a:r>
                  <a:rPr lang="ar-SA" b="1">
                    <a:solidFill>
                      <a:schemeClr val="bg1"/>
                    </a:solidFill>
                    <a:effectLst>
                      <a:outerShdw blurRad="38100" dist="38100" dir="2700000" algn="tl">
                        <a:srgbClr val="000000">
                          <a:alpha val="43137"/>
                        </a:srgbClr>
                      </a:outerShdw>
                    </a:effectLst>
                    <a:latin typeface="Georgia" pitchFamily="18" charset="0"/>
                  </a:rPr>
                  <a:t>شريك</a:t>
                </a:r>
                <a:endParaRPr lang="en-US" b="1">
                  <a:solidFill>
                    <a:schemeClr val="bg1"/>
                  </a:solidFill>
                  <a:effectLst>
                    <a:outerShdw blurRad="38100" dist="38100" dir="2700000" algn="tl">
                      <a:srgbClr val="000000">
                        <a:alpha val="43137"/>
                      </a:srgbClr>
                    </a:outerShdw>
                  </a:effectLst>
                  <a:latin typeface="Georgia" pitchFamily="18" charset="0"/>
                </a:endParaRPr>
              </a:p>
            </p:txBody>
          </p:sp>
          <p:sp>
            <p:nvSpPr>
              <p:cNvPr id="17" name="Line 78"/>
              <p:cNvSpPr>
                <a:spLocks noChangeShapeType="1"/>
              </p:cNvSpPr>
              <p:nvPr/>
            </p:nvSpPr>
            <p:spPr bwMode="auto">
              <a:xfrm flipH="1">
                <a:off x="1296" y="2304"/>
                <a:ext cx="240" cy="912"/>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18" name="Line 79"/>
              <p:cNvSpPr>
                <a:spLocks noChangeShapeType="1"/>
              </p:cNvSpPr>
              <p:nvPr/>
            </p:nvSpPr>
            <p:spPr bwMode="auto">
              <a:xfrm flipH="1">
                <a:off x="1248" y="2304"/>
                <a:ext cx="96" cy="192"/>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19" name="Line 80"/>
              <p:cNvSpPr>
                <a:spLocks noChangeShapeType="1"/>
              </p:cNvSpPr>
              <p:nvPr/>
            </p:nvSpPr>
            <p:spPr bwMode="auto">
              <a:xfrm flipH="1" flipV="1">
                <a:off x="1296" y="1536"/>
                <a:ext cx="96" cy="192"/>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sp>
            <p:nvSpPr>
              <p:cNvPr id="20" name="Line 81"/>
              <p:cNvSpPr>
                <a:spLocks noChangeShapeType="1"/>
              </p:cNvSpPr>
              <p:nvPr/>
            </p:nvSpPr>
            <p:spPr bwMode="auto">
              <a:xfrm flipH="1" flipV="1">
                <a:off x="1296" y="864"/>
                <a:ext cx="240" cy="864"/>
              </a:xfrm>
              <a:prstGeom prst="line">
                <a:avLst/>
              </a:prstGeom>
              <a:noFill/>
              <a:ln w="28575">
                <a:solidFill>
                  <a:schemeClr val="tx1"/>
                </a:solidFill>
                <a:round/>
                <a:headEnd type="triangle" w="med" len="me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solidFill>
                    <a:schemeClr val="bg1"/>
                  </a:solidFill>
                  <a:effectLst>
                    <a:outerShdw blurRad="38100" dist="38100" dir="2700000" algn="tl">
                      <a:srgbClr val="000000">
                        <a:alpha val="43137"/>
                      </a:srgbClr>
                    </a:outerShdw>
                  </a:effectLst>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009900"/>
                </a:solidFill>
              </a:rPr>
              <a:t>فوائد الانترنت للمنظمات </a:t>
            </a:r>
            <a:endParaRPr lang="en-US" b="1" dirty="0" smtClean="0">
              <a:solidFill>
                <a:srgbClr val="009900"/>
              </a:solidFill>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5</a:t>
            </a:fld>
            <a:endParaRPr lang="en-US" dirty="0"/>
          </a:p>
        </p:txBody>
      </p:sp>
      <p:sp>
        <p:nvSpPr>
          <p:cNvPr id="11" name="Content Placeholder 10"/>
          <p:cNvSpPr>
            <a:spLocks noGrp="1"/>
          </p:cNvSpPr>
          <p:nvPr>
            <p:ph idx="1"/>
          </p:nvPr>
        </p:nvSpPr>
        <p:spPr>
          <a:xfrm>
            <a:off x="309530" y="1214422"/>
            <a:ext cx="9519114" cy="4953000"/>
          </a:xfrm>
        </p:spPr>
        <p:txBody>
          <a:bodyPr/>
          <a:lstStyle/>
          <a:p>
            <a:pPr lvl="1" rtl="1">
              <a:buFont typeface="Wingdings" pitchFamily="2" charset="2"/>
              <a:buChar char="q"/>
            </a:pPr>
            <a:endParaRPr lang="ar-EG" sz="2000" b="1" dirty="0" smtClean="0"/>
          </a:p>
          <a:p>
            <a:pPr lvl="1" rtl="1">
              <a:buFont typeface="Wingdings" pitchFamily="2" charset="2"/>
              <a:buChar char="q"/>
            </a:pPr>
            <a:r>
              <a:rPr lang="ar-SA" sz="2000" b="1" dirty="0" smtClean="0"/>
              <a:t>الترابط العالمي </a:t>
            </a:r>
            <a:r>
              <a:rPr lang="en-US" sz="2000" b="1" dirty="0" smtClean="0"/>
              <a:t>Global Connectivity</a:t>
            </a:r>
            <a:r>
              <a:rPr lang="ar-SA" sz="2000" b="1" dirty="0" smtClean="0"/>
              <a:t>: هو ترابط واتصال المنظمات بشركائها وعملائها ومزوديها والأسواق ذات الصلة.</a:t>
            </a:r>
            <a:endParaRPr lang="en-US" sz="2000" b="1" dirty="0" smtClean="0"/>
          </a:p>
          <a:p>
            <a:pPr lvl="1" rtl="1">
              <a:buFont typeface="Wingdings" pitchFamily="2" charset="2"/>
              <a:buChar char="q"/>
            </a:pPr>
            <a:r>
              <a:rPr lang="ar-SA" sz="2000" b="1" dirty="0" smtClean="0"/>
              <a:t>تخفيض ثمن الاتصالات </a:t>
            </a:r>
            <a:r>
              <a:rPr lang="en-US" sz="2000" b="1" dirty="0" smtClean="0"/>
              <a:t>Reduced Communications Cost</a:t>
            </a:r>
            <a:r>
              <a:rPr lang="ar-SA" sz="2000" b="1" dirty="0" smtClean="0"/>
              <a:t>: تخفيض الاتصالات الهاتفية عبر الانترنت </a:t>
            </a:r>
            <a:r>
              <a:rPr lang="en-US" sz="2000" b="1" dirty="0" smtClean="0"/>
              <a:t>Internet Telephony</a:t>
            </a:r>
            <a:r>
              <a:rPr lang="ar-SA" sz="2000" b="1" dirty="0" smtClean="0"/>
              <a:t> و استعمال الشبكة الخاصة الافتراضية </a:t>
            </a:r>
            <a:r>
              <a:rPr lang="en-US" sz="2000" b="1" dirty="0" smtClean="0"/>
              <a:t>Virtual Private Network (VPN)</a:t>
            </a:r>
            <a:r>
              <a:rPr lang="ar-SA" sz="2000" b="1" dirty="0" smtClean="0"/>
              <a:t> التي تؤمن ربط آمن بين نقطتين عبر الانترنت لإرسال البيانات التجارية.</a:t>
            </a:r>
            <a:endParaRPr lang="en-US" sz="2000" b="1" dirty="0" smtClean="0"/>
          </a:p>
          <a:p>
            <a:pPr lvl="1" rtl="1">
              <a:buFont typeface="Wingdings" pitchFamily="2" charset="2"/>
              <a:buChar char="q"/>
            </a:pPr>
            <a:r>
              <a:rPr lang="ar-SA" sz="2000" b="1" dirty="0" smtClean="0"/>
              <a:t>تخفيض تكاليف المعاملات التجارية </a:t>
            </a:r>
            <a:r>
              <a:rPr lang="en-US" sz="2000" b="1" dirty="0" smtClean="0"/>
              <a:t>Lower Transaction Costs</a:t>
            </a:r>
            <a:r>
              <a:rPr lang="ar-SA" sz="2000" b="1" dirty="0" smtClean="0"/>
              <a:t>.</a:t>
            </a:r>
            <a:endParaRPr lang="en-US" sz="2000" b="1" dirty="0" smtClean="0"/>
          </a:p>
          <a:p>
            <a:pPr lvl="1" rtl="1">
              <a:buFont typeface="Wingdings" pitchFamily="2" charset="2"/>
              <a:buChar char="q"/>
            </a:pPr>
            <a:r>
              <a:rPr lang="ar-SA" sz="2000" b="1" dirty="0" smtClean="0"/>
              <a:t>تخفيض تكاليف الوكالات التجارية </a:t>
            </a:r>
            <a:r>
              <a:rPr lang="en-US" sz="2000" b="1" dirty="0" smtClean="0"/>
              <a:t>Lower Agency Costs</a:t>
            </a:r>
            <a:r>
              <a:rPr lang="ar-SA" sz="2000" b="1" dirty="0" smtClean="0"/>
              <a:t>: </a:t>
            </a:r>
            <a:r>
              <a:rPr lang="ar-EG" sz="2000" b="1" dirty="0" smtClean="0"/>
              <a:t>الغاء</a:t>
            </a:r>
            <a:r>
              <a:rPr lang="ar-SA" sz="2000" b="1" dirty="0" smtClean="0"/>
              <a:t>الوسطاء .</a:t>
            </a:r>
            <a:endParaRPr lang="en-US" sz="2000" b="1" dirty="0" smtClean="0"/>
          </a:p>
          <a:p>
            <a:pPr lvl="1" rtl="1">
              <a:buFont typeface="Wingdings" pitchFamily="2" charset="2"/>
              <a:buChar char="q"/>
            </a:pPr>
            <a:r>
              <a:rPr lang="ar-SA" sz="2000" b="1" dirty="0" smtClean="0"/>
              <a:t>التفاعل والمرونة </a:t>
            </a:r>
            <a:r>
              <a:rPr lang="en-US" sz="2000" b="1" dirty="0" smtClean="0"/>
              <a:t>Interactivity and Flexibility</a:t>
            </a:r>
            <a:r>
              <a:rPr lang="ar-SA" sz="2000" b="1" dirty="0" smtClean="0"/>
              <a:t>: من خلال استخدام وسائل الاتصال.</a:t>
            </a:r>
            <a:endParaRPr lang="en-US" sz="2000" b="1" dirty="0" smtClean="0"/>
          </a:p>
          <a:p>
            <a:pPr lvl="1" rtl="1">
              <a:buFont typeface="Wingdings" pitchFamily="2" charset="2"/>
              <a:buChar char="q"/>
            </a:pPr>
            <a:r>
              <a:rPr lang="ar-SA" sz="2000" b="1" dirty="0" smtClean="0"/>
              <a:t>سرعة نشر المعلومات والمعرفة </a:t>
            </a:r>
            <a:r>
              <a:rPr lang="en-US" sz="2000" b="1" dirty="0" smtClean="0"/>
              <a:t>Accelerated Knowledge</a:t>
            </a:r>
            <a:r>
              <a:rPr lang="ar-SA" sz="2000" b="1" dirty="0" smtClean="0"/>
              <a:t>: خدمات الاتصال.</a:t>
            </a:r>
            <a:endParaRPr lang="en-US" sz="20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الانترنت والتجارة الالكترونية </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6</a:t>
            </a:fld>
            <a:endParaRPr lang="en-US" dirty="0"/>
          </a:p>
        </p:txBody>
      </p:sp>
      <p:sp>
        <p:nvSpPr>
          <p:cNvPr id="11" name="Content Placeholder 10"/>
          <p:cNvSpPr>
            <a:spLocks noGrp="1"/>
          </p:cNvSpPr>
          <p:nvPr>
            <p:ph idx="1"/>
          </p:nvPr>
        </p:nvSpPr>
        <p:spPr>
          <a:xfrm>
            <a:off x="307183" y="1214422"/>
            <a:ext cx="9521461" cy="49530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التجارة الإلكترونية هي نظام يتيح عبر الإنترنت حركات بيع وشراء السلع والخدمات والمعلومات، كما يتيح أيضا الحركات الإلكترونية التي تدعم توليد العوائد مثل عمليات تعزيز الطلب على تلك السلع والخدمات والمعلومات، حيث إن التجارة الإلكترونية تتيح عبر الإنترنت عمليات دعم المبيعات وخدمة العملاء. ويمكن تشبيه التجارة الإلكترونية بسوق إلكتروني يتواصل فيه البائعون (موردون، أو شركات، أو محلات) والوسطاء (السماسرة) والمشترون، وتقدم فيه المنتجات والخدمات في صيغة افتراضية أو رقمية، كما يدفَع ثمنها بالنقود الإلكترونية. </a:t>
            </a:r>
          </a:p>
          <a:p>
            <a:pPr lvl="1" rtl="1">
              <a:buFont typeface="Wingdings" pitchFamily="2" charset="2"/>
              <a:buChar char="q"/>
            </a:pPr>
            <a:r>
              <a:rPr lang="ar-SA" sz="2400" b="1" dirty="0" smtClean="0"/>
              <a:t>نماذج تجارة الانترنت: </a:t>
            </a:r>
            <a:endParaRPr lang="en-US" sz="2400" b="1" dirty="0" smtClean="0"/>
          </a:p>
          <a:p>
            <a:pPr lvl="2" rtl="1">
              <a:buFont typeface="Wingdings" pitchFamily="2" charset="2"/>
              <a:buChar char="q"/>
            </a:pPr>
            <a:r>
              <a:rPr lang="ar-SA" sz="2400" b="1" dirty="0" smtClean="0"/>
              <a:t>المنتجات والخدمات الجديدة </a:t>
            </a:r>
            <a:endParaRPr lang="en-US" sz="2400" b="1" dirty="0" smtClean="0"/>
          </a:p>
          <a:p>
            <a:pPr lvl="2" rtl="1">
              <a:buFont typeface="Wingdings" pitchFamily="2" charset="2"/>
              <a:buChar char="q"/>
            </a:pPr>
            <a:r>
              <a:rPr lang="ar-SA" sz="2400" b="1" dirty="0" smtClean="0"/>
              <a:t>المعاملات الجديدة للمنتجات والخدمات الحالية (دفع الفواتير- التسجيل الآلي) </a:t>
            </a:r>
            <a:endParaRPr lang="en-US" sz="2400" b="1" dirty="0" smtClean="0"/>
          </a:p>
          <a:p>
            <a:pPr lvl="2" rtl="1">
              <a:buFont typeface="Wingdings" pitchFamily="2" charset="2"/>
              <a:buChar char="q"/>
            </a:pPr>
            <a:r>
              <a:rPr lang="ar-SA" sz="2400" b="1" dirty="0" smtClean="0"/>
              <a:t>المنتجات والخدمات الحالية ولكن بتكاليف أقل </a:t>
            </a:r>
            <a:endParaRPr lang="en-US" sz="24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7</a:t>
            </a:fld>
            <a:endParaRPr lang="en-US" dirty="0"/>
          </a:p>
        </p:txBody>
      </p:sp>
      <p:sp>
        <p:nvSpPr>
          <p:cNvPr id="11" name="Content Placeholder 10"/>
          <p:cNvSpPr>
            <a:spLocks noGrp="1"/>
          </p:cNvSpPr>
          <p:nvPr>
            <p:ph idx="1"/>
          </p:nvPr>
        </p:nvSpPr>
        <p:spPr>
          <a:xfrm>
            <a:off x="307183" y="1214422"/>
            <a:ext cx="9521461" cy="49530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من نشاطات التجارة الإلكترونية بشكلها الحالي نجد: </a:t>
            </a:r>
            <a:endParaRPr lang="en-US" sz="2400" b="1" dirty="0" smtClean="0"/>
          </a:p>
          <a:p>
            <a:pPr lvl="1" rtl="1">
              <a:buFont typeface="Wingdings" pitchFamily="2" charset="2"/>
              <a:buChar char="q"/>
            </a:pPr>
            <a:r>
              <a:rPr lang="ar-SA" sz="2400" b="1" dirty="0" smtClean="0"/>
              <a:t>تجارة إلكترونية من زبون إلى زبون </a:t>
            </a:r>
            <a:r>
              <a:rPr lang="en-US" sz="2400" b="1" dirty="0" smtClean="0"/>
              <a:t>(Consumer-to-Consumer)</a:t>
            </a:r>
            <a:r>
              <a:rPr lang="ar-SA" sz="2400" b="1" dirty="0" smtClean="0"/>
              <a:t>، يشار إليها اختصارا بالمصطلح </a:t>
            </a:r>
            <a:r>
              <a:rPr lang="en-US" sz="2400" b="1" dirty="0" smtClean="0"/>
              <a:t>C2C</a:t>
            </a:r>
            <a:r>
              <a:rPr lang="ar-SA" sz="2400" b="1" dirty="0" smtClean="0"/>
              <a:t>، وهي تمثل التبادل التجاري بين زبون وآخر</a:t>
            </a:r>
            <a:r>
              <a:rPr lang="ar-SY" sz="2400" b="1" dirty="0" smtClean="0"/>
              <a:t>.</a:t>
            </a:r>
            <a:endParaRPr lang="en-US" sz="2400" b="1" dirty="0" smtClean="0"/>
          </a:p>
          <a:p>
            <a:pPr lvl="1" rtl="1">
              <a:buFont typeface="Wingdings" pitchFamily="2" charset="2"/>
              <a:buChar char="q"/>
            </a:pPr>
            <a:r>
              <a:rPr lang="ar-SA" sz="2400" b="1" dirty="0" smtClean="0"/>
              <a:t>تجارة إلكترونية من الشركات إلى الزبائن </a:t>
            </a:r>
            <a:r>
              <a:rPr lang="en-US" sz="2400" b="1" dirty="0" smtClean="0"/>
              <a:t>(Business-to-Consumer)</a:t>
            </a:r>
            <a:r>
              <a:rPr lang="ar-SA" sz="2400" b="1" dirty="0" smtClean="0"/>
              <a:t>، يشار إليها اختصارا بالمصطلح </a:t>
            </a:r>
            <a:r>
              <a:rPr lang="en-US" sz="2400" b="1" dirty="0" smtClean="0"/>
              <a:t>B2C</a:t>
            </a:r>
            <a:r>
              <a:rPr lang="ar-SA" sz="2400" b="1" dirty="0" smtClean="0"/>
              <a:t>، وهي تمثل التبادل التجاري بين الشركات من جهة والزبائن الأفراد من جهة أخرى</a:t>
            </a:r>
            <a:r>
              <a:rPr lang="ar-SY" sz="2400" b="1" dirty="0" smtClean="0"/>
              <a:t>.</a:t>
            </a:r>
            <a:endParaRPr lang="en-US" sz="2400" b="1" dirty="0" smtClean="0"/>
          </a:p>
          <a:p>
            <a:pPr lvl="1" rtl="1">
              <a:buFont typeface="Wingdings" pitchFamily="2" charset="2"/>
              <a:buChar char="q"/>
            </a:pPr>
            <a:r>
              <a:rPr lang="ar-SA" sz="2400" b="1" dirty="0" smtClean="0"/>
              <a:t>تجارة إلكترونية من الشركات إلى الشركات </a:t>
            </a:r>
            <a:r>
              <a:rPr lang="en-US" sz="2400" b="1" dirty="0" smtClean="0"/>
              <a:t>(Business-to-Business)</a:t>
            </a:r>
            <a:r>
              <a:rPr lang="ar-SA" sz="2400" b="1" dirty="0" smtClean="0"/>
              <a:t>، ويشار إليها اختصارا بالرمز </a:t>
            </a:r>
            <a:r>
              <a:rPr lang="en-US" sz="2400" b="1" dirty="0" smtClean="0"/>
              <a:t> B2B</a:t>
            </a:r>
            <a:r>
              <a:rPr lang="ar-SA" sz="2400" b="1" dirty="0" smtClean="0"/>
              <a:t>؛ وهي تمثل التبادل التجاري الإلكتروني بين شركة وأخرى</a:t>
            </a:r>
            <a:r>
              <a:rPr lang="en-US" sz="2400" b="1" dirty="0" smtClean="0"/>
              <a:t>.</a:t>
            </a:r>
            <a:endParaRPr lang="en-US"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8</a:t>
            </a:fld>
            <a:endParaRPr lang="en-US" dirty="0"/>
          </a:p>
        </p:txBody>
      </p:sp>
      <p:sp>
        <p:nvSpPr>
          <p:cNvPr id="11" name="Content Placeholder 10"/>
          <p:cNvSpPr>
            <a:spLocks noGrp="1"/>
          </p:cNvSpPr>
          <p:nvPr>
            <p:ph idx="1"/>
          </p:nvPr>
        </p:nvSpPr>
        <p:spPr>
          <a:xfrm>
            <a:off x="307183" y="1214422"/>
            <a:ext cx="9521461" cy="49530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ماذا أضافت الانترنت للمعاملات التجارية؟ </a:t>
            </a:r>
            <a:endParaRPr lang="en-US" sz="2400" b="1" dirty="0" smtClean="0"/>
          </a:p>
          <a:p>
            <a:pPr lvl="2" indent="-395288" rtl="1">
              <a:buFont typeface="Wingdings" pitchFamily="2" charset="2"/>
              <a:buChar char="q"/>
            </a:pPr>
            <a:r>
              <a:rPr lang="ar-SA" b="1" dirty="0" smtClean="0"/>
              <a:t>سهولة الربط بين العملاء والمعاملات .</a:t>
            </a:r>
            <a:endParaRPr lang="en-US" b="1" dirty="0" smtClean="0"/>
          </a:p>
          <a:p>
            <a:pPr lvl="2" indent="-395288" rtl="1">
              <a:buFont typeface="Wingdings" pitchFamily="2" charset="2"/>
              <a:buChar char="q"/>
            </a:pPr>
            <a:r>
              <a:rPr lang="ar-SA" b="1" dirty="0" smtClean="0"/>
              <a:t>إمكانية تحديث معلومات المنتج ومساندة العملاء .</a:t>
            </a:r>
            <a:endParaRPr lang="en-US" b="1" dirty="0" smtClean="0"/>
          </a:p>
          <a:p>
            <a:pPr lvl="2" indent="-395288" rtl="1">
              <a:buFont typeface="Wingdings" pitchFamily="2" charset="2"/>
              <a:buChar char="q"/>
            </a:pPr>
            <a:r>
              <a:rPr lang="ar-SA" b="1" dirty="0" smtClean="0"/>
              <a:t>وضع المتاجر مباشرة على الخط .</a:t>
            </a:r>
            <a:endParaRPr lang="en-US" b="1" dirty="0" smtClean="0"/>
          </a:p>
          <a:p>
            <a:pPr lvl="2" indent="-395288" rtl="1">
              <a:buFont typeface="Wingdings" pitchFamily="2" charset="2"/>
              <a:buChar char="q"/>
            </a:pPr>
            <a:r>
              <a:rPr lang="ar-SA" b="1" dirty="0" smtClean="0"/>
              <a:t>تحسين أشكال المعاملات والتجارة .</a:t>
            </a:r>
            <a:endParaRPr lang="en-US" b="1" dirty="0" smtClean="0"/>
          </a:p>
          <a:p>
            <a:pPr lvl="2" indent="-395288" rtl="1">
              <a:buFont typeface="Wingdings" pitchFamily="2" charset="2"/>
              <a:buChar char="q"/>
            </a:pPr>
            <a:r>
              <a:rPr lang="ar-SA" b="1" dirty="0" smtClean="0"/>
              <a:t>إلغاء الوسطاء: إزالة مستويات المعاملات التجارية الوسيطة بين المنظمة والمستهلك.</a:t>
            </a:r>
            <a:endParaRPr lang="en-US"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9</a:t>
            </a:fld>
            <a:endParaRPr lang="en-US" dirty="0"/>
          </a:p>
        </p:txBody>
      </p:sp>
      <p:sp>
        <p:nvSpPr>
          <p:cNvPr id="11" name="Content Placeholder 10"/>
          <p:cNvSpPr>
            <a:spLocks noGrp="1"/>
          </p:cNvSpPr>
          <p:nvPr>
            <p:ph idx="1"/>
          </p:nvPr>
        </p:nvSpPr>
        <p:spPr>
          <a:xfrm>
            <a:off x="307183" y="1214422"/>
            <a:ext cx="9521461" cy="4953000"/>
          </a:xfrm>
        </p:spPr>
        <p:txBody>
          <a:bodyPr/>
          <a:lstStyle/>
          <a:p>
            <a:pPr lvl="0" rtl="1">
              <a:buFont typeface="Wingdings" pitchFamily="2" charset="2"/>
              <a:buChar char="q"/>
            </a:pPr>
            <a:endParaRPr lang="ar-EG" sz="2400" b="1" dirty="0" smtClean="0"/>
          </a:p>
          <a:p>
            <a:pPr lvl="0" rtl="1">
              <a:buFont typeface="Wingdings" pitchFamily="2" charset="2"/>
              <a:buChar char="q"/>
            </a:pPr>
            <a:r>
              <a:rPr lang="ar-SA" sz="2400" b="1" dirty="0" smtClean="0"/>
              <a:t>التسوق التفاعلي </a:t>
            </a:r>
            <a:r>
              <a:rPr lang="en-US" sz="2400" b="1" dirty="0" smtClean="0"/>
              <a:t>Interactive Marketing</a:t>
            </a:r>
            <a:r>
              <a:rPr lang="ar-SA" sz="2400" b="1" dirty="0" smtClean="0"/>
              <a:t>:</a:t>
            </a:r>
            <a:endParaRPr lang="en-US" sz="2400" b="1" dirty="0" smtClean="0"/>
          </a:p>
          <a:p>
            <a:pPr lvl="1" rtl="1">
              <a:buFont typeface="Wingdings" pitchFamily="2" charset="2"/>
              <a:buChar char="q"/>
            </a:pPr>
            <a:r>
              <a:rPr lang="ar-SA" sz="2400" b="1" dirty="0" smtClean="0"/>
              <a:t>بعض مواقع التجارة الالكترونية توفر خاصية تسمى </a:t>
            </a:r>
            <a:r>
              <a:rPr lang="en-US" sz="2400" b="1" dirty="0" smtClean="0"/>
              <a:t>(HIT)</a:t>
            </a:r>
            <a:r>
              <a:rPr lang="ar-SA" sz="2400" b="1" dirty="0" smtClean="0"/>
              <a:t> و هي عبارة عن عملية تسجيل طلبات المستخدمين أو جمع المعلومات عن أرائهم ورغباتهم وتحليل هذه المعلومات لتقديم أفضل الخدمات إليهم، ومن ثم ارسال معلومات لهم بهذا الخصوص. </a:t>
            </a:r>
            <a:endParaRPr lang="en-US" sz="2400" b="1" dirty="0" smtClean="0"/>
          </a:p>
          <a:p>
            <a:pPr lvl="1" rtl="1">
              <a:buFont typeface="Wingdings" pitchFamily="2" charset="2"/>
              <a:buChar char="q"/>
            </a:pPr>
            <a:r>
              <a:rPr lang="ar-SA" sz="2400" b="1" dirty="0" smtClean="0"/>
              <a:t>تحفظ أراء المستخدمين (الزبائن) في ملفات خاصة تسمى </a:t>
            </a:r>
            <a:r>
              <a:rPr lang="en-US" sz="2400" b="1" dirty="0" smtClean="0"/>
              <a:t>Log Files</a:t>
            </a:r>
            <a:r>
              <a:rPr lang="ar-SA" sz="2400" b="1" dirty="0" smtClean="0"/>
              <a:t> و ذلك داخل الذاكرة الثانوية للخادم </a:t>
            </a:r>
            <a:r>
              <a:rPr lang="en-US" sz="2400" b="1" dirty="0" smtClean="0"/>
              <a:t>Server</a:t>
            </a:r>
            <a:r>
              <a:rPr lang="ar-SA" sz="2400" b="1"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10</a:t>
            </a:fld>
            <a:endParaRPr lang="en-US" dirty="0"/>
          </a:p>
        </p:txBody>
      </p:sp>
      <p:sp>
        <p:nvSpPr>
          <p:cNvPr id="11" name="Content Placeholder 10"/>
          <p:cNvSpPr>
            <a:spLocks noGrp="1"/>
          </p:cNvSpPr>
          <p:nvPr>
            <p:ph idx="1"/>
          </p:nvPr>
        </p:nvSpPr>
        <p:spPr>
          <a:xfrm>
            <a:off x="309530" y="1214422"/>
            <a:ext cx="9519114" cy="4953000"/>
          </a:xfrm>
        </p:spPr>
        <p:txBody>
          <a:bodyPr/>
          <a:lstStyle/>
          <a:p>
            <a:pPr lvl="0" rtl="1">
              <a:buFont typeface="Wingdings" pitchFamily="2" charset="2"/>
              <a:buChar char="q"/>
            </a:pPr>
            <a:endParaRPr lang="ar-EG" sz="2400" b="1" dirty="0" smtClean="0"/>
          </a:p>
          <a:p>
            <a:pPr lvl="0" rtl="1">
              <a:buFont typeface="Wingdings" pitchFamily="2" charset="2"/>
              <a:buChar char="q"/>
            </a:pPr>
            <a:r>
              <a:rPr lang="ar-SA" sz="2400" b="1" dirty="0" smtClean="0"/>
              <a:t>نماذج تجارة  معاملات الانترنت:</a:t>
            </a:r>
            <a:endParaRPr lang="en-US" sz="2400" b="1" dirty="0" smtClean="0"/>
          </a:p>
          <a:p>
            <a:pPr lvl="1" rtl="1">
              <a:buFont typeface="Wingdings" pitchFamily="2" charset="2"/>
              <a:buChar char="q"/>
            </a:pPr>
            <a:r>
              <a:rPr lang="ar-SA" sz="2400" b="1" u="sng" dirty="0" smtClean="0"/>
              <a:t>واجهة المحل الافتراضية </a:t>
            </a:r>
            <a:r>
              <a:rPr lang="en-US" sz="2400" b="1" u="sng" dirty="0" smtClean="0"/>
              <a:t>Virtual Storefront</a:t>
            </a:r>
            <a:r>
              <a:rPr lang="ar-SA" sz="2400" b="1" u="sng" dirty="0" smtClean="0"/>
              <a:t>: </a:t>
            </a:r>
            <a:r>
              <a:rPr lang="ar-SA" sz="2400" b="1" dirty="0" smtClean="0"/>
              <a:t>عرض خدمات ومنتجات المنظمة بشكل مباشر مثل واجهات المحل الحقيقية، ويتم تسليم الخدمات والمنتجات غير الرقمية عبر القنوات التقليدية .</a:t>
            </a:r>
            <a:endParaRPr lang="en-US" sz="2400" b="1" dirty="0" smtClean="0"/>
          </a:p>
          <a:p>
            <a:pPr lvl="1" rtl="1">
              <a:buFont typeface="Wingdings" pitchFamily="2" charset="2"/>
              <a:buChar char="q"/>
            </a:pPr>
            <a:r>
              <a:rPr lang="ar-SA" sz="2400" b="1" u="sng" dirty="0" smtClean="0"/>
              <a:t>مراكز التسويق </a:t>
            </a:r>
            <a:r>
              <a:rPr lang="en-US" sz="2400" b="1" u="sng" dirty="0" smtClean="0"/>
              <a:t>Marketplace Concentrator</a:t>
            </a:r>
            <a:r>
              <a:rPr lang="ar-SA" sz="2400" b="1" u="sng" dirty="0" smtClean="0"/>
              <a:t>:</a:t>
            </a:r>
            <a:r>
              <a:rPr lang="ar-SA" sz="2400" b="1" dirty="0" smtClean="0"/>
              <a:t> تجمع خدمات ومنتجات من عدة جهات بحيث توفر للعميل فرصة البحث والمقارنة والتسوق وفي بعض الأحيان الشراء .</a:t>
            </a:r>
            <a:endParaRPr lang="en-US" sz="2400" b="1" dirty="0" smtClean="0"/>
          </a:p>
          <a:p>
            <a:pPr lvl="1" rtl="1">
              <a:buFont typeface="Wingdings" pitchFamily="2" charset="2"/>
              <a:buChar char="q"/>
            </a:pPr>
            <a:r>
              <a:rPr lang="ar-SA" sz="2400" b="1" u="sng" dirty="0" smtClean="0"/>
              <a:t>وسطاء (سماسرة) المعلومات </a:t>
            </a:r>
            <a:r>
              <a:rPr lang="en-US" sz="2400" b="1" u="sng" dirty="0" smtClean="0"/>
              <a:t>Information Brokers</a:t>
            </a:r>
            <a:r>
              <a:rPr lang="ar-SA" sz="2400" b="1" u="sng" dirty="0" smtClean="0"/>
              <a:t>:</a:t>
            </a:r>
            <a:r>
              <a:rPr lang="ar-SA" sz="2400" b="1" dirty="0" smtClean="0"/>
              <a:t> توفير معلومات عن أنواع السلع والخدمات وأسعارها  والقيام بمعاملات البيع أحيانا.</a:t>
            </a:r>
            <a:endParaRPr lang="en-US" sz="2400" b="1" dirty="0" smtClean="0"/>
          </a:p>
          <a:p>
            <a:pPr lvl="1" rtl="1">
              <a:buFont typeface="Wingdings" pitchFamily="2" charset="2"/>
              <a:buChar char="q"/>
            </a:pPr>
            <a:r>
              <a:rPr lang="ar-SA" sz="2400" b="1" u="sng" dirty="0" smtClean="0"/>
              <a:t>وسطاء (سماسرة) المعاملات </a:t>
            </a:r>
            <a:r>
              <a:rPr lang="en-US" sz="2400" b="1" u="sng" dirty="0" smtClean="0"/>
              <a:t>Transaction Brokers</a:t>
            </a:r>
            <a:r>
              <a:rPr lang="ar-SA" sz="2400" b="1" u="sng" dirty="0" smtClean="0"/>
              <a:t>:</a:t>
            </a:r>
            <a:r>
              <a:rPr lang="ar-SA" sz="2400" b="1" dirty="0" smtClean="0"/>
              <a:t> نشاطهم الأساسي هو إكمال المعاملات التجارية.</a:t>
            </a:r>
            <a:endParaRPr lang="en-US" sz="24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11</a:t>
            </a:fld>
            <a:endParaRPr lang="en-US" dirty="0"/>
          </a:p>
        </p:txBody>
      </p:sp>
      <p:sp>
        <p:nvSpPr>
          <p:cNvPr id="11" name="Content Placeholder 10"/>
          <p:cNvSpPr>
            <a:spLocks noGrp="1"/>
          </p:cNvSpPr>
          <p:nvPr>
            <p:ph idx="1"/>
          </p:nvPr>
        </p:nvSpPr>
        <p:spPr>
          <a:xfrm>
            <a:off x="307183" y="1214422"/>
            <a:ext cx="9521461" cy="4953000"/>
          </a:xfrm>
        </p:spPr>
        <p:txBody>
          <a:bodyPr/>
          <a:lstStyle/>
          <a:p>
            <a:pPr lvl="0" rtl="1">
              <a:buFont typeface="Wingdings" pitchFamily="2" charset="2"/>
              <a:buChar char="q"/>
            </a:pPr>
            <a:endParaRPr lang="ar-EG" sz="2400" b="1" dirty="0" smtClean="0"/>
          </a:p>
          <a:p>
            <a:pPr lvl="0" rtl="1">
              <a:buFont typeface="Wingdings" pitchFamily="2" charset="2"/>
              <a:buChar char="q"/>
            </a:pPr>
            <a:r>
              <a:rPr lang="ar-SA" sz="2400" b="1" dirty="0" smtClean="0"/>
              <a:t>نماذج تجارة  معاملات الانترنت:</a:t>
            </a:r>
            <a:endParaRPr lang="en-US" sz="2400" b="1" dirty="0" smtClean="0"/>
          </a:p>
          <a:p>
            <a:pPr lvl="1" rtl="1">
              <a:buFont typeface="Wingdings" pitchFamily="2" charset="2"/>
              <a:buChar char="q"/>
            </a:pPr>
            <a:r>
              <a:rPr lang="ar-SA" sz="2400" b="1" u="sng" dirty="0" smtClean="0"/>
              <a:t>تسليم المنتجات الرقمية </a:t>
            </a:r>
            <a:r>
              <a:rPr lang="en-US" sz="2400" b="1" u="sng" dirty="0" smtClean="0"/>
              <a:t>Digital Product Delivery </a:t>
            </a:r>
            <a:r>
              <a:rPr lang="ar-SA" sz="2400" b="1" u="sng" dirty="0" smtClean="0"/>
              <a:t>:</a:t>
            </a:r>
            <a:r>
              <a:rPr lang="ar-SA" sz="2400" b="1" dirty="0" smtClean="0"/>
              <a:t> بيع وتسليم البرامج والوسائط المتعددة والمنتجات الرقمية الأخرى عبر الانترنت.</a:t>
            </a:r>
            <a:endParaRPr lang="en-US" sz="2400" b="1" dirty="0" smtClean="0"/>
          </a:p>
          <a:p>
            <a:pPr lvl="1" rtl="1">
              <a:buFont typeface="Wingdings" pitchFamily="2" charset="2"/>
              <a:buChar char="q"/>
            </a:pPr>
            <a:r>
              <a:rPr lang="ar-SA" sz="2400" b="1" u="sng" dirty="0" smtClean="0"/>
              <a:t>مزود خدمات مباشر </a:t>
            </a:r>
            <a:r>
              <a:rPr lang="en-US" sz="2400" b="1" u="sng" dirty="0" smtClean="0"/>
              <a:t>On-Line Services Provider</a:t>
            </a:r>
            <a:r>
              <a:rPr lang="ar-SA" sz="2400" b="1" dirty="0" smtClean="0"/>
              <a:t>: تقديم خدمات تتعلق بالأجهزة والبرمجيات للمستخدمين مباشرة من الانترنت.</a:t>
            </a:r>
            <a:endParaRPr lang="en-US" sz="2400" b="1" dirty="0" smtClean="0"/>
          </a:p>
          <a:p>
            <a:pPr lvl="1" rtl="1">
              <a:buFont typeface="Wingdings" pitchFamily="2" charset="2"/>
              <a:buChar char="q"/>
            </a:pPr>
            <a:r>
              <a:rPr lang="ar-SA" sz="2400" b="1" u="sng" dirty="0" smtClean="0"/>
              <a:t>المزاد العكسي </a:t>
            </a:r>
            <a:r>
              <a:rPr lang="en-US" sz="2400" b="1" u="sng" dirty="0" smtClean="0"/>
              <a:t>:Reverse Auction</a:t>
            </a:r>
            <a:r>
              <a:rPr lang="ar-SA" sz="2400" b="1" dirty="0" smtClean="0"/>
              <a:t> يقترح المشتري ثمن البضاعة أو الخدمة لعدد من البائعين .</a:t>
            </a:r>
            <a:endParaRPr lang="en-US" sz="2400" b="1" dirty="0" smtClean="0"/>
          </a:p>
          <a:p>
            <a:pPr lvl="1" rtl="1">
              <a:buFont typeface="Wingdings" pitchFamily="2" charset="2"/>
              <a:buChar char="q"/>
            </a:pPr>
            <a:r>
              <a:rPr lang="ar-SA" sz="2400" b="1" u="sng" dirty="0" smtClean="0"/>
              <a:t>مزود المعلومات </a:t>
            </a:r>
            <a:r>
              <a:rPr lang="en-US" sz="2400" b="1" u="sng" dirty="0" smtClean="0"/>
              <a:t>Content Provider</a:t>
            </a:r>
            <a:r>
              <a:rPr lang="ar-SA" sz="2400" b="1" dirty="0" smtClean="0"/>
              <a:t>: تزويد العميل بخاصية الوصول للمعلومات في قواعد البيانات.</a:t>
            </a:r>
            <a:endParaRPr lang="en-US" sz="24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12</a:t>
            </a:fld>
            <a:endParaRPr lang="en-US" dirty="0"/>
          </a:p>
        </p:txBody>
      </p:sp>
      <p:sp>
        <p:nvSpPr>
          <p:cNvPr id="11" name="Content Placeholder 10"/>
          <p:cNvSpPr>
            <a:spLocks noGrp="1"/>
          </p:cNvSpPr>
          <p:nvPr>
            <p:ph idx="1"/>
          </p:nvPr>
        </p:nvSpPr>
        <p:spPr>
          <a:xfrm>
            <a:off x="309531" y="1214422"/>
            <a:ext cx="9444070" cy="4953000"/>
          </a:xfrm>
        </p:spPr>
        <p:txBody>
          <a:bodyPr/>
          <a:lstStyle/>
          <a:p>
            <a:pPr rtl="1">
              <a:buFont typeface="Wingdings" pitchFamily="2" charset="2"/>
              <a:buChar char="q"/>
            </a:pPr>
            <a:endParaRPr lang="ar-EG" sz="2800" b="1" dirty="0" smtClean="0"/>
          </a:p>
          <a:p>
            <a:pPr rtl="1">
              <a:buFont typeface="Wingdings" pitchFamily="2" charset="2"/>
              <a:buChar char="q"/>
            </a:pPr>
            <a:r>
              <a:rPr lang="ar-SA" sz="2800" b="1" dirty="0" smtClean="0"/>
              <a:t>الأنظمة الداعمة للتجارة الإلكترونية:</a:t>
            </a:r>
            <a:endParaRPr lang="en-US" sz="2800" b="1" dirty="0" smtClean="0"/>
          </a:p>
          <a:p>
            <a:pPr lvl="1" rtl="1">
              <a:buFont typeface="Wingdings" pitchFamily="2" charset="2"/>
              <a:buChar char="q"/>
            </a:pPr>
            <a:r>
              <a:rPr lang="ar-SA" sz="2400" b="1" u="sng" dirty="0" smtClean="0"/>
              <a:t>مواقع استضافة الخدمات  </a:t>
            </a:r>
            <a:r>
              <a:rPr lang="en-US" sz="2400" b="1" u="sng" dirty="0" smtClean="0"/>
              <a:t>(Web Hosting Service)</a:t>
            </a:r>
            <a:r>
              <a:rPr lang="ar-SA" sz="2400" b="1" u="sng" dirty="0" smtClean="0"/>
              <a:t>: </a:t>
            </a:r>
            <a:r>
              <a:rPr lang="ar-SA" sz="2400" b="1" dirty="0" smtClean="0"/>
              <a:t>هي شركات توفر للمستخدمين مواقع وموزعات على شبكة الانترنت مقابل مبالغ مالية.</a:t>
            </a:r>
            <a:endParaRPr lang="en-US" sz="2400" b="1" dirty="0" smtClean="0"/>
          </a:p>
          <a:p>
            <a:pPr lvl="1" rtl="1">
              <a:buFont typeface="Wingdings" pitchFamily="2" charset="2"/>
              <a:buChar char="q"/>
            </a:pPr>
            <a:r>
              <a:rPr lang="ar-SA" sz="2400" b="1" u="sng" dirty="0" smtClean="0"/>
              <a:t>نظام الدفع الالكتروني </a:t>
            </a:r>
            <a:r>
              <a:rPr lang="en-US" sz="2400" b="1" u="sng" dirty="0" smtClean="0"/>
              <a:t>(Electronic Payment System)</a:t>
            </a:r>
            <a:r>
              <a:rPr lang="ar-SA" sz="2400" b="1" u="sng" dirty="0" smtClean="0"/>
              <a:t> :</a:t>
            </a:r>
            <a:r>
              <a:rPr lang="ar-SA" sz="2400" b="1" dirty="0" smtClean="0"/>
              <a:t> هو نظام للدفع والتحويل وتسديد الفواتير عبر الانترنت.</a:t>
            </a:r>
            <a:endParaRPr lang="en-US"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13</a:t>
            </a:fld>
            <a:endParaRPr lang="en-US" dirty="0"/>
          </a:p>
        </p:txBody>
      </p:sp>
      <p:sp>
        <p:nvSpPr>
          <p:cNvPr id="11" name="Content Placeholder 10"/>
          <p:cNvSpPr>
            <a:spLocks noGrp="1"/>
          </p:cNvSpPr>
          <p:nvPr>
            <p:ph idx="1"/>
          </p:nvPr>
        </p:nvSpPr>
        <p:spPr>
          <a:xfrm>
            <a:off x="309530" y="1214422"/>
            <a:ext cx="9519114" cy="4953000"/>
          </a:xfrm>
        </p:spPr>
        <p:txBody>
          <a:bodyPr/>
          <a:lstStyle/>
          <a:p>
            <a:pPr lvl="0" rtl="1">
              <a:buFont typeface="Wingdings" pitchFamily="2" charset="2"/>
              <a:buChar char="q"/>
            </a:pPr>
            <a:endParaRPr lang="ar-EG" sz="2800" b="1" dirty="0" smtClean="0"/>
          </a:p>
          <a:p>
            <a:pPr lvl="0" rtl="1">
              <a:buFont typeface="Wingdings" pitchFamily="2" charset="2"/>
              <a:buChar char="q"/>
            </a:pPr>
            <a:r>
              <a:rPr lang="ar-SA" sz="2800" b="1" dirty="0" smtClean="0"/>
              <a:t>الانترنت والعمل الجماعي</a:t>
            </a:r>
            <a:endParaRPr lang="en-US" sz="2800" b="1" dirty="0" smtClean="0"/>
          </a:p>
          <a:p>
            <a:pPr lvl="1" rtl="1">
              <a:buFont typeface="Wingdings" pitchFamily="2" charset="2"/>
              <a:buChar char="q"/>
            </a:pPr>
            <a:r>
              <a:rPr lang="ar-SA" sz="2800" b="1" dirty="0" smtClean="0"/>
              <a:t>خدمة الفريق  </a:t>
            </a:r>
            <a:r>
              <a:rPr lang="en-US" sz="2800" b="1" dirty="0" smtClean="0"/>
              <a:t>(Team Ware)</a:t>
            </a:r>
            <a:r>
              <a:rPr lang="ar-SA" sz="2800" b="1" dirty="0" smtClean="0"/>
              <a:t>: التطبيقات والبرمجيات على الانترنت لدعم العمل الجماعي حيث توفر فرصة تبادل الوثائق </a:t>
            </a:r>
            <a:endParaRPr lang="en-US" sz="2800" b="1" dirty="0" smtClean="0"/>
          </a:p>
          <a:p>
            <a:pPr lvl="1" rtl="1">
              <a:buFont typeface="Wingdings" pitchFamily="2" charset="2"/>
              <a:buChar char="q"/>
            </a:pPr>
            <a:r>
              <a:rPr lang="ar-SA" sz="2800" b="1" dirty="0" smtClean="0"/>
              <a:t>توفير إمكانية العمل من خارج المنظمة </a:t>
            </a:r>
          </a:p>
          <a:p>
            <a:pPr lvl="1" rtl="1">
              <a:buFont typeface="Wingdings" pitchFamily="2" charset="2"/>
              <a:buChar char="q"/>
            </a:pPr>
            <a:r>
              <a:rPr lang="ar-SA" sz="2800" b="1" dirty="0" smtClean="0"/>
              <a:t>نشرات إخبارية داخلية.</a:t>
            </a:r>
            <a:endParaRPr lang="en-US" sz="2800" b="1" dirty="0" smtClean="0"/>
          </a:p>
          <a:p>
            <a:pPr rtl="1">
              <a:buFont typeface="Wingdings" pitchFamily="2" charset="2"/>
              <a:buChar char="q"/>
            </a:pP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14</a:t>
            </a:fld>
            <a:endParaRPr lang="en-US" dirty="0"/>
          </a:p>
        </p:txBody>
      </p:sp>
      <p:sp>
        <p:nvSpPr>
          <p:cNvPr id="11" name="Content Placeholder 10"/>
          <p:cNvSpPr>
            <a:spLocks noGrp="1"/>
          </p:cNvSpPr>
          <p:nvPr>
            <p:ph idx="1"/>
          </p:nvPr>
        </p:nvSpPr>
        <p:spPr>
          <a:xfrm>
            <a:off x="76200" y="1371600"/>
            <a:ext cx="9677400" cy="4953000"/>
          </a:xfrm>
        </p:spPr>
        <p:txBody>
          <a:bodyPr/>
          <a:lstStyle/>
          <a:p>
            <a:r>
              <a:rPr lang="ar-SA" b="1" dirty="0" smtClean="0"/>
              <a:t>الميادين التي تغطيها التجارة الالكترونية عبر الانترنت </a:t>
            </a:r>
            <a:endParaRPr lang="en-US" b="1" dirty="0" smtClean="0"/>
          </a:p>
        </p:txBody>
      </p:sp>
      <p:graphicFrame>
        <p:nvGraphicFramePr>
          <p:cNvPr id="5" name="جدول 4"/>
          <p:cNvGraphicFramePr>
            <a:graphicFrameLocks noGrp="1"/>
          </p:cNvGraphicFramePr>
          <p:nvPr/>
        </p:nvGraphicFramePr>
        <p:xfrm>
          <a:off x="1550923" y="2123138"/>
          <a:ext cx="7271636" cy="3520440"/>
        </p:xfrm>
        <a:graphic>
          <a:graphicData uri="http://schemas.openxmlformats.org/drawingml/2006/table">
            <a:tbl>
              <a:tblPr rtl="1" firstRow="1" bandRow="1">
                <a:tableStyleId>{5C22544A-7EE6-4342-B048-85BDC9FD1C3A}</a:tableStyleId>
              </a:tblPr>
              <a:tblGrid>
                <a:gridCol w="3499499"/>
                <a:gridCol w="3772137"/>
              </a:tblGrid>
              <a:tr h="837374">
                <a:tc>
                  <a:txBody>
                    <a:bodyPr/>
                    <a:lstStyle/>
                    <a:p>
                      <a:pPr lvl="1"/>
                      <a:r>
                        <a:rPr lang="ar-SA" sz="2800" dirty="0" smtClean="0"/>
                        <a:t> المالية  المحاسبية</a:t>
                      </a:r>
                      <a:endParaRPr lang="en-US" sz="2800" dirty="0" smtClean="0"/>
                    </a:p>
                  </a:txBody>
                  <a:tcPr/>
                </a:tc>
                <a:tc>
                  <a:txBody>
                    <a:bodyPr/>
                    <a:lstStyle/>
                    <a:p>
                      <a:pPr marL="0" marR="0" lvl="1" indent="0" algn="ctr" defTabSz="914400" rtl="1" eaLnBrk="1" fontAlgn="auto" latinLnBrk="0" hangingPunct="1">
                        <a:lnSpc>
                          <a:spcPct val="100000"/>
                        </a:lnSpc>
                        <a:spcBef>
                          <a:spcPts val="0"/>
                        </a:spcBef>
                        <a:spcAft>
                          <a:spcPts val="0"/>
                        </a:spcAft>
                        <a:buClrTx/>
                        <a:buSzTx/>
                        <a:buFontTx/>
                        <a:buNone/>
                        <a:tabLst/>
                        <a:defRPr/>
                      </a:pPr>
                      <a:r>
                        <a:rPr lang="ar-SA" sz="2800" dirty="0" smtClean="0"/>
                        <a:t>الموارد البشرية</a:t>
                      </a:r>
                      <a:endParaRPr lang="en-US" sz="2800" dirty="0"/>
                    </a:p>
                  </a:txBody>
                  <a:tcPr/>
                </a:tc>
              </a:tr>
              <a:tr h="2683066">
                <a:tc>
                  <a:txBody>
                    <a:bodyPr/>
                    <a:lstStyle/>
                    <a:p>
                      <a:pPr lvl="2" algn="just" rtl="1"/>
                      <a:r>
                        <a:rPr lang="ar-SA" sz="2800" dirty="0" smtClean="0"/>
                        <a:t>تقرير دفتر الأستاذ</a:t>
                      </a:r>
                    </a:p>
                    <a:p>
                      <a:pPr lvl="2" algn="just" rtl="1"/>
                      <a:r>
                        <a:rPr lang="ar-SA" sz="2800" dirty="0" smtClean="0"/>
                        <a:t>تكاليف المشاريع</a:t>
                      </a:r>
                      <a:endParaRPr lang="en-US" sz="2800" dirty="0" smtClean="0"/>
                    </a:p>
                    <a:p>
                      <a:pPr lvl="2" algn="just" rtl="1"/>
                      <a:r>
                        <a:rPr lang="ar-SA" sz="2800" dirty="0" smtClean="0"/>
                        <a:t>التقارير السنوية</a:t>
                      </a:r>
                    </a:p>
                    <a:p>
                      <a:pPr lvl="2" algn="just" rtl="1"/>
                      <a:r>
                        <a:rPr lang="ar-SA" sz="2800" dirty="0" smtClean="0"/>
                        <a:t>الموازنة </a:t>
                      </a:r>
                      <a:endParaRPr lang="en-US" sz="2800" dirty="0"/>
                    </a:p>
                  </a:txBody>
                  <a:tcPr/>
                </a:tc>
                <a:tc>
                  <a:txBody>
                    <a:bodyPr/>
                    <a:lstStyle/>
                    <a:p>
                      <a:pPr lvl="2" algn="just" rtl="1"/>
                      <a:r>
                        <a:rPr lang="ar-SA" sz="2800" dirty="0" smtClean="0"/>
                        <a:t>سياسات الشركة</a:t>
                      </a:r>
                    </a:p>
                    <a:p>
                      <a:pPr lvl="2" algn="just" rtl="1"/>
                      <a:r>
                        <a:rPr lang="ar-SA" sz="2800" dirty="0" smtClean="0"/>
                        <a:t>خطط توفير الموظفين</a:t>
                      </a:r>
                    </a:p>
                    <a:p>
                      <a:pPr lvl="2" algn="just" rtl="1"/>
                      <a:r>
                        <a:rPr lang="ar-SA" sz="2800" dirty="0" smtClean="0"/>
                        <a:t>تسجيل الفوائد</a:t>
                      </a:r>
                    </a:p>
                    <a:p>
                      <a:pPr lvl="2" algn="just" rtl="1"/>
                      <a:r>
                        <a:rPr lang="ar-SA" sz="2800" dirty="0" smtClean="0"/>
                        <a:t>التدريب </a:t>
                      </a:r>
                    </a:p>
                    <a:p>
                      <a:pPr lvl="2" algn="just" rtl="1"/>
                      <a:r>
                        <a:rPr lang="ar-SA" sz="2800" dirty="0" smtClean="0"/>
                        <a:t>التوظيف</a:t>
                      </a:r>
                      <a:endParaRPr lang="en-US" sz="2800" dirty="0" smtClean="0"/>
                    </a:p>
                    <a:p>
                      <a:pPr algn="just" rtl="1"/>
                      <a:endParaRPr lang="en-US" sz="2800"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15</a:t>
            </a:fld>
            <a:endParaRPr lang="en-US" dirty="0"/>
          </a:p>
        </p:txBody>
      </p:sp>
      <p:sp>
        <p:nvSpPr>
          <p:cNvPr id="11" name="Content Placeholder 10"/>
          <p:cNvSpPr>
            <a:spLocks noGrp="1"/>
          </p:cNvSpPr>
          <p:nvPr>
            <p:ph idx="1"/>
          </p:nvPr>
        </p:nvSpPr>
        <p:spPr>
          <a:xfrm>
            <a:off x="76200" y="1371600"/>
            <a:ext cx="9677400" cy="4953000"/>
          </a:xfrm>
        </p:spPr>
        <p:txBody>
          <a:bodyPr/>
          <a:lstStyle/>
          <a:p>
            <a:r>
              <a:rPr lang="ar-SA" b="1" dirty="0" smtClean="0"/>
              <a:t>الميادين التي تغطيها التجارة الالكترونية عبر الانترنت </a:t>
            </a:r>
            <a:endParaRPr lang="en-US" b="1" dirty="0" smtClean="0"/>
          </a:p>
          <a:p>
            <a:pPr lvl="2"/>
            <a:r>
              <a:rPr lang="ar-SA" b="1" dirty="0" smtClean="0"/>
              <a:t>	</a:t>
            </a:r>
          </a:p>
          <a:p>
            <a:endParaRPr lang="en-US" b="1" dirty="0"/>
          </a:p>
        </p:txBody>
      </p:sp>
      <p:graphicFrame>
        <p:nvGraphicFramePr>
          <p:cNvPr id="5" name="جدول 4"/>
          <p:cNvGraphicFramePr>
            <a:graphicFrameLocks noGrp="1"/>
          </p:cNvGraphicFramePr>
          <p:nvPr/>
        </p:nvGraphicFramePr>
        <p:xfrm>
          <a:off x="1547789" y="2082180"/>
          <a:ext cx="7297367" cy="3489960"/>
        </p:xfrm>
        <a:graphic>
          <a:graphicData uri="http://schemas.openxmlformats.org/drawingml/2006/table">
            <a:tbl>
              <a:tblPr rtl="1" firstRow="1" bandRow="1">
                <a:tableStyleId>{5C22544A-7EE6-4342-B048-85BDC9FD1C3A}</a:tableStyleId>
              </a:tblPr>
              <a:tblGrid>
                <a:gridCol w="3498946"/>
                <a:gridCol w="3798421"/>
              </a:tblGrid>
              <a:tr h="838200">
                <a:tc>
                  <a:txBody>
                    <a:bodyPr/>
                    <a:lstStyle/>
                    <a:p>
                      <a:pPr marL="0" marR="0" lvl="1" indent="0" algn="ctr" defTabSz="914400" rtl="1" eaLnBrk="1" fontAlgn="auto" latinLnBrk="0" hangingPunct="1">
                        <a:lnSpc>
                          <a:spcPct val="100000"/>
                        </a:lnSpc>
                        <a:spcBef>
                          <a:spcPts val="0"/>
                        </a:spcBef>
                        <a:spcAft>
                          <a:spcPts val="0"/>
                        </a:spcAft>
                        <a:buClrTx/>
                        <a:buSzTx/>
                        <a:buFontTx/>
                        <a:buNone/>
                        <a:tabLst/>
                        <a:defRPr/>
                      </a:pPr>
                      <a:r>
                        <a:rPr lang="ar-SA" sz="2800" dirty="0" smtClean="0"/>
                        <a:t> التصنيع والإنتاج</a:t>
                      </a:r>
                    </a:p>
                  </a:txBody>
                  <a:tcPr/>
                </a:tc>
                <a:tc>
                  <a:txBody>
                    <a:bodyPr/>
                    <a:lstStyle/>
                    <a:p>
                      <a:pPr marL="0" marR="0" lvl="1" indent="0" algn="ctr" defTabSz="914400" rtl="1" eaLnBrk="1" fontAlgn="auto" latinLnBrk="0" hangingPunct="1">
                        <a:lnSpc>
                          <a:spcPct val="100000"/>
                        </a:lnSpc>
                        <a:spcBef>
                          <a:spcPts val="0"/>
                        </a:spcBef>
                        <a:spcAft>
                          <a:spcPts val="0"/>
                        </a:spcAft>
                        <a:buClrTx/>
                        <a:buSzTx/>
                        <a:buFontTx/>
                        <a:buNone/>
                        <a:tabLst/>
                        <a:defRPr/>
                      </a:pPr>
                      <a:r>
                        <a:rPr lang="ar-SA" sz="2800" dirty="0" smtClean="0"/>
                        <a:t>التسويق والمبيعات</a:t>
                      </a:r>
                    </a:p>
                  </a:txBody>
                  <a:tcPr/>
                </a:tc>
              </a:tr>
              <a:tr h="370840">
                <a:tc>
                  <a:txBody>
                    <a:bodyPr/>
                    <a:lstStyle/>
                    <a:p>
                      <a:pPr lvl="2" algn="just" rtl="1"/>
                      <a:r>
                        <a:rPr lang="ar-SA" sz="2800" dirty="0" smtClean="0"/>
                        <a:t>قياسات الجودة</a:t>
                      </a:r>
                    </a:p>
                    <a:p>
                      <a:pPr lvl="2" algn="just" rtl="1"/>
                      <a:r>
                        <a:rPr lang="ar-SA" sz="2800" dirty="0" smtClean="0"/>
                        <a:t>جداول الصيانة</a:t>
                      </a:r>
                    </a:p>
                    <a:p>
                      <a:pPr lvl="2" algn="just" rtl="1"/>
                      <a:r>
                        <a:rPr lang="ar-SA" sz="2800" dirty="0" smtClean="0"/>
                        <a:t>مواصفات التصميم</a:t>
                      </a:r>
                    </a:p>
                    <a:p>
                      <a:pPr lvl="2" algn="just" rtl="1"/>
                      <a:r>
                        <a:rPr lang="ar-SA" sz="2800" dirty="0" smtClean="0"/>
                        <a:t>إنتاج الآلات</a:t>
                      </a:r>
                    </a:p>
                    <a:p>
                      <a:pPr lvl="2" algn="just" rtl="1"/>
                      <a:r>
                        <a:rPr lang="ar-SA" sz="2800" dirty="0" smtClean="0"/>
                        <a:t>متابعة الطلبات</a:t>
                      </a:r>
                      <a:endParaRPr lang="en-US" sz="2800" dirty="0"/>
                    </a:p>
                  </a:txBody>
                  <a:tcPr/>
                </a:tc>
                <a:tc>
                  <a:txBody>
                    <a:bodyPr/>
                    <a:lstStyle/>
                    <a:p>
                      <a:pPr lvl="2" algn="just" rtl="1"/>
                      <a:r>
                        <a:rPr lang="ar-SA" sz="2800" dirty="0" smtClean="0"/>
                        <a:t>تحليل المنافسين</a:t>
                      </a:r>
                    </a:p>
                    <a:p>
                      <a:pPr lvl="2" algn="just" rtl="1"/>
                      <a:r>
                        <a:rPr lang="ar-SA" sz="2800" dirty="0" smtClean="0"/>
                        <a:t>تحديث الأسعار</a:t>
                      </a:r>
                    </a:p>
                    <a:p>
                      <a:pPr lvl="2" algn="just" rtl="1"/>
                      <a:r>
                        <a:rPr lang="ar-SA" sz="2800" dirty="0" smtClean="0"/>
                        <a:t>حملات الدعاية</a:t>
                      </a:r>
                    </a:p>
                    <a:p>
                      <a:pPr lvl="2" algn="just" rtl="1"/>
                      <a:r>
                        <a:rPr lang="ar-SA" sz="2800" dirty="0" smtClean="0"/>
                        <a:t>عروض البيع</a:t>
                      </a:r>
                    </a:p>
                    <a:p>
                      <a:pPr lvl="2" algn="just" rtl="1"/>
                      <a:r>
                        <a:rPr lang="ar-SA" sz="2800" dirty="0" smtClean="0"/>
                        <a:t>اتصالات البيع </a:t>
                      </a:r>
                      <a:endParaRPr lang="en-US" sz="2800" dirty="0" smtClean="0"/>
                    </a:p>
                    <a:p>
                      <a:pPr algn="just" rtl="1"/>
                      <a:endParaRPr lang="en-US" sz="2800"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والتجارة الالكترونية </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16</a:t>
            </a:fld>
            <a:endParaRPr lang="en-US" dirty="0"/>
          </a:p>
        </p:txBody>
      </p:sp>
      <p:sp>
        <p:nvSpPr>
          <p:cNvPr id="11" name="Content Placeholder 10"/>
          <p:cNvSpPr>
            <a:spLocks noGrp="1"/>
          </p:cNvSpPr>
          <p:nvPr>
            <p:ph idx="1"/>
          </p:nvPr>
        </p:nvSpPr>
        <p:spPr>
          <a:xfrm>
            <a:off x="307183" y="1214422"/>
            <a:ext cx="9521461" cy="4953000"/>
          </a:xfrm>
        </p:spPr>
        <p:txBody>
          <a:bodyPr/>
          <a:lstStyle/>
          <a:p>
            <a:pPr rtl="1">
              <a:buFont typeface="Wingdings" pitchFamily="2" charset="2"/>
              <a:buChar char="q"/>
            </a:pPr>
            <a:endParaRPr lang="ar-EG" sz="2800" b="1" dirty="0" smtClean="0"/>
          </a:p>
          <a:p>
            <a:pPr rtl="1">
              <a:buFont typeface="Wingdings" pitchFamily="2" charset="2"/>
              <a:buChar char="q"/>
            </a:pPr>
            <a:r>
              <a:rPr lang="ar-SA" sz="2800" b="1" dirty="0" smtClean="0"/>
              <a:t>التنسيق وإدارة النظم </a:t>
            </a:r>
            <a:endParaRPr lang="en-US" sz="2800" b="1" dirty="0" smtClean="0"/>
          </a:p>
          <a:p>
            <a:pPr lvl="1" rtl="1">
              <a:buFont typeface="Wingdings" pitchFamily="2" charset="2"/>
              <a:buChar char="q"/>
            </a:pPr>
            <a:r>
              <a:rPr lang="ar-SA" sz="2800" b="1" dirty="0" smtClean="0"/>
              <a:t>تقوم </a:t>
            </a:r>
            <a:r>
              <a:rPr lang="ar-SA" sz="2800" b="1" dirty="0" err="1" smtClean="0"/>
              <a:t>الانترانت</a:t>
            </a:r>
            <a:r>
              <a:rPr lang="ar-SA" sz="2800" b="1" dirty="0" smtClean="0"/>
              <a:t> بربط وجمع وظائف سلسلة إدارة المخزون حيث تستخدم لتكملة المعلومات عن عمليات العمل وتنسيق إدارة نظم المعلومات.</a:t>
            </a:r>
            <a:endParaRPr lang="en-US" sz="2800" b="1" dirty="0" smtClean="0"/>
          </a:p>
          <a:p>
            <a:pPr lvl="1" rtl="1">
              <a:buFont typeface="Wingdings" pitchFamily="2" charset="2"/>
              <a:buChar char="q"/>
            </a:pPr>
            <a:r>
              <a:rPr lang="ar-SA" sz="2800" b="1" dirty="0" smtClean="0"/>
              <a:t>توثيق العلاقات مع الزبائن بتقديم خدمات مختلفة وتسهيل عمليات البيع والشراء</a:t>
            </a:r>
            <a:endParaRPr lang="en-US" sz="2800" b="1" dirty="0" smtClean="0"/>
          </a:p>
          <a:p>
            <a:pPr lvl="1" rtl="1">
              <a:buFont typeface="Wingdings" pitchFamily="2" charset="2"/>
              <a:buChar char="q"/>
            </a:pPr>
            <a:r>
              <a:rPr lang="ar-SA" sz="2800" b="1" dirty="0" smtClean="0"/>
              <a:t> توفير جهاز خادم تجاري لتكامل طلبات الزبائن مع المخزون </a:t>
            </a:r>
            <a:endParaRPr lang="en-US" sz="28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b="1" dirty="0" smtClean="0">
                <a:solidFill>
                  <a:srgbClr val="009900"/>
                </a:solidFill>
              </a:rPr>
              <a:t>التحديات</a:t>
            </a:r>
            <a:r>
              <a:rPr lang="ar-EG" b="1" dirty="0" smtClean="0">
                <a:solidFill>
                  <a:srgbClr val="009900"/>
                </a:solidFill>
              </a:rPr>
              <a:t> التي</a:t>
            </a:r>
            <a:r>
              <a:rPr lang="ar-SA" b="1" dirty="0" smtClean="0">
                <a:solidFill>
                  <a:srgbClr val="009900"/>
                </a:solidFill>
              </a:rPr>
              <a:t> </a:t>
            </a:r>
            <a:r>
              <a:rPr lang="ar-EG" b="1" dirty="0" smtClean="0">
                <a:solidFill>
                  <a:srgbClr val="009900"/>
                </a:solidFill>
              </a:rPr>
              <a:t>ت</a:t>
            </a:r>
            <a:r>
              <a:rPr lang="ar-SA" b="1" dirty="0" smtClean="0">
                <a:solidFill>
                  <a:srgbClr val="009900"/>
                </a:solidFill>
              </a:rPr>
              <a:t>واجه منظمات الأعمال الإلكترونية</a:t>
            </a: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17</a:t>
            </a:fld>
            <a:endParaRPr lang="en-US" dirty="0"/>
          </a:p>
        </p:txBody>
      </p:sp>
      <p:sp>
        <p:nvSpPr>
          <p:cNvPr id="11" name="Content Placeholder 10"/>
          <p:cNvSpPr>
            <a:spLocks noGrp="1"/>
          </p:cNvSpPr>
          <p:nvPr>
            <p:ph idx="1"/>
          </p:nvPr>
        </p:nvSpPr>
        <p:spPr>
          <a:xfrm>
            <a:off x="307183" y="1214422"/>
            <a:ext cx="9521461" cy="4953000"/>
          </a:xfrm>
        </p:spPr>
        <p:txBody>
          <a:bodyPr/>
          <a:lstStyle/>
          <a:p>
            <a:pPr rtl="1"/>
            <a:r>
              <a:rPr lang="ar-SA" sz="2400" b="1" dirty="0" smtClean="0"/>
              <a:t> </a:t>
            </a:r>
            <a:endParaRPr lang="en-US" sz="2400" b="1" dirty="0" smtClean="0"/>
          </a:p>
          <a:p>
            <a:pPr marL="971550" lvl="1" indent="-514350" rtl="1">
              <a:buFont typeface="+mj-lt"/>
              <a:buAutoNum type="arabicPeriod"/>
            </a:pPr>
            <a:r>
              <a:rPr lang="ar-SA" sz="2400" b="1" u="sng" dirty="0" smtClean="0"/>
              <a:t>نماذج العمل غير المؤكدة:</a:t>
            </a:r>
            <a:r>
              <a:rPr lang="ar-SA" sz="2400" b="1" dirty="0" smtClean="0"/>
              <a:t>  فشل بعض المنظمات في استخدام الانترنت بسبب التكاليف التي تفوق الفوائد لكنها قد تنجح في تخفيض تكاليف التشغيل الداخلية.</a:t>
            </a:r>
          </a:p>
          <a:p>
            <a:pPr marL="971550" lvl="1" indent="-514350" rtl="1">
              <a:buFont typeface="+mj-lt"/>
              <a:buAutoNum type="arabicPeriod"/>
            </a:pPr>
            <a:r>
              <a:rPr lang="ar-SA" sz="2400" b="1" u="sng" dirty="0" smtClean="0"/>
              <a:t>مطالب تغيير عملية التجارة: </a:t>
            </a:r>
            <a:r>
              <a:rPr lang="ar-SA" sz="2400" b="1" dirty="0" smtClean="0"/>
              <a:t>تتطلب التجارة الالكترونية والمعاملات الالكترونية الأخذ بعين الاعتبار تقسيمات الشركة مواقع الإنتاج ومكاتب المبيعات. وكذلك العلاقات القريبة بالعملاء والموردين والبنوك والشركات التجارية الأخرى. يجب إعادة النظر في العمليات الأساسية وطريقة تداولها.</a:t>
            </a:r>
          </a:p>
          <a:p>
            <a:pPr marL="971550" lvl="1" indent="-514350" rtl="1">
              <a:buFont typeface="+mj-lt"/>
              <a:buAutoNum type="arabicPeriod"/>
            </a:pPr>
            <a:r>
              <a:rPr lang="ar-SA" sz="2400" b="1" u="sng" dirty="0" smtClean="0"/>
              <a:t>نزاع القنوات </a:t>
            </a:r>
            <a:r>
              <a:rPr lang="en-US" sz="2400" b="1" u="sng" dirty="0" smtClean="0"/>
              <a:t>Channel Conflicts</a:t>
            </a:r>
            <a:r>
              <a:rPr lang="ar-SA" sz="2400" b="1" u="sng" dirty="0" smtClean="0"/>
              <a:t>:</a:t>
            </a:r>
            <a:r>
              <a:rPr lang="ar-SA" sz="2400" b="1" dirty="0" smtClean="0"/>
              <a:t> المنافسة أو التعارض بين أكثر من سلسلة لتقديم الخدمات أو المنتجات لنفس الشركة. </a:t>
            </a:r>
            <a:endParaRPr lang="en-US" sz="2400" b="1" dirty="0" smtClean="0"/>
          </a:p>
          <a:p>
            <a:pPr rtl="1"/>
            <a:endParaRPr lang="en-US" sz="2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التحديات</a:t>
            </a:r>
            <a:r>
              <a:rPr lang="ar-EG" b="1" dirty="0" smtClean="0">
                <a:solidFill>
                  <a:srgbClr val="009900"/>
                </a:solidFill>
              </a:rPr>
              <a:t> التي</a:t>
            </a:r>
            <a:r>
              <a:rPr lang="ar-SA" b="1" dirty="0" smtClean="0">
                <a:solidFill>
                  <a:srgbClr val="009900"/>
                </a:solidFill>
              </a:rPr>
              <a:t> </a:t>
            </a:r>
            <a:r>
              <a:rPr lang="ar-EG" b="1" dirty="0" smtClean="0">
                <a:solidFill>
                  <a:srgbClr val="009900"/>
                </a:solidFill>
              </a:rPr>
              <a:t>ت</a:t>
            </a:r>
            <a:r>
              <a:rPr lang="ar-SA" b="1" dirty="0" smtClean="0">
                <a:solidFill>
                  <a:srgbClr val="009900"/>
                </a:solidFill>
              </a:rPr>
              <a:t>واجه منظمات الأعمال الإلكترونية</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18</a:t>
            </a:fld>
            <a:endParaRPr lang="en-US" dirty="0"/>
          </a:p>
        </p:txBody>
      </p:sp>
      <p:sp>
        <p:nvSpPr>
          <p:cNvPr id="11" name="Content Placeholder 10"/>
          <p:cNvSpPr>
            <a:spLocks noGrp="1"/>
          </p:cNvSpPr>
          <p:nvPr>
            <p:ph idx="1"/>
          </p:nvPr>
        </p:nvSpPr>
        <p:spPr>
          <a:xfrm>
            <a:off x="307183" y="1214422"/>
            <a:ext cx="9521461" cy="4953000"/>
          </a:xfrm>
        </p:spPr>
        <p:txBody>
          <a:bodyPr/>
          <a:lstStyle/>
          <a:p>
            <a:pPr rtl="1"/>
            <a:r>
              <a:rPr lang="ar-SA" sz="2400" b="1" dirty="0" smtClean="0"/>
              <a:t> </a:t>
            </a:r>
            <a:endParaRPr lang="en-US" sz="2400" b="1" dirty="0" smtClean="0"/>
          </a:p>
          <a:p>
            <a:pPr marL="971550" lvl="1" indent="-514350" rtl="1">
              <a:buFont typeface="+mj-lt"/>
              <a:buAutoNum type="arabicPeriod" startAt="4"/>
            </a:pPr>
            <a:r>
              <a:rPr lang="ar-SA" sz="2400" b="1" u="sng" dirty="0" smtClean="0">
                <a:ea typeface="Calibri"/>
              </a:rPr>
              <a:t>عقبات التكنولوجيا </a:t>
            </a:r>
            <a:r>
              <a:rPr lang="en-US" sz="2400" b="1" u="sng" dirty="0" smtClean="0">
                <a:ea typeface="Calibri"/>
                <a:cs typeface="Arial"/>
              </a:rPr>
              <a:t>Technical Hurdles</a:t>
            </a:r>
            <a:r>
              <a:rPr lang="ar-SA" sz="2400" b="1" u="sng" dirty="0" smtClean="0">
                <a:ea typeface="Calibri"/>
              </a:rPr>
              <a:t>: </a:t>
            </a:r>
            <a:r>
              <a:rPr lang="ar-SA" sz="2400" b="1" dirty="0" smtClean="0">
                <a:ea typeface="Calibri"/>
              </a:rPr>
              <a:t>الاستخدام المكثف للانترنت يؤدي إلى صعوبة وبطء الاتصال خاصة في ساعات الذروة وتعتبر المشكلة من أهم التحديات الحالية للمعاملات الالكترونية </a:t>
            </a:r>
            <a:endParaRPr lang="en-US" sz="2400" b="1" dirty="0" smtClean="0">
              <a:ea typeface="Calibri"/>
              <a:cs typeface="Arial"/>
            </a:endParaRPr>
          </a:p>
          <a:p>
            <a:pPr marL="971550" lvl="1" indent="-514350" rtl="1">
              <a:buFont typeface="+mj-lt"/>
              <a:buAutoNum type="arabicPeriod" startAt="4"/>
            </a:pPr>
            <a:r>
              <a:rPr lang="ar-SA" sz="2400" b="1" u="sng" dirty="0" smtClean="0"/>
              <a:t>القضايا القانونية: </a:t>
            </a:r>
            <a:r>
              <a:rPr lang="ar-SA" sz="2400" b="1" dirty="0" smtClean="0"/>
              <a:t>صعوبة تطبيق القانون – لا توجد ارضية مشتركة لحل النزاعات و الفصل في قضايا المعلوماتية </a:t>
            </a:r>
            <a:endParaRPr lang="en-US" sz="2400" b="1" dirty="0" smtClean="0"/>
          </a:p>
          <a:p>
            <a:pPr marL="971550" lvl="1" indent="-514350" rtl="1">
              <a:buFont typeface="+mj-lt"/>
              <a:buAutoNum type="arabicPeriod" startAt="4"/>
            </a:pPr>
            <a:r>
              <a:rPr lang="ar-SA" sz="2400" b="1" u="sng" dirty="0" smtClean="0"/>
              <a:t>الأمن والخصوصية: </a:t>
            </a:r>
            <a:r>
              <a:rPr lang="ar-SA" sz="2400" b="1" dirty="0" smtClean="0"/>
              <a:t>تمر المعلومات والرسائل الالكترونية من خلال قنوات مختلفة حتى تصل هدفها. يمكن انتهاك سرية المعلومات بالقرصنة والتخريب. كما ويمكن عش البطاقات الائتمانية.</a:t>
            </a:r>
            <a:endParaRPr lang="en-US" sz="2400" b="1" dirty="0" smtClean="0"/>
          </a:p>
          <a:p>
            <a:pPr rtl="1"/>
            <a:endParaRPr lang="en-US"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6277</TotalTime>
  <Words>1160</Words>
  <Application>Microsoft Office PowerPoint</Application>
  <PresentationFormat>A4 Paper (210x297 mm)</PresentationFormat>
  <Paragraphs>161</Paragraphs>
  <Slides>18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AYM Wadiy S_U normal.</vt:lpstr>
      <vt:lpstr>Calibri</vt:lpstr>
      <vt:lpstr>Georgia</vt:lpstr>
      <vt:lpstr>Lucida Calligraphy</vt:lpstr>
      <vt:lpstr>Times New Roman</vt:lpstr>
      <vt:lpstr>Wingdings</vt:lpstr>
      <vt:lpstr>Office Theme</vt:lpstr>
      <vt:lpstr>نظم المعلومات الإدارية Management Information Systems</vt:lpstr>
      <vt:lpstr>عناصر المحاضرة </vt:lpstr>
      <vt:lpstr>شبكات الإنترانت Intranet  والاكسترانت Extranet</vt:lpstr>
      <vt:lpstr>شبكات الإنترانت Intranet  والاكسترانت Extranet</vt:lpstr>
      <vt:lpstr>فوائد الانترنت للمنظمات </vt:lpstr>
      <vt:lpstr>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 الانترنت والتجارة الالكترونية </vt:lpstr>
      <vt:lpstr>التحديات التي تواجه منظمات الأعمال الإلكترونية</vt:lpstr>
      <vt:lpstr>التحديات التي تواجه منظمات الأعمال الإلكترونية</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350</cp:revision>
  <dcterms:created xsi:type="dcterms:W3CDTF">2009-10-14T19:14:34Z</dcterms:created>
  <dcterms:modified xsi:type="dcterms:W3CDTF">2013-11-11T06:31:24Z</dcterms:modified>
</cp:coreProperties>
</file>