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310" r:id="rId3"/>
    <p:sldId id="315" r:id="rId4"/>
    <p:sldId id="316" r:id="rId5"/>
    <p:sldId id="317" r:id="rId6"/>
    <p:sldId id="318" r:id="rId7"/>
    <p:sldId id="319" r:id="rId8"/>
    <p:sldId id="320" r:id="rId9"/>
    <p:sldId id="321" r:id="rId10"/>
    <p:sldId id="322" r:id="rId11"/>
    <p:sldId id="323" r:id="rId12"/>
    <p:sldId id="324" r:id="rId13"/>
    <p:sldId id="325" r:id="rId14"/>
    <p:sldId id="326" r:id="rId15"/>
    <p:sldId id="327" r:id="rId16"/>
    <p:sldId id="328" r:id="rId17"/>
    <p:sldId id="329" r:id="rId18"/>
    <p:sldId id="330" r:id="rId19"/>
    <p:sldId id="331" r:id="rId20"/>
    <p:sldId id="332" r:id="rId21"/>
    <p:sldId id="333" r:id="rId22"/>
    <p:sldId id="334" r:id="rId23"/>
    <p:sldId id="335" r:id="rId24"/>
    <p:sldId id="336" r:id="rId25"/>
    <p:sldId id="337" r:id="rId26"/>
    <p:sldId id="338" r:id="rId27"/>
    <p:sldId id="339" r:id="rId28"/>
    <p:sldId id="340" r:id="rId29"/>
    <p:sldId id="341" r:id="rId30"/>
    <p:sldId id="342" r:id="rId31"/>
    <p:sldId id="343" r:id="rId32"/>
    <p:sldId id="266" r:id="rId3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D9791B"/>
    <a:srgbClr val="AB1A25"/>
    <a:srgbClr val="00263A"/>
    <a:srgbClr val="009900"/>
    <a:srgbClr val="FF3300"/>
    <a:srgbClr val="709256"/>
    <a:srgbClr val="AD9968"/>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p:scale>
          <a:sx n="75" d="100"/>
          <a:sy n="75" d="100"/>
        </p:scale>
        <p:origin x="-960" y="60"/>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11/28/2014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C00000"/>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B1A25"/>
                </a:solidFill>
                <a:latin typeface="AYM Wadiy S_U normal."/>
                <a:cs typeface="Times New Roman" pitchFamily="18" charset="0"/>
              </a:rPr>
              <a:t>اسم </a:t>
            </a:r>
            <a:r>
              <a:rPr lang="ar-EG" sz="3700" b="1" dirty="0" smtClean="0">
                <a:solidFill>
                  <a:srgbClr val="AB1A25"/>
                </a:solidFill>
                <a:latin typeface="AYM Wadiy S_U normal."/>
                <a:cs typeface="Times New Roman" pitchFamily="18" charset="0"/>
              </a:rPr>
              <a:t>المقرر</a:t>
            </a:r>
            <a:endParaRPr lang="ar-SA" sz="3700" b="1" dirty="0" smtClean="0">
              <a:solidFill>
                <a:srgbClr val="AB1A25"/>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عبدالله </a:t>
            </a:r>
            <a:r>
              <a:rPr lang="ar-SA" sz="2800" b="1" dirty="0" err="1" smtClean="0">
                <a:solidFill>
                  <a:srgbClr val="7F7F7F"/>
                </a:solidFill>
                <a:latin typeface="Calibri" pitchFamily="34" charset="0"/>
                <a:cs typeface="Times New Roman" pitchFamily="18" charset="0"/>
              </a:rPr>
              <a:t>الجغيمان</a:t>
            </a:r>
            <a:endParaRPr lang="ar-SA" sz="2800" b="1" dirty="0" smtClean="0">
              <a:solidFill>
                <a:srgbClr val="7F7F7F"/>
              </a:solidFill>
              <a:latin typeface="Calibri" pitchFamily="34" charset="0"/>
              <a:cs typeface="Times New Roman" pitchFamily="18" charset="0"/>
            </a:endParaRPr>
          </a:p>
          <a:p>
            <a:pPr algn="ctr" rtl="0"/>
            <a:r>
              <a:rPr lang="ar-SA" sz="2800" b="1" dirty="0" smtClean="0">
                <a:solidFill>
                  <a:srgbClr val="7F7F7F"/>
                </a:solidFill>
                <a:latin typeface="Calibri" pitchFamily="34" charset="0"/>
                <a:cs typeface="Times New Roman" pitchFamily="18" charset="0"/>
              </a:rPr>
              <a:t>إدارة مالية متقدمة</a:t>
            </a:r>
            <a:endParaRPr lang="en-US" sz="2800" b="1" dirty="0" smtClean="0">
              <a:solidFill>
                <a:srgbClr val="7F7F7F"/>
              </a:solidFill>
              <a:latin typeface="Calibri" pitchFamily="34" charset="0"/>
              <a:cs typeface="Times New Roman" pitchFamily="18" charset="0"/>
            </a:endParaRPr>
          </a:p>
          <a:p>
            <a:pPr algn="ctr"/>
            <a:r>
              <a:rPr lang="ar-SA" sz="3700" b="1" dirty="0">
                <a:solidFill>
                  <a:srgbClr val="AB1A25"/>
                </a:solidFill>
                <a:latin typeface="AYM Wadiy S_U normal."/>
                <a:cs typeface="Times New Roman" pitchFamily="18" charset="0"/>
              </a:rPr>
              <a:t>استاذ المقرر</a:t>
            </a:r>
          </a:p>
          <a:p>
            <a:pPr algn="ctr"/>
            <a:r>
              <a:rPr lang="ar-SA" sz="2800" b="1" dirty="0" smtClean="0">
                <a:solidFill>
                  <a:srgbClr val="7F7F7F"/>
                </a:solidFill>
                <a:latin typeface="Calibri" pitchFamily="34" charset="0"/>
                <a:cs typeface="Times New Roman" pitchFamily="18" charset="0"/>
              </a:rPr>
              <a:t>أ/عبدالله </a:t>
            </a:r>
            <a:r>
              <a:rPr lang="ar-SA" sz="2800" b="1" dirty="0" err="1" smtClean="0">
                <a:solidFill>
                  <a:srgbClr val="7F7F7F"/>
                </a:solidFill>
                <a:latin typeface="Calibri" pitchFamily="34" charset="0"/>
                <a:cs typeface="Times New Roman" pitchFamily="18" charset="0"/>
              </a:rPr>
              <a:t>الجغيمان</a:t>
            </a:r>
            <a:r>
              <a:rPr lang="ar-SA" sz="2800" b="1" dirty="0" smtClean="0">
                <a:solidFill>
                  <a:srgbClr val="7F7F7F"/>
                </a:solidFill>
                <a:latin typeface="Calibri" pitchFamily="34" charset="0"/>
                <a:cs typeface="Times New Roman" pitchFamily="18" charset="0"/>
              </a:rPr>
              <a:t> </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الأولى</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572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dirty="0"/>
              <a:t>البيئة المالية: المؤسسات والأسواق والأوراق المالية</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الأوراق المالية </a:t>
            </a:r>
            <a:r>
              <a:rPr lang="en-US" dirty="0" smtClean="0"/>
              <a:t>Financial Securities</a:t>
            </a:r>
            <a:endParaRPr lang="ar-SA" dirty="0"/>
          </a:p>
        </p:txBody>
      </p:sp>
      <p:sp>
        <p:nvSpPr>
          <p:cNvPr id="3" name="عنصر نائب للمحتوى 2"/>
          <p:cNvSpPr>
            <a:spLocks noGrp="1"/>
          </p:cNvSpPr>
          <p:nvPr>
            <p:ph idx="1"/>
          </p:nvPr>
        </p:nvSpPr>
        <p:spPr/>
        <p:txBody>
          <a:bodyPr/>
          <a:lstStyle/>
          <a:p>
            <a:r>
              <a:rPr lang="ar-SA" dirty="0" smtClean="0"/>
              <a:t>يمكن تصنيف الأوراق المالية إلى قسمين:</a:t>
            </a:r>
          </a:p>
          <a:p>
            <a:pPr lvl="1"/>
            <a:r>
              <a:rPr lang="ar-SA" dirty="0" smtClean="0"/>
              <a:t>أوراق ذات العائد الثابت</a:t>
            </a:r>
          </a:p>
          <a:p>
            <a:pPr lvl="2"/>
            <a:r>
              <a:rPr lang="ar-SA" dirty="0" smtClean="0"/>
              <a:t>عائد ثابت</a:t>
            </a:r>
          </a:p>
          <a:p>
            <a:pPr lvl="2"/>
            <a:r>
              <a:rPr lang="ar-SA" dirty="0" smtClean="0"/>
              <a:t>تاريخ استحقاق محدده</a:t>
            </a:r>
          </a:p>
          <a:p>
            <a:pPr lvl="1"/>
            <a:r>
              <a:rPr lang="ar-SA" dirty="0" smtClean="0"/>
              <a:t>أوراق ذات عائد متغير</a:t>
            </a:r>
          </a:p>
          <a:p>
            <a:pPr lvl="2"/>
            <a:r>
              <a:rPr lang="ar-SA" dirty="0" smtClean="0"/>
              <a:t>الأرباح المتبقية بعد أن يتم الوفاء بالالتزامات </a:t>
            </a:r>
          </a:p>
          <a:p>
            <a:pPr lvl="2"/>
            <a:r>
              <a:rPr lang="ar-SA" dirty="0" smtClean="0"/>
              <a:t>يعتمد الوضع المالي للمنشأة </a:t>
            </a:r>
            <a:endParaRPr lang="ar-SA" dirty="0"/>
          </a:p>
        </p:txBody>
      </p:sp>
    </p:spTree>
    <p:extLst>
      <p:ext uri="{BB962C8B-B14F-4D97-AF65-F5344CB8AC3E}">
        <p14:creationId xmlns:p14="http://schemas.microsoft.com/office/powerpoint/2010/main" val="2123327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dirty="0" smtClean="0"/>
              <a:t>السندات الحكومية </a:t>
            </a:r>
            <a:r>
              <a:rPr lang="en-US" dirty="0" smtClean="0"/>
              <a:t>Government Bonds</a:t>
            </a: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t>في الغالب تقتصر إصدارات الحكومات على السندات من اجل عجز الموازنة العامة للدولة عندما كون الإيرادات اقل من المصروفات.</a:t>
            </a:r>
          </a:p>
          <a:p>
            <a:r>
              <a:rPr lang="ar-SA" dirty="0" smtClean="0"/>
              <a:t>ويتوقف إصدارات هذه السندات في حال قدرة الحكومة على إيفاء بالمصروفات. </a:t>
            </a:r>
          </a:p>
          <a:p>
            <a:r>
              <a:rPr lang="ar-SA" dirty="0" smtClean="0"/>
              <a:t>من أمثلة السندات الحكومية الأمريكية:</a:t>
            </a:r>
          </a:p>
          <a:p>
            <a:pPr lvl="1"/>
            <a:r>
              <a:rPr lang="ar-SA" dirty="0" smtClean="0"/>
              <a:t> سندات التوفير المالية </a:t>
            </a:r>
            <a:r>
              <a:rPr lang="en-US" dirty="0" smtClean="0"/>
              <a:t>Saving Bonds</a:t>
            </a:r>
            <a:endParaRPr lang="ar-SA" dirty="0" smtClean="0"/>
          </a:p>
          <a:p>
            <a:pPr lvl="1"/>
            <a:r>
              <a:rPr lang="ar-SA" dirty="0" err="1" smtClean="0"/>
              <a:t>أذونات</a:t>
            </a:r>
            <a:r>
              <a:rPr lang="ar-SA" dirty="0" smtClean="0"/>
              <a:t> الخزينة </a:t>
            </a:r>
            <a:r>
              <a:rPr lang="en-US" dirty="0" smtClean="0"/>
              <a:t>Treasury Bills</a:t>
            </a:r>
            <a:endParaRPr lang="ar-SA" dirty="0" smtClean="0"/>
          </a:p>
          <a:p>
            <a:pPr lvl="1"/>
            <a:r>
              <a:rPr lang="ar-SA" dirty="0" smtClean="0"/>
              <a:t>أوراق الخزينة </a:t>
            </a:r>
            <a:r>
              <a:rPr lang="en-US" dirty="0" smtClean="0"/>
              <a:t>Treasury Notes</a:t>
            </a:r>
            <a:endParaRPr lang="ar-SA" dirty="0" smtClean="0"/>
          </a:p>
          <a:p>
            <a:pPr lvl="1"/>
            <a:r>
              <a:rPr lang="ar-SA" dirty="0" smtClean="0"/>
              <a:t>سندات الخزينة </a:t>
            </a:r>
            <a:r>
              <a:rPr lang="en-US" dirty="0" smtClean="0"/>
              <a:t>Treasury bonds</a:t>
            </a:r>
            <a:endParaRPr lang="ar-SA" dirty="0"/>
          </a:p>
        </p:txBody>
      </p:sp>
    </p:spTree>
    <p:extLst>
      <p:ext uri="{BB962C8B-B14F-4D97-AF65-F5344CB8AC3E}">
        <p14:creationId xmlns:p14="http://schemas.microsoft.com/office/powerpoint/2010/main" val="691254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سندات التوفير المالية </a:t>
            </a:r>
            <a:r>
              <a:rPr lang="en-US" dirty="0" smtClean="0"/>
              <a:t>Saving Bonds</a:t>
            </a:r>
            <a:endParaRPr lang="ar-SA" dirty="0"/>
          </a:p>
        </p:txBody>
      </p:sp>
      <p:sp>
        <p:nvSpPr>
          <p:cNvPr id="3" name="عنصر نائب للمحتوى 2"/>
          <p:cNvSpPr>
            <a:spLocks noGrp="1"/>
          </p:cNvSpPr>
          <p:nvPr>
            <p:ph idx="1"/>
          </p:nvPr>
        </p:nvSpPr>
        <p:spPr/>
        <p:txBody>
          <a:bodyPr/>
          <a:lstStyle/>
          <a:p>
            <a:r>
              <a:rPr lang="ar-SA" dirty="0" smtClean="0"/>
              <a:t>هي سندات يتم بيعها عادة على المستثمرين الأفراد ويمكن استردادها في أي وقت بمبلغ محدد يتراوح بين قيمة الشراء وقيمة الاستحقاق.</a:t>
            </a:r>
          </a:p>
          <a:p>
            <a:r>
              <a:rPr lang="ar-SA" dirty="0" smtClean="0"/>
              <a:t>قيمة الاستحقاق يتم هيكلتها بحيث تحفز المشتري لهذه السندات.</a:t>
            </a:r>
            <a:endParaRPr lang="ar-SA" dirty="0"/>
          </a:p>
        </p:txBody>
      </p:sp>
    </p:spTree>
    <p:extLst>
      <p:ext uri="{BB962C8B-B14F-4D97-AF65-F5344CB8AC3E}">
        <p14:creationId xmlns:p14="http://schemas.microsoft.com/office/powerpoint/2010/main" val="321666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381000"/>
            <a:ext cx="9753600" cy="5328592"/>
          </a:xfrm>
        </p:spPr>
        <p:txBody>
          <a:bodyPr>
            <a:normAutofit lnSpcReduction="10000"/>
          </a:bodyPr>
          <a:lstStyle/>
          <a:p>
            <a:pPr rtl="1"/>
            <a:r>
              <a:rPr lang="ar-SA" dirty="0" err="1" smtClean="0"/>
              <a:t>أذونات</a:t>
            </a:r>
            <a:r>
              <a:rPr lang="ar-SA" dirty="0" smtClean="0"/>
              <a:t> الخزينة </a:t>
            </a:r>
            <a:r>
              <a:rPr lang="en-US" dirty="0" smtClean="0"/>
              <a:t>Treasury Bills</a:t>
            </a:r>
            <a:r>
              <a:rPr lang="ar-SA" dirty="0" smtClean="0"/>
              <a:t> </a:t>
            </a:r>
          </a:p>
          <a:p>
            <a:pPr lvl="1" rtl="1"/>
            <a:endParaRPr lang="ar-SA" dirty="0" smtClean="0"/>
          </a:p>
          <a:p>
            <a:pPr lvl="1" rtl="1"/>
            <a:r>
              <a:rPr lang="ar-SA" dirty="0" smtClean="0"/>
              <a:t>أدوات دين تصدر بآجل لأتزيد عن سنه واحده</a:t>
            </a:r>
          </a:p>
          <a:p>
            <a:pPr lvl="1" rtl="1"/>
            <a:r>
              <a:rPr lang="ar-SA" dirty="0" smtClean="0"/>
              <a:t>يسترد حاملها المبلغ عند استحقاقها فقط, ولكن باستطاعتها بيعها </a:t>
            </a:r>
            <a:r>
              <a:rPr lang="ar-SA" smtClean="0"/>
              <a:t>قبل </a:t>
            </a:r>
            <a:r>
              <a:rPr lang="ar-SA" smtClean="0"/>
              <a:t>تاريخ</a:t>
            </a:r>
            <a:r>
              <a:rPr lang="en-US" smtClean="0"/>
              <a:t> </a:t>
            </a:r>
            <a:r>
              <a:rPr lang="ar-SA" smtClean="0"/>
              <a:t>الاستحقاق</a:t>
            </a:r>
            <a:endParaRPr lang="en-US" dirty="0" smtClean="0"/>
          </a:p>
          <a:p>
            <a:pPr marL="365760" lvl="1" indent="-283464" rtl="1">
              <a:spcBef>
                <a:spcPts val="600"/>
              </a:spcBef>
              <a:buSzPct val="80000"/>
              <a:buFont typeface="Wingdings 2"/>
              <a:buChar char=""/>
            </a:pPr>
            <a:r>
              <a:rPr lang="ar-SA" dirty="0" smtClean="0"/>
              <a:t>أوراق الخزينة </a:t>
            </a:r>
            <a:r>
              <a:rPr lang="en-US" dirty="0" smtClean="0"/>
              <a:t>Treasury Notes</a:t>
            </a:r>
            <a:endParaRPr lang="ar-SA" dirty="0" smtClean="0"/>
          </a:p>
          <a:p>
            <a:pPr marL="612648" lvl="2" indent="-283464" rtl="1">
              <a:spcBef>
                <a:spcPts val="600"/>
              </a:spcBef>
              <a:buSzPct val="80000"/>
              <a:buFont typeface="Wingdings 2"/>
              <a:buChar char=""/>
            </a:pPr>
            <a:r>
              <a:rPr lang="ar-SA" dirty="0" smtClean="0"/>
              <a:t>أدوات دين تصدر لحامله لآجل تتراوح بين سنتين إلى سبع سنوات</a:t>
            </a:r>
          </a:p>
          <a:p>
            <a:pPr marL="612648" lvl="2" indent="-283464" rtl="1">
              <a:spcBef>
                <a:spcPts val="600"/>
              </a:spcBef>
              <a:buSzPct val="80000"/>
              <a:buFont typeface="Wingdings 2"/>
              <a:buChar char=""/>
            </a:pPr>
            <a:r>
              <a:rPr lang="ar-SA" dirty="0" smtClean="0"/>
              <a:t>يستحق صاحبها فوائد تدفع على أساس نصف سنوي</a:t>
            </a:r>
          </a:p>
          <a:p>
            <a:pPr marL="612648" lvl="2" indent="-283464" rtl="1">
              <a:spcBef>
                <a:spcPts val="600"/>
              </a:spcBef>
              <a:buSzPct val="80000"/>
              <a:buFont typeface="Wingdings 2"/>
              <a:buChar char=""/>
            </a:pPr>
            <a:r>
              <a:rPr lang="ar-SA" dirty="0" smtClean="0"/>
              <a:t>يتم تداولها في السوق الثانوي</a:t>
            </a:r>
          </a:p>
          <a:p>
            <a:pPr marL="365760" lvl="1" indent="-283464" rtl="1">
              <a:spcBef>
                <a:spcPts val="600"/>
              </a:spcBef>
              <a:buSzPct val="80000"/>
              <a:buFont typeface="Wingdings 2"/>
              <a:buChar char=""/>
            </a:pPr>
            <a:r>
              <a:rPr lang="ar-SA" dirty="0" smtClean="0"/>
              <a:t>سندات الخزينة </a:t>
            </a:r>
            <a:r>
              <a:rPr lang="en-US" dirty="0" smtClean="0"/>
              <a:t>Treasury bonds</a:t>
            </a:r>
            <a:endParaRPr lang="ar-SA" dirty="0" smtClean="0"/>
          </a:p>
          <a:p>
            <a:pPr marL="612648" lvl="2" indent="-283464" rtl="1">
              <a:spcBef>
                <a:spcPts val="600"/>
              </a:spcBef>
              <a:buSzPct val="80000"/>
              <a:buFont typeface="Wingdings 2"/>
              <a:buChar char=""/>
            </a:pPr>
            <a:r>
              <a:rPr lang="ar-SA" dirty="0" smtClean="0"/>
              <a:t>تشبه </a:t>
            </a:r>
            <a:r>
              <a:rPr lang="ar-SA" dirty="0" err="1" smtClean="0"/>
              <a:t>الى</a:t>
            </a:r>
            <a:r>
              <a:rPr lang="ar-SA" dirty="0" smtClean="0"/>
              <a:t> حد كبير أوراق الخزينة</a:t>
            </a:r>
          </a:p>
          <a:p>
            <a:pPr marL="612648" lvl="2" indent="-283464" rtl="1">
              <a:spcBef>
                <a:spcPts val="600"/>
              </a:spcBef>
              <a:buSzPct val="80000"/>
              <a:buFont typeface="Wingdings 2"/>
              <a:buChar char=""/>
            </a:pPr>
            <a:r>
              <a:rPr lang="ar-SA" dirty="0" smtClean="0"/>
              <a:t>سندات طويلة </a:t>
            </a:r>
            <a:r>
              <a:rPr lang="ar-SA" dirty="0" err="1" smtClean="0"/>
              <a:t>الاجل</a:t>
            </a:r>
            <a:r>
              <a:rPr lang="ar-SA" dirty="0" smtClean="0"/>
              <a:t> </a:t>
            </a:r>
          </a:p>
          <a:p>
            <a:pPr lvl="1" rtl="1"/>
            <a:endParaRPr lang="ar-SA" dirty="0" smtClean="0"/>
          </a:p>
        </p:txBody>
      </p:sp>
    </p:spTree>
    <p:extLst>
      <p:ext uri="{BB962C8B-B14F-4D97-AF65-F5344CB8AC3E}">
        <p14:creationId xmlns:p14="http://schemas.microsoft.com/office/powerpoint/2010/main" val="3316533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r>
              <a:rPr lang="ar-SA" dirty="0" smtClean="0"/>
              <a:t>الأوراق المالية الخاصة</a:t>
            </a:r>
            <a:br>
              <a:rPr lang="ar-SA" dirty="0" smtClean="0"/>
            </a:br>
            <a:r>
              <a:rPr lang="en-US" dirty="0" smtClean="0"/>
              <a:t>Private Financial Securities</a:t>
            </a:r>
            <a:endParaRPr lang="ar-SA" dirty="0"/>
          </a:p>
        </p:txBody>
      </p:sp>
      <p:sp>
        <p:nvSpPr>
          <p:cNvPr id="3" name="عنصر نائب للمحتوى 2"/>
          <p:cNvSpPr>
            <a:spLocks noGrp="1"/>
          </p:cNvSpPr>
          <p:nvPr>
            <p:ph idx="1"/>
          </p:nvPr>
        </p:nvSpPr>
        <p:spPr/>
        <p:txBody>
          <a:bodyPr/>
          <a:lstStyle/>
          <a:p>
            <a:r>
              <a:rPr lang="ar-SA" dirty="0" smtClean="0"/>
              <a:t>تصنف الأوراق المالية التي تصدرها المنشآت </a:t>
            </a:r>
            <a:r>
              <a:rPr lang="ar-SA" dirty="0" err="1" smtClean="0"/>
              <a:t>الى</a:t>
            </a:r>
            <a:r>
              <a:rPr lang="ar-SA" dirty="0" smtClean="0"/>
              <a:t> مجموعتين:</a:t>
            </a:r>
          </a:p>
          <a:p>
            <a:pPr lvl="1"/>
            <a:r>
              <a:rPr lang="ar-SA" dirty="0" smtClean="0"/>
              <a:t>مجموعة الأوراق المالية التي تمنح عائد ثابت</a:t>
            </a:r>
          </a:p>
          <a:p>
            <a:pPr lvl="3"/>
            <a:r>
              <a:rPr lang="ar-SA" dirty="0" smtClean="0"/>
              <a:t>السندات</a:t>
            </a:r>
          </a:p>
          <a:p>
            <a:pPr lvl="3"/>
            <a:r>
              <a:rPr lang="ar-SA" dirty="0" smtClean="0"/>
              <a:t>الأوراق التجارية</a:t>
            </a:r>
          </a:p>
          <a:p>
            <a:pPr lvl="3"/>
            <a:r>
              <a:rPr lang="ar-SA" dirty="0" smtClean="0"/>
              <a:t>الأسهم الممتازة</a:t>
            </a:r>
          </a:p>
          <a:p>
            <a:pPr lvl="1"/>
            <a:r>
              <a:rPr lang="ar-SA" dirty="0" smtClean="0"/>
              <a:t>مجموعة الأوراق المالية التي تحمل عائد متغير</a:t>
            </a:r>
          </a:p>
          <a:p>
            <a:pPr lvl="3"/>
            <a:r>
              <a:rPr lang="ar-SA" dirty="0" smtClean="0"/>
              <a:t>الأسهم العادية</a:t>
            </a:r>
          </a:p>
          <a:p>
            <a:pPr lvl="1"/>
            <a:endParaRPr lang="ar-SA" dirty="0"/>
          </a:p>
        </p:txBody>
      </p:sp>
    </p:spTree>
    <p:extLst>
      <p:ext uri="{BB962C8B-B14F-4D97-AF65-F5344CB8AC3E}">
        <p14:creationId xmlns:p14="http://schemas.microsoft.com/office/powerpoint/2010/main" val="3147576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أ. السندات </a:t>
            </a:r>
            <a:r>
              <a:rPr lang="en-US" dirty="0" smtClean="0"/>
              <a:t>Bonds</a:t>
            </a:r>
            <a:endParaRPr lang="ar-SA" dirty="0"/>
          </a:p>
        </p:txBody>
      </p:sp>
      <p:sp>
        <p:nvSpPr>
          <p:cNvPr id="3" name="عنصر نائب للمحتوى 2"/>
          <p:cNvSpPr>
            <a:spLocks noGrp="1"/>
          </p:cNvSpPr>
          <p:nvPr>
            <p:ph idx="1"/>
          </p:nvPr>
        </p:nvSpPr>
        <p:spPr/>
        <p:txBody>
          <a:bodyPr/>
          <a:lstStyle/>
          <a:p>
            <a:r>
              <a:rPr lang="ar-SA" dirty="0" smtClean="0"/>
              <a:t>السند: </a:t>
            </a:r>
          </a:p>
          <a:p>
            <a:pPr lvl="1"/>
            <a:r>
              <a:rPr lang="ar-SA" dirty="0" smtClean="0"/>
              <a:t>هو شهادة دين يتعهد مصدرها بدفع قيمة القرض كاملة لحامل السند في تاريخ محدد بالإضافة الى الفائدة.</a:t>
            </a:r>
          </a:p>
          <a:p>
            <a:pPr lvl="1"/>
            <a:r>
              <a:rPr lang="ar-SA" dirty="0" smtClean="0"/>
              <a:t>ويمكن تصنيف السندات الى:</a:t>
            </a:r>
          </a:p>
          <a:p>
            <a:pPr lvl="2"/>
            <a:r>
              <a:rPr lang="ar-SA" dirty="0" smtClean="0"/>
              <a:t>السندات المضمونة وغير المضمونة</a:t>
            </a:r>
          </a:p>
          <a:p>
            <a:pPr lvl="2"/>
            <a:r>
              <a:rPr lang="ar-SA" dirty="0" smtClean="0"/>
              <a:t>السندات القابلة وغير القابلة للاستدعاء</a:t>
            </a:r>
          </a:p>
          <a:p>
            <a:pPr lvl="2"/>
            <a:r>
              <a:rPr lang="ar-SA" dirty="0" smtClean="0"/>
              <a:t>السندات القابلة وغير القابلة للتحويل</a:t>
            </a:r>
            <a:endParaRPr lang="ar-SA" dirty="0"/>
          </a:p>
        </p:txBody>
      </p:sp>
    </p:spTree>
    <p:extLst>
      <p:ext uri="{BB962C8B-B14F-4D97-AF65-F5344CB8AC3E}">
        <p14:creationId xmlns:p14="http://schemas.microsoft.com/office/powerpoint/2010/main" val="1709990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r>
              <a:rPr lang="ar-SA" dirty="0" smtClean="0"/>
              <a:t>السندات المضمونة وغير المضمونة</a:t>
            </a:r>
            <a:br>
              <a:rPr lang="ar-SA" dirty="0" smtClean="0"/>
            </a:br>
            <a:r>
              <a:rPr lang="en-US" dirty="0" smtClean="0"/>
              <a:t>Mortgage and Debenture Bonds</a:t>
            </a:r>
            <a:endParaRPr lang="ar-SA" dirty="0"/>
          </a:p>
        </p:txBody>
      </p:sp>
      <p:sp>
        <p:nvSpPr>
          <p:cNvPr id="3" name="عنصر نائب للمحتوى 2"/>
          <p:cNvSpPr>
            <a:spLocks noGrp="1"/>
          </p:cNvSpPr>
          <p:nvPr>
            <p:ph idx="1"/>
          </p:nvPr>
        </p:nvSpPr>
        <p:spPr/>
        <p:txBody>
          <a:bodyPr/>
          <a:lstStyle/>
          <a:p>
            <a:r>
              <a:rPr lang="ar-SA" dirty="0" smtClean="0"/>
              <a:t>السندات المضمونة هي سندات تصدرها المنشآت بضمان يتمثل في رهن أصل من الأصول.</a:t>
            </a:r>
          </a:p>
          <a:p>
            <a:r>
              <a:rPr lang="ar-SA" dirty="0" smtClean="0"/>
              <a:t>يتم تسديد الالتزامات من قيمة بيع الأصول المرهونة في حالة عدم الإيفاء بالسداد.</a:t>
            </a:r>
          </a:p>
          <a:p>
            <a:endParaRPr lang="ar-SA" dirty="0" smtClean="0"/>
          </a:p>
          <a:p>
            <a:r>
              <a:rPr lang="ar-SA" dirty="0" smtClean="0"/>
              <a:t>السندات الصادرة بدون ضمان فهي سندات تصدرها المنشآت دون اللجوء إلى رهن أي من أصولها. </a:t>
            </a:r>
            <a:endParaRPr lang="ar-SA" dirty="0"/>
          </a:p>
        </p:txBody>
      </p:sp>
    </p:spTree>
    <p:extLst>
      <p:ext uri="{BB962C8B-B14F-4D97-AF65-F5344CB8AC3E}">
        <p14:creationId xmlns:p14="http://schemas.microsoft.com/office/powerpoint/2010/main" val="2440818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السندات القابلة وغير القابلة للاستدعاء</a:t>
            </a:r>
            <a:br>
              <a:rPr lang="ar-SA" dirty="0" smtClean="0"/>
            </a:br>
            <a:r>
              <a:rPr lang="en-US" dirty="0" smtClean="0"/>
              <a:t>Callable and non callable Bonds</a:t>
            </a:r>
            <a:endParaRPr lang="ar-SA" dirty="0"/>
          </a:p>
        </p:txBody>
      </p:sp>
      <p:sp>
        <p:nvSpPr>
          <p:cNvPr id="3" name="عنصر نائب للمحتوى 2"/>
          <p:cNvSpPr>
            <a:spLocks noGrp="1"/>
          </p:cNvSpPr>
          <p:nvPr>
            <p:ph idx="1"/>
          </p:nvPr>
        </p:nvSpPr>
        <p:spPr>
          <a:xfrm>
            <a:off x="1598627" y="2057400"/>
            <a:ext cx="8122920" cy="3531840"/>
          </a:xfrm>
        </p:spPr>
        <p:txBody>
          <a:bodyPr/>
          <a:lstStyle/>
          <a:p>
            <a:r>
              <a:rPr lang="ar-SA" dirty="0" smtClean="0"/>
              <a:t>هناك بعض السندات التي تصدرها المنشآت بشروط من ضمنها استدعاء السند قبل انقضاء فترة الاستحقاق أو سندات لا يتم استدعاؤها إلا في تاريخ الاستحقاق وقد يكن استدعاء السند في أي وقت أو بتحديد فترة زمنية</a:t>
            </a:r>
            <a:endParaRPr lang="ar-SA" dirty="0"/>
          </a:p>
        </p:txBody>
      </p:sp>
    </p:spTree>
    <p:extLst>
      <p:ext uri="{BB962C8B-B14F-4D97-AF65-F5344CB8AC3E}">
        <p14:creationId xmlns:p14="http://schemas.microsoft.com/office/powerpoint/2010/main" val="2164524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84515" y="274638"/>
            <a:ext cx="9093647" cy="1143000"/>
          </a:xfrm>
        </p:spPr>
        <p:txBody>
          <a:bodyPr>
            <a:normAutofit fontScale="90000"/>
          </a:bodyPr>
          <a:lstStyle/>
          <a:p>
            <a:pPr algn="r"/>
            <a:r>
              <a:rPr lang="ar-SA" dirty="0" smtClean="0"/>
              <a:t>السندات القابلة وغير القابلة للتحويل</a:t>
            </a:r>
            <a:br>
              <a:rPr lang="ar-SA" dirty="0" smtClean="0"/>
            </a:br>
            <a:r>
              <a:rPr lang="en-US" dirty="0" smtClean="0"/>
              <a:t>Convertible and non Convertible bonds</a:t>
            </a:r>
            <a:endParaRPr lang="ar-SA" dirty="0"/>
          </a:p>
        </p:txBody>
      </p:sp>
      <p:sp>
        <p:nvSpPr>
          <p:cNvPr id="3" name="عنصر نائب للمحتوى 2"/>
          <p:cNvSpPr>
            <a:spLocks noGrp="1"/>
          </p:cNvSpPr>
          <p:nvPr>
            <p:ph idx="1"/>
          </p:nvPr>
        </p:nvSpPr>
        <p:spPr/>
        <p:txBody>
          <a:bodyPr/>
          <a:lstStyle/>
          <a:p>
            <a:r>
              <a:rPr lang="ar-SA" dirty="0" smtClean="0"/>
              <a:t>هناك سندات يمكن تحويلها وفق شروط محددة بواسطة حاملها الى أسهم عادية, وأخرى لا يمكن تحويلها. </a:t>
            </a:r>
          </a:p>
          <a:p>
            <a:r>
              <a:rPr lang="ar-SA" dirty="0" smtClean="0"/>
              <a:t>ويتم التحويل بعد تحديد سعر التحويل ونسبة التحويل. </a:t>
            </a:r>
            <a:endParaRPr lang="ar-SA" dirty="0"/>
          </a:p>
        </p:txBody>
      </p:sp>
    </p:spTree>
    <p:extLst>
      <p:ext uri="{BB962C8B-B14F-4D97-AF65-F5344CB8AC3E}">
        <p14:creationId xmlns:p14="http://schemas.microsoft.com/office/powerpoint/2010/main" val="3021001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dirty="0" smtClean="0"/>
              <a:t>ب. الأوراق التجارية </a:t>
            </a:r>
            <a:r>
              <a:rPr lang="en-US" dirty="0" smtClean="0"/>
              <a:t>Commercial Papers</a:t>
            </a:r>
            <a:endParaRPr lang="ar-SA" dirty="0"/>
          </a:p>
        </p:txBody>
      </p:sp>
      <p:sp>
        <p:nvSpPr>
          <p:cNvPr id="3" name="عنصر نائب للمحتوى 2"/>
          <p:cNvSpPr>
            <a:spLocks noGrp="1"/>
          </p:cNvSpPr>
          <p:nvPr>
            <p:ph idx="1"/>
          </p:nvPr>
        </p:nvSpPr>
        <p:spPr/>
        <p:txBody>
          <a:bodyPr/>
          <a:lstStyle/>
          <a:p>
            <a:r>
              <a:rPr lang="ar-SA" dirty="0" smtClean="0"/>
              <a:t>هي أدوات استثمار قصيرة الأجل يتم إصدارها من قبل منشآت الأعمال ذات السمعة الممتازة وتأخذ شكل أوراق تعهديه </a:t>
            </a:r>
          </a:p>
          <a:p>
            <a:r>
              <a:rPr lang="ar-SA" dirty="0" smtClean="0"/>
              <a:t>تمتد فترة استحقاقها إلى 270 يوم كحد أقصى</a:t>
            </a:r>
          </a:p>
          <a:p>
            <a:r>
              <a:rPr lang="ar-SA" dirty="0" smtClean="0"/>
              <a:t>وتعتبر من أدوات الاستثمار ذات الدخل الثابت </a:t>
            </a:r>
          </a:p>
          <a:p>
            <a:r>
              <a:rPr lang="ar-SA" dirty="0" smtClean="0"/>
              <a:t>تصدر لحاملها على أساس الخصم </a:t>
            </a:r>
          </a:p>
          <a:p>
            <a:r>
              <a:rPr lang="ar-SA" dirty="0" smtClean="0"/>
              <a:t>تصدر من دون ضمان</a:t>
            </a:r>
            <a:endParaRPr lang="ar-SA" dirty="0"/>
          </a:p>
        </p:txBody>
      </p:sp>
    </p:spTree>
    <p:extLst>
      <p:ext uri="{BB962C8B-B14F-4D97-AF65-F5344CB8AC3E}">
        <p14:creationId xmlns:p14="http://schemas.microsoft.com/office/powerpoint/2010/main" val="17388737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ج. الأسهم الممتازة </a:t>
            </a:r>
            <a:r>
              <a:rPr lang="en-US" dirty="0" smtClean="0"/>
              <a:t>Preferred Stocks</a:t>
            </a:r>
            <a:endParaRPr lang="ar-SA" dirty="0"/>
          </a:p>
        </p:txBody>
      </p:sp>
      <p:sp>
        <p:nvSpPr>
          <p:cNvPr id="3" name="عنصر نائب للمحتوى 2"/>
          <p:cNvSpPr>
            <a:spLocks noGrp="1"/>
          </p:cNvSpPr>
          <p:nvPr>
            <p:ph idx="1"/>
          </p:nvPr>
        </p:nvSpPr>
        <p:spPr/>
        <p:txBody>
          <a:bodyPr/>
          <a:lstStyle/>
          <a:p>
            <a:r>
              <a:rPr lang="ar-SA" dirty="0" smtClean="0"/>
              <a:t>هي الأسهم التي تدخل ضمن حقوق الملكية وتحمل خصائص مشتركة بين كل من السندات والأسهم العادية</a:t>
            </a:r>
          </a:p>
          <a:p>
            <a:r>
              <a:rPr lang="ar-SA" dirty="0" smtClean="0"/>
              <a:t>تحمل عائد ثابت مثل السندات ولا تعطي أصحابها حق التصويت وقد تكون قابله للاستدعاء أو التحويل إلى أسهم عادية.</a:t>
            </a:r>
          </a:p>
          <a:p>
            <a:r>
              <a:rPr lang="ar-SA" dirty="0" smtClean="0"/>
              <a:t>ومن ناحية أخرى تشترك مع الأسهم العادية في أنها لا تحمل تاريخ استحقاق</a:t>
            </a:r>
          </a:p>
          <a:p>
            <a:r>
              <a:rPr lang="ar-SA" dirty="0" smtClean="0"/>
              <a:t>لهم أولوية في التوزيعات عن الأسهم العادية </a:t>
            </a:r>
            <a:endParaRPr lang="ar-SA" dirty="0"/>
          </a:p>
        </p:txBody>
      </p:sp>
    </p:spTree>
    <p:extLst>
      <p:ext uri="{BB962C8B-B14F-4D97-AF65-F5344CB8AC3E}">
        <p14:creationId xmlns:p14="http://schemas.microsoft.com/office/powerpoint/2010/main" val="33158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الأسهم الممتازة </a:t>
            </a:r>
            <a:r>
              <a:rPr lang="en-US" dirty="0" smtClean="0"/>
              <a:t>Preferred Stocks</a:t>
            </a:r>
            <a:endParaRPr lang="ar-SA" dirty="0"/>
          </a:p>
        </p:txBody>
      </p:sp>
      <p:sp>
        <p:nvSpPr>
          <p:cNvPr id="3" name="عنصر نائب للمحتوى 2"/>
          <p:cNvSpPr>
            <a:spLocks noGrp="1"/>
          </p:cNvSpPr>
          <p:nvPr>
            <p:ph idx="1"/>
          </p:nvPr>
        </p:nvSpPr>
        <p:spPr/>
        <p:txBody>
          <a:bodyPr/>
          <a:lstStyle/>
          <a:p>
            <a:r>
              <a:rPr lang="ar-SA" dirty="0" smtClean="0"/>
              <a:t>ويمكن تصنيف الأسهم الممتازة </a:t>
            </a:r>
            <a:r>
              <a:rPr lang="ar-SA" dirty="0" err="1" smtClean="0"/>
              <a:t>الى</a:t>
            </a:r>
            <a:r>
              <a:rPr lang="ar-SA" dirty="0" smtClean="0"/>
              <a:t> الأنواع الآتية:</a:t>
            </a:r>
          </a:p>
          <a:p>
            <a:pPr>
              <a:buNone/>
            </a:pPr>
            <a:endParaRPr lang="ar-SA" dirty="0" smtClean="0"/>
          </a:p>
          <a:p>
            <a:pPr lvl="1"/>
            <a:r>
              <a:rPr lang="ar-SA" dirty="0" smtClean="0"/>
              <a:t>الأسهم الممتازة مجمعة وغير مجمعة الأرباح </a:t>
            </a:r>
          </a:p>
          <a:p>
            <a:pPr lvl="1"/>
            <a:r>
              <a:rPr lang="ar-SA" dirty="0" smtClean="0"/>
              <a:t>الأسهم الممتازة المشاركة وغير المشاركة في الأرباح</a:t>
            </a:r>
          </a:p>
          <a:p>
            <a:pPr lvl="1"/>
            <a:r>
              <a:rPr lang="ar-SA" dirty="0" smtClean="0"/>
              <a:t>الأسهم الممتازة القابلة وغير القابلة للتحويل</a:t>
            </a:r>
          </a:p>
          <a:p>
            <a:pPr lvl="1"/>
            <a:r>
              <a:rPr lang="ar-SA" dirty="0" smtClean="0"/>
              <a:t>الأسهم الممتازة القابلة وغير القابلة للاستدعاء</a:t>
            </a:r>
            <a:endParaRPr lang="ar-SA" dirty="0"/>
          </a:p>
        </p:txBody>
      </p:sp>
    </p:spTree>
    <p:extLst>
      <p:ext uri="{BB962C8B-B14F-4D97-AF65-F5344CB8AC3E}">
        <p14:creationId xmlns:p14="http://schemas.microsoft.com/office/powerpoint/2010/main" val="1302498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dirty="0" smtClean="0"/>
              <a:t>د. الأسهم العادية</a:t>
            </a:r>
            <a:r>
              <a:rPr lang="en-US" dirty="0" smtClean="0"/>
              <a:t>Common Stocks </a:t>
            </a:r>
            <a:r>
              <a:rPr lang="ar-SA" dirty="0" smtClean="0"/>
              <a:t> </a:t>
            </a: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t>السهم العادي هو عبارة عن سند ملكية يملكه المساهمون. </a:t>
            </a:r>
          </a:p>
          <a:p>
            <a:r>
              <a:rPr lang="ar-SA" dirty="0" smtClean="0"/>
              <a:t>من حقوق حامل السهم:</a:t>
            </a:r>
          </a:p>
          <a:p>
            <a:pPr lvl="2"/>
            <a:r>
              <a:rPr lang="ar-SA" dirty="0" smtClean="0"/>
              <a:t>حق الحصول الأرباح خلال حياة المنشأة عند تصفيتها</a:t>
            </a:r>
          </a:p>
          <a:p>
            <a:pPr lvl="2"/>
            <a:r>
              <a:rPr lang="ar-SA" dirty="0" smtClean="0"/>
              <a:t>حق التصويت</a:t>
            </a:r>
          </a:p>
          <a:p>
            <a:pPr lvl="2"/>
            <a:r>
              <a:rPr lang="ar-SA" dirty="0" smtClean="0"/>
              <a:t>حق اختيار مجلس الإدارة</a:t>
            </a:r>
          </a:p>
          <a:p>
            <a:pPr lvl="2"/>
            <a:endParaRPr lang="ar-SA" dirty="0" smtClean="0"/>
          </a:p>
          <a:p>
            <a:pPr>
              <a:buFont typeface="Wingdings" pitchFamily="2" charset="2"/>
              <a:buChar char="§"/>
            </a:pPr>
            <a:r>
              <a:rPr lang="ar-SA" dirty="0" smtClean="0"/>
              <a:t>وقد تصدر الأسهم العادية في أكثر من فئة بمزايا مختلفة:</a:t>
            </a:r>
          </a:p>
          <a:p>
            <a:pPr lvl="1">
              <a:buNone/>
            </a:pPr>
            <a:r>
              <a:rPr lang="ar-SA" dirty="0" smtClean="0"/>
              <a:t>الفئة الأولى: أرباح أعلى ولكن عليها التنازل عن حق التصويت</a:t>
            </a:r>
          </a:p>
          <a:p>
            <a:pPr lvl="1">
              <a:buNone/>
            </a:pPr>
            <a:r>
              <a:rPr lang="ar-SA" dirty="0" smtClean="0"/>
              <a:t>الفئة الثانية: أرباح أقل ولكنها تتمتع بحق التصويت</a:t>
            </a:r>
          </a:p>
        </p:txBody>
      </p:sp>
    </p:spTree>
    <p:extLst>
      <p:ext uri="{BB962C8B-B14F-4D97-AF65-F5344CB8AC3E}">
        <p14:creationId xmlns:p14="http://schemas.microsoft.com/office/powerpoint/2010/main" val="4120759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أشكال الأرباح</a:t>
            </a:r>
            <a:endParaRPr lang="ar-SA" dirty="0"/>
          </a:p>
        </p:txBody>
      </p:sp>
      <p:sp>
        <p:nvSpPr>
          <p:cNvPr id="3" name="عنصر نائب للمحتوى 2"/>
          <p:cNvSpPr>
            <a:spLocks noGrp="1"/>
          </p:cNvSpPr>
          <p:nvPr>
            <p:ph idx="1"/>
          </p:nvPr>
        </p:nvSpPr>
        <p:spPr/>
        <p:txBody>
          <a:bodyPr/>
          <a:lstStyle/>
          <a:p>
            <a:r>
              <a:rPr lang="ar-SA" dirty="0" smtClean="0"/>
              <a:t>يتم الحصول على الأرباح بالأشكال التالية:</a:t>
            </a:r>
          </a:p>
          <a:p>
            <a:pPr>
              <a:buNone/>
            </a:pPr>
            <a:endParaRPr lang="ar-SA" dirty="0" smtClean="0"/>
          </a:p>
          <a:p>
            <a:pPr lvl="1"/>
            <a:r>
              <a:rPr lang="ar-SA" dirty="0" smtClean="0"/>
              <a:t>أرباح موزعه نقداً </a:t>
            </a:r>
            <a:r>
              <a:rPr lang="en-US" dirty="0" smtClean="0"/>
              <a:t>Cash Dividend</a:t>
            </a:r>
            <a:endParaRPr lang="ar-SA" dirty="0" smtClean="0"/>
          </a:p>
          <a:p>
            <a:pPr lvl="4"/>
            <a:endParaRPr lang="en-US" dirty="0" smtClean="0"/>
          </a:p>
          <a:p>
            <a:pPr lvl="1"/>
            <a:r>
              <a:rPr lang="ar-SA" dirty="0" smtClean="0"/>
              <a:t>أرباح موزعة في شكل أسهم </a:t>
            </a:r>
            <a:r>
              <a:rPr lang="en-US" dirty="0" smtClean="0"/>
              <a:t>Stock Dividend</a:t>
            </a:r>
            <a:endParaRPr lang="ar-SA" dirty="0" smtClean="0"/>
          </a:p>
          <a:p>
            <a:pPr lvl="1"/>
            <a:endParaRPr lang="en-US" dirty="0" smtClean="0"/>
          </a:p>
          <a:p>
            <a:pPr lvl="1"/>
            <a:r>
              <a:rPr lang="ar-SA" dirty="0" smtClean="0"/>
              <a:t>أرباح موزعة في شكل ممتلكات </a:t>
            </a:r>
            <a:r>
              <a:rPr lang="en-US" dirty="0" smtClean="0"/>
              <a:t>Property Dividend</a:t>
            </a:r>
          </a:p>
          <a:p>
            <a:pPr lvl="3"/>
            <a:r>
              <a:rPr lang="ar-SA" dirty="0" smtClean="0"/>
              <a:t>تأتي في شكل سندات أو أسهم ممتازة أو أسهم عادية في شركات أخرى</a:t>
            </a:r>
            <a:endParaRPr lang="ar-SA" dirty="0"/>
          </a:p>
        </p:txBody>
      </p:sp>
    </p:spTree>
    <p:extLst>
      <p:ext uri="{BB962C8B-B14F-4D97-AF65-F5344CB8AC3E}">
        <p14:creationId xmlns:p14="http://schemas.microsoft.com/office/powerpoint/2010/main" val="3015674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التعهدات </a:t>
            </a:r>
            <a:r>
              <a:rPr lang="en-US" dirty="0" smtClean="0"/>
              <a:t>Warrants</a:t>
            </a:r>
            <a:endParaRPr lang="ar-SA" dirty="0"/>
          </a:p>
        </p:txBody>
      </p:sp>
      <p:sp>
        <p:nvSpPr>
          <p:cNvPr id="3" name="عنصر نائب للمحتوى 2"/>
          <p:cNvSpPr>
            <a:spLocks noGrp="1"/>
          </p:cNvSpPr>
          <p:nvPr>
            <p:ph idx="1"/>
          </p:nvPr>
        </p:nvSpPr>
        <p:spPr/>
        <p:txBody>
          <a:bodyPr/>
          <a:lstStyle/>
          <a:p>
            <a:r>
              <a:rPr lang="ar-SA" dirty="0" smtClean="0"/>
              <a:t>عبارة عن أوراق مالية أولية تصدرها الشركات المساهمة بضمان أصول المنشأة ويعطي التعهد المشتري الحق في شراء أسهم المنشأة </a:t>
            </a:r>
            <a:r>
              <a:rPr lang="ar-SA" u="sng" dirty="0" smtClean="0"/>
              <a:t>بسعر محدد(</a:t>
            </a:r>
            <a:r>
              <a:rPr lang="en-US" u="sng" dirty="0" smtClean="0"/>
              <a:t>Exercised Price</a:t>
            </a:r>
            <a:r>
              <a:rPr lang="ar-SA" u="sng" dirty="0" smtClean="0"/>
              <a:t>) </a:t>
            </a:r>
            <a:r>
              <a:rPr lang="ar-SA" dirty="0" smtClean="0"/>
              <a:t>قبل تاريخ محدد ويسقط هذا الحق بعد انقضاء المهلة المحددة.</a:t>
            </a:r>
          </a:p>
          <a:p>
            <a:r>
              <a:rPr lang="ar-SA" dirty="0" smtClean="0"/>
              <a:t>تعطى في أغلب الأحيان للمديرين التنفيذيين كجزء من التعويضات لهم.</a:t>
            </a:r>
          </a:p>
          <a:p>
            <a:r>
              <a:rPr lang="ar-SA" dirty="0" smtClean="0"/>
              <a:t>تصدرها المنشأة</a:t>
            </a:r>
          </a:p>
          <a:p>
            <a:r>
              <a:rPr lang="ar-SA" dirty="0" smtClean="0"/>
              <a:t>وجود حد أقصى لعدد للتعهدات  </a:t>
            </a:r>
            <a:endParaRPr lang="ar-SA" dirty="0"/>
          </a:p>
        </p:txBody>
      </p:sp>
    </p:spTree>
    <p:extLst>
      <p:ext uri="{BB962C8B-B14F-4D97-AF65-F5344CB8AC3E}">
        <p14:creationId xmlns:p14="http://schemas.microsoft.com/office/powerpoint/2010/main" val="2044145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و. عقود الخيارات </a:t>
            </a:r>
            <a:r>
              <a:rPr lang="en-US" dirty="0" smtClean="0"/>
              <a:t>Option Contracts</a:t>
            </a:r>
            <a:endParaRPr lang="ar-SA" dirty="0"/>
          </a:p>
        </p:txBody>
      </p:sp>
      <p:sp>
        <p:nvSpPr>
          <p:cNvPr id="3" name="عنصر نائب للمحتوى 2"/>
          <p:cNvSpPr>
            <a:spLocks noGrp="1"/>
          </p:cNvSpPr>
          <p:nvPr>
            <p:ph idx="1"/>
          </p:nvPr>
        </p:nvSpPr>
        <p:spPr/>
        <p:txBody>
          <a:bodyPr/>
          <a:lstStyle/>
          <a:p>
            <a:r>
              <a:rPr lang="ar-SA" dirty="0" smtClean="0"/>
              <a:t>يعطي عقد الخيار حامله حق شراء أو بيع أصل معين بسعر معين في تاريخ محدد أو قبله.</a:t>
            </a:r>
          </a:p>
          <a:p>
            <a:r>
              <a:rPr lang="ar-SA" dirty="0" smtClean="0"/>
              <a:t>يتم </a:t>
            </a:r>
            <a:r>
              <a:rPr lang="ar-SA" dirty="0" err="1" smtClean="0"/>
              <a:t>اصدار</a:t>
            </a:r>
            <a:r>
              <a:rPr lang="ar-SA" dirty="0" smtClean="0"/>
              <a:t> الخيارات من الأفراد ومتعهدي إصدار </a:t>
            </a:r>
            <a:r>
              <a:rPr lang="en-US" dirty="0" smtClean="0"/>
              <a:t>Underwriters</a:t>
            </a:r>
            <a:r>
              <a:rPr lang="ar-SA" dirty="0" smtClean="0"/>
              <a:t> مثل بنوك الاستثمار</a:t>
            </a:r>
          </a:p>
          <a:p>
            <a:r>
              <a:rPr lang="ar-SA" dirty="0" smtClean="0"/>
              <a:t>مدة الخيارات عادة لا تتجاوز العام</a:t>
            </a:r>
          </a:p>
          <a:p>
            <a:r>
              <a:rPr lang="ar-SA" dirty="0" smtClean="0"/>
              <a:t>لا يوجد حدود لعدد الخيارات</a:t>
            </a:r>
          </a:p>
          <a:p>
            <a:endParaRPr lang="ar-SA" dirty="0" smtClean="0"/>
          </a:p>
          <a:p>
            <a:endParaRPr lang="ar-SA" dirty="0"/>
          </a:p>
        </p:txBody>
      </p:sp>
    </p:spTree>
    <p:extLst>
      <p:ext uri="{BB962C8B-B14F-4D97-AF65-F5344CB8AC3E}">
        <p14:creationId xmlns:p14="http://schemas.microsoft.com/office/powerpoint/2010/main" val="3296237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الخيارات</a:t>
            </a:r>
            <a:endParaRPr lang="ar-SA" dirty="0"/>
          </a:p>
        </p:txBody>
      </p:sp>
      <p:sp>
        <p:nvSpPr>
          <p:cNvPr id="3" name="عنصر نائب للمحتوى 2"/>
          <p:cNvSpPr>
            <a:spLocks noGrp="1"/>
          </p:cNvSpPr>
          <p:nvPr>
            <p:ph idx="1"/>
          </p:nvPr>
        </p:nvSpPr>
        <p:spPr/>
        <p:txBody>
          <a:bodyPr/>
          <a:lstStyle/>
          <a:p>
            <a:r>
              <a:rPr lang="ar-SA" dirty="0" smtClean="0"/>
              <a:t>هناك نوعين من الخيارات:</a:t>
            </a:r>
          </a:p>
          <a:p>
            <a:pPr lvl="1"/>
            <a:r>
              <a:rPr lang="ar-SA" dirty="0" smtClean="0"/>
              <a:t>شراء السهم العادي بسعر محدد خلال فترة زمنية محددة </a:t>
            </a:r>
            <a:r>
              <a:rPr lang="en-US" dirty="0" smtClean="0"/>
              <a:t>Call option</a:t>
            </a:r>
            <a:r>
              <a:rPr lang="ar-SA" dirty="0" smtClean="0"/>
              <a:t> ويكون ذا ميزه للمستثمر في حالة ارتفاع السعر السوقي للسهم. </a:t>
            </a:r>
          </a:p>
          <a:p>
            <a:pPr lvl="1"/>
            <a:r>
              <a:rPr lang="ar-SA" dirty="0" smtClean="0"/>
              <a:t>بيع السهم العادي بسعر محدد خلال فترة زمنية محددة </a:t>
            </a:r>
            <a:r>
              <a:rPr lang="en-US" dirty="0" smtClean="0"/>
              <a:t>Put option</a:t>
            </a:r>
            <a:r>
              <a:rPr lang="ar-SA" dirty="0" smtClean="0"/>
              <a:t> ويكون ذا ميزه للمستثمر في حالة انخفاض السعر السوقي للسهم. </a:t>
            </a:r>
          </a:p>
          <a:p>
            <a:pPr lvl="1"/>
            <a:endParaRPr lang="ar-SA" dirty="0"/>
          </a:p>
        </p:txBody>
      </p:sp>
    </p:spTree>
    <p:extLst>
      <p:ext uri="{BB962C8B-B14F-4D97-AF65-F5344CB8AC3E}">
        <p14:creationId xmlns:p14="http://schemas.microsoft.com/office/powerpoint/2010/main" val="6691825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ز. عقود المستقبل </a:t>
            </a:r>
            <a:r>
              <a:rPr lang="en-US" dirty="0" smtClean="0"/>
              <a:t>Future Contracts</a:t>
            </a:r>
            <a:endParaRPr lang="ar-SA" dirty="0"/>
          </a:p>
        </p:txBody>
      </p:sp>
      <p:sp>
        <p:nvSpPr>
          <p:cNvPr id="3" name="عنصر نائب للمحتوى 2"/>
          <p:cNvSpPr>
            <a:spLocks noGrp="1"/>
          </p:cNvSpPr>
          <p:nvPr>
            <p:ph idx="1"/>
          </p:nvPr>
        </p:nvSpPr>
        <p:spPr/>
        <p:txBody>
          <a:bodyPr/>
          <a:lstStyle/>
          <a:p>
            <a:r>
              <a:rPr lang="ar-SA" dirty="0" smtClean="0"/>
              <a:t>تلزم هذه العقود المستثمر بشراء أو بيع سلعة محددة بسعر محدد.</a:t>
            </a:r>
          </a:p>
          <a:p>
            <a:r>
              <a:rPr lang="ar-SA" dirty="0" smtClean="0"/>
              <a:t>وتختلف عن الخيارات بأنها تلزم المستثمر بالبيع أو الشراء ولا تتيح له الخيار.</a:t>
            </a:r>
          </a:p>
          <a:p>
            <a:r>
              <a:rPr lang="ar-SA" dirty="0" smtClean="0"/>
              <a:t>في حالة الشراء: يعني التزام المشتري بشراء سلعة في المستقبل بسعر محدد. </a:t>
            </a:r>
          </a:p>
          <a:p>
            <a:r>
              <a:rPr lang="ar-SA" dirty="0" smtClean="0"/>
              <a:t>قد يكون قيمة العقد المستقبلي سالبه. </a:t>
            </a:r>
            <a:endParaRPr lang="ar-SA" dirty="0"/>
          </a:p>
        </p:txBody>
      </p:sp>
    </p:spTree>
    <p:extLst>
      <p:ext uri="{BB962C8B-B14F-4D97-AF65-F5344CB8AC3E}">
        <p14:creationId xmlns:p14="http://schemas.microsoft.com/office/powerpoint/2010/main" val="35904577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ح. أسهم شركات الاستثمار</a:t>
            </a:r>
            <a:endParaRPr lang="ar-SA" dirty="0"/>
          </a:p>
        </p:txBody>
      </p:sp>
      <p:sp>
        <p:nvSpPr>
          <p:cNvPr id="3" name="عنصر نائب للمحتوى 2"/>
          <p:cNvSpPr>
            <a:spLocks noGrp="1"/>
          </p:cNvSpPr>
          <p:nvPr>
            <p:ph idx="1"/>
          </p:nvPr>
        </p:nvSpPr>
        <p:spPr/>
        <p:txBody>
          <a:bodyPr>
            <a:normAutofit/>
          </a:bodyPr>
          <a:lstStyle/>
          <a:p>
            <a:endParaRPr lang="ar-SA" dirty="0" smtClean="0"/>
          </a:p>
          <a:p>
            <a:r>
              <a:rPr lang="ar-SA" dirty="0" smtClean="0"/>
              <a:t>هي عبارة عن حقيبة استثمارية مالية بحيث تشمل استثمارات متنوعة بهدف تقليل المخاطر</a:t>
            </a:r>
          </a:p>
          <a:p>
            <a:r>
              <a:rPr lang="ar-SA" dirty="0" smtClean="0"/>
              <a:t>يلجأ المستثمر </a:t>
            </a:r>
            <a:r>
              <a:rPr lang="ar-SA" dirty="0" err="1" smtClean="0"/>
              <a:t>الى</a:t>
            </a:r>
            <a:r>
              <a:rPr lang="ar-SA" dirty="0" smtClean="0"/>
              <a:t> شراء أسهم في شركات استثمار تقوم بطرح أسهمها للاكتتاب عند بداية التكوين وتستخدم حصيلة الاكتتاب في الاستثمار في حقيبة استثمارية مالية</a:t>
            </a:r>
          </a:p>
          <a:p>
            <a:r>
              <a:rPr lang="ar-SA" dirty="0" smtClean="0"/>
              <a:t>وفي حالة رغبة أي مستثمر بالاستثمار فعليه شراء أسهم الحقيبة من المستثمر وعليه دفع عمولات الوسطاء </a:t>
            </a:r>
          </a:p>
        </p:txBody>
      </p:sp>
    </p:spTree>
    <p:extLst>
      <p:ext uri="{BB962C8B-B14F-4D97-AF65-F5344CB8AC3E}">
        <p14:creationId xmlns:p14="http://schemas.microsoft.com/office/powerpoint/2010/main" val="10338578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dirty="0" smtClean="0"/>
              <a:t>ط. أسهم صناديق الاستثمار </a:t>
            </a:r>
            <a:r>
              <a:rPr lang="en-US" dirty="0" smtClean="0"/>
              <a:t>Mutual Funds</a:t>
            </a:r>
            <a:endParaRPr lang="ar-SA" dirty="0"/>
          </a:p>
        </p:txBody>
      </p:sp>
      <p:sp>
        <p:nvSpPr>
          <p:cNvPr id="3" name="عنصر نائب للمحتوى 2"/>
          <p:cNvSpPr>
            <a:spLocks noGrp="1"/>
          </p:cNvSpPr>
          <p:nvPr>
            <p:ph idx="1"/>
          </p:nvPr>
        </p:nvSpPr>
        <p:spPr/>
        <p:txBody>
          <a:bodyPr/>
          <a:lstStyle/>
          <a:p>
            <a:r>
              <a:rPr lang="ar-SA" dirty="0" smtClean="0"/>
              <a:t>ومن خلال هذه الحالة يستطيع المستثمر شراء أسهم الصندوق مباشرة من الصندوق وليس من المساهم ويكون سعر الأسهم المشتراة مساوياً للإجمالي القيمة السوقية للأوراق المالية مقسماً على عدد الأسهم المصدرة.</a:t>
            </a:r>
          </a:p>
          <a:p>
            <a:r>
              <a:rPr lang="ar-SA" dirty="0" smtClean="0"/>
              <a:t>تقوم الصناديق بتحصيل رسوم إدارية.</a:t>
            </a:r>
            <a:endParaRPr lang="ar-SA" dirty="0"/>
          </a:p>
        </p:txBody>
      </p:sp>
    </p:spTree>
    <p:extLst>
      <p:ext uri="{BB962C8B-B14F-4D97-AF65-F5344CB8AC3E}">
        <p14:creationId xmlns:p14="http://schemas.microsoft.com/office/powerpoint/2010/main" val="996745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ثانياً: الأسواق المالية </a:t>
            </a:r>
            <a:r>
              <a:rPr lang="en-US" dirty="0" smtClean="0"/>
              <a:t>Financial Market</a:t>
            </a:r>
            <a:endParaRPr lang="ar-SA" dirty="0"/>
          </a:p>
        </p:txBody>
      </p:sp>
      <p:sp>
        <p:nvSpPr>
          <p:cNvPr id="3" name="عنصر نائب للمحتوى 2"/>
          <p:cNvSpPr>
            <a:spLocks noGrp="1"/>
          </p:cNvSpPr>
          <p:nvPr>
            <p:ph idx="1"/>
          </p:nvPr>
        </p:nvSpPr>
        <p:spPr/>
        <p:txBody>
          <a:bodyPr/>
          <a:lstStyle/>
          <a:p>
            <a:r>
              <a:rPr lang="ar-SA" dirty="0" smtClean="0"/>
              <a:t>يمكن تعريف السوق المالي على أنه الإطار الذي يجمع بائعي الأوراق المالية بمشتري تلك الأوراق في ظل توفر قنوات اتصال فعالة فيما بين المتعاملين في السوق. </a:t>
            </a:r>
          </a:p>
          <a:p>
            <a:r>
              <a:rPr lang="ar-SA" dirty="0" smtClean="0"/>
              <a:t>أو الوسيلة التي سمح بعملية التبادل بين البائع والمشتري بشكل مباشر أو غير مباشر. </a:t>
            </a:r>
          </a:p>
          <a:p>
            <a:r>
              <a:rPr lang="ar-SA" dirty="0" smtClean="0"/>
              <a:t>تتمثل كفاءة الأسواق المالية في انخفاض تكلفة تبادل الصفقات المالية وكذلك سرعة التجاوب مع المعلومات وانعكاسها على </a:t>
            </a:r>
            <a:r>
              <a:rPr lang="ar-SA" dirty="0" err="1" smtClean="0"/>
              <a:t>الاسعار</a:t>
            </a:r>
            <a:endParaRPr lang="ar-SA" dirty="0"/>
          </a:p>
        </p:txBody>
      </p:sp>
    </p:spTree>
    <p:extLst>
      <p:ext uri="{BB962C8B-B14F-4D97-AF65-F5344CB8AC3E}">
        <p14:creationId xmlns:p14="http://schemas.microsoft.com/office/powerpoint/2010/main" val="1562103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الأسواق المالية</a:t>
            </a:r>
            <a:endParaRPr lang="ar-SA" dirty="0"/>
          </a:p>
        </p:txBody>
      </p:sp>
      <p:sp>
        <p:nvSpPr>
          <p:cNvPr id="3" name="عنصر نائب للمحتوى 2"/>
          <p:cNvSpPr>
            <a:spLocks noGrp="1"/>
          </p:cNvSpPr>
          <p:nvPr>
            <p:ph idx="1"/>
          </p:nvPr>
        </p:nvSpPr>
        <p:spPr/>
        <p:txBody>
          <a:bodyPr/>
          <a:lstStyle/>
          <a:p>
            <a:r>
              <a:rPr lang="ar-SA" dirty="0" smtClean="0"/>
              <a:t>الأدوار التي تقوم </a:t>
            </a:r>
            <a:r>
              <a:rPr lang="ar-SA" dirty="0" err="1" smtClean="0"/>
              <a:t>بها</a:t>
            </a:r>
            <a:r>
              <a:rPr lang="ar-SA" dirty="0" smtClean="0"/>
              <a:t> الأسواق المالي:</a:t>
            </a:r>
          </a:p>
          <a:p>
            <a:pPr lvl="1"/>
            <a:r>
              <a:rPr lang="ar-SA" dirty="0" smtClean="0"/>
              <a:t>تقليل تكاليف الاستثمار والتمويل من خلال توفير الراغبين في التمويل والمستثمرين.</a:t>
            </a:r>
          </a:p>
          <a:p>
            <a:pPr lvl="1"/>
            <a:r>
              <a:rPr lang="ar-SA" dirty="0" smtClean="0"/>
              <a:t>وجود وسطاء يساعد في التوفيق بين المقرضين والمقترضين.</a:t>
            </a:r>
          </a:p>
          <a:p>
            <a:pPr lvl="1"/>
            <a:r>
              <a:rPr lang="ar-SA" dirty="0" smtClean="0"/>
              <a:t>تعمل الأسواق المالية على تحديد أسعار الأوراق المتداولة ومعدلات الفائدة وهذا يساعد في عملية اتخاذ القرارات</a:t>
            </a:r>
          </a:p>
          <a:p>
            <a:pPr lvl="1"/>
            <a:r>
              <a:rPr lang="ar-SA" dirty="0" smtClean="0"/>
              <a:t>توفير السيولة</a:t>
            </a:r>
          </a:p>
          <a:p>
            <a:pPr lvl="1"/>
            <a:endParaRPr lang="ar-SA" dirty="0" smtClean="0"/>
          </a:p>
          <a:p>
            <a:pPr lvl="1"/>
            <a:endParaRPr lang="ar-SA" dirty="0"/>
          </a:p>
        </p:txBody>
      </p:sp>
    </p:spTree>
    <p:extLst>
      <p:ext uri="{BB962C8B-B14F-4D97-AF65-F5344CB8AC3E}">
        <p14:creationId xmlns:p14="http://schemas.microsoft.com/office/powerpoint/2010/main" val="11573259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المتعاملون في السوق المالي</a:t>
            </a:r>
            <a:endParaRPr lang="ar-SA" dirty="0"/>
          </a:p>
        </p:txBody>
      </p:sp>
      <p:sp>
        <p:nvSpPr>
          <p:cNvPr id="3" name="عنصر نائب للمحتوى 2"/>
          <p:cNvSpPr>
            <a:spLocks noGrp="1"/>
          </p:cNvSpPr>
          <p:nvPr>
            <p:ph idx="1"/>
          </p:nvPr>
        </p:nvSpPr>
        <p:spPr/>
        <p:txBody>
          <a:bodyPr/>
          <a:lstStyle/>
          <a:p>
            <a:r>
              <a:rPr lang="ar-SA" dirty="0" smtClean="0"/>
              <a:t>ويوجد ثلاث فئات رئيسية:</a:t>
            </a:r>
          </a:p>
          <a:p>
            <a:pPr lvl="1"/>
            <a:r>
              <a:rPr lang="ar-SA" dirty="0" smtClean="0"/>
              <a:t>المستثمرون أو المقرضون</a:t>
            </a:r>
          </a:p>
          <a:p>
            <a:pPr lvl="1"/>
            <a:r>
              <a:rPr lang="ar-SA" dirty="0" smtClean="0"/>
              <a:t>المصدرون أو المقترضون</a:t>
            </a:r>
          </a:p>
          <a:p>
            <a:pPr lvl="1"/>
            <a:r>
              <a:rPr lang="ar-SA" dirty="0" smtClean="0"/>
              <a:t>الوسطاء (حلقة الوصل بين المستثمرون والمصدرون)</a:t>
            </a:r>
          </a:p>
          <a:p>
            <a:pPr lvl="2"/>
            <a:r>
              <a:rPr lang="ar-SA" dirty="0" smtClean="0"/>
              <a:t>مهام الوسطاء:</a:t>
            </a:r>
          </a:p>
          <a:p>
            <a:pPr lvl="3"/>
            <a:r>
              <a:rPr lang="ar-SA" dirty="0" smtClean="0"/>
              <a:t>السمسرة </a:t>
            </a:r>
            <a:r>
              <a:rPr lang="en-US" dirty="0" smtClean="0"/>
              <a:t>Broker</a:t>
            </a:r>
          </a:p>
          <a:p>
            <a:pPr lvl="3"/>
            <a:r>
              <a:rPr lang="ar-SA" dirty="0" smtClean="0"/>
              <a:t>صناعة السوق </a:t>
            </a:r>
            <a:r>
              <a:rPr lang="en-US" dirty="0" smtClean="0"/>
              <a:t>Market maker</a:t>
            </a:r>
          </a:p>
          <a:p>
            <a:pPr lvl="3"/>
            <a:r>
              <a:rPr lang="ar-SA" dirty="0" smtClean="0"/>
              <a:t>التعهد بتغطية الأوراق المالية</a:t>
            </a:r>
            <a:endParaRPr lang="ar-SA" dirty="0"/>
          </a:p>
        </p:txBody>
      </p:sp>
    </p:spTree>
    <p:extLst>
      <p:ext uri="{BB962C8B-B14F-4D97-AF65-F5344CB8AC3E}">
        <p14:creationId xmlns:p14="http://schemas.microsoft.com/office/powerpoint/2010/main" val="3547190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تصنيف الأسواق المالية</a:t>
            </a:r>
            <a:endParaRPr lang="ar-SA" dirty="0"/>
          </a:p>
        </p:txBody>
      </p:sp>
      <p:sp>
        <p:nvSpPr>
          <p:cNvPr id="3" name="عنصر نائب للمحتوى 2"/>
          <p:cNvSpPr>
            <a:spLocks noGrp="1"/>
          </p:cNvSpPr>
          <p:nvPr>
            <p:ph idx="1"/>
          </p:nvPr>
        </p:nvSpPr>
        <p:spPr/>
        <p:txBody>
          <a:bodyPr/>
          <a:lstStyle/>
          <a:p>
            <a:r>
              <a:rPr lang="ar-SA" dirty="0" smtClean="0"/>
              <a:t>على الرغم من صعب تصنيف الأسواق المالية نتيجة لتداخل الأوراق المالية فانه يمكن تصنيف الأسواق المالية بصفة عامه بناء على: </a:t>
            </a:r>
          </a:p>
          <a:p>
            <a:pPr lvl="1"/>
            <a:r>
              <a:rPr lang="ar-SA" dirty="0" smtClean="0"/>
              <a:t>طبيعة الأوراق المالية: أسواق أولية وأسواق ثانوية</a:t>
            </a:r>
          </a:p>
          <a:p>
            <a:pPr lvl="1"/>
            <a:r>
              <a:rPr lang="ar-SA" dirty="0" smtClean="0"/>
              <a:t>الحقوق والالتزامات: أسواق الدين وحقوق الملكية</a:t>
            </a:r>
          </a:p>
          <a:p>
            <a:pPr lvl="1"/>
            <a:r>
              <a:rPr lang="ar-SA" dirty="0" smtClean="0"/>
              <a:t>أسلوب التمويل: أسواق قروض وأسواق أوراق مالية</a:t>
            </a:r>
          </a:p>
          <a:p>
            <a:pPr lvl="1"/>
            <a:r>
              <a:rPr lang="ar-SA" dirty="0" smtClean="0"/>
              <a:t>غرض التمويل: أسواق نقد وأسواق رأس مال</a:t>
            </a:r>
            <a:endParaRPr lang="ar-SA" dirty="0"/>
          </a:p>
        </p:txBody>
      </p:sp>
    </p:spTree>
    <p:extLst>
      <p:ext uri="{BB962C8B-B14F-4D97-AF65-F5344CB8AC3E}">
        <p14:creationId xmlns:p14="http://schemas.microsoft.com/office/powerpoint/2010/main" val="3628911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t>الأسواق الأولية والثانوية</a:t>
            </a:r>
            <a:endParaRPr lang="ar-SA" dirty="0"/>
          </a:p>
        </p:txBody>
      </p:sp>
      <p:sp>
        <p:nvSpPr>
          <p:cNvPr id="3" name="عنصر نائب للمحتوى 2"/>
          <p:cNvSpPr>
            <a:spLocks noGrp="1"/>
          </p:cNvSpPr>
          <p:nvPr>
            <p:ph idx="1"/>
          </p:nvPr>
        </p:nvSpPr>
        <p:spPr/>
        <p:txBody>
          <a:bodyPr/>
          <a:lstStyle/>
          <a:p>
            <a:r>
              <a:rPr lang="ar-SA" dirty="0" smtClean="0"/>
              <a:t>تعرف السوق الأولية: بأنها السوق التي تتعامل في الإصدارات الجديدة من الأوراق المالية التي تطرحها المنشآت لأول مرة بغرض الحصول على رأس المال أو بقصد زيادته حيث تقوم البنوك بشراء الإصدارات ثم تقوم ببيعها على المستثمرين.</a:t>
            </a:r>
          </a:p>
          <a:p>
            <a:r>
              <a:rPr lang="ar-SA" dirty="0" smtClean="0"/>
              <a:t>السوق الثانوية: فهي السوق التي تتعامل بالأوراق المالية التي تم إصدارها من قبل. </a:t>
            </a:r>
          </a:p>
          <a:p>
            <a:pPr>
              <a:buNone/>
            </a:pPr>
            <a:r>
              <a:rPr lang="ar-SA" dirty="0" smtClean="0"/>
              <a:t> </a:t>
            </a:r>
            <a:endParaRPr lang="ar-SA" dirty="0"/>
          </a:p>
        </p:txBody>
      </p:sp>
    </p:spTree>
    <p:extLst>
      <p:ext uri="{BB962C8B-B14F-4D97-AF65-F5344CB8AC3E}">
        <p14:creationId xmlns:p14="http://schemas.microsoft.com/office/powerpoint/2010/main" val="1543465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r>
              <a:rPr lang="ar-SA" dirty="0" smtClean="0"/>
              <a:t>ويتكون السوق الثانوي من قطاعيين رئيسين:</a:t>
            </a:r>
          </a:p>
          <a:p>
            <a:pPr lvl="1"/>
            <a:r>
              <a:rPr lang="ar-SA" dirty="0" smtClean="0"/>
              <a:t>السوق النظامي </a:t>
            </a:r>
            <a:r>
              <a:rPr lang="en-US" dirty="0" smtClean="0"/>
              <a:t>Organized Market</a:t>
            </a:r>
            <a:endParaRPr lang="ar-SA" dirty="0" smtClean="0"/>
          </a:p>
          <a:p>
            <a:pPr lvl="2"/>
            <a:r>
              <a:rPr lang="ar-SA" dirty="0" smtClean="0"/>
              <a:t>بورصات الأوراق المالية </a:t>
            </a:r>
            <a:r>
              <a:rPr lang="en-US" dirty="0" smtClean="0"/>
              <a:t>Stock Exchange</a:t>
            </a:r>
            <a:endParaRPr lang="ar-SA" dirty="0" smtClean="0"/>
          </a:p>
          <a:p>
            <a:pPr lvl="2"/>
            <a:r>
              <a:rPr lang="ar-SA" dirty="0" smtClean="0"/>
              <a:t>توفير المعلومات والبيانات لكافة الجماهير ومنع التلاعب والغش</a:t>
            </a:r>
          </a:p>
          <a:p>
            <a:pPr lvl="1"/>
            <a:r>
              <a:rPr lang="ar-SA" dirty="0" smtClean="0"/>
              <a:t>السوق الموازي (</a:t>
            </a:r>
            <a:r>
              <a:rPr lang="en-US" dirty="0" smtClean="0"/>
              <a:t>Over the Counter Market (OTC</a:t>
            </a:r>
            <a:endParaRPr lang="ar-SA" dirty="0" smtClean="0"/>
          </a:p>
          <a:p>
            <a:pPr lvl="2"/>
            <a:r>
              <a:rPr lang="ar-SA" dirty="0" smtClean="0"/>
              <a:t>يشير إلى الأسواق غير النظامية</a:t>
            </a:r>
          </a:p>
          <a:p>
            <a:pPr lvl="2"/>
            <a:r>
              <a:rPr lang="ar-SA" dirty="0" smtClean="0"/>
              <a:t>يضم مجموعات من الوكلاء والوسطاء الذين يتعاملون بالأوراق المالية الخاصة بالشركات التي لم تكتمل شروط إدراجها بالبورصة وفقا للأسعار المعلنة. </a:t>
            </a:r>
          </a:p>
          <a:p>
            <a:pPr lvl="2"/>
            <a:r>
              <a:rPr lang="ar-SA" dirty="0" smtClean="0"/>
              <a:t>تتضمن الأوراق المالية من أسهم وسندات.</a:t>
            </a:r>
            <a:endParaRPr lang="ar-SA" dirty="0"/>
          </a:p>
        </p:txBody>
      </p:sp>
    </p:spTree>
    <p:extLst>
      <p:ext uri="{BB962C8B-B14F-4D97-AF65-F5344CB8AC3E}">
        <p14:creationId xmlns:p14="http://schemas.microsoft.com/office/powerpoint/2010/main" val="15158252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أسواق النقد وأسواق راس المال</a:t>
            </a:r>
            <a:endParaRPr lang="ar-SA" dirty="0"/>
          </a:p>
        </p:txBody>
      </p:sp>
      <p:sp>
        <p:nvSpPr>
          <p:cNvPr id="3" name="عنصر نائب للمحتوى 2"/>
          <p:cNvSpPr>
            <a:spLocks noGrp="1"/>
          </p:cNvSpPr>
          <p:nvPr>
            <p:ph idx="1"/>
          </p:nvPr>
        </p:nvSpPr>
        <p:spPr/>
        <p:txBody>
          <a:bodyPr/>
          <a:lstStyle/>
          <a:p>
            <a:r>
              <a:rPr lang="ar-SA" dirty="0" smtClean="0"/>
              <a:t>سوق رأس المال:</a:t>
            </a:r>
          </a:p>
          <a:p>
            <a:pPr marL="612648" lvl="2" indent="-283464">
              <a:spcBef>
                <a:spcPts val="600"/>
              </a:spcBef>
              <a:buSzPct val="80000"/>
              <a:buFont typeface="Wingdings 2"/>
              <a:buChar char=""/>
            </a:pPr>
            <a:r>
              <a:rPr lang="ar-SA" dirty="0" smtClean="0"/>
              <a:t>سوق تتم فيه الصفقات المالية طويلة الأجل مثل الأسهم والسندات</a:t>
            </a:r>
          </a:p>
          <a:p>
            <a:r>
              <a:rPr lang="ar-SA" dirty="0" smtClean="0"/>
              <a:t>سوق النقد: </a:t>
            </a:r>
          </a:p>
          <a:p>
            <a:pPr lvl="1"/>
            <a:r>
              <a:rPr lang="ar-SA" dirty="0" smtClean="0"/>
              <a:t>سوق يتعامل بالأدوات التمويلية قصيرة الأجل التي لا تزيد في الغالب عن عام مثل أذونات الخزينة.</a:t>
            </a:r>
          </a:p>
          <a:p>
            <a:pPr lvl="1"/>
            <a:r>
              <a:rPr lang="ar-SA" dirty="0" smtClean="0"/>
              <a:t>ويتميز هذا السوق بالمرونة العالية وقلة تكاليف العمليات.</a:t>
            </a:r>
          </a:p>
          <a:p>
            <a:pPr lvl="1"/>
            <a:r>
              <a:rPr lang="ar-SA" dirty="0" smtClean="0"/>
              <a:t>ويتسم بانخفاض درجة المخاطرة بسبب: قصر الفترة الزمنية وكفاءة المؤسسات المصدرة للأوراق في هذا السوق </a:t>
            </a:r>
          </a:p>
        </p:txBody>
      </p:sp>
    </p:spTree>
    <p:extLst>
      <p:ext uri="{BB962C8B-B14F-4D97-AF65-F5344CB8AC3E}">
        <p14:creationId xmlns:p14="http://schemas.microsoft.com/office/powerpoint/2010/main" val="24071064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ومن </a:t>
            </a:r>
            <a:r>
              <a:rPr lang="ar-SA" dirty="0" err="1" smtClean="0"/>
              <a:t>ادوات</a:t>
            </a:r>
            <a:r>
              <a:rPr lang="ar-SA" dirty="0" smtClean="0"/>
              <a:t> الاستثمار والتمويل في سوق النقد: </a:t>
            </a:r>
          </a:p>
          <a:p>
            <a:pPr lvl="1"/>
            <a:r>
              <a:rPr lang="ar-SA" dirty="0" smtClean="0"/>
              <a:t>شهادات الإيداع المصرفية القابلة للتداول</a:t>
            </a:r>
          </a:p>
          <a:p>
            <a:pPr lvl="1"/>
            <a:r>
              <a:rPr lang="ar-SA" dirty="0" smtClean="0"/>
              <a:t>القبول المصرفية</a:t>
            </a:r>
          </a:p>
          <a:p>
            <a:pPr lvl="1"/>
            <a:r>
              <a:rPr lang="ar-SA" dirty="0" smtClean="0"/>
              <a:t>سوق </a:t>
            </a:r>
            <a:r>
              <a:rPr lang="ar-SA" dirty="0" err="1" smtClean="0"/>
              <a:t>اليورودولار</a:t>
            </a:r>
            <a:r>
              <a:rPr lang="ar-SA" dirty="0" smtClean="0"/>
              <a:t>  </a:t>
            </a:r>
            <a:r>
              <a:rPr lang="en-US" dirty="0" smtClean="0"/>
              <a:t>Eurodollar</a:t>
            </a:r>
            <a:endParaRPr lang="ar-SA" dirty="0"/>
          </a:p>
        </p:txBody>
      </p:sp>
    </p:spTree>
    <p:extLst>
      <p:ext uri="{BB962C8B-B14F-4D97-AF65-F5344CB8AC3E}">
        <p14:creationId xmlns:p14="http://schemas.microsoft.com/office/powerpoint/2010/main" val="35935751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الاختلافات بين سوق رأس المال والنقد</a:t>
            </a:r>
            <a:endParaRPr lang="ar-SA" dirty="0"/>
          </a:p>
        </p:txBody>
      </p:sp>
      <p:sp>
        <p:nvSpPr>
          <p:cNvPr id="3" name="عنصر نائب للمحتوى 2"/>
          <p:cNvSpPr>
            <a:spLocks noGrp="1"/>
          </p:cNvSpPr>
          <p:nvPr>
            <p:ph idx="1"/>
          </p:nvPr>
        </p:nvSpPr>
        <p:spPr/>
        <p:txBody>
          <a:bodyPr/>
          <a:lstStyle/>
          <a:p>
            <a:r>
              <a:rPr lang="ar-SA" dirty="0" smtClean="0"/>
              <a:t>يعتبر سوق النقد مصدراً للتمويل قصير الأجل, وسوق رأس المال مصدراً طويل الأجل</a:t>
            </a:r>
          </a:p>
          <a:p>
            <a:r>
              <a:rPr lang="ar-SA" dirty="0" smtClean="0"/>
              <a:t>يركز المستثمرون في سوق النقد على عنصري السيولة والأمان بينما سوق رأس المال على العائد</a:t>
            </a:r>
          </a:p>
          <a:p>
            <a:r>
              <a:rPr lang="ar-SA" dirty="0" smtClean="0"/>
              <a:t>سوق رأس المال اقل أتساعاً من النقد من حيث عدد المتعاملين وعدد الصفقات</a:t>
            </a:r>
          </a:p>
          <a:p>
            <a:r>
              <a:rPr lang="ar-SA" dirty="0" smtClean="0"/>
              <a:t>يعتبر سوق رأس المال أكثر تنظيما مقارنة بسوق النقد حيث يتواجد المتخصصون في إتمام الصفقات المالية</a:t>
            </a:r>
          </a:p>
          <a:p>
            <a:endParaRPr lang="ar-SA" dirty="0"/>
          </a:p>
        </p:txBody>
      </p:sp>
    </p:spTree>
    <p:extLst>
      <p:ext uri="{BB962C8B-B14F-4D97-AF65-F5344CB8AC3E}">
        <p14:creationId xmlns:p14="http://schemas.microsoft.com/office/powerpoint/2010/main" val="4178541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32</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64</TotalTime>
  <Words>1463</Words>
  <Application>Microsoft Office PowerPoint</Application>
  <PresentationFormat>A4 Paper (210x297 mm)</PresentationFormat>
  <Paragraphs>187</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فورم لكلية ادارة الاعمال</vt:lpstr>
      <vt:lpstr>PowerPoint Presentation</vt:lpstr>
      <vt:lpstr>المحاضرة الأولى</vt:lpstr>
      <vt:lpstr>الأوراق المالية Financial Securities</vt:lpstr>
      <vt:lpstr>السندات الحكومية Government Bonds</vt:lpstr>
      <vt:lpstr>سندات التوفير المالية Saving Bonds</vt:lpstr>
      <vt:lpstr>PowerPoint Presentation</vt:lpstr>
      <vt:lpstr>الأوراق المالية الخاصة Private Financial Securities</vt:lpstr>
      <vt:lpstr>أ. السندات Bonds</vt:lpstr>
      <vt:lpstr>السندات المضمونة وغير المضمونة Mortgage and Debenture Bonds</vt:lpstr>
      <vt:lpstr>السندات القابلة وغير القابلة للاستدعاء Callable and non callable Bonds</vt:lpstr>
      <vt:lpstr>السندات القابلة وغير القابلة للتحويل Convertible and non Convertible bonds</vt:lpstr>
      <vt:lpstr>ب. الأوراق التجارية Commercial Papers</vt:lpstr>
      <vt:lpstr>ج. الأسهم الممتازة Preferred Stocks</vt:lpstr>
      <vt:lpstr>الأسهم الممتازة Preferred Stocks</vt:lpstr>
      <vt:lpstr>د. الأسهم العاديةCommon Stocks  </vt:lpstr>
      <vt:lpstr>أشكال الأرباح</vt:lpstr>
      <vt:lpstr>التعهدات Warrants</vt:lpstr>
      <vt:lpstr>و. عقود الخيارات Option Contracts</vt:lpstr>
      <vt:lpstr>الخيارات</vt:lpstr>
      <vt:lpstr>ز. عقود المستقبل Future Contracts</vt:lpstr>
      <vt:lpstr>ح. أسهم شركات الاستثمار</vt:lpstr>
      <vt:lpstr>ط. أسهم صناديق الاستثمار Mutual Funds</vt:lpstr>
      <vt:lpstr>ثانياً: الأسواق المالية Financial Market</vt:lpstr>
      <vt:lpstr>الأسواق المالية</vt:lpstr>
      <vt:lpstr>المتعاملون في السوق المالي</vt:lpstr>
      <vt:lpstr>تصنيف الأسواق المالية</vt:lpstr>
      <vt:lpstr>الأسواق الأولية والثانوية</vt:lpstr>
      <vt:lpstr>PowerPoint Presentation</vt:lpstr>
      <vt:lpstr>أسواق النقد وأسواق راس المال</vt:lpstr>
      <vt:lpstr>PowerPoint Presentation</vt:lpstr>
      <vt:lpstr>الاختلافات بين سوق رأس المال والنقد</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Abdullah Abdulrahman Aljuqhaiman</dc:creator>
  <cp:lastModifiedBy>IBM</cp:lastModifiedBy>
  <cp:revision>5</cp:revision>
  <dcterms:created xsi:type="dcterms:W3CDTF">2014-02-17T09:52:20Z</dcterms:created>
  <dcterms:modified xsi:type="dcterms:W3CDTF">2014-11-28T08:49:07Z</dcterms:modified>
</cp:coreProperties>
</file>